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7" r:id="rId3"/>
    <p:sldMasterId id="2147483674" r:id="rId4"/>
  </p:sldMasterIdLst>
  <p:notesMasterIdLst>
    <p:notesMasterId r:id="rId31"/>
  </p:notesMasterIdLst>
  <p:sldIdLst>
    <p:sldId id="299" r:id="rId5"/>
    <p:sldId id="257" r:id="rId6"/>
    <p:sldId id="258" r:id="rId7"/>
    <p:sldId id="259" r:id="rId8"/>
    <p:sldId id="260" r:id="rId9"/>
    <p:sldId id="294" r:id="rId10"/>
    <p:sldId id="292" r:id="rId11"/>
    <p:sldId id="281" r:id="rId12"/>
    <p:sldId id="282" r:id="rId13"/>
    <p:sldId id="293" r:id="rId14"/>
    <p:sldId id="295" r:id="rId15"/>
    <p:sldId id="298" r:id="rId16"/>
    <p:sldId id="296" r:id="rId17"/>
    <p:sldId id="297" r:id="rId18"/>
    <p:sldId id="291" r:id="rId19"/>
    <p:sldId id="284" r:id="rId20"/>
    <p:sldId id="286" r:id="rId21"/>
    <p:sldId id="285" r:id="rId22"/>
    <p:sldId id="287" r:id="rId23"/>
    <p:sldId id="279" r:id="rId24"/>
    <p:sldId id="288" r:id="rId25"/>
    <p:sldId id="289" r:id="rId26"/>
    <p:sldId id="264" r:id="rId27"/>
    <p:sldId id="300" r:id="rId28"/>
    <p:sldId id="301" r:id="rId29"/>
    <p:sldId id="302" r:id="rId30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p14="http://schemas.microsoft.com/office/powerpoint/2010/main" xmlns:mv="urn:schemas-microsoft-com:mac:vml" xmlns:mc="http://schemas.openxmlformats.org/markup-compatibility/2006" val="1"/>
      </p:ext>
    </p:extLst>
  </p:showPr>
  <p:clrMru>
    <a:srgbClr val="803F92"/>
    <a:srgbClr val="CBDB2A"/>
    <a:srgbClr val="00B3C9"/>
    <a:srgbClr val="E1058C"/>
    <a:srgbClr val="41AD49"/>
    <a:srgbClr val="FAA61A"/>
    <a:srgbClr val="D72FD7"/>
    <a:srgbClr val="959595"/>
  </p:clrMru>
  <p:extLst>
    <p:ext uri="{E76CE94A-603C-4142-B9EB-6D1370010A27}">
      <p14:discardImageEditData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100" d="100"/>
          <a:sy n="100" d="100"/>
        </p:scale>
        <p:origin x="-72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281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autoTitleDeleted val="1"/>
    <c:view3D>
      <c:rotX val="40"/>
      <c:hPercent val="40"/>
      <c:depthPercent val="40"/>
      <c:perspective val="20"/>
    </c:view3D>
    <c:plotArea>
      <c:layout>
        <c:manualLayout>
          <c:layoutTarget val="inner"/>
          <c:xMode val="edge"/>
          <c:yMode val="edge"/>
          <c:x val="6.8482411549003308E-2"/>
          <c:y val="0.15057050347847301"/>
          <c:w val="0.88098245571061395"/>
          <c:h val="0.77035646064687402"/>
        </c:manualLayout>
      </c:layout>
      <c:pie3DChart>
        <c:varyColors val="1"/>
        <c:dLbls>
          <c:showPercent val="1"/>
        </c:dLbls>
      </c:pie3DChart>
    </c:plotArea>
    <c:legend>
      <c:legendPos val="t"/>
      <c:layout>
        <c:manualLayout>
          <c:xMode val="edge"/>
          <c:yMode val="edge"/>
          <c:x val="0"/>
          <c:y val="1.6557431798917208E-2"/>
          <c:w val="1"/>
          <c:h val="8.2535755469765021E-2"/>
        </c:manualLayout>
      </c:layout>
      <c:txPr>
        <a:bodyPr/>
        <a:lstStyle/>
        <a:p>
          <a:pPr>
            <a:defRPr lang="en-GB"/>
          </a:pPr>
          <a:endParaRPr lang="en-US"/>
        </a:p>
      </c:txPr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B7274-CBD8-4AEE-83A8-778A19C4E1FD}" type="datetimeFigureOut">
              <a:rPr lang="en-GB" smtClean="0"/>
              <a:pPr/>
              <a:t>25/08/2014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F7CAD-1A4D-46F9-966F-DC3B9479C912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357818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qua: Title Slide">
    <p:bg>
      <p:bgPr>
        <a:solidFill>
          <a:srgbClr val="00B3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730829"/>
            <a:ext cx="5733143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200400"/>
            <a:ext cx="5733143" cy="1752600"/>
          </a:xfrm>
        </p:spPr>
        <p:txBody>
          <a:bodyPr lIns="91440" tIns="868680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GB" dirty="0"/>
          </a:p>
        </p:txBody>
      </p:sp>
      <p:pic>
        <p:nvPicPr>
          <p:cNvPr id="7" name="British Library Logo" descr="BLMARK_4 COL_BLRED_18mm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475663" y="152400"/>
            <a:ext cx="4730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Logo Crop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4827"/>
          <a:stretch/>
        </p:blipFill>
        <p:spPr>
          <a:xfrm>
            <a:off x="6190343" y="0"/>
            <a:ext cx="2953657" cy="55803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864432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ime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750194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me: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lour Panel"/>
          <p:cNvSpPr/>
          <p:nvPr userDrawn="1"/>
        </p:nvSpPr>
        <p:spPr>
          <a:xfrm>
            <a:off x="0" y="0"/>
            <a:ext cx="9144000" cy="6019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6" name="Logo Hole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1997" t="3620" b="18903"/>
          <a:stretch/>
        </p:blipFill>
        <p:spPr>
          <a:xfrm>
            <a:off x="0" y="0"/>
            <a:ext cx="9144000" cy="62440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419350"/>
            <a:ext cx="5715000" cy="105954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Thank you</a:t>
            </a:r>
            <a:endParaRPr lang="en-GB" dirty="0"/>
          </a:p>
        </p:txBody>
      </p:sp>
      <p:pic>
        <p:nvPicPr>
          <p:cNvPr id="8" name="British Library Logo" descr="BLMARK_4 COL_BLRED_18mm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475663" y="152400"/>
            <a:ext cx="4730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18681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urple: 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730829"/>
            <a:ext cx="5733143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200400"/>
            <a:ext cx="5733143" cy="1752600"/>
          </a:xfrm>
        </p:spPr>
        <p:txBody>
          <a:bodyPr lIns="91440" tIns="868680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GB" dirty="0"/>
          </a:p>
        </p:txBody>
      </p:sp>
      <p:pic>
        <p:nvPicPr>
          <p:cNvPr id="7" name="British Library Logo" descr="BLMARK_4 COL_BLRED_18mm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475663" y="152400"/>
            <a:ext cx="4730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Logo Crop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4827"/>
          <a:stretch/>
        </p:blipFill>
        <p:spPr>
          <a:xfrm>
            <a:off x="6190343" y="0"/>
            <a:ext cx="2953657" cy="55803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367429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urple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805579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urple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797303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rple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393629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: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lour Panel"/>
          <p:cNvSpPr/>
          <p:nvPr userDrawn="1"/>
        </p:nvSpPr>
        <p:spPr>
          <a:xfrm>
            <a:off x="0" y="0"/>
            <a:ext cx="9144000" cy="6019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6" name="Logo Hole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1997" t="3620" b="18903"/>
          <a:stretch/>
        </p:blipFill>
        <p:spPr>
          <a:xfrm>
            <a:off x="0" y="0"/>
            <a:ext cx="9144000" cy="62440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419350"/>
            <a:ext cx="5715000" cy="105954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Thank you</a:t>
            </a:r>
            <a:endParaRPr lang="en-GB" dirty="0"/>
          </a:p>
        </p:txBody>
      </p:sp>
      <p:pic>
        <p:nvPicPr>
          <p:cNvPr id="8" name="British Library Logo" descr="BLMARK_4 COL_BLRED_18mm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475663" y="152400"/>
            <a:ext cx="4730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395037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double line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468000" y="403200"/>
            <a:ext cx="8229600" cy="193539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it-IT" dirty="0" smtClean="0"/>
              <a:t>Fare clic per modificare lo stile del titolo</a:t>
            </a:r>
            <a:endParaRPr lang="en-US" dirty="0" smtClean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 bwMode="auto">
          <a:xfrm>
            <a:off x="468000" y="2520001"/>
            <a:ext cx="8086906" cy="396848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US" noProof="0" dirty="0" smtClean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singl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468000" y="403200"/>
            <a:ext cx="8229600" cy="106234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en-GB" dirty="0" smtClean="0"/>
              <a:t>Single Line of Text</a:t>
            </a:r>
            <a:endParaRPr lang="en-US" dirty="0" smtClean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468000" y="1706400"/>
            <a:ext cx="8229600" cy="478208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US" noProof="0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qua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539624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qua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524314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qua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940662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qua: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lour Panel"/>
          <p:cNvSpPr/>
          <p:nvPr userDrawn="1"/>
        </p:nvSpPr>
        <p:spPr>
          <a:xfrm>
            <a:off x="0" y="0"/>
            <a:ext cx="9144000" cy="6019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6" name="Logo Hole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1997" t="3620" b="18903"/>
          <a:stretch/>
        </p:blipFill>
        <p:spPr>
          <a:xfrm>
            <a:off x="0" y="0"/>
            <a:ext cx="9144000" cy="62440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419350"/>
            <a:ext cx="5715000" cy="105954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Thank you</a:t>
            </a:r>
            <a:endParaRPr lang="en-GB" dirty="0"/>
          </a:p>
        </p:txBody>
      </p:sp>
      <p:pic>
        <p:nvPicPr>
          <p:cNvPr id="8" name="British Library Logo" descr="BLMARK_4 COL_BLRED_18mm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475663" y="152400"/>
            <a:ext cx="4730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205410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singl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468000" y="403200"/>
            <a:ext cx="8229600" cy="106234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en-GB" dirty="0" smtClean="0"/>
              <a:t>Single Line of Text</a:t>
            </a:r>
            <a:endParaRPr lang="en-US" dirty="0" smtClean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468000" y="1706400"/>
            <a:ext cx="8229600" cy="478208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US" noProof="0" dirty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ime: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730829"/>
            <a:ext cx="5733143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200400"/>
            <a:ext cx="5733143" cy="1752600"/>
          </a:xfrm>
        </p:spPr>
        <p:txBody>
          <a:bodyPr lIns="91440" tIns="868680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GB" dirty="0"/>
          </a:p>
        </p:txBody>
      </p:sp>
      <p:pic>
        <p:nvPicPr>
          <p:cNvPr id="7" name="British Library Logo" descr="BLMARK_4 COL_BLRED_18mm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475663" y="152400"/>
            <a:ext cx="4730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Logo Crop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4827"/>
          <a:stretch/>
        </p:blipFill>
        <p:spPr>
          <a:xfrm>
            <a:off x="6190343" y="0"/>
            <a:ext cx="2953657" cy="55803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29380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ime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590414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ime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149306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ottom Bar - 50% Tint"/>
          <p:cNvSpPr/>
          <p:nvPr/>
        </p:nvSpPr>
        <p:spPr>
          <a:xfrm>
            <a:off x="0" y="6263640"/>
            <a:ext cx="9144000" cy="594360"/>
          </a:xfrm>
          <a:prstGeom prst="rect">
            <a:avLst/>
          </a:prstGeom>
          <a:solidFill>
            <a:srgbClr val="00B3C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18463" cy="105954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491538" cy="4906963"/>
          </a:xfrm>
          <a:prstGeom prst="rect">
            <a:avLst/>
          </a:prstGeom>
        </p:spPr>
        <p:txBody>
          <a:bodyPr vert="horz" lIns="91440" tIns="457200" rIns="91440" bIns="45720" rtlCol="0">
            <a:noAutofit/>
          </a:bodyPr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9" name="British Library Logo" descr="BLMARK_4 COL_BLRED_18mm.ep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475663" y="152400"/>
            <a:ext cx="4730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Web Address"/>
          <p:cNvSpPr/>
          <p:nvPr/>
        </p:nvSpPr>
        <p:spPr>
          <a:xfrm>
            <a:off x="457200" y="6349365"/>
            <a:ext cx="1069848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www.bl.uk</a:t>
            </a:r>
            <a:endParaRPr lang="en-GB" sz="1400" dirty="0"/>
          </a:p>
        </p:txBody>
      </p:sp>
      <p:sp>
        <p:nvSpPr>
          <p:cNvPr id="15" name="Slide Number"/>
          <p:cNvSpPr/>
          <p:nvPr/>
        </p:nvSpPr>
        <p:spPr>
          <a:xfrm>
            <a:off x="7878890" y="6349365"/>
            <a:ext cx="1069848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fld id="{2518ED82-C8F3-4500-A401-7F29E3CD818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algn="r"/>
              <a:t>‹N›</a:t>
            </a:fld>
            <a:endParaRPr lang="en-GB" sz="1200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970291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60" r:id="rId5"/>
    <p:sldLayoutId id="2147483673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4625" indent="-174625" algn="l" defTabSz="914400" rtl="0" eaLnBrk="1" latinLnBrk="0" hangingPunct="1">
        <a:spcBef>
          <a:spcPts val="1800"/>
        </a:spcBef>
        <a:buClr>
          <a:schemeClr val="accent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31775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9025" indent="-174625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ottom Bar - 50% Tint"/>
          <p:cNvSpPr/>
          <p:nvPr/>
        </p:nvSpPr>
        <p:spPr>
          <a:xfrm>
            <a:off x="0" y="6263640"/>
            <a:ext cx="9144000" cy="59436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18463" cy="105954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491538" cy="4906963"/>
          </a:xfrm>
          <a:prstGeom prst="rect">
            <a:avLst/>
          </a:prstGeom>
        </p:spPr>
        <p:txBody>
          <a:bodyPr vert="horz" lIns="91440" tIns="457200" rIns="91440" bIns="45720" rtlCol="0">
            <a:noAutofit/>
          </a:bodyPr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9" name="British Library Logo" descr="BLMARK_4 COL_BLRED_18mm.ep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475663" y="152400"/>
            <a:ext cx="4730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Web Address"/>
          <p:cNvSpPr/>
          <p:nvPr/>
        </p:nvSpPr>
        <p:spPr>
          <a:xfrm>
            <a:off x="457200" y="6349365"/>
            <a:ext cx="1069848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www.bl.uk</a:t>
            </a:r>
            <a:endParaRPr lang="en-GB" sz="1400" dirty="0"/>
          </a:p>
        </p:txBody>
      </p:sp>
      <p:sp>
        <p:nvSpPr>
          <p:cNvPr id="15" name="Slide Number"/>
          <p:cNvSpPr/>
          <p:nvPr/>
        </p:nvSpPr>
        <p:spPr>
          <a:xfrm>
            <a:off x="7878890" y="6349365"/>
            <a:ext cx="1069848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fld id="{2518ED82-C8F3-4500-A401-7F29E3CD818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algn="r"/>
              <a:t>‹N›</a:t>
            </a:fld>
            <a:endParaRPr lang="en-GB" sz="1200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01320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4625" indent="-174625" algn="l" defTabSz="914400" rtl="0" eaLnBrk="1" latinLnBrk="0" hangingPunct="1">
        <a:spcBef>
          <a:spcPts val="18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31775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9025" indent="-174625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ottom Bar - 50% Tint"/>
          <p:cNvSpPr/>
          <p:nvPr/>
        </p:nvSpPr>
        <p:spPr>
          <a:xfrm>
            <a:off x="0" y="6263640"/>
            <a:ext cx="9144000" cy="594360"/>
          </a:xfrm>
          <a:prstGeom prst="rect">
            <a:avLst/>
          </a:pr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18463" cy="105954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491538" cy="4906963"/>
          </a:xfrm>
          <a:prstGeom prst="rect">
            <a:avLst/>
          </a:prstGeom>
        </p:spPr>
        <p:txBody>
          <a:bodyPr vert="horz" lIns="91440" tIns="457200" rIns="91440" bIns="45720" rtlCol="0">
            <a:noAutofit/>
          </a:bodyPr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9" name="British Library Logo" descr="BLMARK_4 COL_BLRED_18mm.ep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475663" y="152400"/>
            <a:ext cx="4730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Web Address"/>
          <p:cNvSpPr/>
          <p:nvPr/>
        </p:nvSpPr>
        <p:spPr>
          <a:xfrm>
            <a:off x="457200" y="6349365"/>
            <a:ext cx="1069848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www.bl.uk</a:t>
            </a:r>
            <a:endParaRPr lang="en-GB" sz="1400" dirty="0"/>
          </a:p>
        </p:txBody>
      </p:sp>
      <p:sp>
        <p:nvSpPr>
          <p:cNvPr id="15" name="Slide Number"/>
          <p:cNvSpPr/>
          <p:nvPr/>
        </p:nvSpPr>
        <p:spPr>
          <a:xfrm>
            <a:off x="7878890" y="6349365"/>
            <a:ext cx="1069848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fld id="{2518ED82-C8F3-4500-A401-7F29E3CD818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algn="r"/>
              <a:t>‹N›</a:t>
            </a:fld>
            <a:endParaRPr lang="en-GB" sz="1200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7252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4625" indent="-174625" algn="l" defTabSz="914400" rtl="0" eaLnBrk="1" latinLnBrk="0" hangingPunct="1">
        <a:spcBef>
          <a:spcPts val="1800"/>
        </a:spcBef>
        <a:buClr>
          <a:schemeClr val="accent3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31775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9025" indent="-174625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403225"/>
            <a:ext cx="82296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Single Line of Text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8313" y="1706563"/>
            <a:ext cx="82296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5400" kern="1200">
          <a:solidFill>
            <a:schemeClr val="accent1"/>
          </a:solidFill>
          <a:latin typeface="Arial Black"/>
          <a:ea typeface="MS PGothic" pitchFamily="34" charset="-128"/>
          <a:cs typeface="Arial Black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Arial Black" pitchFamily="34" charset="0"/>
          <a:ea typeface="MS PGothic" pitchFamily="34" charset="-128"/>
          <a:cs typeface="Arial Black" pitchFamily="-105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Arial Black" pitchFamily="34" charset="0"/>
          <a:ea typeface="MS PGothic" pitchFamily="34" charset="-128"/>
          <a:cs typeface="Arial Black" pitchFamily="-105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Arial Black" pitchFamily="34" charset="0"/>
          <a:ea typeface="MS PGothic" pitchFamily="34" charset="-128"/>
          <a:cs typeface="Arial Black" pitchFamily="-105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Arial Black" pitchFamily="34" charset="0"/>
          <a:ea typeface="MS PGothic" pitchFamily="34" charset="-128"/>
          <a:cs typeface="Arial Black" pitchFamily="-105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ts val="80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defTabSz="457200" rtl="0" eaLnBrk="0" fontAlgn="base" hangingPunct="0">
        <a:spcBef>
          <a:spcPts val="800"/>
        </a:spcBef>
        <a:spcAft>
          <a:spcPts val="80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2YQNQ_GLe9Q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ifl.net/list-of-resources" TargetMode="Externa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EIFL.net/subscribe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371475" y="1917700"/>
            <a:ext cx="831215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4400" dirty="0" smtClean="0">
                <a:latin typeface="Arial Black" charset="0"/>
                <a:ea typeface="MS PGothic" pitchFamily="34" charset="-128"/>
                <a:cs typeface="MS PGothic" pitchFamily="34" charset="-128"/>
              </a:rPr>
              <a:t>Text and Data Mining:</a:t>
            </a:r>
          </a:p>
          <a:p>
            <a:pPr algn="ctr"/>
            <a:r>
              <a:rPr lang="en-GB" sz="4400" dirty="0">
                <a:latin typeface="Arial Black" charset="0"/>
                <a:ea typeface="MS PGothic" pitchFamily="34" charset="-128"/>
                <a:cs typeface="MS PGothic" pitchFamily="34" charset="-128"/>
              </a:rPr>
              <a:t>w</a:t>
            </a:r>
            <a:r>
              <a:rPr lang="en-GB" sz="4400" dirty="0" smtClean="0">
                <a:latin typeface="Arial Black" charset="0"/>
                <a:ea typeface="MS PGothic" pitchFamily="34" charset="-128"/>
                <a:cs typeface="MS PGothic" pitchFamily="34" charset="-128"/>
              </a:rPr>
              <a:t>hat librarians </a:t>
            </a:r>
          </a:p>
          <a:p>
            <a:pPr algn="ctr"/>
            <a:r>
              <a:rPr lang="en-GB" sz="4400" dirty="0" smtClean="0">
                <a:latin typeface="Arial Black" charset="0"/>
                <a:ea typeface="MS PGothic" pitchFamily="34" charset="-128"/>
                <a:cs typeface="MS PGothic" pitchFamily="34" charset="-128"/>
              </a:rPr>
              <a:t>need to know</a:t>
            </a:r>
            <a:endParaRPr lang="en-GB" sz="4400" dirty="0">
              <a:latin typeface="Arial Black" charset="0"/>
              <a:ea typeface="MS PGothic" pitchFamily="34" charset="-128"/>
              <a:cs typeface="MS PGothic" pitchFamily="34" charset="-128"/>
            </a:endParaRPr>
          </a:p>
          <a:p>
            <a:pPr algn="ctr"/>
            <a:endParaRPr lang="en-GB" sz="4400" dirty="0" smtClean="0">
              <a:latin typeface="Arial Black" charset="0"/>
              <a:ea typeface="MS PGothic" pitchFamily="34" charset="-128"/>
              <a:cs typeface="MS PGothic" pitchFamily="34" charset="-128"/>
            </a:endParaRPr>
          </a:p>
          <a:p>
            <a:pPr algn="ctr"/>
            <a:r>
              <a:rPr lang="en-GB" sz="2400" dirty="0" smtClean="0">
                <a:latin typeface="Arial Black" charset="0"/>
                <a:ea typeface="MS PGothic" pitchFamily="34" charset="-128"/>
                <a:cs typeface="MS PGothic" pitchFamily="34" charset="-128"/>
              </a:rPr>
              <a:t>EIFL-Licensing/EIFL-IP webinar, 6 February 2014</a:t>
            </a:r>
          </a:p>
          <a:p>
            <a:pPr algn="ctr"/>
            <a:endParaRPr lang="en-GB" sz="4400" dirty="0" smtClean="0">
              <a:latin typeface="Arial Black" charset="0"/>
              <a:ea typeface="MS PGothic" pitchFamily="34" charset="-128"/>
              <a:cs typeface="MS PGothic" pitchFamily="34" charset="-128"/>
            </a:endParaRPr>
          </a:p>
          <a:p>
            <a:pPr algn="ctr"/>
            <a:endParaRPr lang="en-GB" sz="6000" dirty="0">
              <a:solidFill>
                <a:schemeClr val="accent1"/>
              </a:solidFill>
              <a:latin typeface="Arial Black" charset="0"/>
              <a:ea typeface="MS PGothic" pitchFamily="34" charset="-128"/>
              <a:cs typeface="MS PGothic" pitchFamily="34" charset="-128"/>
            </a:endParaRPr>
          </a:p>
          <a:p>
            <a:pPr algn="ctr"/>
            <a:endParaRPr lang="en-GB" sz="4400" dirty="0">
              <a:solidFill>
                <a:schemeClr val="accent1"/>
              </a:solidFill>
              <a:latin typeface="Arial Black" charset="0"/>
              <a:ea typeface="MS PGothic" pitchFamily="34" charset="-128"/>
              <a:cs typeface="MS PGothic" pitchFamily="34" charset="-128"/>
            </a:endParaRPr>
          </a:p>
          <a:p>
            <a:pPr algn="ctr"/>
            <a:endParaRPr lang="en-GB" sz="3200" dirty="0">
              <a:solidFill>
                <a:schemeClr val="accent1"/>
              </a:solidFill>
              <a:latin typeface="Arial Black" charset="0"/>
              <a:ea typeface="MS PGothic" pitchFamily="34" charset="-128"/>
              <a:cs typeface="MS PGothic" pitchFamily="34" charset="-128"/>
            </a:endParaRPr>
          </a:p>
          <a:p>
            <a:pPr algn="ctr"/>
            <a:endParaRPr lang="en-GB" sz="3600" dirty="0">
              <a:solidFill>
                <a:schemeClr val="accent1"/>
              </a:solidFill>
              <a:latin typeface="Arial Black" charset="0"/>
              <a:ea typeface="MS PGothic" pitchFamily="34" charset="-128"/>
              <a:cs typeface="MS PGothic" pitchFamily="34" charset="-128"/>
            </a:endParaRPr>
          </a:p>
        </p:txBody>
      </p:sp>
      <p:pic>
        <p:nvPicPr>
          <p:cNvPr id="14340" name="Picture 5" descr="eiflP32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1575" y="0"/>
            <a:ext cx="16637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How to Do Research in 2013?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491538" cy="4281339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Post </a:t>
            </a:r>
            <a:r>
              <a:rPr lang="en-GB" dirty="0"/>
              <a:t>mid 1990s = pen, pencil, eyes </a:t>
            </a:r>
            <a:r>
              <a:rPr lang="en-GB" dirty="0">
                <a:solidFill>
                  <a:srgbClr val="FF0000"/>
                </a:solidFill>
              </a:rPr>
              <a:t>AND</a:t>
            </a:r>
            <a:r>
              <a:rPr lang="en-GB" dirty="0"/>
              <a:t> computers. 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Are off the shelf </a:t>
            </a:r>
            <a:r>
              <a:rPr lang="en-GB" dirty="0" smtClean="0"/>
              <a:t>text and data mining tools </a:t>
            </a:r>
            <a:r>
              <a:rPr lang="en-GB" dirty="0"/>
              <a:t>from software providers, but researchers write their own programmes </a:t>
            </a:r>
            <a:r>
              <a:rPr lang="en-GB" dirty="0" smtClean="0"/>
              <a:t>too.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06232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What is Text and Data Mining?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91538" cy="5018112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>
                <a:solidFill>
                  <a:srgbClr val="FF0000"/>
                </a:solidFill>
              </a:rPr>
              <a:t>(NOT</a:t>
            </a:r>
            <a:r>
              <a:rPr lang="en-GB" dirty="0" smtClean="0"/>
              <a:t> search by a search engine)</a:t>
            </a:r>
          </a:p>
          <a:p>
            <a:pPr marL="0" indent="0">
              <a:buNone/>
            </a:pPr>
            <a:r>
              <a:rPr lang="en-GB" dirty="0" smtClean="0"/>
              <a:t>Algorithms are “intelligently” analysing and reading the text / data (using statistics, probabilities, computational linguistics </a:t>
            </a:r>
            <a:r>
              <a:rPr lang="en-GB" dirty="0" err="1" smtClean="0"/>
              <a:t>etc</a:t>
            </a:r>
            <a:r>
              <a:rPr lang="en-GB" dirty="0" smtClean="0"/>
              <a:t>) to do </a:t>
            </a:r>
            <a:r>
              <a:rPr lang="en-GB" b="1" dirty="0" smtClean="0"/>
              <a:t>amongst</a:t>
            </a:r>
            <a:r>
              <a:rPr lang="en-GB" dirty="0" smtClean="0"/>
              <a:t> other things:</a:t>
            </a:r>
          </a:p>
          <a:p>
            <a:pPr marL="514350" indent="-514350">
              <a:buAutoNum type="romanLcParenR"/>
            </a:pPr>
            <a:r>
              <a:rPr lang="en-GB" dirty="0" smtClean="0"/>
              <a:t>Make assumptions what text strings are about - (e.g. Is the “tree” a piece of wood, a family tree, the tree of life (biology)?);</a:t>
            </a:r>
          </a:p>
          <a:p>
            <a:pPr marL="514350" indent="-514350">
              <a:buAutoNum type="romanLcParenR"/>
            </a:pPr>
            <a:r>
              <a:rPr lang="en-GB" dirty="0" smtClean="0"/>
              <a:t>Analyse what the entire text is about;</a:t>
            </a:r>
          </a:p>
          <a:p>
            <a:pPr marL="514350" indent="-514350">
              <a:buAutoNum type="romanLcParenR"/>
            </a:pPr>
            <a:r>
              <a:rPr lang="en-GB" dirty="0" smtClean="0"/>
              <a:t>See if there is a +</a:t>
            </a:r>
            <a:r>
              <a:rPr lang="en-GB" dirty="0" err="1" smtClean="0"/>
              <a:t>ve</a:t>
            </a:r>
            <a:r>
              <a:rPr lang="en-GB" dirty="0" smtClean="0"/>
              <a:t> or –</a:t>
            </a:r>
            <a:r>
              <a:rPr lang="en-GB" dirty="0" err="1" smtClean="0"/>
              <a:t>ve</a:t>
            </a:r>
            <a:r>
              <a:rPr lang="en-GB" dirty="0" smtClean="0"/>
              <a:t> relationship between two pre-selected variables.</a:t>
            </a:r>
          </a:p>
          <a:p>
            <a:pPr marL="514350" indent="-514350">
              <a:buAutoNum type="romanLcParenR"/>
            </a:pPr>
            <a:endParaRPr lang="en-GB" dirty="0" smtClean="0"/>
          </a:p>
          <a:p>
            <a:pPr marL="514350" indent="-514350">
              <a:buAutoNum type="romanLcParenR"/>
            </a:pP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558449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Text Mining Shakespeare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331640" y="1772816"/>
            <a:ext cx="6552728" cy="3888432"/>
          </a:xfr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55457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What is Text and Data Mining?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91538" cy="501811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This allows for example people to:</a:t>
            </a:r>
          </a:p>
          <a:p>
            <a:pPr marL="0" indent="0">
              <a:buNone/>
            </a:pPr>
            <a:r>
              <a:rPr lang="en-GB" dirty="0" err="1" smtClean="0"/>
              <a:t>i</a:t>
            </a:r>
            <a:r>
              <a:rPr lang="en-GB" dirty="0" smtClean="0"/>
              <a:t>) See if there is some kind of relationship between a chemical / enzyme </a:t>
            </a:r>
            <a:r>
              <a:rPr lang="en-GB" dirty="0" err="1" smtClean="0"/>
              <a:t>etc</a:t>
            </a:r>
            <a:r>
              <a:rPr lang="en-GB" dirty="0" smtClean="0"/>
              <a:t> and a medical disease;</a:t>
            </a:r>
          </a:p>
          <a:p>
            <a:pPr marL="0" indent="0">
              <a:buNone/>
            </a:pPr>
            <a:r>
              <a:rPr lang="en-GB" dirty="0" smtClean="0"/>
              <a:t>ii) Discover some previously undiscovered use for a drug or a chemical compound;</a:t>
            </a:r>
          </a:p>
          <a:p>
            <a:pPr marL="0" indent="0">
              <a:buNone/>
            </a:pPr>
            <a:r>
              <a:rPr lang="en-GB" dirty="0" smtClean="0"/>
              <a:t>iii) Allow organisations to organise electronic data by subject category etc.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094542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TDM &amp; Libraries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Libraries important as they provide access to scholarly information.</a:t>
            </a:r>
          </a:p>
          <a:p>
            <a:pPr marL="0" indent="0">
              <a:buNone/>
            </a:pPr>
            <a:r>
              <a:rPr lang="en-GB" dirty="0" smtClean="0"/>
              <a:t>A lot of text and data on the web but also very valuable content in books and journals.</a:t>
            </a:r>
          </a:p>
          <a:p>
            <a:pPr marL="0" indent="0">
              <a:buNone/>
            </a:pPr>
            <a:r>
              <a:rPr lang="en-GB" dirty="0" smtClean="0"/>
              <a:t>People want to hold the data locally and work on it using their own tools.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743708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Text and Data Mining – </a:t>
            </a:r>
            <a:r>
              <a:rPr lang="en-GB" smtClean="0"/>
              <a:t>Big Business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>
                <a:hlinkClick r:id="rId2"/>
              </a:rPr>
              <a:t>Video Time!</a:t>
            </a: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(hopefully)</a:t>
            </a:r>
          </a:p>
          <a:p>
            <a:pPr marL="0" indent="0" algn="ctr">
              <a:buNone/>
            </a:pPr>
            <a:r>
              <a:rPr lang="en-GB" dirty="0"/>
              <a:t>http://www.youtube.com/watch?v=2YQNQ_GLe9Q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98601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018463" cy="828327"/>
          </a:xfrm>
        </p:spPr>
        <p:txBody>
          <a:bodyPr/>
          <a:lstStyle/>
          <a:p>
            <a:pPr algn="ctr"/>
            <a:r>
              <a:rPr lang="en-GB" dirty="0" smtClean="0"/>
              <a:t>Savings in the Health Sector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6677025" cy="5072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5485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144461"/>
            <a:ext cx="9144000" cy="616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13879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018463" cy="684312"/>
          </a:xfrm>
        </p:spPr>
        <p:txBody>
          <a:bodyPr/>
          <a:lstStyle/>
          <a:p>
            <a:pPr algn="ctr"/>
            <a:r>
              <a:rPr lang="en-GB" dirty="0" smtClean="0"/>
              <a:t>New Medical Discoveries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8139112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45504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Reduces Reading Times Exponentially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17515" y="1268760"/>
            <a:ext cx="417195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26649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5733143" cy="2964904"/>
          </a:xfrm>
        </p:spPr>
        <p:txBody>
          <a:bodyPr>
            <a:normAutofit/>
          </a:bodyPr>
          <a:lstStyle/>
          <a:p>
            <a:r>
              <a:rPr lang="en-GB" dirty="0" smtClean="0"/>
              <a:t>Ben White</a:t>
            </a:r>
          </a:p>
          <a:p>
            <a:r>
              <a:rPr lang="en-GB" dirty="0" smtClean="0"/>
              <a:t>Ben O’Steen</a:t>
            </a:r>
          </a:p>
          <a:p>
            <a:r>
              <a:rPr lang="en-GB" dirty="0"/>
              <a:t>British </a:t>
            </a:r>
            <a:r>
              <a:rPr lang="en-GB" dirty="0" smtClean="0"/>
              <a:t>Library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2841535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xmlns:mv="urn:schemas-microsoft-com:mac:vml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Not Just Computer Scientists Either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823591040"/>
              </p:ext>
            </p:extLst>
          </p:nvPr>
        </p:nvGraphicFramePr>
        <p:xfrm>
          <a:off x="34330" y="1463357"/>
          <a:ext cx="8491538" cy="4602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Web Address"/>
          <p:cNvSpPr/>
          <p:nvPr/>
        </p:nvSpPr>
        <p:spPr>
          <a:xfrm>
            <a:off x="457200" y="5661248"/>
            <a:ext cx="5486400" cy="587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GB" sz="1400" dirty="0" smtClean="0">
                <a:solidFill>
                  <a:srgbClr val="959595"/>
                </a:solidFill>
              </a:rPr>
              <a:t>© South Wiltshire Girls School</a:t>
            </a:r>
            <a:endParaRPr lang="en-GB" sz="1400" dirty="0">
              <a:solidFill>
                <a:srgbClr val="959595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88840"/>
            <a:ext cx="3384377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23572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The Right to Read is the Right to Mine?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1772815"/>
            <a:ext cx="70567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Facts and data not subject to copyright and database rights</a:t>
            </a:r>
          </a:p>
          <a:p>
            <a:endParaRPr lang="en-GB" dirty="0" smtClean="0"/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But computers have to copy in order to mine the data – so is it a licensable activity? (EU has an “internet browser” exception as browsers cache 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European Union Commission stakeholder dialogue on TDM / “Licences for Europe” – Research / Library, </a:t>
            </a:r>
            <a:r>
              <a:rPr lang="en-GB" dirty="0"/>
              <a:t>T</a:t>
            </a:r>
            <a:r>
              <a:rPr lang="en-GB" dirty="0" smtClean="0"/>
              <a:t>echnology Sector and Open Access Publishers boycotted.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452320" y="5229200"/>
            <a:ext cx="1428750" cy="952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97591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The Right to Read is the Right to Mine?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1628800"/>
            <a:ext cx="70567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How would you license the internet?</a:t>
            </a:r>
          </a:p>
          <a:p>
            <a:r>
              <a:rPr lang="en-GB" dirty="0" smtClean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UKPMC – 75 publishers had articles with the word “malaria” in the title. BL’s estimate that from experience of negotiating a new </a:t>
            </a:r>
            <a:r>
              <a:rPr lang="en-GB" smtClean="0"/>
              <a:t>licence it takes </a:t>
            </a:r>
            <a:r>
              <a:rPr lang="en-GB" dirty="0" smtClean="0"/>
              <a:t>16 months on average.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TDM goes across thousands / tens of thousands of articles which you </a:t>
            </a:r>
            <a:r>
              <a:rPr lang="en-GB" dirty="0">
                <a:solidFill>
                  <a:srgbClr val="FF0000"/>
                </a:solidFill>
              </a:rPr>
              <a:t>ALREADY</a:t>
            </a:r>
            <a:r>
              <a:rPr lang="en-GB" dirty="0"/>
              <a:t> have legal access to. How can you </a:t>
            </a:r>
            <a:r>
              <a:rPr lang="en-GB" dirty="0">
                <a:solidFill>
                  <a:srgbClr val="FF0000"/>
                </a:solidFill>
              </a:rPr>
              <a:t>re</a:t>
            </a:r>
            <a:r>
              <a:rPr lang="en-GB" dirty="0"/>
              <a:t>negotiate this with all publishers concerned? 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UK universities experiencing server access being </a:t>
            </a:r>
            <a:r>
              <a:rPr lang="en-GB" dirty="0" smtClean="0"/>
              <a:t>suspended </a:t>
            </a:r>
            <a:r>
              <a:rPr lang="en-GB" dirty="0"/>
              <a:t>automatically when abnormal access is being detected.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452320" y="5229200"/>
            <a:ext cx="1428750" cy="952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59976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03648" y="1988840"/>
            <a:ext cx="5715000" cy="3024336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Thank you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 </a:t>
            </a:r>
            <a:r>
              <a:rPr lang="en-GB" sz="800" dirty="0" smtClean="0"/>
              <a:t>(unless indicated otherwise)</a:t>
            </a:r>
            <a:endParaRPr lang="en-GB" sz="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707904" y="414908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4103140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xmlns:mv="urn:schemas-microsoft-com:mac:vml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68313" y="1917700"/>
            <a:ext cx="8229600" cy="2298700"/>
          </a:xfrm>
        </p:spPr>
        <p:txBody>
          <a:bodyPr/>
          <a:lstStyle/>
          <a:p>
            <a:pPr algn="ctr"/>
            <a:r>
              <a:rPr lang="en-US" i="1">
                <a:latin typeface="Arial Black" charset="0"/>
              </a:rPr>
              <a:t>Now it’s </a:t>
            </a:r>
            <a:br>
              <a:rPr lang="en-US" i="1">
                <a:latin typeface="Arial Black" charset="0"/>
              </a:rPr>
            </a:br>
            <a:r>
              <a:rPr lang="en-US" i="1">
                <a:latin typeface="Arial Black" charset="0"/>
              </a:rPr>
              <a:t>question time!</a:t>
            </a:r>
            <a:r>
              <a:rPr lang="en-US">
                <a:latin typeface="Arial Black" charset="0"/>
              </a:rPr>
              <a:t/>
            </a:r>
            <a:br>
              <a:rPr lang="en-US">
                <a:latin typeface="Arial Black" charset="0"/>
              </a:rPr>
            </a:br>
            <a:endParaRPr lang="en-US">
              <a:latin typeface="Arial Black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olo 1"/>
          <p:cNvSpPr>
            <a:spLocks noGrp="1"/>
          </p:cNvSpPr>
          <p:nvPr>
            <p:ph type="title"/>
          </p:nvPr>
        </p:nvSpPr>
        <p:spPr>
          <a:xfrm>
            <a:off x="468313" y="403225"/>
            <a:ext cx="8229600" cy="1062038"/>
          </a:xfrm>
        </p:spPr>
        <p:txBody>
          <a:bodyPr/>
          <a:lstStyle/>
          <a:p>
            <a:r>
              <a:rPr lang="en-GB" sz="4000">
                <a:latin typeface="Arial Black" charset="0"/>
              </a:rPr>
              <a:t>Further information</a:t>
            </a:r>
            <a:endParaRPr lang="en-US" sz="4000">
              <a:latin typeface="Arial Black" charset="0"/>
            </a:endParaRPr>
          </a:p>
        </p:txBody>
      </p:sp>
      <p:sp>
        <p:nvSpPr>
          <p:cNvPr id="40963" name="Segnaposto contenuto 2"/>
          <p:cNvSpPr>
            <a:spLocks noGrp="1"/>
          </p:cNvSpPr>
          <p:nvPr>
            <p:ph idx="1"/>
          </p:nvPr>
        </p:nvSpPr>
        <p:spPr>
          <a:xfrm>
            <a:off x="468313" y="1211263"/>
            <a:ext cx="8337550" cy="4781550"/>
          </a:xfrm>
        </p:spPr>
        <p:txBody>
          <a:bodyPr/>
          <a:lstStyle/>
          <a:p>
            <a:r>
              <a:rPr lang="en-GB" sz="2800" dirty="0" smtClean="0"/>
              <a:t>Find out more about the EIFL-Licensing programme</a:t>
            </a:r>
          </a:p>
          <a:p>
            <a:pPr lvl="1"/>
            <a:r>
              <a:rPr lang="en-US" dirty="0" smtClean="0">
                <a:hlinkClick r:id="rId2"/>
              </a:rPr>
              <a:t>www.eifl.net</a:t>
            </a:r>
            <a:r>
              <a:rPr lang="en-US" dirty="0">
                <a:hlinkClick r:id="rId2"/>
              </a:rPr>
              <a:t>/licensing</a:t>
            </a:r>
            <a:endParaRPr lang="en-US" dirty="0" smtClean="0"/>
          </a:p>
          <a:p>
            <a:r>
              <a:rPr lang="en-GB" sz="2800" dirty="0" smtClean="0"/>
              <a:t>Find out more about the EIFL-IP programme</a:t>
            </a:r>
          </a:p>
          <a:p>
            <a:pPr lvl="1"/>
            <a:r>
              <a:rPr lang="en-US" dirty="0" smtClean="0">
                <a:hlinkClick r:id="rId2"/>
              </a:rPr>
              <a:t>www.eifl.net/copyright</a:t>
            </a:r>
            <a:endParaRPr lang="en-GB" dirty="0" smtClean="0"/>
          </a:p>
          <a:p>
            <a:pPr lvl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olo 1"/>
          <p:cNvSpPr>
            <a:spLocks noGrp="1"/>
          </p:cNvSpPr>
          <p:nvPr>
            <p:ph type="title"/>
          </p:nvPr>
        </p:nvSpPr>
        <p:spPr>
          <a:xfrm>
            <a:off x="468313" y="403225"/>
            <a:ext cx="8229600" cy="1062038"/>
          </a:xfrm>
        </p:spPr>
        <p:txBody>
          <a:bodyPr/>
          <a:lstStyle/>
          <a:p>
            <a:r>
              <a:rPr lang="en-US" sz="4000">
                <a:latin typeface="Arial Black" charset="0"/>
              </a:rPr>
              <a:t>Stay connected</a:t>
            </a:r>
          </a:p>
        </p:txBody>
      </p:sp>
      <p:sp>
        <p:nvSpPr>
          <p:cNvPr id="41987" name="Segnaposto contenuto 2"/>
          <p:cNvSpPr>
            <a:spLocks noGrp="1"/>
          </p:cNvSpPr>
          <p:nvPr>
            <p:ph idx="1"/>
          </p:nvPr>
        </p:nvSpPr>
        <p:spPr>
          <a:xfrm>
            <a:off x="468313" y="1465263"/>
            <a:ext cx="8229600" cy="478155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mtClean="0">
                <a:solidFill>
                  <a:schemeClr val="accent1"/>
                </a:solidFill>
              </a:rPr>
              <a:t>Visit our website </a:t>
            </a:r>
            <a:r>
              <a:rPr lang="en-US" smtClean="0"/>
              <a:t>- www.EIFL.net</a:t>
            </a:r>
          </a:p>
          <a:p>
            <a:pPr>
              <a:buClr>
                <a:schemeClr val="tx1"/>
              </a:buClr>
            </a:pPr>
            <a:r>
              <a:rPr lang="en-US" smtClean="0">
                <a:solidFill>
                  <a:schemeClr val="accent1"/>
                </a:solidFill>
              </a:rPr>
              <a:t>Subscribe to our newsletter </a:t>
            </a:r>
            <a:r>
              <a:rPr lang="en-US" smtClean="0"/>
              <a:t>- </a:t>
            </a:r>
            <a:r>
              <a:rPr lang="en-US" smtClean="0">
                <a:hlinkClick r:id="rId2"/>
              </a:rPr>
              <a:t>www.EIFL.net/subscribe</a:t>
            </a:r>
            <a:endParaRPr lang="en-US" smtClean="0">
              <a:solidFill>
                <a:srgbClr val="93C1CB"/>
              </a:solidFill>
            </a:endParaRPr>
          </a:p>
          <a:p>
            <a:pPr>
              <a:buClr>
                <a:schemeClr val="tx1"/>
              </a:buClr>
            </a:pPr>
            <a:r>
              <a:rPr lang="en-US" smtClean="0">
                <a:solidFill>
                  <a:schemeClr val="accent1"/>
                </a:solidFill>
              </a:rPr>
              <a:t>Join email lists </a:t>
            </a:r>
            <a:r>
              <a:rPr lang="en-US" smtClean="0"/>
              <a:t>for EIFL programmes </a:t>
            </a:r>
          </a:p>
          <a:p>
            <a:pPr>
              <a:buClr>
                <a:schemeClr val="tx1"/>
              </a:buClr>
            </a:pPr>
            <a:r>
              <a:rPr lang="en-US" smtClean="0"/>
              <a:t>  	facebook.com/EIFLnet</a:t>
            </a:r>
          </a:p>
          <a:p>
            <a:pPr>
              <a:buClr>
                <a:schemeClr val="tx1"/>
              </a:buClr>
            </a:pPr>
            <a:r>
              <a:rPr lang="en-US" smtClean="0"/>
              <a:t>     twitter.com/EIFLnet  </a:t>
            </a:r>
          </a:p>
          <a:p>
            <a:pPr>
              <a:buClr>
                <a:schemeClr val="tx1"/>
              </a:buClr>
            </a:pPr>
            <a:r>
              <a:rPr lang="en-GB" smtClean="0"/>
              <a:t>     www.flickr.com/photos/EIFL</a:t>
            </a:r>
            <a:endParaRPr lang="en-US" smtClean="0"/>
          </a:p>
          <a:p>
            <a:endParaRPr lang="en-US" smtClean="0"/>
          </a:p>
        </p:txBody>
      </p:sp>
      <p:pic>
        <p:nvPicPr>
          <p:cNvPr id="41988" name="Picture 6" descr="http://th24.photobucket.com/albums/c29/timsherman777/th_facebook-icon-sm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825" y="41719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8" descr="http://www.clearlyclassyevents.com/images/twitter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4903788"/>
            <a:ext cx="595313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Immagine 9" descr="flickr_log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763" y="5637213"/>
            <a:ext cx="60166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Lorem ipsum dolor sit amet, consectetur adipiscing </a:t>
            </a:r>
            <a:r>
              <a:rPr lang="en-GB" dirty="0" smtClean="0"/>
              <a:t>elit</a:t>
            </a:r>
            <a:endParaRPr lang="en-GB" dirty="0"/>
          </a:p>
          <a:p>
            <a:r>
              <a:rPr lang="en-GB" dirty="0"/>
              <a:t>Ut tristique lectus a massa tristique </a:t>
            </a:r>
            <a:r>
              <a:rPr lang="en-GB" dirty="0" smtClean="0"/>
              <a:t>accumsan</a:t>
            </a:r>
            <a:endParaRPr lang="en-GB" dirty="0"/>
          </a:p>
          <a:p>
            <a:r>
              <a:rPr lang="en-GB" dirty="0"/>
              <a:t>Integer congue felis nec purus condimentum </a:t>
            </a:r>
            <a:r>
              <a:rPr lang="en-GB" dirty="0" smtClean="0"/>
              <a:t>ultricies</a:t>
            </a:r>
            <a:endParaRPr lang="en-GB" dirty="0"/>
          </a:p>
          <a:p>
            <a:r>
              <a:rPr lang="en-GB" dirty="0"/>
              <a:t>Donec volutpat diam nec sapien lobortis </a:t>
            </a:r>
            <a:r>
              <a:rPr lang="en-GB" dirty="0" smtClean="0"/>
              <a:t>malesuada</a:t>
            </a:r>
            <a:endParaRPr lang="en-GB" dirty="0"/>
          </a:p>
          <a:p>
            <a:r>
              <a:rPr lang="en-GB" dirty="0"/>
              <a:t>Morbi in dolor in </a:t>
            </a:r>
            <a:r>
              <a:rPr lang="en-GB" dirty="0" err="1"/>
              <a:t>lorem</a:t>
            </a:r>
            <a:r>
              <a:rPr lang="en-GB" dirty="0"/>
              <a:t> faucibus </a:t>
            </a:r>
            <a:r>
              <a:rPr lang="en-GB" dirty="0" smtClean="0"/>
              <a:t>semper</a:t>
            </a:r>
            <a:endParaRPr lang="en-GB" dirty="0"/>
          </a:p>
        </p:txBody>
      </p:sp>
      <p:pic>
        <p:nvPicPr>
          <p:cNvPr id="1026" name="Picture 2" descr="http://www.fishburn-hedges.com/fhi/wp-content/uploads/2013/05/Data-is-the-new-oi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94" y="-1"/>
            <a:ext cx="9143206" cy="68574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64957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How Much Data is there?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7"/>
            <a:ext cx="3178696" cy="4536505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 smtClean="0"/>
              <a:t>2013</a:t>
            </a:r>
            <a:r>
              <a:rPr lang="en-GB" sz="2000" dirty="0" smtClean="0"/>
              <a:t>  </a:t>
            </a:r>
          </a:p>
          <a:p>
            <a:pPr marL="0" indent="0">
              <a:buNone/>
            </a:pPr>
            <a:r>
              <a:rPr lang="en-GB" sz="2000" dirty="0" smtClean="0"/>
              <a:t>1.8 </a:t>
            </a:r>
            <a:r>
              <a:rPr lang="en-GB" sz="2000" dirty="0" err="1" smtClean="0"/>
              <a:t>zetabytes</a:t>
            </a:r>
            <a:r>
              <a:rPr lang="en-GB" sz="2000" dirty="0" smtClean="0"/>
              <a:t>?</a:t>
            </a:r>
          </a:p>
          <a:p>
            <a:pPr marL="0" indent="0">
              <a:buNone/>
            </a:pPr>
            <a:r>
              <a:rPr lang="en-GB" sz="2000" dirty="0" smtClean="0"/>
              <a:t>And 80% is unstructured.</a:t>
            </a:r>
            <a:endParaRPr lang="en-GB" sz="2000" dirty="0"/>
          </a:p>
        </p:txBody>
      </p:sp>
      <p:sp>
        <p:nvSpPr>
          <p:cNvPr id="4" name="Rectangle 3"/>
          <p:cNvSpPr/>
          <p:nvPr/>
        </p:nvSpPr>
        <p:spPr>
          <a:xfrm>
            <a:off x="5295021" y="1552575"/>
            <a:ext cx="3182229" cy="423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 descr="683px-Transistor_Count_and_Moore%27s_Law_-_2008_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283967" y="1628800"/>
            <a:ext cx="3960441" cy="46085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56119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19200"/>
            <a:ext cx="3733800" cy="4906963"/>
          </a:xfrm>
        </p:spPr>
        <p:txBody>
          <a:bodyPr rIns="91440"/>
          <a:lstStyle/>
          <a:p>
            <a:r>
              <a:rPr lang="en-GB" sz="2000" dirty="0"/>
              <a:t>Lorem ipsum dolor sit amet, consectetur adipiscing </a:t>
            </a:r>
            <a:r>
              <a:rPr lang="en-GB" sz="2000" dirty="0" smtClean="0"/>
              <a:t>elit</a:t>
            </a:r>
            <a:endParaRPr lang="en-GB" sz="2000" dirty="0"/>
          </a:p>
          <a:p>
            <a:r>
              <a:rPr lang="en-GB" sz="2000" dirty="0"/>
              <a:t>Ut tristique lectus a massa tristique </a:t>
            </a:r>
            <a:r>
              <a:rPr lang="en-GB" sz="2000" dirty="0" smtClean="0"/>
              <a:t>accumsan</a:t>
            </a:r>
            <a:endParaRPr lang="en-GB" sz="2000" dirty="0"/>
          </a:p>
          <a:p>
            <a:r>
              <a:rPr lang="en-GB" sz="2000" dirty="0"/>
              <a:t>Integer congue felis nec purus condimentum </a:t>
            </a:r>
            <a:r>
              <a:rPr lang="en-GB" sz="2000" dirty="0" smtClean="0"/>
              <a:t>ultricies</a:t>
            </a:r>
            <a:endParaRPr lang="en-GB" sz="2000" dirty="0"/>
          </a:p>
          <a:p>
            <a:r>
              <a:rPr lang="en-GB" sz="2000" dirty="0"/>
              <a:t>Donec volutpat diam nec sapien lobortis </a:t>
            </a:r>
            <a:r>
              <a:rPr lang="en-GB" sz="2000" dirty="0" smtClean="0"/>
              <a:t>malesuada</a:t>
            </a:r>
            <a:endParaRPr lang="en-GB" sz="2000" dirty="0"/>
          </a:p>
          <a:p>
            <a:r>
              <a:rPr lang="en-GB" sz="2000" dirty="0"/>
              <a:t>Morbi in dolor in </a:t>
            </a:r>
            <a:r>
              <a:rPr lang="en-GB" sz="2000" dirty="0" err="1"/>
              <a:t>lorem</a:t>
            </a:r>
            <a:r>
              <a:rPr lang="en-GB" sz="2000" dirty="0"/>
              <a:t> </a:t>
            </a:r>
            <a:r>
              <a:rPr lang="en-GB" sz="2000" dirty="0" smtClean="0"/>
              <a:t>faucibus</a:t>
            </a:r>
            <a:endParaRPr lang="en-GB" sz="2000" dirty="0"/>
          </a:p>
        </p:txBody>
      </p:sp>
      <p:sp>
        <p:nvSpPr>
          <p:cNvPr id="5" name="Rectangle 4"/>
          <p:cNvSpPr/>
          <p:nvPr/>
        </p:nvSpPr>
        <p:spPr>
          <a:xfrm>
            <a:off x="4352925" y="1552575"/>
            <a:ext cx="4124325" cy="30956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http://www.kitguru.net/wp-content/uploads/2012/10/Earth-and-Mo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-108519" y="-136526"/>
            <a:ext cx="9630576" cy="70939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0997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Learning and 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For millennia learning has been </a:t>
            </a:r>
            <a:r>
              <a:rPr lang="en-GB" dirty="0"/>
              <a:t>b</a:t>
            </a:r>
            <a:r>
              <a:rPr lang="en-GB" dirty="0" smtClean="0"/>
              <a:t>ased on people reading;</a:t>
            </a:r>
          </a:p>
          <a:p>
            <a:r>
              <a:rPr lang="en-GB" dirty="0" smtClean="0"/>
              <a:t>Taking notes;</a:t>
            </a:r>
          </a:p>
          <a:p>
            <a:r>
              <a:rPr lang="en-GB" dirty="0"/>
              <a:t>Extracting facts and </a:t>
            </a:r>
            <a:r>
              <a:rPr lang="en-GB" dirty="0" smtClean="0"/>
              <a:t>data; and</a:t>
            </a:r>
            <a:endParaRPr lang="en-GB" dirty="0"/>
          </a:p>
          <a:p>
            <a:r>
              <a:rPr lang="en-GB" dirty="0" smtClean="0"/>
              <a:t>Organising information.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138316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491538" cy="3921299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Pre mid 1990s = pen, pencil and eyes</a:t>
            </a:r>
          </a:p>
          <a:p>
            <a:pPr marL="0" indent="0">
              <a:buNone/>
            </a:pP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29895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Computers can now read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17232"/>
            <a:ext cx="4648200" cy="608931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solidFill>
                  <a:srgbClr val="959595"/>
                </a:solidFill>
              </a:rPr>
              <a:t>© </a:t>
            </a:r>
            <a:r>
              <a:rPr lang="en-GB" sz="2000" dirty="0" err="1" smtClean="0">
                <a:solidFill>
                  <a:srgbClr val="959595"/>
                </a:solidFill>
              </a:rPr>
              <a:t>Woodguy</a:t>
            </a:r>
            <a:endParaRPr lang="en-GB" sz="2000" dirty="0">
              <a:solidFill>
                <a:srgbClr val="959595"/>
              </a:solidFill>
            </a:endParaRP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1026" name="Picture 2" descr="http://gadgetsin.com/uploads/2010/03/victorian_steampunk_apple_imac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5715000" cy="41764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03086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And a lot faster than humans</a:t>
            </a:r>
            <a:endParaRPr lang="en-GB" dirty="0"/>
          </a:p>
        </p:txBody>
      </p:sp>
      <p:pic>
        <p:nvPicPr>
          <p:cNvPr id="5122" name="Picture 2" descr="http://static.guim.co.uk/sys-images/Guardian/About/General/2010/7/14/1279123444685/slow-reading-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348880"/>
            <a:ext cx="4381500" cy="2628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08915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a13a1cea625e35eb595b22bd03d01ed654e59"/>
  <p:tag name="ISPRING_RESOURCE_PATHS_HASH_2" val="977778f939a2942834f6e3b33e279431cca624e5"/>
</p:tagLst>
</file>

<file path=ppt/theme/theme1.xml><?xml version="1.0" encoding="utf-8"?>
<a:theme xmlns:a="http://schemas.openxmlformats.org/drawingml/2006/main" name="Blank">
  <a:themeElements>
    <a:clrScheme name="BRL-01">
      <a:dk1>
        <a:srgbClr val="414141"/>
      </a:dk1>
      <a:lt1>
        <a:sysClr val="window" lastClr="FFFFFF"/>
      </a:lt1>
      <a:dk2>
        <a:srgbClr val="000000"/>
      </a:dk2>
      <a:lt2>
        <a:srgbClr val="D3D3D3"/>
      </a:lt2>
      <a:accent1>
        <a:srgbClr val="CBDB2A"/>
      </a:accent1>
      <a:accent2>
        <a:srgbClr val="00B3C9"/>
      </a:accent2>
      <a:accent3>
        <a:srgbClr val="803F92"/>
      </a:accent3>
      <a:accent4>
        <a:srgbClr val="FAA61A"/>
      </a:accent4>
      <a:accent5>
        <a:srgbClr val="41AD49"/>
      </a:accent5>
      <a:accent6>
        <a:srgbClr val="E1058C"/>
      </a:accent6>
      <a:hlink>
        <a:srgbClr val="959595"/>
      </a:hlink>
      <a:folHlink>
        <a:srgbClr val="E31B2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B3C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ime">
  <a:themeElements>
    <a:clrScheme name="BRL-01">
      <a:dk1>
        <a:srgbClr val="414141"/>
      </a:dk1>
      <a:lt1>
        <a:sysClr val="window" lastClr="FFFFFF"/>
      </a:lt1>
      <a:dk2>
        <a:srgbClr val="000000"/>
      </a:dk2>
      <a:lt2>
        <a:srgbClr val="D3D3D3"/>
      </a:lt2>
      <a:accent1>
        <a:srgbClr val="CBDB2A"/>
      </a:accent1>
      <a:accent2>
        <a:srgbClr val="00B3C9"/>
      </a:accent2>
      <a:accent3>
        <a:srgbClr val="803F92"/>
      </a:accent3>
      <a:accent4>
        <a:srgbClr val="FAA61A"/>
      </a:accent4>
      <a:accent5>
        <a:srgbClr val="41AD49"/>
      </a:accent5>
      <a:accent6>
        <a:srgbClr val="E1058C"/>
      </a:accent6>
      <a:hlink>
        <a:srgbClr val="959595"/>
      </a:hlink>
      <a:folHlink>
        <a:srgbClr val="E31B2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B3C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Purple">
  <a:themeElements>
    <a:clrScheme name="BRL-01">
      <a:dk1>
        <a:srgbClr val="414141"/>
      </a:dk1>
      <a:lt1>
        <a:sysClr val="window" lastClr="FFFFFF"/>
      </a:lt1>
      <a:dk2>
        <a:srgbClr val="000000"/>
      </a:dk2>
      <a:lt2>
        <a:srgbClr val="D3D3D3"/>
      </a:lt2>
      <a:accent1>
        <a:srgbClr val="CBDB2A"/>
      </a:accent1>
      <a:accent2>
        <a:srgbClr val="00B3C9"/>
      </a:accent2>
      <a:accent3>
        <a:srgbClr val="803F92"/>
      </a:accent3>
      <a:accent4>
        <a:srgbClr val="FAA61A"/>
      </a:accent4>
      <a:accent5>
        <a:srgbClr val="41AD49"/>
      </a:accent5>
      <a:accent6>
        <a:srgbClr val="E1058C"/>
      </a:accent6>
      <a:hlink>
        <a:srgbClr val="959595"/>
      </a:hlink>
      <a:folHlink>
        <a:srgbClr val="E31B2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B3C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eifl theme basic">
  <a:themeElements>
    <a:clrScheme name="eifl-presentation">
      <a:dk1>
        <a:srgbClr val="3F4B4F"/>
      </a:dk1>
      <a:lt1>
        <a:sysClr val="window" lastClr="FFFFFF"/>
      </a:lt1>
      <a:dk2>
        <a:srgbClr val="0E505F"/>
      </a:dk2>
      <a:lt2>
        <a:srgbClr val="EEECE1"/>
      </a:lt2>
      <a:accent1>
        <a:srgbClr val="F4A040"/>
      </a:accent1>
      <a:accent2>
        <a:srgbClr val="C0625E"/>
      </a:accent2>
      <a:accent3>
        <a:srgbClr val="8D647D"/>
      </a:accent3>
      <a:accent4>
        <a:srgbClr val="DDCD59"/>
      </a:accent4>
      <a:accent5>
        <a:srgbClr val="336E79"/>
      </a:accent5>
      <a:accent6>
        <a:srgbClr val="4F95A5"/>
      </a:accent6>
      <a:hlink>
        <a:srgbClr val="92D0D5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560</TotalTime>
  <Words>586</Words>
  <Application>Microsoft Office PowerPoint</Application>
  <PresentationFormat>Presentazione su schermo (4:3)</PresentationFormat>
  <Paragraphs>99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Titoli diapositive</vt:lpstr>
      </vt:variant>
      <vt:variant>
        <vt:i4>26</vt:i4>
      </vt:variant>
    </vt:vector>
  </HeadingPairs>
  <TitlesOfParts>
    <vt:vector size="30" baseType="lpstr">
      <vt:lpstr>Blank</vt:lpstr>
      <vt:lpstr>Lime</vt:lpstr>
      <vt:lpstr>Purple</vt:lpstr>
      <vt:lpstr>1_eifl theme basic</vt:lpstr>
      <vt:lpstr>Diapositiva 1</vt:lpstr>
      <vt:lpstr>Diapositiva 2</vt:lpstr>
      <vt:lpstr>Diapositiva 3</vt:lpstr>
      <vt:lpstr>How Much Data is there?</vt:lpstr>
      <vt:lpstr>Diapositiva 5</vt:lpstr>
      <vt:lpstr>Learning and Research</vt:lpstr>
      <vt:lpstr>Diapositiva 7</vt:lpstr>
      <vt:lpstr>Computers can now read</vt:lpstr>
      <vt:lpstr>And a lot faster than humans</vt:lpstr>
      <vt:lpstr>How to Do Research in 2013?</vt:lpstr>
      <vt:lpstr>What is Text and Data Mining?</vt:lpstr>
      <vt:lpstr>Text Mining Shakespeare</vt:lpstr>
      <vt:lpstr>What is Text and Data Mining?</vt:lpstr>
      <vt:lpstr>TDM &amp; Libraries</vt:lpstr>
      <vt:lpstr>Text and Data Mining – Big Business</vt:lpstr>
      <vt:lpstr>Savings in the Health Sector</vt:lpstr>
      <vt:lpstr>Diapositiva 17</vt:lpstr>
      <vt:lpstr>New Medical Discoveries</vt:lpstr>
      <vt:lpstr>Reduces Reading Times Exponentially</vt:lpstr>
      <vt:lpstr>Not Just Computer Scientists Either</vt:lpstr>
      <vt:lpstr>The Right to Read is the Right to Mine?</vt:lpstr>
      <vt:lpstr>The Right to Read is the Right to Mine?</vt:lpstr>
      <vt:lpstr>Thank you     (unless indicated otherwise)</vt:lpstr>
      <vt:lpstr>Now it’s  question time! </vt:lpstr>
      <vt:lpstr>Further information</vt:lpstr>
      <vt:lpstr>Stay connected</vt:lpstr>
    </vt:vector>
  </TitlesOfParts>
  <Company>The British Library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White, Ben</dc:creator>
  <cp:lastModifiedBy>Morganti</cp:lastModifiedBy>
  <cp:revision>40</cp:revision>
  <cp:lastPrinted>2013-02-16T14:33:51Z</cp:lastPrinted>
  <dcterms:created xsi:type="dcterms:W3CDTF">2014-02-06T09:28:41Z</dcterms:created>
  <dcterms:modified xsi:type="dcterms:W3CDTF">2014-08-25T11:43:24Z</dcterms:modified>
</cp:coreProperties>
</file>