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296400"/>
  <p:embeddedFontLst>
    <p:embeddedFont>
      <p:font typeface="Arial Black" panose="020B0604020202020204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ibre Franklin" pitchFamily="2" charset="77"/>
      <p:regular r:id="rId20"/>
      <p:bold r:id="rId21"/>
      <p:italic r:id="rId22"/>
      <p:boldItalic r:id="rId23"/>
    </p:embeddedFont>
    <p:embeddedFont>
      <p:font typeface="Libre Franklin Medium" pitchFamily="2" charset="77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9iaBdKsQhirKhNFAiqkDh0mFb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20833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7277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94942b19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f94942b196_0_6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f94942b196_0_6:notes"/>
          <p:cNvSpPr txBox="1">
            <a:spLocks noGrp="1"/>
          </p:cNvSpPr>
          <p:nvPr>
            <p:ph type="sldNum" idx="12"/>
          </p:nvPr>
        </p:nvSpPr>
        <p:spPr>
          <a:xfrm>
            <a:off x="3884613" y="8829966"/>
            <a:ext cx="2971800" cy="464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649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94942b19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94942b196_0_1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f94942b196_0_12:notes"/>
          <p:cNvSpPr txBox="1">
            <a:spLocks noGrp="1"/>
          </p:cNvSpPr>
          <p:nvPr>
            <p:ph type="sldNum" idx="12"/>
          </p:nvPr>
        </p:nvSpPr>
        <p:spPr>
          <a:xfrm>
            <a:off x="3884613" y="8829966"/>
            <a:ext cx="2971800" cy="464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6406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4796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9031401d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9031401d9_0_19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f9031401d9_0_19:notes"/>
          <p:cNvSpPr txBox="1">
            <a:spLocks noGrp="1"/>
          </p:cNvSpPr>
          <p:nvPr>
            <p:ph type="sldNum" idx="12"/>
          </p:nvPr>
        </p:nvSpPr>
        <p:spPr>
          <a:xfrm>
            <a:off x="3884613" y="8829966"/>
            <a:ext cx="2971800" cy="464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818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9031401d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9031401d9_0_1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f9031401d9_0_13:notes"/>
          <p:cNvSpPr txBox="1">
            <a:spLocks noGrp="1"/>
          </p:cNvSpPr>
          <p:nvPr>
            <p:ph type="sldNum" idx="12"/>
          </p:nvPr>
        </p:nvSpPr>
        <p:spPr>
          <a:xfrm>
            <a:off x="3884613" y="8829966"/>
            <a:ext cx="2971800" cy="464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4695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9031401d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9031401d9_0_25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f9031401d9_0_25:notes"/>
          <p:cNvSpPr txBox="1">
            <a:spLocks noGrp="1"/>
          </p:cNvSpPr>
          <p:nvPr>
            <p:ph type="sldNum" idx="12"/>
          </p:nvPr>
        </p:nvSpPr>
        <p:spPr>
          <a:xfrm>
            <a:off x="3884613" y="8829966"/>
            <a:ext cx="2971800" cy="464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486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94946b238_0_125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994946b238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3871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94946b2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994946b238_0_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g994946b238_0_0:notes"/>
          <p:cNvSpPr txBox="1">
            <a:spLocks noGrp="1"/>
          </p:cNvSpPr>
          <p:nvPr>
            <p:ph type="sldNum" idx="12"/>
          </p:nvPr>
        </p:nvSpPr>
        <p:spPr>
          <a:xfrm>
            <a:off x="3884613" y="8829966"/>
            <a:ext cx="2971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50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94946b23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994946b238_1_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994946b238_1_0:notes"/>
          <p:cNvSpPr txBox="1">
            <a:spLocks noGrp="1"/>
          </p:cNvSpPr>
          <p:nvPr>
            <p:ph type="sldNum" idx="12"/>
          </p:nvPr>
        </p:nvSpPr>
        <p:spPr>
          <a:xfrm>
            <a:off x="3884613" y="8829966"/>
            <a:ext cx="2971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628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94946b238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994946b238_1_6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994946b238_1_6:notes"/>
          <p:cNvSpPr txBox="1">
            <a:spLocks noGrp="1"/>
          </p:cNvSpPr>
          <p:nvPr>
            <p:ph type="sldNum" idx="12"/>
          </p:nvPr>
        </p:nvSpPr>
        <p:spPr>
          <a:xfrm>
            <a:off x="3884613" y="8829966"/>
            <a:ext cx="2971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7384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94946b23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994946b238_1_1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994946b238_1_13:notes"/>
          <p:cNvSpPr txBox="1">
            <a:spLocks noGrp="1"/>
          </p:cNvSpPr>
          <p:nvPr>
            <p:ph type="sldNum" idx="12"/>
          </p:nvPr>
        </p:nvSpPr>
        <p:spPr>
          <a:xfrm>
            <a:off x="3884613" y="8829966"/>
            <a:ext cx="2971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776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" name="Google Shape;22;p11"/>
          <p:cNvSpPr/>
          <p:nvPr/>
        </p:nvSpPr>
        <p:spPr>
          <a:xfrm>
            <a:off x="-2380" y="-925"/>
            <a:ext cx="9146380" cy="6858925"/>
          </a:xfrm>
          <a:custGeom>
            <a:avLst/>
            <a:gdLst/>
            <a:ahLst/>
            <a:cxnLst/>
            <a:rect l="l" t="t" r="r" b="b"/>
            <a:pathLst>
              <a:path w="3352800" h="2002901" extrusionOk="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" name="Google Shape;23;p11"/>
          <p:cNvSpPr txBox="1">
            <a:spLocks noGrp="1"/>
          </p:cNvSpPr>
          <p:nvPr>
            <p:ph type="ctrTitle"/>
          </p:nvPr>
        </p:nvSpPr>
        <p:spPr>
          <a:xfrm rot="-2460000">
            <a:off x="817112" y="1730403"/>
            <a:ext cx="5648623" cy="120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ubTitle" idx="1"/>
          </p:nvPr>
        </p:nvSpPr>
        <p:spPr>
          <a:xfrm rot="-2460000">
            <a:off x="1212277" y="2470925"/>
            <a:ext cx="6511131" cy="32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300654" y="6462718"/>
            <a:ext cx="2405099" cy="19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4043503" y="6400574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2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5" name="Google Shape;75;p22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6" name="Google Shape;76;p22"/>
          <p:cNvSpPr txBox="1">
            <a:spLocks noGrp="1"/>
          </p:cNvSpPr>
          <p:nvPr>
            <p:ph type="title"/>
          </p:nvPr>
        </p:nvSpPr>
        <p:spPr>
          <a:xfrm rot="-2460000">
            <a:off x="784930" y="1576103"/>
            <a:ext cx="5212080" cy="108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None/>
              <a:defRPr sz="28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body" idx="1"/>
          </p:nvPr>
        </p:nvSpPr>
        <p:spPr>
          <a:xfrm>
            <a:off x="4749552" y="2618912"/>
            <a:ext cx="3807779" cy="332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2"/>
          </p:nvPr>
        </p:nvSpPr>
        <p:spPr>
          <a:xfrm rot="-2460000">
            <a:off x="1297954" y="2253385"/>
            <a:ext cx="5794760" cy="6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dt" idx="10"/>
          </p:nvPr>
        </p:nvSpPr>
        <p:spPr>
          <a:xfrm>
            <a:off x="300654" y="6462718"/>
            <a:ext cx="2405099" cy="19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ftr" idx="11"/>
          </p:nvPr>
        </p:nvSpPr>
        <p:spPr>
          <a:xfrm>
            <a:off x="4043503" y="6400574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>
            <a:spLocks noGrp="1"/>
          </p:cNvSpPr>
          <p:nvPr>
            <p:ph type="pic" idx="2"/>
          </p:nvPr>
        </p:nvSpPr>
        <p:spPr>
          <a:xfrm>
            <a:off x="2028825" y="0"/>
            <a:ext cx="711517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</p:sp>
      <p:sp>
        <p:nvSpPr>
          <p:cNvPr id="84" name="Google Shape;84;p2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0" y="5048250"/>
            <a:ext cx="3571875" cy="1809750"/>
          </a:xfrm>
          <a:custGeom>
            <a:avLst/>
            <a:gdLst/>
            <a:ahLst/>
            <a:cxnLst/>
            <a:rect l="l" t="t" r="r" b="b"/>
            <a:pathLst>
              <a:path w="3571875" h="1809750" extrusionOk="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 rot="-2460000">
            <a:off x="671197" y="1717501"/>
            <a:ext cx="5486400" cy="867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 Medium"/>
              <a:buNone/>
              <a:defRPr sz="2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 rot="-2460000">
            <a:off x="1143479" y="2180529"/>
            <a:ext cx="6096545" cy="74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dt" idx="10"/>
          </p:nvPr>
        </p:nvSpPr>
        <p:spPr>
          <a:xfrm>
            <a:off x="300654" y="6462718"/>
            <a:ext cx="2405099" cy="19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ftr" idx="11"/>
          </p:nvPr>
        </p:nvSpPr>
        <p:spPr>
          <a:xfrm>
            <a:off x="4043503" y="6400574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title"/>
          </p:nvPr>
        </p:nvSpPr>
        <p:spPr>
          <a:xfrm>
            <a:off x="2705753" y="444299"/>
            <a:ext cx="8274279" cy="185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ibre Franklin Medium"/>
              <a:buNone/>
              <a:defRPr sz="40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1"/>
          </p:nvPr>
        </p:nvSpPr>
        <p:spPr>
          <a:xfrm rot="5400000">
            <a:off x="2521180" y="-146766"/>
            <a:ext cx="3961908" cy="840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dt" idx="10"/>
          </p:nvPr>
        </p:nvSpPr>
        <p:spPr>
          <a:xfrm>
            <a:off x="300654" y="6462718"/>
            <a:ext cx="2405099" cy="19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ftr" idx="11"/>
          </p:nvPr>
        </p:nvSpPr>
        <p:spPr>
          <a:xfrm>
            <a:off x="4043503" y="6400574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title"/>
          </p:nvPr>
        </p:nvSpPr>
        <p:spPr>
          <a:xfrm rot="5400000">
            <a:off x="5318919" y="1585120"/>
            <a:ext cx="46783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ibre Franklin Medium"/>
              <a:buNone/>
              <a:defRPr sz="40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 rot="5400000">
            <a:off x="1127919" y="-396080"/>
            <a:ext cx="467836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dt" idx="10"/>
          </p:nvPr>
        </p:nvSpPr>
        <p:spPr>
          <a:xfrm>
            <a:off x="300654" y="6462718"/>
            <a:ext cx="2405099" cy="19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ftr" idx="11"/>
          </p:nvPr>
        </p:nvSpPr>
        <p:spPr>
          <a:xfrm>
            <a:off x="4043503" y="6400574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2705753" y="444299"/>
            <a:ext cx="8274279" cy="185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ibre Franklin Medium"/>
              <a:buNone/>
              <a:defRPr sz="40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300653" y="2073760"/>
            <a:ext cx="8402961" cy="3961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dt" idx="10"/>
          </p:nvPr>
        </p:nvSpPr>
        <p:spPr>
          <a:xfrm>
            <a:off x="300654" y="6462718"/>
            <a:ext cx="2405099" cy="19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ftr" idx="11"/>
          </p:nvPr>
        </p:nvSpPr>
        <p:spPr>
          <a:xfrm>
            <a:off x="4043503" y="6400574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ingle line">
  <p:cSld name="Title with single lin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2807368" y="403200"/>
            <a:ext cx="5890232" cy="106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ibre Franklin Medium"/>
              <a:buNone/>
              <a:defRPr sz="40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1"/>
          </p:nvPr>
        </p:nvSpPr>
        <p:spPr>
          <a:xfrm>
            <a:off x="468000" y="2112210"/>
            <a:ext cx="8229600" cy="4376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300654" y="6462718"/>
            <a:ext cx="2405099" cy="19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97B7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/>
          <p:nvPr/>
        </p:nvSpPr>
        <p:spPr>
          <a:xfrm>
            <a:off x="-2380" y="-925"/>
            <a:ext cx="9146380" cy="6858925"/>
          </a:xfrm>
          <a:custGeom>
            <a:avLst/>
            <a:gdLst/>
            <a:ahLst/>
            <a:cxnLst/>
            <a:rect l="l" t="t" r="r" b="b"/>
            <a:pathLst>
              <a:path w="3352800" h="2002901" extrusionOk="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" name="Google Shape;41;p17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 rot="-2460000">
            <a:off x="819399" y="1726737"/>
            <a:ext cx="5650992" cy="120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 rot="-2460000">
            <a:off x="1216152" y="2468304"/>
            <a:ext cx="6510528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dt" idx="10"/>
          </p:nvPr>
        </p:nvSpPr>
        <p:spPr>
          <a:xfrm>
            <a:off x="300654" y="6462718"/>
            <a:ext cx="2405099" cy="19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ftr" idx="11"/>
          </p:nvPr>
        </p:nvSpPr>
        <p:spPr>
          <a:xfrm>
            <a:off x="4043503" y="6400574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822960" y="1097280"/>
            <a:ext cx="3200400" cy="371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700016" y="1097280"/>
            <a:ext cx="3200400" cy="371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300654" y="6462718"/>
            <a:ext cx="2405099" cy="19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4043503" y="6400574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2705753" y="444299"/>
            <a:ext cx="8274279" cy="185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ibre Franklin Medium"/>
              <a:buNone/>
              <a:defRPr sz="40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2705753" y="444299"/>
            <a:ext cx="8274279" cy="185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ibre Franklin Medium"/>
              <a:buNone/>
              <a:defRPr sz="40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00654" y="2073175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300654" y="3061862"/>
            <a:ext cx="320040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3"/>
          </p:nvPr>
        </p:nvSpPr>
        <p:spPr>
          <a:xfrm>
            <a:off x="4700016" y="2073175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body" idx="4"/>
          </p:nvPr>
        </p:nvSpPr>
        <p:spPr>
          <a:xfrm>
            <a:off x="4700016" y="3039184"/>
            <a:ext cx="320040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dt" idx="10"/>
          </p:nvPr>
        </p:nvSpPr>
        <p:spPr>
          <a:xfrm>
            <a:off x="300654" y="6462718"/>
            <a:ext cx="2405099" cy="19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ftr" idx="11"/>
          </p:nvPr>
        </p:nvSpPr>
        <p:spPr>
          <a:xfrm>
            <a:off x="4043503" y="6400574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p19" descr="EIFL_LOGO_BG_WHITE.ps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92304" y="5344775"/>
            <a:ext cx="4111311" cy="1161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>
            <a:spLocks noGrp="1"/>
          </p:cNvSpPr>
          <p:nvPr>
            <p:ph type="title"/>
          </p:nvPr>
        </p:nvSpPr>
        <p:spPr>
          <a:xfrm>
            <a:off x="2705753" y="444299"/>
            <a:ext cx="8274279" cy="185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ibre Franklin Medium"/>
              <a:buNone/>
              <a:defRPr sz="40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dt" idx="10"/>
          </p:nvPr>
        </p:nvSpPr>
        <p:spPr>
          <a:xfrm>
            <a:off x="300654" y="6462718"/>
            <a:ext cx="2405099" cy="19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ftr" idx="11"/>
          </p:nvPr>
        </p:nvSpPr>
        <p:spPr>
          <a:xfrm>
            <a:off x="4043503" y="6400574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>
            <a:spLocks noGrp="1"/>
          </p:cNvSpPr>
          <p:nvPr>
            <p:ph type="dt" idx="10"/>
          </p:nvPr>
        </p:nvSpPr>
        <p:spPr>
          <a:xfrm>
            <a:off x="300654" y="6462718"/>
            <a:ext cx="2405099" cy="19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ftr" idx="11"/>
          </p:nvPr>
        </p:nvSpPr>
        <p:spPr>
          <a:xfrm>
            <a:off x="4043503" y="6400574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 rot="10800000">
            <a:off x="990295" y="-28867"/>
            <a:ext cx="2862848" cy="1240407"/>
          </a:xfrm>
          <a:custGeom>
            <a:avLst/>
            <a:gdLst/>
            <a:ahLst/>
            <a:cxnLst/>
            <a:rect l="l" t="t" r="r" b="b"/>
            <a:pathLst>
              <a:path w="3574257" h="1807368" extrusionOk="0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" name="Google Shape;11;p10"/>
          <p:cNvSpPr/>
          <p:nvPr/>
        </p:nvSpPr>
        <p:spPr>
          <a:xfrm>
            <a:off x="2901786" y="-28860"/>
            <a:ext cx="4969419" cy="1240400"/>
          </a:xfrm>
          <a:custGeom>
            <a:avLst/>
            <a:gdLst/>
            <a:ahLst/>
            <a:cxnLst/>
            <a:rect l="l" t="t" r="r" b="b"/>
            <a:pathLst>
              <a:path w="3574257" h="1807368" extrusionOk="0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" name="Google Shape;12;p10"/>
          <p:cNvSpPr/>
          <p:nvPr/>
        </p:nvSpPr>
        <p:spPr>
          <a:xfrm rot="10800000">
            <a:off x="3985773" y="-28864"/>
            <a:ext cx="5206932" cy="1240403"/>
          </a:xfrm>
          <a:custGeom>
            <a:avLst/>
            <a:gdLst/>
            <a:ahLst/>
            <a:cxnLst/>
            <a:rect l="l" t="t" r="r" b="b"/>
            <a:pathLst>
              <a:path w="3574257" h="1807368" extrusionOk="0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" name="Google Shape;13;p10"/>
          <p:cNvSpPr/>
          <p:nvPr/>
        </p:nvSpPr>
        <p:spPr>
          <a:xfrm rot="10800000">
            <a:off x="-1" y="-28860"/>
            <a:ext cx="3275893" cy="1242725"/>
          </a:xfrm>
          <a:custGeom>
            <a:avLst/>
            <a:gdLst/>
            <a:ahLst/>
            <a:cxnLst/>
            <a:rect l="l" t="t" r="r" b="b"/>
            <a:pathLst>
              <a:path w="3352800" h="527584" extrusionOk="0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" name="Google Shape;14;p10"/>
          <p:cNvSpPr txBox="1">
            <a:spLocks noGrp="1"/>
          </p:cNvSpPr>
          <p:nvPr>
            <p:ph type="body" idx="1"/>
          </p:nvPr>
        </p:nvSpPr>
        <p:spPr>
          <a:xfrm>
            <a:off x="300653" y="2073760"/>
            <a:ext cx="8402961" cy="3961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dt" idx="10"/>
          </p:nvPr>
        </p:nvSpPr>
        <p:spPr>
          <a:xfrm>
            <a:off x="300654" y="6462718"/>
            <a:ext cx="2405099" cy="19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97B7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ftr" idx="11"/>
          </p:nvPr>
        </p:nvSpPr>
        <p:spPr>
          <a:xfrm>
            <a:off x="4043503" y="6400574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797B7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10" descr="EIFL_LOGO_BG_WHITE.ps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592304" y="5344775"/>
            <a:ext cx="4111311" cy="1161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0" descr="EIFL_LOGO_BG_WHITE.ps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50364" y="230668"/>
            <a:ext cx="2555389" cy="7217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ima.kupryte@eifl.ne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ifl.net/resources/eifl-strategic-plan-2021-202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t.ly/3vlqBf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" descr="EIFL_LOGO_BG_WHITE.ps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2304" y="5344775"/>
            <a:ext cx="4111311" cy="116118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10108945" y="5681925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9" name="Google Shape;109;p1"/>
          <p:cNvSpPr txBox="1">
            <a:spLocks noGrp="1"/>
          </p:cNvSpPr>
          <p:nvPr>
            <p:ph type="ctrTitle"/>
          </p:nvPr>
        </p:nvSpPr>
        <p:spPr>
          <a:xfrm>
            <a:off x="318202" y="-1063494"/>
            <a:ext cx="6813884" cy="231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B6A"/>
              </a:buClr>
              <a:buSzPts val="4400"/>
              <a:buFont typeface="Open Sans"/>
              <a:buNone/>
            </a:pPr>
            <a:r>
              <a:rPr lang="en-US" sz="3400">
                <a:solidFill>
                  <a:srgbClr val="686B6A"/>
                </a:solidFill>
                <a:latin typeface="Open Sans"/>
                <a:ea typeface="Open Sans"/>
                <a:cs typeface="Open Sans"/>
                <a:sym typeface="Open Sans"/>
              </a:rPr>
              <a:t>EIFL GENERAL ASSEMBLY 2021</a:t>
            </a:r>
            <a:endParaRPr sz="3400">
              <a:solidFill>
                <a:srgbClr val="686B6A"/>
              </a:solidFill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426953" y="1785625"/>
            <a:ext cx="5308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Rima Kupryte</a:t>
            </a: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20 – 21 October 202</a:t>
            </a:r>
            <a:r>
              <a:rPr lang="en-US"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Online</a:t>
            </a: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318202" y="5925366"/>
            <a:ext cx="2661161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500" i="0" u="none" strike="noStrike" cap="none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www.eifl.net</a:t>
            </a:r>
            <a:endParaRPr sz="250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94942b196_0_6"/>
          <p:cNvSpPr txBox="1">
            <a:spLocks noGrp="1"/>
          </p:cNvSpPr>
          <p:nvPr>
            <p:ph type="title"/>
          </p:nvPr>
        </p:nvSpPr>
        <p:spPr>
          <a:xfrm>
            <a:off x="3657300" y="159338"/>
            <a:ext cx="5890200" cy="106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2900" b="1" dirty="0"/>
              <a:t>Support research, </a:t>
            </a:r>
            <a:endParaRPr sz="2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2900" b="1" dirty="0"/>
              <a:t>teaching &amp; learning</a:t>
            </a:r>
            <a:endParaRPr b="1" dirty="0"/>
          </a:p>
        </p:txBody>
      </p:sp>
      <p:sp>
        <p:nvSpPr>
          <p:cNvPr id="189" name="Google Shape;189;gf94942b196_0_6"/>
          <p:cNvSpPr txBox="1">
            <a:spLocks noGrp="1"/>
          </p:cNvSpPr>
          <p:nvPr>
            <p:ph type="body" idx="1"/>
          </p:nvPr>
        </p:nvSpPr>
        <p:spPr>
          <a:xfrm>
            <a:off x="275700" y="1618250"/>
            <a:ext cx="6763200" cy="391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‘Access to Knowledge and the Right to Research’ project strengthened our advocacy at WIPO </a:t>
            </a:r>
            <a:endParaRPr sz="22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Advocating for fair copyright limitations and exceptions for libraries and archives that support - </a:t>
            </a:r>
            <a:endParaRPr sz="22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●"/>
            </a:pPr>
            <a:r>
              <a:rPr lang="en-US" sz="2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Online learning </a:t>
            </a:r>
            <a:endParaRPr sz="22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●"/>
            </a:pPr>
            <a:r>
              <a:rPr lang="en-US" sz="2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Text and data mining</a:t>
            </a:r>
            <a:endParaRPr sz="22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●"/>
            </a:pPr>
            <a:r>
              <a:rPr lang="en-US" sz="2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Cross-border exchange of material, and </a:t>
            </a:r>
            <a:endParaRPr sz="22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●"/>
            </a:pPr>
            <a:r>
              <a:rPr lang="en-US" sz="2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Rights to digital preservation</a:t>
            </a:r>
            <a:endParaRPr dirty="0"/>
          </a:p>
        </p:txBody>
      </p:sp>
      <p:pic>
        <p:nvPicPr>
          <p:cNvPr id="190" name="Google Shape;190;gf94942b196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685050"/>
            <a:ext cx="85058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f94942b196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400" y="1887325"/>
            <a:ext cx="1800300" cy="3727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94942b196_0_12"/>
          <p:cNvSpPr txBox="1">
            <a:spLocks noGrp="1"/>
          </p:cNvSpPr>
          <p:nvPr>
            <p:ph type="title"/>
          </p:nvPr>
        </p:nvSpPr>
        <p:spPr>
          <a:xfrm>
            <a:off x="3504556" y="212362"/>
            <a:ext cx="5890200" cy="106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Digital transformation of </a:t>
            </a:r>
            <a:endParaRPr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public library services </a:t>
            </a:r>
            <a:endParaRPr b="1" dirty="0"/>
          </a:p>
        </p:txBody>
      </p:sp>
      <p:sp>
        <p:nvSpPr>
          <p:cNvPr id="198" name="Google Shape;198;gf94942b196_0_12"/>
          <p:cNvSpPr txBox="1"/>
          <p:nvPr/>
        </p:nvSpPr>
        <p:spPr>
          <a:xfrm>
            <a:off x="689275" y="2242650"/>
            <a:ext cx="6903900" cy="2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 b="1">
              <a:solidFill>
                <a:schemeClr val="accen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●"/>
            </a:pPr>
            <a:r>
              <a:rPr lang="en-US" sz="2200">
                <a:solidFill>
                  <a:schemeClr val="accent1"/>
                </a:solidFill>
              </a:rPr>
              <a:t>Training librarians to become ICT trainers in 25 public and community libraries across Uganda</a:t>
            </a:r>
            <a:endParaRPr sz="2200">
              <a:solidFill>
                <a:schemeClr val="accen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2200"/>
              <a:buChar char="●"/>
            </a:pPr>
            <a:r>
              <a:rPr lang="en-US" sz="2200">
                <a:solidFill>
                  <a:schemeClr val="accent1"/>
                </a:solidFill>
              </a:rPr>
              <a:t>Newly-trained librarians have started ICT training for women and youth in their communities</a:t>
            </a:r>
            <a:endParaRPr sz="18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gf94942b196_0_12"/>
          <p:cNvSpPr txBox="1"/>
          <p:nvPr/>
        </p:nvSpPr>
        <p:spPr>
          <a:xfrm>
            <a:off x="637250" y="1390000"/>
            <a:ext cx="83973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1"/>
                </a:solidFill>
              </a:rPr>
              <a:t>Started project, ‘Digital skills &amp; inclusion </a:t>
            </a:r>
            <a:endParaRPr sz="25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1"/>
                </a:solidFill>
              </a:rPr>
              <a:t>through libraries in Uganda’</a:t>
            </a:r>
            <a:endParaRPr sz="2100"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0" name="Google Shape;200;gf94942b196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50" y="4981013"/>
            <a:ext cx="5924550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>
            <a:spLocks noGrp="1"/>
          </p:cNvSpPr>
          <p:nvPr>
            <p:ph type="title"/>
          </p:nvPr>
        </p:nvSpPr>
        <p:spPr>
          <a:xfrm>
            <a:off x="670797" y="2061417"/>
            <a:ext cx="5452357" cy="106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 Black"/>
              <a:buNone/>
            </a:pPr>
            <a:r>
              <a:rPr lang="en-US" b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THANK YOU!</a:t>
            </a:r>
            <a:endParaRPr>
              <a:solidFill>
                <a:schemeClr val="accen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4057462" y="5706147"/>
            <a:ext cx="49296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 dirty="0" err="1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www.eifl.net</a:t>
            </a:r>
            <a:endParaRPr sz="5400" b="0" i="0" u="none" strike="noStrike" cap="none" dirty="0">
              <a:solidFill>
                <a:schemeClr val="accent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670797" y="4068599"/>
            <a:ext cx="638968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Rima Kupryte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Director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sng" strike="noStrike" cap="none">
                <a:solidFill>
                  <a:srgbClr val="F4A040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rima.kupryte@eifl.net</a:t>
            </a:r>
            <a:r>
              <a:rPr lang="en-US" sz="2800" b="1" i="0" u="none" strike="noStrike" cap="none">
                <a:solidFill>
                  <a:srgbClr val="F4A0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f9031401d9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0200" y="1461975"/>
            <a:ext cx="5983601" cy="367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f9031401d9_0_19"/>
          <p:cNvSpPr txBox="1"/>
          <p:nvPr/>
        </p:nvSpPr>
        <p:spPr>
          <a:xfrm>
            <a:off x="1631225" y="5318675"/>
            <a:ext cx="5983500" cy="1087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accent1"/>
                </a:solidFill>
              </a:rPr>
              <a:t>Thank you to </a:t>
            </a:r>
            <a:r>
              <a:rPr lang="en-US" sz="2600" b="1" dirty="0">
                <a:solidFill>
                  <a:schemeClr val="accent1"/>
                </a:solidFill>
              </a:rPr>
              <a:t>Arnold </a:t>
            </a:r>
            <a:r>
              <a:rPr lang="en-US" sz="2600" b="1" dirty="0" err="1">
                <a:solidFill>
                  <a:schemeClr val="accent1"/>
                </a:solidFill>
              </a:rPr>
              <a:t>Hirshon</a:t>
            </a:r>
            <a:r>
              <a:rPr lang="en-US" sz="2600" dirty="0">
                <a:solidFill>
                  <a:schemeClr val="accent1"/>
                </a:solidFill>
              </a:rPr>
              <a:t>, who is leaving our Board</a:t>
            </a:r>
            <a:endParaRPr sz="1800" dirty="0">
              <a:solidFill>
                <a:schemeClr val="accent1"/>
              </a:solidFill>
            </a:endParaRPr>
          </a:p>
        </p:txBody>
      </p:sp>
      <p:sp>
        <p:nvSpPr>
          <p:cNvPr id="5" name="Google Shape;144;gf9031401d9_0_25">
            <a:extLst>
              <a:ext uri="{FF2B5EF4-FFF2-40B4-BE49-F238E27FC236}">
                <a16:creationId xmlns:a16="http://schemas.microsoft.com/office/drawing/2014/main" id="{155CC43E-D210-454A-A641-59B5C5883007}"/>
              </a:ext>
            </a:extLst>
          </p:cNvPr>
          <p:cNvSpPr txBox="1">
            <a:spLocks/>
          </p:cNvSpPr>
          <p:nvPr/>
        </p:nvSpPr>
        <p:spPr>
          <a:xfrm>
            <a:off x="3506380" y="460401"/>
            <a:ext cx="58902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ibre Franklin Medium"/>
              <a:buNone/>
              <a:defRPr sz="40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b="1" dirty="0">
                <a:latin typeface="Libre Franklin Medium" pitchFamily="2" charset="0"/>
                <a:ea typeface="Open Sans"/>
                <a:cs typeface="Open Sans"/>
                <a:sym typeface="Open Sans"/>
              </a:rPr>
              <a:t>EIFL Management </a:t>
            </a:r>
            <a:r>
              <a:rPr lang="en-US" sz="3100" b="1" dirty="0">
                <a:latin typeface="Libre Franklin Medium" pitchFamily="2" charset="0"/>
                <a:ea typeface="Libre Franklin"/>
                <a:cs typeface="Libre Franklin"/>
                <a:sym typeface="Libre Franklin"/>
              </a:rPr>
              <a:t>Board</a:t>
            </a:r>
            <a:endParaRPr lang="en-US" sz="3100" dirty="0">
              <a:latin typeface="Libre Franklin Medium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f9031401d9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20325"/>
            <a:ext cx="5513975" cy="338579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f9031401d9_0_13"/>
          <p:cNvSpPr txBox="1"/>
          <p:nvPr/>
        </p:nvSpPr>
        <p:spPr>
          <a:xfrm>
            <a:off x="5513975" y="1901100"/>
            <a:ext cx="3434700" cy="3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</a:rPr>
              <a:t>New Board member:</a:t>
            </a:r>
            <a:endParaRPr sz="240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accent1"/>
                </a:solidFill>
              </a:rPr>
              <a:t>Colleen Campbell</a:t>
            </a:r>
            <a:r>
              <a:rPr lang="en-US" sz="2400">
                <a:solidFill>
                  <a:schemeClr val="accent1"/>
                </a:solidFill>
              </a:rPr>
              <a:t>, </a:t>
            </a:r>
            <a:r>
              <a:rPr lang="en-US" sz="2400">
                <a:solidFill>
                  <a:schemeClr val="accent1"/>
                </a:solidFill>
                <a:highlight>
                  <a:srgbClr val="FFFFFF"/>
                </a:highlight>
              </a:rPr>
              <a:t>who leads external engagement in the Open Access transition at the Max Planck Digital Library, Max Planck Society, Germany</a:t>
            </a:r>
            <a:endParaRPr sz="2400">
              <a:solidFill>
                <a:schemeClr val="accent1"/>
              </a:solidFill>
              <a:highlight>
                <a:srgbClr val="FFFFFF"/>
              </a:highlight>
            </a:endParaRPr>
          </a:p>
        </p:txBody>
      </p:sp>
      <p:sp>
        <p:nvSpPr>
          <p:cNvPr id="5" name="Google Shape;144;gf9031401d9_0_25">
            <a:extLst>
              <a:ext uri="{FF2B5EF4-FFF2-40B4-BE49-F238E27FC236}">
                <a16:creationId xmlns:a16="http://schemas.microsoft.com/office/drawing/2014/main" id="{82E0680E-9FAA-4885-98C1-F6B92450F8BA}"/>
              </a:ext>
            </a:extLst>
          </p:cNvPr>
          <p:cNvSpPr txBox="1">
            <a:spLocks/>
          </p:cNvSpPr>
          <p:nvPr/>
        </p:nvSpPr>
        <p:spPr>
          <a:xfrm>
            <a:off x="3506380" y="460401"/>
            <a:ext cx="58902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ibre Franklin Medium"/>
              <a:buNone/>
              <a:defRPr sz="40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b="1" dirty="0">
                <a:latin typeface="Libre Franklin Medium" pitchFamily="2" charset="0"/>
                <a:ea typeface="Open Sans"/>
                <a:cs typeface="Open Sans"/>
                <a:sym typeface="Open Sans"/>
              </a:rPr>
              <a:t>EIFL Management </a:t>
            </a:r>
            <a:r>
              <a:rPr lang="en-US" sz="3100" b="1" dirty="0">
                <a:latin typeface="Libre Franklin Medium" pitchFamily="2" charset="0"/>
                <a:ea typeface="Libre Franklin"/>
                <a:cs typeface="Libre Franklin"/>
                <a:sym typeface="Libre Franklin"/>
              </a:rPr>
              <a:t>Board</a:t>
            </a:r>
            <a:endParaRPr lang="en-US" sz="3100" dirty="0">
              <a:latin typeface="Libre Franklin Medium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9031401d9_0_25"/>
          <p:cNvSpPr txBox="1">
            <a:spLocks noGrp="1"/>
          </p:cNvSpPr>
          <p:nvPr>
            <p:ph type="title"/>
          </p:nvPr>
        </p:nvSpPr>
        <p:spPr>
          <a:xfrm>
            <a:off x="3506380" y="460401"/>
            <a:ext cx="5890200" cy="106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b="1" dirty="0">
                <a:latin typeface="Libre Franklin Medium" pitchFamily="2" charset="0"/>
                <a:ea typeface="Open Sans"/>
                <a:cs typeface="Open Sans"/>
                <a:sym typeface="Open Sans"/>
              </a:rPr>
              <a:t>EIFL Management </a:t>
            </a:r>
            <a:r>
              <a:rPr lang="en-US" sz="3100" b="1" dirty="0">
                <a:latin typeface="Libre Franklin Medium" pitchFamily="2" charset="0"/>
                <a:ea typeface="Libre Franklin"/>
                <a:cs typeface="Libre Franklin"/>
                <a:sym typeface="Libre Franklin"/>
              </a:rPr>
              <a:t>Board</a:t>
            </a:r>
            <a:endParaRPr sz="3100" dirty="0">
              <a:latin typeface="Libre Franklin Medium" pitchFamily="2" charset="0"/>
            </a:endParaRPr>
          </a:p>
        </p:txBody>
      </p:sp>
      <p:pic>
        <p:nvPicPr>
          <p:cNvPr id="145" name="Google Shape;145;gf9031401d9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34649"/>
            <a:ext cx="5289574" cy="32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f9031401d9_0_25"/>
          <p:cNvSpPr txBox="1"/>
          <p:nvPr/>
        </p:nvSpPr>
        <p:spPr>
          <a:xfrm>
            <a:off x="5158175" y="2336725"/>
            <a:ext cx="38151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</a:rPr>
              <a:t>New Chairperson: </a:t>
            </a:r>
            <a:endParaRPr sz="240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</a:rPr>
              <a:t>Emilija Banionyte</a:t>
            </a:r>
            <a:r>
              <a:rPr lang="en-US" sz="2400">
                <a:solidFill>
                  <a:schemeClr val="accent1"/>
                </a:solidFill>
              </a:rPr>
              <a:t>, </a:t>
            </a:r>
            <a:endParaRPr sz="240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highlight>
                  <a:srgbClr val="FFFFFF"/>
                </a:highlight>
              </a:rPr>
              <a:t>President of the </a:t>
            </a:r>
            <a:endParaRPr sz="24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highlight>
                  <a:srgbClr val="FFFFFF"/>
                </a:highlight>
              </a:rPr>
              <a:t>Lithuanian Research </a:t>
            </a:r>
            <a:endParaRPr sz="24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highlight>
                  <a:srgbClr val="FFFFFF"/>
                </a:highlight>
              </a:rPr>
              <a:t>Library Consortium</a:t>
            </a:r>
            <a:endParaRPr sz="24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94946b238_0_125"/>
          <p:cNvSpPr/>
          <p:nvPr/>
        </p:nvSpPr>
        <p:spPr>
          <a:xfrm>
            <a:off x="337643" y="1175100"/>
            <a:ext cx="3977100" cy="4507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7" name="Google Shape;117;g994946b238_0_125"/>
          <p:cNvSpPr/>
          <p:nvPr/>
        </p:nvSpPr>
        <p:spPr>
          <a:xfrm>
            <a:off x="218250" y="1523950"/>
            <a:ext cx="8742000" cy="4575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8" name="Google Shape;118;g994946b238_0_125"/>
          <p:cNvSpPr txBox="1">
            <a:spLocks noGrp="1"/>
          </p:cNvSpPr>
          <p:nvPr>
            <p:ph type="title"/>
          </p:nvPr>
        </p:nvSpPr>
        <p:spPr>
          <a:xfrm>
            <a:off x="2705753" y="444299"/>
            <a:ext cx="8274279" cy="1850118"/>
          </a:xfrm>
          <a:noFill/>
          <a:ln>
            <a:noFill/>
          </a:ln>
        </p:spPr>
        <p:txBody>
          <a:bodyPr spcFirstLastPara="1" wrap="square" lIns="0" tIns="11650" rIns="0" bIns="0" anchor="t" anchorCtr="0">
            <a:noAutofit/>
          </a:bodyPr>
          <a:lstStyle/>
          <a:p>
            <a:pPr lvl="0"/>
            <a:r>
              <a:rPr lang="en-US" dirty="0">
                <a:sym typeface="Arial"/>
              </a:rPr>
              <a:t>Strategy 2021 - 2023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0F9A35-5870-6348-A7F4-1C5F56A8C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496" y="2073759"/>
            <a:ext cx="8277118" cy="4575899"/>
          </a:xfrm>
        </p:spPr>
        <p:txBody>
          <a:bodyPr/>
          <a:lstStyle/>
          <a:p>
            <a:pPr lvl="0" indent="-3746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2300"/>
              <a:buChar char="●"/>
            </a:pPr>
            <a:r>
              <a:rPr lang="en-US" dirty="0"/>
              <a:t>Advance a fair and sustainable transition from paywalled to open access content</a:t>
            </a:r>
          </a:p>
          <a:p>
            <a:pPr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endParaRPr lang="en-US" dirty="0"/>
          </a:p>
          <a:p>
            <a:pPr lvl="0" indent="-3746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2300"/>
              <a:buChar char="●"/>
            </a:pPr>
            <a:r>
              <a:rPr lang="en-US" dirty="0"/>
              <a:t>Support research, teaching and learning</a:t>
            </a:r>
          </a:p>
          <a:p>
            <a:pPr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endParaRPr lang="en-US" dirty="0"/>
          </a:p>
          <a:p>
            <a:pPr lvl="0" indent="-374650">
              <a:spcBef>
                <a:spcPts val="0"/>
              </a:spcBef>
              <a:buClr>
                <a:schemeClr val="dk1"/>
              </a:buClr>
              <a:buSzPts val="2300"/>
              <a:buChar char="●"/>
            </a:pPr>
            <a:r>
              <a:rPr lang="en-US" dirty="0"/>
              <a:t>Foster digital transformation of public library services</a:t>
            </a:r>
          </a:p>
        </p:txBody>
      </p:sp>
      <p:sp>
        <p:nvSpPr>
          <p:cNvPr id="119" name="Google Shape;119;g994946b238_0_125"/>
          <p:cNvSpPr txBox="1"/>
          <p:nvPr/>
        </p:nvSpPr>
        <p:spPr>
          <a:xfrm>
            <a:off x="426496" y="5682900"/>
            <a:ext cx="8604000" cy="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650" rIns="0" bIns="0" anchor="t" anchorCtr="0">
            <a:noAutofit/>
          </a:bodyPr>
          <a:lstStyle/>
          <a:p>
            <a:pPr marL="0" marR="0" lvl="0" indent="0" algn="ctr" rtl="0">
              <a:lnSpc>
                <a:spcPct val="1176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994946b238_0_125"/>
          <p:cNvSpPr txBox="1"/>
          <p:nvPr/>
        </p:nvSpPr>
        <p:spPr>
          <a:xfrm>
            <a:off x="8545793" y="4641121"/>
            <a:ext cx="791700" cy="1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65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2A967-7322-2A48-9862-441D2B0DA9D1}"/>
              </a:ext>
            </a:extLst>
          </p:cNvPr>
          <p:cNvSpPr txBox="1"/>
          <p:nvPr/>
        </p:nvSpPr>
        <p:spPr>
          <a:xfrm>
            <a:off x="647077" y="5255627"/>
            <a:ext cx="76622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hlinkClick r:id="rId5"/>
              </a:rPr>
              <a:t>https://www.eifl.net/resources/eifl-strategic-plan-2021-2023</a:t>
            </a:r>
            <a:endParaRPr lang="en-US" sz="2000" b="1" dirty="0"/>
          </a:p>
          <a:p>
            <a:pPr algn="ctr"/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94946b238_0_0"/>
          <p:cNvSpPr txBox="1">
            <a:spLocks noGrp="1"/>
          </p:cNvSpPr>
          <p:nvPr>
            <p:ph type="title"/>
          </p:nvPr>
        </p:nvSpPr>
        <p:spPr>
          <a:xfrm>
            <a:off x="3319109" y="155162"/>
            <a:ext cx="54132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000" b="1" dirty="0"/>
              <a:t>Advance the transition </a:t>
            </a:r>
            <a:endParaRPr sz="3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000" b="1" dirty="0"/>
              <a:t>to open access content</a:t>
            </a:r>
            <a:endParaRPr sz="3000" b="1" dirty="0"/>
          </a:p>
        </p:txBody>
      </p:sp>
      <p:sp>
        <p:nvSpPr>
          <p:cNvPr id="153" name="Google Shape;153;g994946b238_0_0"/>
          <p:cNvSpPr txBox="1">
            <a:spLocks noGrp="1"/>
          </p:cNvSpPr>
          <p:nvPr>
            <p:ph type="body" idx="1"/>
          </p:nvPr>
        </p:nvSpPr>
        <p:spPr>
          <a:xfrm>
            <a:off x="539900" y="1240650"/>
            <a:ext cx="8604000" cy="56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Advance a fair and sustainable transition from paywalled to open access content. Strategy includes - 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AutoNum type="arabicPeriod"/>
            </a:pPr>
            <a:r>
              <a:rPr lang="en-US" sz="2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Encouraging authors from EIFL partner countries to publish in open access</a:t>
            </a:r>
          </a:p>
          <a:p>
            <a:pPr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GB" sz="23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AutoNum type="arabicPeriod"/>
            </a:pPr>
            <a:r>
              <a:rPr lang="en-US" sz="2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Advocating with publishers, </a:t>
            </a:r>
            <a:endParaRPr sz="23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institutions and funders to </a:t>
            </a:r>
            <a:endParaRPr sz="23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provide open access to journal </a:t>
            </a:r>
            <a:endParaRPr sz="23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articles through repositories</a:t>
            </a:r>
            <a:endParaRPr sz="3900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endParaRPr sz="2800" dirty="0"/>
          </a:p>
        </p:txBody>
      </p:sp>
      <p:pic>
        <p:nvPicPr>
          <p:cNvPr id="154" name="Google Shape;154;g994946b23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425" y="3497925"/>
            <a:ext cx="3694900" cy="22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94946b238_1_0"/>
          <p:cNvSpPr txBox="1">
            <a:spLocks noGrp="1"/>
          </p:cNvSpPr>
          <p:nvPr>
            <p:ph type="title"/>
          </p:nvPr>
        </p:nvSpPr>
        <p:spPr>
          <a:xfrm>
            <a:off x="3531896" y="205675"/>
            <a:ext cx="58902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/>
              <a:t>Publishing articles in </a:t>
            </a:r>
            <a:endParaRPr sz="29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/>
              <a:t>open access</a:t>
            </a:r>
            <a:endParaRPr sz="2900" b="1" dirty="0"/>
          </a:p>
        </p:txBody>
      </p:sp>
      <p:sp>
        <p:nvSpPr>
          <p:cNvPr id="161" name="Google Shape;161;g994946b238_1_0"/>
          <p:cNvSpPr txBox="1">
            <a:spLocks noGrp="1"/>
          </p:cNvSpPr>
          <p:nvPr>
            <p:ph type="body" idx="1"/>
          </p:nvPr>
        </p:nvSpPr>
        <p:spPr>
          <a:xfrm>
            <a:off x="321025" y="1569300"/>
            <a:ext cx="6978900" cy="3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●"/>
            </a:pPr>
            <a:r>
              <a:rPr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Agreements with </a:t>
            </a:r>
            <a:r>
              <a:rPr lang="en-US" sz="2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12 publishers </a:t>
            </a:r>
            <a:r>
              <a:rPr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for free / discounted Article Processing Charges (APCs)</a:t>
            </a:r>
            <a:endParaRPr sz="2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●"/>
            </a:pPr>
            <a:r>
              <a:rPr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Agreements include open access publishing in </a:t>
            </a:r>
            <a:r>
              <a:rPr lang="en-US" sz="2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more than 2,500 journals </a:t>
            </a:r>
            <a:endParaRPr sz="2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●"/>
            </a:pPr>
            <a:r>
              <a:rPr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Agreements contributed to </a:t>
            </a:r>
            <a:r>
              <a:rPr lang="en-US" sz="2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 62% increase in open access publishing</a:t>
            </a:r>
            <a:r>
              <a:rPr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with four publishers from 2019 to 2020</a:t>
            </a:r>
            <a:endParaRPr sz="2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600"/>
          </a:p>
        </p:txBody>
      </p:sp>
      <p:pic>
        <p:nvPicPr>
          <p:cNvPr id="162" name="Google Shape;162;g994946b238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75" y="5785550"/>
            <a:ext cx="862965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994946b238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2550" y="2935000"/>
            <a:ext cx="1381125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994946b238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1775" y="2404950"/>
            <a:ext cx="1644925" cy="4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94946b238_1_6"/>
          <p:cNvSpPr txBox="1">
            <a:spLocks noGrp="1"/>
          </p:cNvSpPr>
          <p:nvPr>
            <p:ph type="title"/>
          </p:nvPr>
        </p:nvSpPr>
        <p:spPr>
          <a:xfrm>
            <a:off x="3405781" y="131600"/>
            <a:ext cx="58902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900" b="1" dirty="0"/>
              <a:t>Making articles available in </a:t>
            </a:r>
            <a:endParaRPr sz="29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900" b="1" dirty="0"/>
              <a:t>open access repositories </a:t>
            </a:r>
            <a:endParaRPr sz="2900" b="1" dirty="0"/>
          </a:p>
        </p:txBody>
      </p:sp>
      <p:sp>
        <p:nvSpPr>
          <p:cNvPr id="171" name="Google Shape;171;g994946b238_1_6"/>
          <p:cNvSpPr txBox="1">
            <a:spLocks noGrp="1"/>
          </p:cNvSpPr>
          <p:nvPr>
            <p:ph type="body" idx="1"/>
          </p:nvPr>
        </p:nvSpPr>
        <p:spPr>
          <a:xfrm>
            <a:off x="468000" y="1434998"/>
            <a:ext cx="8229600" cy="50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en-US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 more universities</a:t>
            </a:r>
            <a:r>
              <a:rPr lang="en-US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 Kenya set up open access repositories: </a:t>
            </a:r>
            <a:r>
              <a:rPr lang="en-US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Amref</a:t>
            </a:r>
            <a:r>
              <a:rPr lang="en-US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International University</a:t>
            </a:r>
            <a:r>
              <a:rPr lang="en-US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Alupe</a:t>
            </a:r>
            <a:r>
              <a:rPr lang="en-US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University College, University of </a:t>
            </a:r>
            <a:r>
              <a:rPr lang="en-US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Kabianga</a:t>
            </a:r>
            <a:r>
              <a:rPr lang="en-US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Laikipia University </a:t>
            </a: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○"/>
            </a:pPr>
            <a:r>
              <a:rPr lang="en-US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Total of </a:t>
            </a:r>
            <a:r>
              <a:rPr lang="en-US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60 open access repositories</a:t>
            </a:r>
            <a:r>
              <a:rPr lang="en-US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 Kenya</a:t>
            </a: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Same </a:t>
            </a:r>
            <a:r>
              <a:rPr lang="en-US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 universities</a:t>
            </a:r>
            <a:r>
              <a:rPr lang="en-US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drafted open access policies</a:t>
            </a:r>
            <a:endParaRPr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○"/>
            </a:pPr>
            <a:r>
              <a:rPr lang="en-US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Will be </a:t>
            </a:r>
            <a:r>
              <a:rPr lang="en-US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25 universitie</a:t>
            </a:r>
            <a:r>
              <a:rPr lang="en-US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 in Kenya with open access policies</a:t>
            </a:r>
            <a:endParaRPr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Identified hundreds of articles published in closed access; helped repository managers deposit in open access repositories</a:t>
            </a:r>
            <a:endParaRPr sz="3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5555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94946b238_1_13"/>
          <p:cNvSpPr txBox="1">
            <a:spLocks noGrp="1"/>
          </p:cNvSpPr>
          <p:nvPr>
            <p:ph type="title"/>
          </p:nvPr>
        </p:nvSpPr>
        <p:spPr>
          <a:xfrm>
            <a:off x="3671410" y="136350"/>
            <a:ext cx="58902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900" b="1" dirty="0"/>
              <a:t>Support research, </a:t>
            </a:r>
            <a:endParaRPr sz="29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900" b="1" dirty="0"/>
              <a:t>teaching &amp; learning</a:t>
            </a:r>
            <a:endParaRPr sz="2900" b="1" dirty="0"/>
          </a:p>
        </p:txBody>
      </p:sp>
      <p:sp>
        <p:nvSpPr>
          <p:cNvPr id="178" name="Google Shape;178;g994946b238_1_13"/>
          <p:cNvSpPr txBox="1">
            <a:spLocks noGrp="1"/>
          </p:cNvSpPr>
          <p:nvPr>
            <p:ph type="body" idx="1"/>
          </p:nvPr>
        </p:nvSpPr>
        <p:spPr>
          <a:xfrm>
            <a:off x="226725" y="2327100"/>
            <a:ext cx="4839300" cy="30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en-US" sz="21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Resource for training researchers and students </a:t>
            </a:r>
            <a:endParaRPr sz="21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●"/>
            </a:pPr>
            <a:r>
              <a:rPr lang="en-US" sz="21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16 topics covering research cycle</a:t>
            </a:r>
            <a:endParaRPr sz="21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●"/>
            </a:pPr>
            <a:r>
              <a:rPr lang="en-US" sz="21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Online courses, tutorials, webinars,  presentations &amp; training slides</a:t>
            </a:r>
            <a:endParaRPr sz="21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●"/>
            </a:pPr>
            <a:r>
              <a:rPr lang="en-US" sz="21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12 webinars on each topic; practical advice for trainers</a:t>
            </a:r>
            <a:endParaRPr sz="21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3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g994946b238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100" y="2511875"/>
            <a:ext cx="3200950" cy="23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994946b238_1_13"/>
          <p:cNvSpPr txBox="1"/>
          <p:nvPr/>
        </p:nvSpPr>
        <p:spPr>
          <a:xfrm>
            <a:off x="132125" y="1451600"/>
            <a:ext cx="86730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</a:rPr>
              <a:t>EIFL Digital Research Literacy Training</a:t>
            </a:r>
            <a:endParaRPr sz="240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accent1"/>
                </a:solidFill>
              </a:rPr>
              <a:t>Programme Outline for Librarians</a:t>
            </a:r>
            <a:endParaRPr sz="26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g994946b238_1_13"/>
          <p:cNvSpPr txBox="1"/>
          <p:nvPr/>
        </p:nvSpPr>
        <p:spPr>
          <a:xfrm>
            <a:off x="226725" y="6018275"/>
            <a:ext cx="8202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Available in EIFL Resources:</a:t>
            </a:r>
            <a:r>
              <a:rPr lang="en-US" sz="23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00" b="1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https://bit.ly/3vlqBfk</a:t>
            </a:r>
            <a:endParaRPr sz="23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g994946b238_1_13"/>
          <p:cNvSpPr txBox="1"/>
          <p:nvPr/>
        </p:nvSpPr>
        <p:spPr>
          <a:xfrm>
            <a:off x="226725" y="5410500"/>
            <a:ext cx="7972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>
                <a:solidFill>
                  <a:schemeClr val="accent1"/>
                </a:solidFill>
              </a:rPr>
              <a:t>Almost 1,000 downloads</a:t>
            </a:r>
            <a:r>
              <a:rPr lang="en-US" sz="2300">
                <a:solidFill>
                  <a:schemeClr val="accent1"/>
                </a:solidFill>
              </a:rPr>
              <a:t> from EIFL’s website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gles">
  <a:themeElements>
    <a:clrScheme name="Custom 2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686B6A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483</Words>
  <Application>Microsoft Macintosh PowerPoint</Application>
  <PresentationFormat>On-screen Show (4:3)</PresentationFormat>
  <Paragraphs>94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Noto Sans Symbols</vt:lpstr>
      <vt:lpstr>Open Sans</vt:lpstr>
      <vt:lpstr>Calibri</vt:lpstr>
      <vt:lpstr>Arial Black</vt:lpstr>
      <vt:lpstr>Arial</vt:lpstr>
      <vt:lpstr>Libre Franklin</vt:lpstr>
      <vt:lpstr>Libre Franklin Medium</vt:lpstr>
      <vt:lpstr>Angles</vt:lpstr>
      <vt:lpstr>EIFL GENERAL ASSEMBLY 2021</vt:lpstr>
      <vt:lpstr>PowerPoint Presentation</vt:lpstr>
      <vt:lpstr>PowerPoint Presentation</vt:lpstr>
      <vt:lpstr>EIFL Management Board</vt:lpstr>
      <vt:lpstr>Strategy 2021 - 2023 </vt:lpstr>
      <vt:lpstr>Advance the transition  to open access content</vt:lpstr>
      <vt:lpstr>Publishing articles in  open access</vt:lpstr>
      <vt:lpstr>Making articles available in  open access repositories </vt:lpstr>
      <vt:lpstr>Support research,  teaching &amp; learning</vt:lpstr>
      <vt:lpstr>Support research,  teaching &amp; learning</vt:lpstr>
      <vt:lpstr>Digital transformation of  public library services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EIFL GENERAL ASSEMBLY 2021</dc:title>
  <dc:creator>Simona Siad</dc:creator>
  <cp:lastModifiedBy>Jean Fairbairn</cp:lastModifiedBy>
  <cp:revision>7</cp:revision>
  <dcterms:created xsi:type="dcterms:W3CDTF">2014-11-07T14:28:27Z</dcterms:created>
  <dcterms:modified xsi:type="dcterms:W3CDTF">2021-10-26T13:41:31Z</dcterms:modified>
</cp:coreProperties>
</file>