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  <p:sldId id="261" r:id="rId5"/>
    <p:sldId id="260" r:id="rId6"/>
    <p:sldId id="265" r:id="rId7"/>
    <p:sldId id="266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A029-C346-4DC2-936A-2D1595D1AE43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B61-D080-46F3-A5BB-B6EBD0BAA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195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A029-C346-4DC2-936A-2D1595D1AE43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B61-D080-46F3-A5BB-B6EBD0BAA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2507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A029-C346-4DC2-936A-2D1595D1AE43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B61-D080-46F3-A5BB-B6EBD0BAA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A029-C346-4DC2-936A-2D1595D1AE43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B61-D080-46F3-A5BB-B6EBD0BAA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26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A029-C346-4DC2-936A-2D1595D1AE43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B61-D080-46F3-A5BB-B6EBD0BAA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634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A029-C346-4DC2-936A-2D1595D1AE43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B61-D080-46F3-A5BB-B6EBD0BAA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06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A029-C346-4DC2-936A-2D1595D1AE43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B61-D080-46F3-A5BB-B6EBD0BAA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014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A029-C346-4DC2-936A-2D1595D1AE43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B61-D080-46F3-A5BB-B6EBD0BAA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7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A029-C346-4DC2-936A-2D1595D1AE43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B61-D080-46F3-A5BB-B6EBD0BAA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5778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A029-C346-4DC2-936A-2D1595D1AE43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B61-D080-46F3-A5BB-B6EBD0BAA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72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A029-C346-4DC2-936A-2D1595D1AE43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B61-D080-46F3-A5BB-B6EBD0BAA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00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0A029-C346-4DC2-936A-2D1595D1AE43}" type="datetimeFigureOut">
              <a:rPr lang="fr-FR" smtClean="0"/>
              <a:t>18/06/2014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B1B61-D080-46F3-A5BB-B6EBD0BAA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3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u-aiu.net/" TargetMode="External"/><Relationship Id="rId2" Type="http://schemas.openxmlformats.org/officeDocument/2006/relationships/hyperlink" Target="mailto:i.turmaine@iau-aiu.ne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fr-FR" sz="3100" b="1" dirty="0" smtClean="0">
                <a:solidFill>
                  <a:srgbClr val="00B0F0"/>
                </a:solidFill>
              </a:rPr>
              <a:t>Open </a:t>
            </a:r>
            <a:r>
              <a:rPr lang="fr-FR" sz="3100" b="1" dirty="0" err="1" smtClean="0">
                <a:solidFill>
                  <a:srgbClr val="00B0F0"/>
                </a:solidFill>
              </a:rPr>
              <a:t>Educational</a:t>
            </a:r>
            <a:r>
              <a:rPr lang="fr-FR" sz="3100" b="1" dirty="0" smtClean="0">
                <a:solidFill>
                  <a:srgbClr val="00B0F0"/>
                </a:solidFill>
              </a:rPr>
              <a:t> </a:t>
            </a:r>
            <a:r>
              <a:rPr lang="fr-FR" sz="3100" b="1" dirty="0" err="1" smtClean="0">
                <a:solidFill>
                  <a:srgbClr val="00B0F0"/>
                </a:solidFill>
              </a:rPr>
              <a:t>Resources</a:t>
            </a:r>
            <a:r>
              <a:rPr lang="fr-FR" sz="3100" b="1" dirty="0" smtClean="0">
                <a:solidFill>
                  <a:srgbClr val="00B0F0"/>
                </a:solidFill>
              </a:rPr>
              <a:t> (OER)</a:t>
            </a:r>
            <a:br>
              <a:rPr lang="fr-FR" sz="3100" b="1" dirty="0" smtClean="0">
                <a:solidFill>
                  <a:srgbClr val="00B0F0"/>
                </a:solidFill>
              </a:rPr>
            </a:br>
            <a:endParaRPr lang="fr-FR" sz="31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dirty="0" err="1" smtClean="0">
                <a:solidFill>
                  <a:srgbClr val="00B0F0"/>
                </a:solidFill>
              </a:rPr>
              <a:t>Welcome</a:t>
            </a:r>
            <a:r>
              <a:rPr lang="fr-FR" sz="2400" dirty="0" smtClean="0">
                <a:solidFill>
                  <a:srgbClr val="00B0F0"/>
                </a:solidFill>
              </a:rPr>
              <a:t> and Introductions</a:t>
            </a:r>
            <a:endParaRPr lang="fr-FR" sz="2400" dirty="0">
              <a:solidFill>
                <a:srgbClr val="00B0F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Isabelle </a:t>
            </a:r>
            <a:r>
              <a:rPr lang="fr-FR" sz="2000" dirty="0" err="1" smtClean="0"/>
              <a:t>Turmaine</a:t>
            </a:r>
            <a:r>
              <a:rPr lang="fr-FR" sz="2000" dirty="0" smtClean="0"/>
              <a:t>, IAU </a:t>
            </a:r>
            <a:r>
              <a:rPr lang="fr-FR" sz="2000" dirty="0" err="1" smtClean="0"/>
              <a:t>Director</a:t>
            </a:r>
            <a:r>
              <a:rPr lang="fr-FR" sz="2000" dirty="0" smtClean="0"/>
              <a:t>, Information </a:t>
            </a:r>
            <a:r>
              <a:rPr lang="fr-FR" sz="2000" dirty="0" err="1" smtClean="0"/>
              <a:t>Projects</a:t>
            </a:r>
            <a:r>
              <a:rPr lang="fr-FR" sz="2000" dirty="0" smtClean="0"/>
              <a:t> and </a:t>
            </a:r>
            <a:r>
              <a:rPr lang="fr-FR" sz="2000" dirty="0"/>
              <a:t>Services, </a:t>
            </a:r>
            <a:r>
              <a:rPr lang="fr-FR" sz="2000" dirty="0" err="1" smtClean="0"/>
              <a:t>i.turmaine</a:t>
            </a:r>
            <a:r>
              <a:rPr lang="fr-FR" sz="2000" smtClean="0"/>
              <a:t>[@]iau-aiu.net</a:t>
            </a:r>
            <a:endParaRPr lang="fr-F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Project on the </a:t>
            </a:r>
            <a:r>
              <a:rPr lang="fr-FR" sz="2000" dirty="0" err="1" smtClean="0"/>
              <a:t>role</a:t>
            </a:r>
            <a:r>
              <a:rPr lang="fr-FR" sz="2000" dirty="0" smtClean="0"/>
              <a:t> of the </a:t>
            </a:r>
            <a:r>
              <a:rPr lang="fr-FR" sz="2000" dirty="0" err="1" smtClean="0"/>
              <a:t>academic</a:t>
            </a:r>
            <a:r>
              <a:rPr lang="fr-FR" sz="2000" dirty="0" smtClean="0"/>
              <a:t> </a:t>
            </a:r>
            <a:r>
              <a:rPr lang="fr-FR" sz="2000" dirty="0" err="1" smtClean="0"/>
              <a:t>librarian</a:t>
            </a:r>
            <a:r>
              <a:rPr lang="fr-FR" sz="2000" dirty="0" smtClean="0"/>
              <a:t> in the </a:t>
            </a:r>
            <a:r>
              <a:rPr lang="fr-FR" sz="2000" dirty="0" err="1" smtClean="0"/>
              <a:t>development</a:t>
            </a:r>
            <a:r>
              <a:rPr lang="fr-FR" sz="2000" dirty="0" smtClean="0"/>
              <a:t> of OER </a:t>
            </a:r>
            <a:r>
              <a:rPr lang="fr-FR" sz="2000" dirty="0" err="1" smtClean="0"/>
              <a:t>worldwide</a:t>
            </a:r>
            <a:endParaRPr lang="fr-F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err="1" smtClean="0"/>
              <a:t>Currently</a:t>
            </a:r>
            <a:r>
              <a:rPr lang="fr-FR" sz="2000" dirty="0" smtClean="0"/>
              <a:t> </a:t>
            </a:r>
            <a:r>
              <a:rPr lang="fr-FR" sz="2000" dirty="0" err="1" smtClean="0"/>
              <a:t>drafting</a:t>
            </a:r>
            <a:r>
              <a:rPr lang="fr-FR" sz="2000" dirty="0" smtClean="0"/>
              <a:t> IAU information </a:t>
            </a:r>
            <a:r>
              <a:rPr lang="fr-FR" sz="2000" dirty="0" err="1" smtClean="0"/>
              <a:t>strategy</a:t>
            </a:r>
            <a:r>
              <a:rPr lang="fr-FR" sz="2000" dirty="0" smtClean="0"/>
              <a:t> and </a:t>
            </a:r>
            <a:r>
              <a:rPr lang="fr-FR" sz="2000" dirty="0" err="1" smtClean="0"/>
              <a:t>reviewing</a:t>
            </a:r>
            <a:r>
              <a:rPr lang="fr-FR" sz="2000" dirty="0" smtClean="0"/>
              <a:t> IAU </a:t>
            </a:r>
            <a:r>
              <a:rPr lang="fr-FR" sz="2000" dirty="0" err="1" smtClean="0"/>
              <a:t>Statement</a:t>
            </a:r>
            <a:r>
              <a:rPr lang="fr-FR" sz="2000" dirty="0" smtClean="0"/>
              <a:t> on </a:t>
            </a:r>
            <a:r>
              <a:rPr lang="fr-FR" sz="2000" dirty="0" err="1" smtClean="0"/>
              <a:t>Universities</a:t>
            </a:r>
            <a:r>
              <a:rPr lang="fr-FR" sz="2000" dirty="0" smtClean="0"/>
              <a:t> and </a:t>
            </a:r>
            <a:r>
              <a:rPr lang="fr-FR" sz="2000" dirty="0" err="1" smtClean="0"/>
              <a:t>ICTs</a:t>
            </a:r>
            <a:r>
              <a:rPr lang="fr-FR" sz="2000" dirty="0" smtClean="0"/>
              <a:t> (2004)</a:t>
            </a:r>
          </a:p>
          <a:p>
            <a:r>
              <a:rPr lang="fr-FR" sz="2400" dirty="0" err="1" smtClean="0">
                <a:solidFill>
                  <a:srgbClr val="00B0F0"/>
                </a:solidFill>
              </a:rPr>
              <a:t>Aims</a:t>
            </a:r>
            <a:r>
              <a:rPr lang="fr-FR" sz="2400" dirty="0" smtClean="0">
                <a:solidFill>
                  <a:srgbClr val="00B0F0"/>
                </a:solidFill>
              </a:rPr>
              <a:t> of the </a:t>
            </a:r>
            <a:r>
              <a:rPr lang="fr-FR" sz="2400" dirty="0" err="1" smtClean="0">
                <a:solidFill>
                  <a:srgbClr val="00B0F0"/>
                </a:solidFill>
              </a:rPr>
              <a:t>presentation</a:t>
            </a:r>
            <a:endParaRPr lang="fr-FR" sz="2400" dirty="0" smtClean="0">
              <a:solidFill>
                <a:srgbClr val="00B0F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To </a:t>
            </a:r>
            <a:r>
              <a:rPr lang="fr-FR" sz="2000" dirty="0" err="1" smtClean="0"/>
              <a:t>explain</a:t>
            </a:r>
            <a:r>
              <a:rPr lang="fr-FR" sz="2000" dirty="0" smtClean="0"/>
              <a:t> the concept of OER: </a:t>
            </a:r>
            <a:r>
              <a:rPr lang="fr-FR" sz="2000" dirty="0" err="1" smtClean="0"/>
              <a:t>Definitions</a:t>
            </a:r>
            <a:r>
              <a:rPr lang="fr-FR" sz="2000" dirty="0"/>
              <a:t> </a:t>
            </a:r>
            <a:r>
              <a:rPr lang="fr-FR" sz="2000" dirty="0" smtClean="0"/>
              <a:t>and </a:t>
            </a:r>
            <a:r>
              <a:rPr lang="fr-FR" sz="2000" dirty="0" err="1" smtClean="0"/>
              <a:t>illustrated</a:t>
            </a:r>
            <a:r>
              <a:rPr lang="fr-FR" sz="2000" dirty="0" smtClean="0"/>
              <a:t> key </a:t>
            </a:r>
            <a:r>
              <a:rPr lang="fr-FR" sz="2000" dirty="0" err="1" smtClean="0"/>
              <a:t>words</a:t>
            </a:r>
            <a:endParaRPr lang="fr-F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To tell a </a:t>
            </a:r>
            <a:r>
              <a:rPr lang="fr-FR" sz="2000" dirty="0" err="1" smtClean="0"/>
              <a:t>brief</a:t>
            </a:r>
            <a:r>
              <a:rPr lang="fr-FR" sz="2000" dirty="0" smtClean="0"/>
              <a:t> </a:t>
            </a:r>
            <a:r>
              <a:rPr lang="fr-FR" sz="2000" dirty="0" err="1" smtClean="0"/>
              <a:t>history</a:t>
            </a:r>
            <a:r>
              <a:rPr lang="fr-FR" sz="2000" dirty="0" smtClean="0"/>
              <a:t> of the </a:t>
            </a:r>
            <a:r>
              <a:rPr lang="fr-FR" sz="2000" dirty="0" err="1" smtClean="0"/>
              <a:t>movement</a:t>
            </a:r>
            <a:endParaRPr lang="fr-F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To </a:t>
            </a:r>
            <a:r>
              <a:rPr lang="fr-FR" sz="2000" dirty="0" err="1" smtClean="0"/>
              <a:t>give</a:t>
            </a:r>
            <a:r>
              <a:rPr lang="fr-FR" sz="2000" dirty="0" smtClean="0"/>
              <a:t> </a:t>
            </a:r>
            <a:r>
              <a:rPr lang="fr-FR" sz="2000" dirty="0" err="1" smtClean="0"/>
              <a:t>reasons</a:t>
            </a:r>
            <a:r>
              <a:rPr lang="fr-FR" sz="2000" dirty="0" smtClean="0"/>
              <a:t> for </a:t>
            </a:r>
            <a:r>
              <a:rPr lang="fr-FR" sz="2000" dirty="0" err="1" smtClean="0"/>
              <a:t>taking</a:t>
            </a:r>
            <a:r>
              <a:rPr lang="fr-FR" sz="2000" dirty="0" smtClean="0"/>
              <a:t> up OER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To set the </a:t>
            </a:r>
            <a:r>
              <a:rPr lang="fr-FR" sz="2000" dirty="0" err="1" smtClean="0"/>
              <a:t>scene</a:t>
            </a:r>
            <a:r>
              <a:rPr lang="fr-FR" sz="2000" dirty="0" smtClean="0"/>
              <a:t> for </a:t>
            </a:r>
            <a:r>
              <a:rPr lang="fr-FR" sz="2000" dirty="0" err="1" smtClean="0"/>
              <a:t>my</a:t>
            </a:r>
            <a:r>
              <a:rPr lang="fr-FR" sz="2000" dirty="0" smtClean="0"/>
              <a:t> </a:t>
            </a:r>
            <a:r>
              <a:rPr lang="fr-FR" sz="2000" dirty="0" err="1" smtClean="0"/>
              <a:t>colleagues</a:t>
            </a:r>
            <a:r>
              <a:rPr lang="fr-FR" sz="2000" dirty="0" smtClean="0"/>
              <a:t>’ </a:t>
            </a:r>
            <a:r>
              <a:rPr lang="fr-FR" sz="2000" dirty="0" err="1" smtClean="0"/>
              <a:t>presentations</a:t>
            </a:r>
            <a:endParaRPr lang="fr-F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err="1" smtClean="0"/>
              <a:t>Hopefully</a:t>
            </a:r>
            <a:r>
              <a:rPr lang="fr-FR" sz="2000" dirty="0" smtClean="0"/>
              <a:t>, to </a:t>
            </a:r>
            <a:r>
              <a:rPr lang="fr-FR" sz="2000" dirty="0" err="1" smtClean="0"/>
              <a:t>give</a:t>
            </a:r>
            <a:r>
              <a:rPr lang="fr-FR" sz="2000" dirty="0" smtClean="0"/>
              <a:t> </a:t>
            </a:r>
            <a:r>
              <a:rPr lang="fr-FR" sz="2000" dirty="0" err="1" smtClean="0"/>
              <a:t>you</a:t>
            </a:r>
            <a:r>
              <a:rPr lang="fr-FR" sz="2000" dirty="0" smtClean="0"/>
              <a:t> </a:t>
            </a:r>
            <a:r>
              <a:rPr lang="fr-FR" sz="2000" dirty="0" err="1" smtClean="0"/>
              <a:t>feed</a:t>
            </a:r>
            <a:r>
              <a:rPr lang="fr-FR" sz="2000" dirty="0" smtClean="0"/>
              <a:t> for </a:t>
            </a:r>
            <a:r>
              <a:rPr lang="fr-FR" sz="2000" dirty="0" err="1" smtClean="0"/>
              <a:t>thoughts</a:t>
            </a:r>
            <a:r>
              <a:rPr lang="fr-FR" sz="2000" dirty="0" smtClean="0"/>
              <a:t> and questions </a:t>
            </a:r>
            <a:endParaRPr lang="fr-FR" sz="1600" dirty="0" smtClean="0"/>
          </a:p>
          <a:p>
            <a:pPr marL="457200" lvl="1" indent="0">
              <a:buNone/>
            </a:pPr>
            <a:endParaRPr lang="fr-FR" sz="2000" dirty="0" smtClean="0"/>
          </a:p>
          <a:p>
            <a:pPr marL="457200" lvl="1" indent="0">
              <a:buNone/>
            </a:pPr>
            <a:endParaRPr lang="fr-FR" sz="2000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661248"/>
            <a:ext cx="1403648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87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fr-FR" sz="3100" b="1" dirty="0" smtClean="0">
                <a:solidFill>
                  <a:srgbClr val="00B0F0"/>
                </a:solidFill>
              </a:rPr>
              <a:t>Open </a:t>
            </a:r>
            <a:r>
              <a:rPr lang="fr-FR" sz="3100" b="1" dirty="0" err="1" smtClean="0">
                <a:solidFill>
                  <a:srgbClr val="00B0F0"/>
                </a:solidFill>
              </a:rPr>
              <a:t>Educational</a:t>
            </a:r>
            <a:r>
              <a:rPr lang="fr-FR" sz="3100" b="1" dirty="0" smtClean="0">
                <a:solidFill>
                  <a:srgbClr val="00B0F0"/>
                </a:solidFill>
              </a:rPr>
              <a:t> </a:t>
            </a:r>
            <a:r>
              <a:rPr lang="fr-FR" sz="3100" b="1" dirty="0" err="1" smtClean="0">
                <a:solidFill>
                  <a:srgbClr val="00B0F0"/>
                </a:solidFill>
              </a:rPr>
              <a:t>Resources</a:t>
            </a:r>
            <a:r>
              <a:rPr lang="fr-FR" sz="3100" b="1" dirty="0" smtClean="0">
                <a:solidFill>
                  <a:srgbClr val="00B0F0"/>
                </a:solidFill>
              </a:rPr>
              <a:t> (OER)</a:t>
            </a:r>
            <a:br>
              <a:rPr lang="fr-FR" sz="3100" b="1" dirty="0" smtClean="0">
                <a:solidFill>
                  <a:srgbClr val="00B0F0"/>
                </a:solidFill>
              </a:rPr>
            </a:br>
            <a:endParaRPr lang="fr-FR" sz="31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sz="2600" dirty="0">
                <a:solidFill>
                  <a:srgbClr val="00B0F0"/>
                </a:solidFill>
              </a:rPr>
              <a:t> </a:t>
            </a:r>
            <a:r>
              <a:rPr lang="fr-FR" sz="3400" dirty="0" err="1" smtClean="0">
                <a:solidFill>
                  <a:srgbClr val="00B0F0"/>
                </a:solidFill>
              </a:rPr>
              <a:t>Definitions</a:t>
            </a:r>
            <a:endParaRPr lang="fr-FR" sz="3400" dirty="0" smtClean="0">
              <a:solidFill>
                <a:srgbClr val="00B0F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900" dirty="0" err="1" smtClean="0"/>
              <a:t>Teaching</a:t>
            </a:r>
            <a:r>
              <a:rPr lang="fr-FR" sz="2900" dirty="0" smtClean="0"/>
              <a:t>, </a:t>
            </a:r>
            <a:r>
              <a:rPr lang="fr-FR" sz="2900" dirty="0" err="1" smtClean="0"/>
              <a:t>learning</a:t>
            </a:r>
            <a:r>
              <a:rPr lang="fr-FR" sz="2900" dirty="0" smtClean="0"/>
              <a:t> or </a:t>
            </a:r>
            <a:r>
              <a:rPr lang="fr-FR" sz="2900" dirty="0" err="1" smtClean="0"/>
              <a:t>research</a:t>
            </a:r>
            <a:r>
              <a:rPr lang="fr-FR" sz="2900" dirty="0" smtClean="0"/>
              <a:t> </a:t>
            </a:r>
            <a:r>
              <a:rPr lang="fr-FR" sz="2900" dirty="0" err="1" smtClean="0"/>
              <a:t>materials</a:t>
            </a:r>
            <a:r>
              <a:rPr lang="fr-FR" sz="2900" dirty="0" smtClean="0"/>
              <a:t> </a:t>
            </a:r>
            <a:r>
              <a:rPr lang="fr-FR" sz="2900" dirty="0" err="1" smtClean="0"/>
              <a:t>that</a:t>
            </a:r>
            <a:r>
              <a:rPr lang="fr-FR" sz="2900" dirty="0" smtClean="0"/>
              <a:t> are in the public </a:t>
            </a:r>
            <a:r>
              <a:rPr lang="fr-FR" sz="2900" dirty="0" err="1" smtClean="0"/>
              <a:t>domain</a:t>
            </a:r>
            <a:r>
              <a:rPr lang="fr-FR" sz="2900" dirty="0" smtClean="0"/>
              <a:t>  or </a:t>
            </a:r>
            <a:r>
              <a:rPr lang="fr-FR" sz="2900" dirty="0" err="1" smtClean="0"/>
              <a:t>released</a:t>
            </a:r>
            <a:r>
              <a:rPr lang="fr-FR" sz="2900" dirty="0" smtClean="0"/>
              <a:t> </a:t>
            </a:r>
            <a:r>
              <a:rPr lang="fr-FR" sz="2900" dirty="0" err="1" smtClean="0"/>
              <a:t>with</a:t>
            </a:r>
            <a:r>
              <a:rPr lang="fr-FR" sz="2900" dirty="0" smtClean="0"/>
              <a:t> an </a:t>
            </a:r>
            <a:r>
              <a:rPr lang="fr-FR" sz="2900" dirty="0" err="1" smtClean="0"/>
              <a:t>intellectual</a:t>
            </a:r>
            <a:r>
              <a:rPr lang="fr-FR" sz="2900" dirty="0" smtClean="0"/>
              <a:t> </a:t>
            </a:r>
            <a:r>
              <a:rPr lang="fr-FR" sz="2900" dirty="0" err="1" smtClean="0"/>
              <a:t>property</a:t>
            </a:r>
            <a:r>
              <a:rPr lang="fr-FR" sz="2900" dirty="0" smtClean="0"/>
              <a:t> </a:t>
            </a:r>
            <a:r>
              <a:rPr lang="fr-FR" sz="2900" dirty="0" err="1" smtClean="0"/>
              <a:t>license</a:t>
            </a:r>
            <a:r>
              <a:rPr lang="fr-FR" sz="2900" dirty="0" smtClean="0"/>
              <a:t> </a:t>
            </a:r>
            <a:r>
              <a:rPr lang="fr-FR" sz="2900" dirty="0" err="1" smtClean="0"/>
              <a:t>that</a:t>
            </a:r>
            <a:r>
              <a:rPr lang="fr-FR" sz="2900" dirty="0" smtClean="0"/>
              <a:t> </a:t>
            </a:r>
            <a:r>
              <a:rPr lang="fr-FR" sz="2900" dirty="0" err="1" smtClean="0"/>
              <a:t>allows</a:t>
            </a:r>
            <a:r>
              <a:rPr lang="fr-FR" sz="2900" dirty="0" smtClean="0"/>
              <a:t> for free use, adaptation and distribution (UNESCO)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900" dirty="0" err="1" smtClean="0"/>
              <a:t>Educational</a:t>
            </a:r>
            <a:r>
              <a:rPr lang="fr-FR" sz="2900" dirty="0" smtClean="0"/>
              <a:t> </a:t>
            </a:r>
            <a:r>
              <a:rPr lang="fr-FR" sz="2900" dirty="0" err="1" smtClean="0"/>
              <a:t>resources</a:t>
            </a:r>
            <a:r>
              <a:rPr lang="fr-FR" sz="2900" dirty="0" smtClean="0"/>
              <a:t> </a:t>
            </a:r>
            <a:r>
              <a:rPr lang="fr-FR" sz="2900" dirty="0" err="1" smtClean="0"/>
              <a:t>that</a:t>
            </a:r>
            <a:r>
              <a:rPr lang="fr-FR" sz="2900" dirty="0" smtClean="0"/>
              <a:t> </a:t>
            </a:r>
            <a:r>
              <a:rPr lang="fr-FR" sz="2900" dirty="0" err="1" smtClean="0"/>
              <a:t>can</a:t>
            </a:r>
            <a:r>
              <a:rPr lang="fr-FR" sz="2900" dirty="0" smtClean="0"/>
              <a:t> </a:t>
            </a:r>
            <a:r>
              <a:rPr lang="fr-FR" sz="2900" dirty="0" err="1" smtClean="0"/>
              <a:t>be</a:t>
            </a:r>
            <a:r>
              <a:rPr lang="fr-FR" sz="2900" dirty="0" smtClean="0"/>
              <a:t> </a:t>
            </a:r>
            <a:r>
              <a:rPr lang="fr-FR" sz="2900" dirty="0" err="1" smtClean="0"/>
              <a:t>used</a:t>
            </a:r>
            <a:r>
              <a:rPr lang="fr-FR" sz="2900" dirty="0" smtClean="0"/>
              <a:t> </a:t>
            </a:r>
            <a:r>
              <a:rPr lang="fr-FR" sz="2900" dirty="0" err="1" smtClean="0"/>
              <a:t>without</a:t>
            </a:r>
            <a:r>
              <a:rPr lang="fr-FR" sz="2900" dirty="0" smtClean="0"/>
              <a:t> the </a:t>
            </a:r>
            <a:r>
              <a:rPr lang="fr-FR" sz="2900" dirty="0" err="1" smtClean="0"/>
              <a:t>need</a:t>
            </a:r>
            <a:r>
              <a:rPr lang="fr-FR" sz="2900" dirty="0" smtClean="0"/>
              <a:t> to </a:t>
            </a:r>
            <a:r>
              <a:rPr lang="fr-FR" sz="2900" dirty="0" err="1" smtClean="0"/>
              <a:t>pay</a:t>
            </a:r>
            <a:r>
              <a:rPr lang="fr-FR" sz="2900" dirty="0" smtClean="0"/>
              <a:t> royalties or licence </a:t>
            </a:r>
            <a:r>
              <a:rPr lang="fr-FR" sz="2900" dirty="0" err="1" smtClean="0"/>
              <a:t>fees</a:t>
            </a:r>
            <a:r>
              <a:rPr lang="fr-FR" sz="2900" dirty="0" smtClean="0"/>
              <a:t> (OER </a:t>
            </a:r>
            <a:r>
              <a:rPr lang="fr-FR" sz="2900" dirty="0" err="1" smtClean="0"/>
              <a:t>Africa</a:t>
            </a:r>
            <a:r>
              <a:rPr lang="fr-FR" sz="29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dirty="0" smtClean="0"/>
              <a:t>OER are a means of content creation and sharing. They do not as such lead to degrees nor provide academic/ administrative support to students. Yet, OER are used in distance education and e-learning</a:t>
            </a:r>
            <a:endParaRPr lang="fr-FR" sz="2900" dirty="0" smtClean="0"/>
          </a:p>
          <a:p>
            <a:pPr marL="400050"/>
            <a:r>
              <a:rPr lang="fr-FR" sz="3400" dirty="0" smtClean="0">
                <a:solidFill>
                  <a:srgbClr val="00B0F0"/>
                </a:solidFill>
              </a:rPr>
              <a:t>Keywords</a:t>
            </a:r>
            <a:endParaRPr lang="fr-FR" sz="3400" dirty="0"/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fr-FR" sz="2900" dirty="0" smtClean="0"/>
              <a:t>Free of charge: Public </a:t>
            </a:r>
            <a:r>
              <a:rPr lang="fr-FR" sz="2900" dirty="0" err="1" smtClean="0"/>
              <a:t>domain</a:t>
            </a:r>
            <a:r>
              <a:rPr lang="fr-FR" sz="2900" dirty="0" smtClean="0"/>
              <a:t> or </a:t>
            </a:r>
            <a:r>
              <a:rPr lang="fr-FR" sz="2900" b="1" dirty="0" smtClean="0"/>
              <a:t>open (CC) licences</a:t>
            </a:r>
            <a:r>
              <a:rPr lang="fr-FR" sz="2900" dirty="0" smtClean="0"/>
              <a:t>; Portable : Can </a:t>
            </a:r>
            <a:r>
              <a:rPr lang="fr-FR" sz="2900" dirty="0" err="1" smtClean="0"/>
              <a:t>be</a:t>
            </a:r>
            <a:r>
              <a:rPr lang="fr-FR" sz="2900" dirty="0" smtClean="0"/>
              <a:t> </a:t>
            </a:r>
            <a:r>
              <a:rPr lang="fr-FR" sz="2900" dirty="0" err="1" smtClean="0"/>
              <a:t>used</a:t>
            </a:r>
            <a:r>
              <a:rPr lang="fr-FR" sz="2900" dirty="0" smtClean="0"/>
              <a:t> on </a:t>
            </a:r>
            <a:r>
              <a:rPr lang="fr-FR" sz="2900" dirty="0" err="1" smtClean="0"/>
              <a:t>any</a:t>
            </a:r>
            <a:r>
              <a:rPr lang="fr-FR" sz="2900" dirty="0" smtClean="0"/>
              <a:t> support </a:t>
            </a:r>
            <a:r>
              <a:rPr lang="fr-FR" sz="2900" dirty="0" err="1" smtClean="0"/>
              <a:t>including</a:t>
            </a:r>
            <a:r>
              <a:rPr lang="fr-FR" sz="2900" dirty="0" smtClean="0"/>
              <a:t> </a:t>
            </a:r>
            <a:r>
              <a:rPr lang="fr-FR" sz="2900" dirty="0" err="1" smtClean="0"/>
              <a:t>paper</a:t>
            </a:r>
            <a:r>
              <a:rPr lang="fr-FR" sz="2900" dirty="0" smtClean="0"/>
              <a:t> ; Adaptable : Can </a:t>
            </a:r>
            <a:r>
              <a:rPr lang="fr-FR" sz="2900" dirty="0" err="1" smtClean="0"/>
              <a:t>be</a:t>
            </a:r>
            <a:r>
              <a:rPr lang="fr-FR" sz="2900" dirty="0" smtClean="0"/>
              <a:t> </a:t>
            </a:r>
            <a:r>
              <a:rPr lang="fr-FR" sz="2900" dirty="0" err="1" smtClean="0"/>
              <a:t>used</a:t>
            </a:r>
            <a:r>
              <a:rPr lang="fr-FR" sz="2900" dirty="0" smtClean="0"/>
              <a:t> in </a:t>
            </a:r>
            <a:r>
              <a:rPr lang="fr-FR" sz="2900" dirty="0" err="1" smtClean="0"/>
              <a:t>totallity</a:t>
            </a:r>
            <a:r>
              <a:rPr lang="fr-FR" sz="2900" dirty="0" smtClean="0"/>
              <a:t> or </a:t>
            </a:r>
            <a:r>
              <a:rPr lang="fr-FR" sz="2900" dirty="0" err="1" smtClean="0"/>
              <a:t>just</a:t>
            </a:r>
            <a:r>
              <a:rPr lang="fr-FR" sz="2900" dirty="0" smtClean="0"/>
              <a:t> parts or </a:t>
            </a:r>
            <a:r>
              <a:rPr lang="fr-FR" sz="2900" dirty="0" err="1" smtClean="0"/>
              <a:t>even</a:t>
            </a:r>
            <a:r>
              <a:rPr lang="fr-FR" sz="2900" dirty="0" smtClean="0"/>
              <a:t> part; </a:t>
            </a:r>
            <a:r>
              <a:rPr lang="fr-FR" sz="2900" dirty="0" err="1" smtClean="0"/>
              <a:t>adapted</a:t>
            </a:r>
            <a:r>
              <a:rPr lang="fr-FR" sz="2900" dirty="0" smtClean="0"/>
              <a:t> to the </a:t>
            </a:r>
            <a:r>
              <a:rPr lang="fr-FR" sz="2900" dirty="0" err="1" smtClean="0"/>
              <a:t>environment</a:t>
            </a:r>
            <a:r>
              <a:rPr lang="fr-FR" sz="2900" dirty="0" smtClean="0"/>
              <a:t>, </a:t>
            </a:r>
            <a:r>
              <a:rPr lang="fr-FR" sz="2900" dirty="0" err="1" smtClean="0"/>
              <a:t>field</a:t>
            </a:r>
            <a:r>
              <a:rPr lang="fr-FR" sz="2900" dirty="0" smtClean="0"/>
              <a:t> of </a:t>
            </a:r>
            <a:r>
              <a:rPr lang="fr-FR" sz="2900" dirty="0" err="1" smtClean="0"/>
              <a:t>study</a:t>
            </a:r>
            <a:r>
              <a:rPr lang="fr-FR" sz="2900" dirty="0" smtClean="0"/>
              <a:t>; </a:t>
            </a:r>
            <a:r>
              <a:rPr lang="fr-FR" sz="2900" dirty="0" err="1" smtClean="0"/>
              <a:t>context</a:t>
            </a:r>
            <a:r>
              <a:rPr lang="fr-FR" sz="2900" dirty="0" smtClean="0"/>
              <a:t>; </a:t>
            </a:r>
            <a:r>
              <a:rPr lang="fr-FR" sz="2900" dirty="0" err="1" smtClean="0"/>
              <a:t>students</a:t>
            </a:r>
            <a:r>
              <a:rPr lang="fr-FR" sz="2900" dirty="0" smtClean="0"/>
              <a:t>; etc.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fr-FR" sz="2900" dirty="0" err="1" smtClean="0"/>
              <a:t>Quality</a:t>
            </a:r>
            <a:r>
              <a:rPr lang="fr-FR" sz="2900" dirty="0" smtClean="0"/>
              <a:t> </a:t>
            </a:r>
            <a:r>
              <a:rPr lang="fr-FR" sz="2900" dirty="0" err="1" smtClean="0"/>
              <a:t>assured</a:t>
            </a:r>
            <a:r>
              <a:rPr lang="fr-FR" sz="2900" dirty="0" smtClean="0"/>
              <a:t>: </a:t>
            </a:r>
            <a:r>
              <a:rPr lang="fr-FR" sz="2900" dirty="0" err="1" smtClean="0"/>
              <a:t>Submitted</a:t>
            </a:r>
            <a:r>
              <a:rPr lang="fr-FR" sz="2900" dirty="0" smtClean="0"/>
              <a:t> to the world and </a:t>
            </a:r>
            <a:r>
              <a:rPr lang="fr-FR" sz="2900" dirty="0" err="1" smtClean="0"/>
              <a:t>adapted</a:t>
            </a:r>
            <a:r>
              <a:rPr lang="fr-FR" sz="2900" dirty="0" smtClean="0"/>
              <a:t>; and </a:t>
            </a:r>
            <a:r>
              <a:rPr lang="fr-FR" sz="2900" dirty="0" err="1" smtClean="0"/>
              <a:t>Intellectually</a:t>
            </a:r>
            <a:r>
              <a:rPr lang="fr-FR" sz="2900" dirty="0" smtClean="0"/>
              <a:t> </a:t>
            </a:r>
            <a:r>
              <a:rPr lang="fr-FR" sz="2900" dirty="0" err="1" smtClean="0"/>
              <a:t>protected</a:t>
            </a:r>
            <a:r>
              <a:rPr lang="fr-FR" sz="2900" dirty="0" smtClean="0"/>
              <a:t>: Source must </a:t>
            </a:r>
            <a:r>
              <a:rPr lang="fr-FR" sz="2900" dirty="0" err="1" smtClean="0"/>
              <a:t>be</a:t>
            </a:r>
            <a:r>
              <a:rPr lang="fr-FR" sz="2900" dirty="0" smtClean="0"/>
              <a:t> </a:t>
            </a:r>
            <a:r>
              <a:rPr lang="fr-FR" sz="2900" dirty="0" err="1" smtClean="0"/>
              <a:t>cited</a:t>
            </a:r>
            <a:endParaRPr lang="fr-FR" sz="2900" dirty="0" smtClean="0"/>
          </a:p>
          <a:p>
            <a:pPr marL="57150" indent="0">
              <a:buNone/>
            </a:pPr>
            <a:endParaRPr lang="fr-FR" sz="2000" dirty="0" smtClean="0"/>
          </a:p>
          <a:p>
            <a:pPr marL="857250" lvl="1" indent="-342900">
              <a:buFontTx/>
              <a:buChar char="-"/>
            </a:pPr>
            <a:endParaRPr lang="fr-FR" sz="2000" dirty="0" smtClean="0"/>
          </a:p>
          <a:p>
            <a:pPr marL="457200" lvl="1" indent="0">
              <a:buNone/>
            </a:pPr>
            <a:endParaRPr lang="fr-FR" sz="2000" dirty="0" smtClean="0"/>
          </a:p>
          <a:p>
            <a:pPr marL="457200" lvl="1" indent="0">
              <a:buNone/>
            </a:pPr>
            <a:endParaRPr lang="fr-FR" sz="2000" dirty="0" smtClean="0"/>
          </a:p>
          <a:p>
            <a:pPr marL="457200" lvl="1" indent="0">
              <a:buNone/>
            </a:pPr>
            <a:endParaRPr lang="fr-FR" sz="2000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661248"/>
            <a:ext cx="1403648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41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fr-FR" sz="3100" b="1" dirty="0" smtClean="0">
                <a:solidFill>
                  <a:srgbClr val="00B0F0"/>
                </a:solidFill>
              </a:rPr>
              <a:t>Open </a:t>
            </a:r>
            <a:r>
              <a:rPr lang="fr-FR" sz="3100" b="1" dirty="0" err="1" smtClean="0">
                <a:solidFill>
                  <a:srgbClr val="00B0F0"/>
                </a:solidFill>
              </a:rPr>
              <a:t>Educational</a:t>
            </a:r>
            <a:r>
              <a:rPr lang="fr-FR" sz="3100" b="1" dirty="0" smtClean="0">
                <a:solidFill>
                  <a:srgbClr val="00B0F0"/>
                </a:solidFill>
              </a:rPr>
              <a:t> </a:t>
            </a:r>
            <a:r>
              <a:rPr lang="fr-FR" sz="3100" b="1" dirty="0" err="1" smtClean="0">
                <a:solidFill>
                  <a:srgbClr val="00B0F0"/>
                </a:solidFill>
              </a:rPr>
              <a:t>Resources</a:t>
            </a:r>
            <a:r>
              <a:rPr lang="fr-FR" sz="3100" b="1" dirty="0" smtClean="0">
                <a:solidFill>
                  <a:srgbClr val="00B0F0"/>
                </a:solidFill>
              </a:rPr>
              <a:t> (OER)</a:t>
            </a:r>
            <a:br>
              <a:rPr lang="fr-FR" sz="3100" b="1" dirty="0" smtClean="0">
                <a:solidFill>
                  <a:srgbClr val="00B0F0"/>
                </a:solidFill>
              </a:rPr>
            </a:br>
            <a:endParaRPr lang="fr-FR" sz="31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fr-FR" sz="2400" dirty="0">
                <a:solidFill>
                  <a:srgbClr val="00B0F0"/>
                </a:solidFill>
              </a:rPr>
              <a:t> </a:t>
            </a:r>
            <a:r>
              <a:rPr lang="fr-FR" sz="6000" dirty="0" err="1" smtClean="0">
                <a:solidFill>
                  <a:srgbClr val="00B0F0"/>
                </a:solidFill>
              </a:rPr>
              <a:t>Brief</a:t>
            </a:r>
            <a:r>
              <a:rPr lang="fr-FR" sz="6000" dirty="0" smtClean="0">
                <a:solidFill>
                  <a:srgbClr val="00B0F0"/>
                </a:solidFill>
              </a:rPr>
              <a:t> </a:t>
            </a:r>
            <a:r>
              <a:rPr lang="fr-FR" sz="6000" dirty="0" err="1" smtClean="0">
                <a:solidFill>
                  <a:srgbClr val="00B0F0"/>
                </a:solidFill>
              </a:rPr>
              <a:t>History</a:t>
            </a:r>
            <a:endParaRPr lang="fr-FR" sz="6000" dirty="0" smtClean="0">
              <a:solidFill>
                <a:srgbClr val="00B0F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5000" dirty="0" smtClean="0"/>
              <a:t>The OER </a:t>
            </a:r>
            <a:r>
              <a:rPr lang="en-US" sz="5000" dirty="0"/>
              <a:t>term was first adopted at UNESCO's 2002 Forum on the </a:t>
            </a:r>
            <a:r>
              <a:rPr lang="en-US" sz="5000" i="1" dirty="0"/>
              <a:t>Impact of Open Courseware for Higher Education in Developing Countries</a:t>
            </a:r>
            <a:r>
              <a:rPr lang="en-US" sz="5000" dirty="0"/>
              <a:t>.</a:t>
            </a:r>
            <a:endParaRPr lang="fr-FR" sz="5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5000" dirty="0" smtClean="0"/>
              <a:t>The </a:t>
            </a:r>
            <a:r>
              <a:rPr lang="en-US" sz="5000" dirty="0"/>
              <a:t>OER movement emerged in the late 20</a:t>
            </a:r>
            <a:r>
              <a:rPr lang="en-US" sz="5000" baseline="30000" dirty="0"/>
              <a:t>th</a:t>
            </a:r>
            <a:r>
              <a:rPr lang="en-US" sz="5000" dirty="0"/>
              <a:t> century </a:t>
            </a:r>
            <a:r>
              <a:rPr lang="en-US" sz="5000" dirty="0" smtClean="0"/>
              <a:t>with the collapse of distinctions between F2F and distance education; the growth in the use of ICTs in education; the emergence of open source and open access;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5000" dirty="0" smtClean="0"/>
              <a:t>It gained </a:t>
            </a:r>
            <a:r>
              <a:rPr lang="en-US" sz="5000" dirty="0"/>
              <a:t>momentum with </a:t>
            </a:r>
            <a:r>
              <a:rPr lang="en-US" sz="5000" dirty="0" smtClean="0"/>
              <a:t>MIT’s placing </a:t>
            </a:r>
            <a:r>
              <a:rPr lang="en-US" sz="5000" dirty="0"/>
              <a:t>of its courses online in the framework of its </a:t>
            </a:r>
            <a:r>
              <a:rPr lang="en-US" sz="5000" dirty="0" err="1"/>
              <a:t>OpenCourseWare</a:t>
            </a:r>
            <a:r>
              <a:rPr lang="en-US" sz="5000" dirty="0"/>
              <a:t> (OCW) project. </a:t>
            </a:r>
            <a:endParaRPr lang="fr-FR" sz="5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5000" dirty="0"/>
              <a:t>The </a:t>
            </a:r>
            <a:r>
              <a:rPr lang="en-US" sz="5000" dirty="0" err="1"/>
              <a:t>OpenCourseWare</a:t>
            </a:r>
            <a:r>
              <a:rPr lang="en-US" sz="5000" dirty="0"/>
              <a:t> Consortium, founded in 2005 to extend the reach and </a:t>
            </a:r>
            <a:r>
              <a:rPr lang="en-US" sz="5000" dirty="0" smtClean="0"/>
              <a:t>foster the development of </a:t>
            </a:r>
            <a:r>
              <a:rPr lang="en-US" sz="5000" dirty="0"/>
              <a:t>open course materials </a:t>
            </a:r>
            <a:r>
              <a:rPr lang="en-US" sz="5000" dirty="0" smtClean="0"/>
              <a:t>has some </a:t>
            </a:r>
            <a:r>
              <a:rPr lang="en-US" sz="5000" dirty="0"/>
              <a:t>300 </a:t>
            </a:r>
            <a:r>
              <a:rPr lang="en-US" sz="5000" dirty="0" smtClean="0"/>
              <a:t>members </a:t>
            </a:r>
            <a:r>
              <a:rPr lang="en-US" sz="5000" dirty="0"/>
              <a:t>worldwide.</a:t>
            </a:r>
            <a:endParaRPr lang="fr-FR" sz="5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5000" dirty="0" smtClean="0"/>
              <a:t>MOOCs (first mentioned in 2008): Massive open (but not all are adaptable and re-usable) online courses seemed to have taken over the OER movement</a:t>
            </a:r>
            <a:endParaRPr lang="fr-FR" sz="2000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661248"/>
            <a:ext cx="1403648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859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fr-FR" sz="3100" b="1" dirty="0" smtClean="0">
                <a:solidFill>
                  <a:srgbClr val="00B0F0"/>
                </a:solidFill>
              </a:rPr>
              <a:t>Open </a:t>
            </a:r>
            <a:r>
              <a:rPr lang="fr-FR" sz="3100" b="1" dirty="0" err="1" smtClean="0">
                <a:solidFill>
                  <a:srgbClr val="00B0F0"/>
                </a:solidFill>
              </a:rPr>
              <a:t>Educational</a:t>
            </a:r>
            <a:r>
              <a:rPr lang="fr-FR" sz="3100" b="1" dirty="0" smtClean="0">
                <a:solidFill>
                  <a:srgbClr val="00B0F0"/>
                </a:solidFill>
              </a:rPr>
              <a:t> </a:t>
            </a:r>
            <a:r>
              <a:rPr lang="fr-FR" sz="3100" b="1" dirty="0" err="1" smtClean="0">
                <a:solidFill>
                  <a:srgbClr val="00B0F0"/>
                </a:solidFill>
              </a:rPr>
              <a:t>Resources</a:t>
            </a:r>
            <a:r>
              <a:rPr lang="fr-FR" sz="3100" b="1" dirty="0" smtClean="0">
                <a:solidFill>
                  <a:srgbClr val="00B0F0"/>
                </a:solidFill>
              </a:rPr>
              <a:t> (OER)</a:t>
            </a:r>
            <a:br>
              <a:rPr lang="fr-FR" sz="3100" b="1" dirty="0" smtClean="0">
                <a:solidFill>
                  <a:srgbClr val="00B0F0"/>
                </a:solidFill>
              </a:rPr>
            </a:br>
            <a:endParaRPr lang="fr-FR" sz="31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>
                <a:solidFill>
                  <a:srgbClr val="00B0F0"/>
                </a:solidFill>
              </a:rPr>
              <a:t> </a:t>
            </a:r>
            <a:r>
              <a:rPr lang="fr-FR" sz="2400" dirty="0" err="1" smtClean="0">
                <a:solidFill>
                  <a:srgbClr val="00B0F0"/>
                </a:solidFill>
              </a:rPr>
              <a:t>Creative</a:t>
            </a:r>
            <a:r>
              <a:rPr lang="fr-FR" sz="2400" dirty="0" smtClean="0">
                <a:solidFill>
                  <a:srgbClr val="00B0F0"/>
                </a:solidFill>
              </a:rPr>
              <a:t> Commons Licences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b="1" dirty="0" smtClean="0"/>
              <a:t>Cc by attribution</a:t>
            </a:r>
            <a:r>
              <a:rPr lang="fr-FR" sz="2000" dirty="0" smtClean="0"/>
              <a:t>: </a:t>
            </a:r>
            <a:r>
              <a:rPr lang="fr-FR" sz="2000" dirty="0" err="1" smtClean="0"/>
              <a:t>can</a:t>
            </a:r>
            <a:r>
              <a:rPr lang="fr-FR" sz="2000" dirty="0" smtClean="0"/>
              <a:t> </a:t>
            </a:r>
            <a:r>
              <a:rPr lang="fr-FR" sz="2000" dirty="0" err="1" smtClean="0"/>
              <a:t>be</a:t>
            </a:r>
            <a:r>
              <a:rPr lang="fr-FR" sz="2000" dirty="0" smtClean="0"/>
              <a:t> </a:t>
            </a:r>
            <a:r>
              <a:rPr lang="fr-FR" sz="2000" dirty="0" err="1" smtClean="0"/>
              <a:t>distributed</a:t>
            </a:r>
            <a:r>
              <a:rPr lang="fr-FR" sz="2000" dirty="0" smtClean="0"/>
              <a:t>, </a:t>
            </a:r>
            <a:r>
              <a:rPr lang="fr-FR" sz="2000" dirty="0" err="1" smtClean="0"/>
              <a:t>adapted</a:t>
            </a:r>
            <a:r>
              <a:rPr lang="fr-FR" sz="2000" dirty="0" smtClean="0"/>
              <a:t>, </a:t>
            </a:r>
            <a:r>
              <a:rPr lang="fr-FR" sz="2000" dirty="0" err="1" smtClean="0"/>
              <a:t>built</a:t>
            </a:r>
            <a:r>
              <a:rPr lang="fr-FR" sz="2000" dirty="0" smtClean="0"/>
              <a:t> </a:t>
            </a:r>
            <a:r>
              <a:rPr lang="fr-FR" sz="2000" dirty="0" err="1" smtClean="0"/>
              <a:t>upon</a:t>
            </a:r>
            <a:r>
              <a:rPr lang="fr-FR" sz="2000" dirty="0" smtClean="0"/>
              <a:t>, </a:t>
            </a:r>
            <a:r>
              <a:rPr lang="fr-FR" sz="2000" dirty="0" err="1" smtClean="0"/>
              <a:t>even</a:t>
            </a:r>
            <a:r>
              <a:rPr lang="fr-FR" sz="2000" dirty="0" smtClean="0"/>
              <a:t> </a:t>
            </a:r>
            <a:r>
              <a:rPr lang="fr-FR" sz="2000" dirty="0" err="1" smtClean="0"/>
              <a:t>commercially</a:t>
            </a:r>
            <a:r>
              <a:rPr lang="fr-FR" sz="2000" dirty="0" smtClean="0"/>
              <a:t>, as long as </a:t>
            </a:r>
            <a:r>
              <a:rPr lang="fr-FR" sz="2000" dirty="0" err="1" smtClean="0"/>
              <a:t>credit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</a:t>
            </a:r>
            <a:r>
              <a:rPr lang="fr-FR" sz="2000" dirty="0" err="1" smtClean="0"/>
              <a:t>given</a:t>
            </a:r>
            <a:r>
              <a:rPr lang="fr-FR" sz="2000" dirty="0" smtClean="0"/>
              <a:t> to the source of the original </a:t>
            </a:r>
            <a:r>
              <a:rPr lang="fr-FR" sz="2000" dirty="0" err="1" smtClean="0"/>
              <a:t>creation</a:t>
            </a:r>
            <a:endParaRPr lang="fr-F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b="1" dirty="0" smtClean="0"/>
              <a:t>Cc by attribution </a:t>
            </a:r>
            <a:r>
              <a:rPr lang="fr-FR" sz="2000" b="1" dirty="0" err="1"/>
              <a:t>s</a:t>
            </a:r>
            <a:r>
              <a:rPr lang="fr-FR" sz="2000" b="1" dirty="0" err="1" smtClean="0"/>
              <a:t>hare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alike</a:t>
            </a:r>
            <a:r>
              <a:rPr lang="fr-FR" sz="2000" dirty="0" smtClean="0"/>
              <a:t>:  </a:t>
            </a:r>
            <a:r>
              <a:rPr lang="fr-FR" sz="2000" dirty="0" err="1" smtClean="0"/>
              <a:t>Same</a:t>
            </a:r>
            <a:r>
              <a:rPr lang="fr-FR" sz="2000" dirty="0" smtClean="0"/>
              <a:t> as </a:t>
            </a:r>
            <a:r>
              <a:rPr lang="fr-FR" sz="2000" dirty="0" err="1" smtClean="0"/>
              <a:t>above</a:t>
            </a:r>
            <a:r>
              <a:rPr lang="fr-FR" sz="2000" dirty="0" smtClean="0"/>
              <a:t> + the new </a:t>
            </a:r>
            <a:r>
              <a:rPr lang="fr-FR" sz="2000" dirty="0" err="1" smtClean="0"/>
              <a:t>creation</a:t>
            </a:r>
            <a:r>
              <a:rPr lang="fr-FR" sz="2000" dirty="0" smtClean="0"/>
              <a:t> has to </a:t>
            </a:r>
            <a:r>
              <a:rPr lang="fr-FR" sz="2000" dirty="0" err="1" smtClean="0"/>
              <a:t>be</a:t>
            </a:r>
            <a:r>
              <a:rPr lang="fr-FR" sz="2000" dirty="0" smtClean="0"/>
              <a:t> </a:t>
            </a:r>
            <a:r>
              <a:rPr lang="fr-FR" sz="2000" dirty="0" err="1" smtClean="0"/>
              <a:t>licensed</a:t>
            </a:r>
            <a:r>
              <a:rPr lang="fr-FR" sz="2000" dirty="0" smtClean="0"/>
              <a:t> </a:t>
            </a:r>
            <a:r>
              <a:rPr lang="fr-FR" sz="2000" dirty="0" err="1" smtClean="0"/>
              <a:t>under</a:t>
            </a:r>
            <a:r>
              <a:rPr lang="fr-FR" sz="2000" dirty="0" smtClean="0"/>
              <a:t> </a:t>
            </a:r>
            <a:r>
              <a:rPr lang="fr-FR" sz="2000" dirty="0" err="1" smtClean="0"/>
              <a:t>identical</a:t>
            </a:r>
            <a:r>
              <a:rPr lang="fr-FR" sz="2000" dirty="0" smtClean="0"/>
              <a:t> </a:t>
            </a:r>
            <a:r>
              <a:rPr lang="fr-FR" sz="2000" dirty="0" err="1" smtClean="0"/>
              <a:t>terms</a:t>
            </a:r>
            <a:endParaRPr lang="fr-F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b="1" dirty="0" smtClean="0"/>
              <a:t>Cc by attribution non-commercial</a:t>
            </a:r>
            <a:r>
              <a:rPr lang="fr-FR" sz="2000" dirty="0" smtClean="0"/>
              <a:t>:  </a:t>
            </a:r>
            <a:r>
              <a:rPr lang="fr-FR" sz="2000" dirty="0" err="1" smtClean="0"/>
              <a:t>can</a:t>
            </a:r>
            <a:r>
              <a:rPr lang="fr-FR" sz="2000" dirty="0" smtClean="0"/>
              <a:t> </a:t>
            </a:r>
            <a:r>
              <a:rPr lang="fr-FR" sz="2000" dirty="0" err="1" smtClean="0"/>
              <a:t>be</a:t>
            </a:r>
            <a:r>
              <a:rPr lang="fr-FR" sz="2000" dirty="0" smtClean="0"/>
              <a:t> non-</a:t>
            </a:r>
            <a:r>
              <a:rPr lang="fr-FR" sz="2000" dirty="0" err="1" smtClean="0"/>
              <a:t>commercially</a:t>
            </a:r>
            <a:r>
              <a:rPr lang="fr-FR" sz="2000" dirty="0" smtClean="0"/>
              <a:t> </a:t>
            </a:r>
            <a:r>
              <a:rPr lang="fr-FR" sz="2000" dirty="0" err="1" smtClean="0"/>
              <a:t>distributed</a:t>
            </a:r>
            <a:r>
              <a:rPr lang="fr-FR" sz="2000" dirty="0" smtClean="0"/>
              <a:t>, </a:t>
            </a:r>
            <a:r>
              <a:rPr lang="fr-FR" sz="2000" dirty="0" err="1" smtClean="0"/>
              <a:t>adapted</a:t>
            </a:r>
            <a:r>
              <a:rPr lang="fr-FR" sz="2000" dirty="0" smtClean="0"/>
              <a:t>, </a:t>
            </a:r>
            <a:r>
              <a:rPr lang="fr-FR" sz="2000" dirty="0" err="1" smtClean="0"/>
              <a:t>built</a:t>
            </a:r>
            <a:r>
              <a:rPr lang="fr-FR" sz="2000" dirty="0" smtClean="0"/>
              <a:t> </a:t>
            </a:r>
            <a:r>
              <a:rPr lang="fr-FR" sz="2000" dirty="0" err="1" smtClean="0"/>
              <a:t>upon</a:t>
            </a:r>
            <a:r>
              <a:rPr lang="fr-FR" sz="2000" dirty="0" smtClean="0"/>
              <a:t>, as long as </a:t>
            </a:r>
            <a:r>
              <a:rPr lang="fr-FR" sz="2000" dirty="0" err="1" smtClean="0"/>
              <a:t>credit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</a:t>
            </a:r>
            <a:r>
              <a:rPr lang="fr-FR" sz="2000" dirty="0" err="1" smtClean="0"/>
              <a:t>given</a:t>
            </a:r>
            <a:r>
              <a:rPr lang="fr-FR" sz="2000" dirty="0" smtClean="0"/>
              <a:t> to the source of the original </a:t>
            </a:r>
            <a:r>
              <a:rPr lang="fr-FR" sz="2000" dirty="0" err="1" smtClean="0"/>
              <a:t>creation</a:t>
            </a:r>
            <a:endParaRPr lang="fr-F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b="1" dirty="0" smtClean="0"/>
              <a:t>Cc by attribution non-commercial </a:t>
            </a:r>
            <a:r>
              <a:rPr lang="fr-FR" sz="2000" b="1" dirty="0" err="1" smtClean="0"/>
              <a:t>share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alike</a:t>
            </a:r>
            <a:r>
              <a:rPr lang="fr-FR" sz="2000" dirty="0" smtClean="0"/>
              <a:t>:  </a:t>
            </a:r>
            <a:r>
              <a:rPr lang="fr-FR" sz="2000" dirty="0" err="1" smtClean="0"/>
              <a:t>Same</a:t>
            </a:r>
            <a:r>
              <a:rPr lang="fr-FR" sz="2000" dirty="0" smtClean="0"/>
              <a:t> as </a:t>
            </a:r>
            <a:r>
              <a:rPr lang="fr-FR" sz="2000" dirty="0" err="1" smtClean="0"/>
              <a:t>above</a:t>
            </a:r>
            <a:r>
              <a:rPr lang="fr-FR" sz="2000" dirty="0" smtClean="0"/>
              <a:t> + the new </a:t>
            </a:r>
            <a:r>
              <a:rPr lang="fr-FR" sz="2000" dirty="0" err="1" smtClean="0"/>
              <a:t>creation</a:t>
            </a:r>
            <a:r>
              <a:rPr lang="fr-FR" sz="2000" dirty="0" smtClean="0"/>
              <a:t> has to </a:t>
            </a:r>
            <a:r>
              <a:rPr lang="fr-FR" sz="2000" dirty="0" err="1" smtClean="0"/>
              <a:t>be</a:t>
            </a:r>
            <a:r>
              <a:rPr lang="fr-FR" sz="2000" dirty="0" smtClean="0"/>
              <a:t> </a:t>
            </a:r>
            <a:r>
              <a:rPr lang="fr-FR" sz="2000" dirty="0" err="1" smtClean="0"/>
              <a:t>licensed</a:t>
            </a:r>
            <a:r>
              <a:rPr lang="fr-FR" sz="2000" dirty="0" smtClean="0"/>
              <a:t> </a:t>
            </a:r>
            <a:r>
              <a:rPr lang="fr-FR" sz="2000" dirty="0" err="1" smtClean="0"/>
              <a:t>under</a:t>
            </a:r>
            <a:r>
              <a:rPr lang="fr-FR" sz="2000" dirty="0" smtClean="0"/>
              <a:t> </a:t>
            </a:r>
            <a:r>
              <a:rPr lang="fr-FR" sz="2000" dirty="0" err="1" smtClean="0"/>
              <a:t>identical</a:t>
            </a:r>
            <a:r>
              <a:rPr lang="fr-FR" sz="2000" dirty="0" smtClean="0"/>
              <a:t> </a:t>
            </a:r>
            <a:r>
              <a:rPr lang="fr-FR" sz="2000" dirty="0" err="1" smtClean="0"/>
              <a:t>terms</a:t>
            </a:r>
            <a:endParaRPr lang="fr-F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b="1" dirty="0" smtClean="0"/>
              <a:t>Cc by attribution no </a:t>
            </a:r>
            <a:r>
              <a:rPr lang="fr-FR" sz="2000" b="1" dirty="0" err="1" smtClean="0"/>
              <a:t>derivatives</a:t>
            </a:r>
            <a:r>
              <a:rPr lang="fr-FR" sz="2000" dirty="0" smtClean="0"/>
              <a:t>: </a:t>
            </a:r>
            <a:r>
              <a:rPr lang="fr-FR" sz="2000" dirty="0" err="1" smtClean="0"/>
              <a:t>can</a:t>
            </a:r>
            <a:r>
              <a:rPr lang="fr-FR" sz="2000" dirty="0" smtClean="0"/>
              <a:t> </a:t>
            </a:r>
            <a:r>
              <a:rPr lang="fr-FR" sz="2000" dirty="0" err="1" smtClean="0"/>
              <a:t>only</a:t>
            </a:r>
            <a:r>
              <a:rPr lang="fr-FR" sz="2000" dirty="0" smtClean="0"/>
              <a:t> </a:t>
            </a:r>
            <a:r>
              <a:rPr lang="fr-FR" sz="2000" dirty="0" err="1" smtClean="0"/>
              <a:t>be</a:t>
            </a:r>
            <a:r>
              <a:rPr lang="fr-FR" sz="2000" dirty="0" smtClean="0"/>
              <a:t> </a:t>
            </a:r>
            <a:r>
              <a:rPr lang="fr-FR" sz="2000" dirty="0" err="1" smtClean="0"/>
              <a:t>distributed</a:t>
            </a:r>
            <a:r>
              <a:rPr lang="fr-FR" sz="2000" dirty="0" smtClean="0"/>
              <a:t> </a:t>
            </a:r>
            <a:r>
              <a:rPr lang="fr-FR" sz="2000" dirty="0" err="1" smtClean="0"/>
              <a:t>unchanged</a:t>
            </a:r>
            <a:endParaRPr lang="fr-F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b="1" dirty="0" smtClean="0"/>
              <a:t>Cc by attribution non-commercial no </a:t>
            </a:r>
            <a:r>
              <a:rPr lang="fr-FR" sz="2000" b="1" dirty="0" err="1" smtClean="0"/>
              <a:t>derivatives</a:t>
            </a:r>
            <a:endParaRPr lang="fr-FR" sz="2000" dirty="0" smtClean="0"/>
          </a:p>
          <a:p>
            <a:pPr marL="457200" lvl="1" indent="0">
              <a:buNone/>
            </a:pPr>
            <a:endParaRPr lang="fr-FR" sz="2000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661248"/>
            <a:ext cx="1403648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483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fr-FR" sz="3100" b="1" dirty="0" smtClean="0">
                <a:solidFill>
                  <a:srgbClr val="00B0F0"/>
                </a:solidFill>
              </a:rPr>
              <a:t>Open </a:t>
            </a:r>
            <a:r>
              <a:rPr lang="fr-FR" sz="3100" b="1" dirty="0" err="1" smtClean="0">
                <a:solidFill>
                  <a:srgbClr val="00B0F0"/>
                </a:solidFill>
              </a:rPr>
              <a:t>Educational</a:t>
            </a:r>
            <a:r>
              <a:rPr lang="fr-FR" sz="3100" b="1" dirty="0" smtClean="0">
                <a:solidFill>
                  <a:srgbClr val="00B0F0"/>
                </a:solidFill>
              </a:rPr>
              <a:t> </a:t>
            </a:r>
            <a:r>
              <a:rPr lang="fr-FR" sz="3100" b="1" dirty="0" err="1" smtClean="0">
                <a:solidFill>
                  <a:srgbClr val="00B0F0"/>
                </a:solidFill>
              </a:rPr>
              <a:t>Resources</a:t>
            </a:r>
            <a:r>
              <a:rPr lang="fr-FR" sz="3100" b="1" dirty="0" smtClean="0">
                <a:solidFill>
                  <a:srgbClr val="00B0F0"/>
                </a:solidFill>
              </a:rPr>
              <a:t> (OER)</a:t>
            </a:r>
            <a:br>
              <a:rPr lang="fr-FR" sz="3100" b="1" dirty="0" smtClean="0">
                <a:solidFill>
                  <a:srgbClr val="00B0F0"/>
                </a:solidFill>
              </a:rPr>
            </a:br>
            <a:endParaRPr lang="fr-FR" sz="31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0050"/>
            <a:r>
              <a:rPr lang="fr-FR" sz="2400" dirty="0" err="1" smtClean="0">
                <a:solidFill>
                  <a:srgbClr val="00B0F0"/>
                </a:solidFill>
              </a:rPr>
              <a:t>OER’s</a:t>
            </a:r>
            <a:r>
              <a:rPr lang="fr-FR" sz="2400" dirty="0" smtClean="0">
                <a:solidFill>
                  <a:srgbClr val="00B0F0"/>
                </a:solidFill>
              </a:rPr>
              <a:t> </a:t>
            </a:r>
            <a:r>
              <a:rPr lang="fr-FR" sz="2400" dirty="0" err="1" smtClean="0">
                <a:solidFill>
                  <a:srgbClr val="00B0F0"/>
                </a:solidFill>
              </a:rPr>
              <a:t>advantages</a:t>
            </a:r>
            <a:endParaRPr lang="fr-FR" sz="2400" dirty="0" smtClean="0">
              <a:solidFill>
                <a:srgbClr val="00B0F0"/>
              </a:solidFill>
            </a:endParaRP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fr-FR" sz="2000" dirty="0" err="1" smtClean="0"/>
              <a:t>Eliminates</a:t>
            </a:r>
            <a:r>
              <a:rPr lang="fr-FR" sz="2000" dirty="0" smtClean="0"/>
              <a:t> </a:t>
            </a:r>
            <a:r>
              <a:rPr lang="fr-FR" sz="2000" dirty="0" err="1" smtClean="0"/>
              <a:t>unecessary</a:t>
            </a:r>
            <a:r>
              <a:rPr lang="fr-FR" sz="2000" dirty="0" smtClean="0"/>
              <a:t> duplication of efforts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fr-FR" sz="2000" dirty="0" err="1" smtClean="0"/>
              <a:t>Offers</a:t>
            </a:r>
            <a:r>
              <a:rPr lang="fr-FR" sz="2000" dirty="0" smtClean="0"/>
              <a:t> the </a:t>
            </a:r>
            <a:r>
              <a:rPr lang="fr-FR" sz="2000" dirty="0" err="1" smtClean="0"/>
              <a:t>possibility</a:t>
            </a:r>
            <a:r>
              <a:rPr lang="fr-FR" sz="2000" dirty="0" smtClean="0"/>
              <a:t> of </a:t>
            </a:r>
            <a:r>
              <a:rPr lang="fr-FR" sz="2000" dirty="0" err="1" smtClean="0"/>
              <a:t>mixing</a:t>
            </a:r>
            <a:r>
              <a:rPr lang="fr-FR" sz="2000" dirty="0" smtClean="0"/>
              <a:t>; </a:t>
            </a:r>
            <a:r>
              <a:rPr lang="fr-FR" sz="2000" dirty="0" err="1" smtClean="0"/>
              <a:t>adapting</a:t>
            </a:r>
            <a:r>
              <a:rPr lang="fr-FR" sz="2000" dirty="0" smtClean="0"/>
              <a:t> and </a:t>
            </a:r>
            <a:r>
              <a:rPr lang="fr-FR" sz="2000" dirty="0" err="1" smtClean="0"/>
              <a:t>extracting</a:t>
            </a:r>
            <a:r>
              <a:rPr lang="fr-FR" sz="2000" dirty="0" smtClean="0"/>
              <a:t> </a:t>
            </a:r>
            <a:r>
              <a:rPr lang="fr-FR" sz="2000" dirty="0" err="1" smtClean="0"/>
              <a:t>asset</a:t>
            </a:r>
            <a:r>
              <a:rPr lang="fr-FR" sz="2000" dirty="0" smtClean="0"/>
              <a:t>(s)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fr-FR" sz="2000" dirty="0" err="1" smtClean="0"/>
              <a:t>Removes</a:t>
            </a:r>
            <a:r>
              <a:rPr lang="fr-FR" sz="2000" dirty="0" smtClean="0"/>
              <a:t> </a:t>
            </a:r>
            <a:r>
              <a:rPr lang="fr-FR" sz="2000" dirty="0" err="1" smtClean="0"/>
              <a:t>costs</a:t>
            </a:r>
            <a:r>
              <a:rPr lang="fr-FR" sz="2000" dirty="0" smtClean="0"/>
              <a:t> and </a:t>
            </a:r>
            <a:r>
              <a:rPr lang="fr-FR" sz="2000" dirty="0" err="1" smtClean="0"/>
              <a:t>problems</a:t>
            </a:r>
            <a:r>
              <a:rPr lang="fr-FR" sz="2000" dirty="0" smtClean="0"/>
              <a:t> </a:t>
            </a:r>
            <a:r>
              <a:rPr lang="fr-FR" sz="2000" dirty="0" err="1" smtClean="0"/>
              <a:t>posed</a:t>
            </a:r>
            <a:r>
              <a:rPr lang="fr-FR" sz="2000" dirty="0" smtClean="0"/>
              <a:t> by copyrights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fr-FR" sz="2000" dirty="0" err="1" smtClean="0"/>
              <a:t>Improves</a:t>
            </a:r>
            <a:r>
              <a:rPr lang="fr-FR" sz="2000" dirty="0" smtClean="0"/>
              <a:t> the </a:t>
            </a:r>
            <a:r>
              <a:rPr lang="fr-FR" sz="2000" dirty="0" err="1" smtClean="0"/>
              <a:t>quality</a:t>
            </a:r>
            <a:r>
              <a:rPr lang="fr-FR" sz="2000" dirty="0" smtClean="0"/>
              <a:t> of </a:t>
            </a:r>
            <a:r>
              <a:rPr lang="fr-FR" sz="2000" dirty="0" err="1" smtClean="0"/>
              <a:t>teaching</a:t>
            </a:r>
            <a:r>
              <a:rPr lang="fr-FR" sz="2000" dirty="0" smtClean="0"/>
              <a:t> and </a:t>
            </a:r>
            <a:r>
              <a:rPr lang="fr-FR" sz="2000" dirty="0" err="1" smtClean="0"/>
              <a:t>learning</a:t>
            </a:r>
            <a:r>
              <a:rPr lang="fr-FR" sz="2000" dirty="0" smtClean="0"/>
              <a:t> </a:t>
            </a:r>
            <a:r>
              <a:rPr lang="fr-FR" sz="2000" dirty="0" err="1" smtClean="0"/>
              <a:t>materials</a:t>
            </a:r>
            <a:r>
              <a:rPr lang="fr-FR" sz="2000" dirty="0" smtClean="0"/>
              <a:t> </a:t>
            </a:r>
          </a:p>
          <a:p>
            <a:pPr marL="400050"/>
            <a:r>
              <a:rPr lang="fr-FR" sz="2400" dirty="0" err="1" smtClean="0">
                <a:solidFill>
                  <a:srgbClr val="00B0F0"/>
                </a:solidFill>
              </a:rPr>
              <a:t>OER’s</a:t>
            </a:r>
            <a:r>
              <a:rPr lang="fr-FR" sz="2400" dirty="0" smtClean="0">
                <a:solidFill>
                  <a:srgbClr val="00B0F0"/>
                </a:solidFill>
              </a:rPr>
              <a:t> transformative </a:t>
            </a:r>
            <a:r>
              <a:rPr lang="fr-FR" sz="2400" dirty="0" err="1" smtClean="0">
                <a:solidFill>
                  <a:srgbClr val="00B0F0"/>
                </a:solidFill>
              </a:rPr>
              <a:t>educational</a:t>
            </a:r>
            <a:r>
              <a:rPr lang="fr-FR" sz="2400" dirty="0" smtClean="0">
                <a:solidFill>
                  <a:srgbClr val="00B0F0"/>
                </a:solidFill>
              </a:rPr>
              <a:t> </a:t>
            </a:r>
            <a:r>
              <a:rPr lang="fr-FR" sz="2400" dirty="0" err="1" smtClean="0">
                <a:solidFill>
                  <a:srgbClr val="00B0F0"/>
                </a:solidFill>
              </a:rPr>
              <a:t>potential</a:t>
            </a:r>
            <a:r>
              <a:rPr lang="fr-FR" sz="2400" dirty="0" smtClean="0">
                <a:solidFill>
                  <a:srgbClr val="00B0F0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Can </a:t>
            </a:r>
            <a:r>
              <a:rPr lang="fr-FR" sz="2000" dirty="0" err="1" smtClean="0"/>
              <a:t>reach</a:t>
            </a:r>
            <a:r>
              <a:rPr lang="fr-FR" sz="2000" dirty="0" smtClean="0"/>
              <a:t> a </a:t>
            </a:r>
            <a:r>
              <a:rPr lang="fr-FR" sz="2000" dirty="0" err="1" smtClean="0"/>
              <a:t>larger</a:t>
            </a:r>
            <a:r>
              <a:rPr lang="fr-FR" sz="2000" dirty="0" smtClean="0"/>
              <a:t> population of </a:t>
            </a:r>
            <a:r>
              <a:rPr lang="fr-FR" sz="2000" dirty="0" err="1" smtClean="0"/>
              <a:t>students</a:t>
            </a:r>
            <a:r>
              <a:rPr lang="fr-FR" sz="2000" dirty="0" smtClean="0"/>
              <a:t>  </a:t>
            </a:r>
            <a:r>
              <a:rPr lang="fr-FR" sz="2000" dirty="0" err="1" smtClean="0"/>
              <a:t>regardless</a:t>
            </a:r>
            <a:r>
              <a:rPr lang="fr-FR" sz="2000" dirty="0" smtClean="0"/>
              <a:t>  of location, </a:t>
            </a:r>
            <a:r>
              <a:rPr lang="fr-FR" sz="2000" dirty="0" err="1" smtClean="0"/>
              <a:t>available</a:t>
            </a:r>
            <a:r>
              <a:rPr lang="fr-FR" sz="2000" dirty="0" smtClean="0"/>
              <a:t>  </a:t>
            </a:r>
            <a:r>
              <a:rPr lang="fr-FR" sz="2000" dirty="0" err="1" smtClean="0"/>
              <a:t>space</a:t>
            </a:r>
            <a:r>
              <a:rPr lang="fr-FR" sz="2000" dirty="0" smtClean="0"/>
              <a:t>, </a:t>
            </a:r>
            <a:r>
              <a:rPr lang="fr-FR" sz="2000" dirty="0" err="1" smtClean="0"/>
              <a:t>lack</a:t>
            </a:r>
            <a:r>
              <a:rPr lang="fr-FR" sz="2000" dirty="0" smtClean="0"/>
              <a:t> of  </a:t>
            </a:r>
            <a:r>
              <a:rPr lang="fr-FR" sz="2000" dirty="0" err="1" smtClean="0"/>
              <a:t>teachers</a:t>
            </a:r>
            <a:r>
              <a:rPr lang="fr-FR" sz="2000" dirty="0" smtClean="0"/>
              <a:t>, </a:t>
            </a:r>
            <a:r>
              <a:rPr lang="fr-FR" sz="2000" dirty="0" err="1" smtClean="0"/>
              <a:t>disability</a:t>
            </a:r>
            <a:r>
              <a:rPr lang="fr-FR" sz="2000" dirty="0" smtClean="0"/>
              <a:t>,  </a:t>
            </a:r>
            <a:r>
              <a:rPr lang="fr-FR" sz="2000" dirty="0" err="1" smtClean="0"/>
              <a:t>age</a:t>
            </a:r>
            <a:r>
              <a:rPr lang="fr-FR" sz="2000" dirty="0" smtClean="0"/>
              <a:t>, </a:t>
            </a:r>
            <a:r>
              <a:rPr lang="fr-FR" sz="2000" dirty="0" err="1" smtClean="0"/>
              <a:t>professional</a:t>
            </a:r>
            <a:r>
              <a:rPr lang="fr-FR" sz="2000" dirty="0" smtClean="0"/>
              <a:t> </a:t>
            </a:r>
            <a:r>
              <a:rPr lang="fr-FR" sz="2000" dirty="0" err="1" smtClean="0"/>
              <a:t>activity</a:t>
            </a:r>
            <a:r>
              <a:rPr lang="fr-FR" sz="2000" dirty="0" smtClean="0"/>
              <a:t>, time </a:t>
            </a:r>
            <a:r>
              <a:rPr lang="fr-FR" sz="2000" dirty="0" err="1" smtClean="0"/>
              <a:t>with</a:t>
            </a:r>
            <a:r>
              <a:rPr lang="fr-FR" sz="2000" dirty="0" smtClean="0"/>
              <a:t> an </a:t>
            </a:r>
            <a:r>
              <a:rPr lang="fr-FR" sz="2000" dirty="0" err="1" smtClean="0"/>
              <a:t>increased</a:t>
            </a:r>
            <a:r>
              <a:rPr lang="fr-FR" sz="2000" dirty="0" smtClean="0"/>
              <a:t> </a:t>
            </a:r>
            <a:r>
              <a:rPr lang="fr-FR" sz="2000" dirty="0" err="1" smtClean="0"/>
              <a:t>availability</a:t>
            </a:r>
            <a:r>
              <a:rPr lang="fr-FR" sz="2000" dirty="0" smtClean="0"/>
              <a:t> of </a:t>
            </a:r>
            <a:r>
              <a:rPr lang="fr-FR" sz="2000" dirty="0" err="1" smtClean="0"/>
              <a:t>quality</a:t>
            </a:r>
            <a:r>
              <a:rPr lang="fr-FR" sz="2000" dirty="0" smtClean="0"/>
              <a:t>, relevant, </a:t>
            </a:r>
            <a:r>
              <a:rPr lang="fr-FR" sz="2000" dirty="0" err="1" smtClean="0"/>
              <a:t>less</a:t>
            </a:r>
            <a:r>
              <a:rPr lang="fr-FR" sz="2000" dirty="0" smtClean="0"/>
              <a:t> </a:t>
            </a:r>
            <a:r>
              <a:rPr lang="fr-FR" sz="2000" dirty="0" err="1" smtClean="0"/>
              <a:t>costly</a:t>
            </a:r>
            <a:r>
              <a:rPr lang="fr-FR" sz="2000" dirty="0" smtClean="0"/>
              <a:t> </a:t>
            </a:r>
            <a:r>
              <a:rPr lang="fr-FR" sz="2000" dirty="0" err="1" smtClean="0"/>
              <a:t>learning</a:t>
            </a:r>
            <a:r>
              <a:rPr lang="fr-FR" sz="2000" dirty="0" smtClean="0"/>
              <a:t> </a:t>
            </a:r>
            <a:r>
              <a:rPr lang="fr-FR" sz="2000" dirty="0" err="1" smtClean="0"/>
              <a:t>materials</a:t>
            </a:r>
            <a:r>
              <a:rPr lang="fr-FR" sz="2000" dirty="0" smtClean="0"/>
              <a:t> (</a:t>
            </a:r>
            <a:r>
              <a:rPr lang="fr-FR" sz="2000" dirty="0" err="1" smtClean="0"/>
              <a:t>access</a:t>
            </a:r>
            <a:r>
              <a:rPr lang="fr-FR" sz="20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err="1"/>
              <a:t>Allows</a:t>
            </a:r>
            <a:r>
              <a:rPr lang="fr-FR" sz="2000" dirty="0"/>
              <a:t> for active </a:t>
            </a:r>
            <a:r>
              <a:rPr lang="fr-FR" sz="2000" dirty="0" err="1"/>
              <a:t>students</a:t>
            </a:r>
            <a:r>
              <a:rPr lang="fr-FR" sz="2000" dirty="0"/>
              <a:t>’ </a:t>
            </a:r>
            <a:r>
              <a:rPr lang="fr-FR" sz="2000" dirty="0" smtClean="0"/>
              <a:t>participation (</a:t>
            </a:r>
            <a:r>
              <a:rPr lang="fr-FR" sz="2000" dirty="0" err="1" smtClean="0"/>
              <a:t>success</a:t>
            </a:r>
            <a:r>
              <a:rPr lang="fr-FR" sz="2000" dirty="0" smtClean="0"/>
              <a:t>) </a:t>
            </a:r>
            <a:endParaRPr lang="fr-FR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err="1" smtClean="0"/>
              <a:t>Develops</a:t>
            </a:r>
            <a:r>
              <a:rPr lang="fr-FR" sz="2000" dirty="0" smtClean="0"/>
              <a:t> </a:t>
            </a:r>
            <a:r>
              <a:rPr lang="fr-FR" sz="2000" dirty="0" err="1" smtClean="0"/>
              <a:t>lifelong</a:t>
            </a:r>
            <a:r>
              <a:rPr lang="fr-FR" sz="2000" dirty="0" smtClean="0"/>
              <a:t> </a:t>
            </a:r>
            <a:r>
              <a:rPr lang="fr-FR" sz="2000" dirty="0" err="1" smtClean="0"/>
              <a:t>learning</a:t>
            </a:r>
            <a:r>
              <a:rPr lang="fr-FR" sz="2000" dirty="0"/>
              <a:t> </a:t>
            </a:r>
            <a:r>
              <a:rPr lang="fr-FR" sz="2000" dirty="0" smtClean="0"/>
              <a:t>and </a:t>
            </a:r>
            <a:r>
              <a:rPr lang="fr-FR" sz="2000" dirty="0" err="1" smtClean="0"/>
              <a:t>helps</a:t>
            </a:r>
            <a:r>
              <a:rPr lang="fr-FR" sz="2000" dirty="0" smtClean="0"/>
              <a:t> to </a:t>
            </a:r>
            <a:r>
              <a:rPr lang="fr-FR" sz="2000" dirty="0" err="1" smtClean="0"/>
              <a:t>build</a:t>
            </a:r>
            <a:r>
              <a:rPr lang="fr-FR" sz="2000" dirty="0" smtClean="0"/>
              <a:t> </a:t>
            </a:r>
            <a:r>
              <a:rPr lang="fr-FR" sz="2000" dirty="0" err="1" smtClean="0"/>
              <a:t>capacities</a:t>
            </a:r>
            <a:r>
              <a:rPr lang="fr-FR" sz="2000" dirty="0" smtClean="0"/>
              <a:t> and </a:t>
            </a:r>
            <a:r>
              <a:rPr lang="fr-FR" sz="2000" dirty="0" err="1" smtClean="0"/>
              <a:t>Advances</a:t>
            </a:r>
            <a:r>
              <a:rPr lang="fr-FR" sz="2000" dirty="0" smtClean="0"/>
              <a:t>  </a:t>
            </a:r>
            <a:r>
              <a:rPr lang="fr-FR" sz="2000" dirty="0" err="1" smtClean="0"/>
              <a:t>knowledge</a:t>
            </a:r>
            <a:r>
              <a:rPr lang="fr-FR" sz="2000" dirty="0" smtClean="0"/>
              <a:t> (</a:t>
            </a:r>
            <a:r>
              <a:rPr lang="fr-FR" sz="2000" dirty="0" err="1" smtClean="0"/>
              <a:t>knowledge</a:t>
            </a:r>
            <a:r>
              <a:rPr lang="fr-FR" sz="2000" dirty="0" smtClean="0"/>
              <a:t> </a:t>
            </a:r>
            <a:r>
              <a:rPr lang="fr-FR" sz="2000" dirty="0" err="1" smtClean="0"/>
              <a:t>societies</a:t>
            </a:r>
            <a:r>
              <a:rPr lang="fr-FR" sz="2000" dirty="0" smtClean="0"/>
              <a:t>)</a:t>
            </a:r>
            <a:endParaRPr lang="fr-FR" sz="2000" dirty="0"/>
          </a:p>
          <a:p>
            <a:pPr marL="457200" lvl="1" indent="0">
              <a:buNone/>
            </a:pPr>
            <a:endParaRPr lang="fr-FR" sz="2000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661248"/>
            <a:ext cx="1403648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193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fr-FR" sz="3100" b="1" dirty="0" smtClean="0">
                <a:solidFill>
                  <a:srgbClr val="00B0F0"/>
                </a:solidFill>
              </a:rPr>
              <a:t>The </a:t>
            </a:r>
            <a:r>
              <a:rPr lang="fr-FR" sz="3100" b="1" dirty="0" err="1" smtClean="0">
                <a:solidFill>
                  <a:srgbClr val="00B0F0"/>
                </a:solidFill>
              </a:rPr>
              <a:t>role</a:t>
            </a:r>
            <a:r>
              <a:rPr lang="fr-FR" sz="3100" b="1" dirty="0" smtClean="0">
                <a:solidFill>
                  <a:srgbClr val="00B0F0"/>
                </a:solidFill>
              </a:rPr>
              <a:t> of </a:t>
            </a:r>
            <a:r>
              <a:rPr lang="fr-FR" sz="3100" b="1" dirty="0" err="1" smtClean="0">
                <a:solidFill>
                  <a:srgbClr val="00B0F0"/>
                </a:solidFill>
              </a:rPr>
              <a:t>academic</a:t>
            </a:r>
            <a:r>
              <a:rPr lang="fr-FR" sz="3100" b="1" dirty="0" smtClean="0">
                <a:solidFill>
                  <a:srgbClr val="00B0F0"/>
                </a:solidFill>
              </a:rPr>
              <a:t> </a:t>
            </a:r>
            <a:r>
              <a:rPr lang="fr-FR" sz="3100" b="1" dirty="0" err="1" smtClean="0">
                <a:solidFill>
                  <a:srgbClr val="00B0F0"/>
                </a:solidFill>
              </a:rPr>
              <a:t>librarians</a:t>
            </a:r>
            <a:r>
              <a:rPr lang="fr-FR" sz="3100" b="1" dirty="0" smtClean="0">
                <a:solidFill>
                  <a:srgbClr val="00B0F0"/>
                </a:solidFill>
              </a:rPr>
              <a:t/>
            </a:r>
            <a:br>
              <a:rPr lang="fr-FR" sz="3100" b="1" dirty="0" smtClean="0">
                <a:solidFill>
                  <a:srgbClr val="00B0F0"/>
                </a:solidFill>
              </a:rPr>
            </a:br>
            <a:endParaRPr lang="fr-FR" sz="31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200" dirty="0"/>
              <a:t>OER are </a:t>
            </a:r>
            <a:r>
              <a:rPr lang="fr-FR" sz="2200" dirty="0" err="1"/>
              <a:t>linked</a:t>
            </a:r>
            <a:r>
              <a:rPr lang="fr-FR" sz="2200" dirty="0"/>
              <a:t> to the Open </a:t>
            </a:r>
            <a:r>
              <a:rPr lang="fr-FR" sz="2200" dirty="0" err="1"/>
              <a:t>access</a:t>
            </a:r>
            <a:r>
              <a:rPr lang="fr-FR" sz="2200" dirty="0"/>
              <a:t> </a:t>
            </a:r>
            <a:r>
              <a:rPr lang="fr-FR" sz="2200" dirty="0" err="1"/>
              <a:t>movement</a:t>
            </a:r>
            <a:r>
              <a:rPr lang="fr-FR" sz="2200" dirty="0"/>
              <a:t>, </a:t>
            </a:r>
            <a:r>
              <a:rPr lang="fr-FR" sz="2200" dirty="0" err="1"/>
              <a:t>supported</a:t>
            </a:r>
            <a:r>
              <a:rPr lang="fr-FR" sz="2200" dirty="0"/>
              <a:t> by </a:t>
            </a:r>
            <a:r>
              <a:rPr lang="fr-FR" sz="2200" dirty="0" err="1"/>
              <a:t>librarians</a:t>
            </a:r>
            <a:r>
              <a:rPr lang="fr-FR" sz="2200" dirty="0"/>
              <a:t> </a:t>
            </a:r>
            <a:r>
              <a:rPr lang="fr-FR" sz="2200" dirty="0" err="1"/>
              <a:t>worldwide</a:t>
            </a:r>
            <a:r>
              <a:rPr lang="fr-FR" sz="2200" dirty="0"/>
              <a:t> </a:t>
            </a:r>
            <a:r>
              <a:rPr lang="fr-FR" sz="2200" dirty="0" err="1"/>
              <a:t>from</a:t>
            </a:r>
            <a:r>
              <a:rPr lang="fr-FR" sz="2200" dirty="0"/>
              <a:t> </a:t>
            </a:r>
            <a:r>
              <a:rPr lang="fr-FR" sz="2200" dirty="0" err="1"/>
              <a:t>its</a:t>
            </a:r>
            <a:r>
              <a:rPr lang="fr-FR" sz="2200" dirty="0"/>
              <a:t> </a:t>
            </a:r>
            <a:r>
              <a:rPr lang="fr-FR" sz="2200" dirty="0" err="1" smtClean="0"/>
              <a:t>inception</a:t>
            </a:r>
            <a:r>
              <a:rPr lang="fr-FR" sz="2200" dirty="0" smtClean="0"/>
              <a:t> (IFLA </a:t>
            </a:r>
            <a:r>
              <a:rPr lang="fr-FR" sz="2200" dirty="0" err="1" smtClean="0"/>
              <a:t>Statement</a:t>
            </a:r>
            <a:r>
              <a:rPr lang="fr-FR" sz="2200" dirty="0" smtClean="0"/>
              <a:t>);</a:t>
            </a:r>
            <a:endParaRPr lang="fr-FR" sz="2200" dirty="0"/>
          </a:p>
          <a:p>
            <a:r>
              <a:rPr lang="fr-FR" sz="2200" dirty="0"/>
              <a:t>OER </a:t>
            </a:r>
            <a:r>
              <a:rPr lang="fr-FR" sz="2200" dirty="0" smtClean="0"/>
              <a:t>are </a:t>
            </a:r>
            <a:r>
              <a:rPr lang="fr-FR" sz="2200" dirty="0" err="1"/>
              <a:t>mostly</a:t>
            </a:r>
            <a:r>
              <a:rPr lang="fr-FR" sz="2200" dirty="0"/>
              <a:t> </a:t>
            </a:r>
            <a:r>
              <a:rPr lang="fr-FR" sz="2200" dirty="0" err="1"/>
              <a:t>developed</a:t>
            </a:r>
            <a:r>
              <a:rPr lang="fr-FR" sz="2200" dirty="0"/>
              <a:t> at </a:t>
            </a:r>
            <a:r>
              <a:rPr lang="fr-FR" sz="2200" dirty="0" err="1"/>
              <a:t>university</a:t>
            </a:r>
            <a:r>
              <a:rPr lang="fr-FR" sz="2200" dirty="0"/>
              <a:t> </a:t>
            </a:r>
            <a:r>
              <a:rPr lang="fr-FR" sz="2200" dirty="0" err="1"/>
              <a:t>level</a:t>
            </a:r>
            <a:r>
              <a:rPr lang="fr-FR" sz="2200" dirty="0"/>
              <a:t>;</a:t>
            </a:r>
          </a:p>
          <a:p>
            <a:r>
              <a:rPr lang="fr-FR" sz="2200" dirty="0" err="1"/>
              <a:t>Despite</a:t>
            </a:r>
            <a:r>
              <a:rPr lang="fr-FR" sz="2200" dirty="0"/>
              <a:t> </a:t>
            </a:r>
            <a:r>
              <a:rPr lang="fr-FR" sz="2200" dirty="0" err="1"/>
              <a:t>their</a:t>
            </a:r>
            <a:r>
              <a:rPr lang="fr-FR" sz="2200" dirty="0"/>
              <a:t> </a:t>
            </a:r>
            <a:r>
              <a:rPr lang="fr-FR" sz="2200" dirty="0" err="1"/>
              <a:t>advantages</a:t>
            </a:r>
            <a:r>
              <a:rPr lang="fr-FR" sz="2200" dirty="0"/>
              <a:t>, OER are not as </a:t>
            </a:r>
            <a:r>
              <a:rPr lang="fr-FR" sz="2200" dirty="0" err="1"/>
              <a:t>widespread</a:t>
            </a:r>
            <a:r>
              <a:rPr lang="fr-FR" sz="2200" dirty="0"/>
              <a:t> as </a:t>
            </a:r>
            <a:r>
              <a:rPr lang="fr-FR" sz="2200" dirty="0" err="1" smtClean="0"/>
              <a:t>expected</a:t>
            </a:r>
            <a:r>
              <a:rPr lang="fr-FR" sz="2200" dirty="0"/>
              <a:t> </a:t>
            </a:r>
            <a:r>
              <a:rPr lang="fr-FR" sz="2200" dirty="0" smtClean="0"/>
              <a:t>and </a:t>
            </a:r>
            <a:r>
              <a:rPr lang="fr-FR" sz="2200" dirty="0" err="1" smtClean="0"/>
              <a:t>MOOCs</a:t>
            </a:r>
            <a:r>
              <a:rPr lang="fr-FR" sz="2200" dirty="0" smtClean="0"/>
              <a:t> </a:t>
            </a:r>
            <a:r>
              <a:rPr lang="fr-FR" sz="2200" dirty="0" err="1" smtClean="0"/>
              <a:t>seem</a:t>
            </a:r>
            <a:r>
              <a:rPr lang="fr-FR" sz="2200" dirty="0" smtClean="0"/>
              <a:t> to have </a:t>
            </a:r>
            <a:r>
              <a:rPr lang="fr-FR" sz="2200" dirty="0" err="1" smtClean="0"/>
              <a:t>taken</a:t>
            </a:r>
            <a:r>
              <a:rPr lang="fr-FR" sz="2200" dirty="0" smtClean="0"/>
              <a:t> the lead;</a:t>
            </a:r>
          </a:p>
          <a:p>
            <a:r>
              <a:rPr lang="fr-FR" sz="2200" dirty="0" smtClean="0"/>
              <a:t>Academic </a:t>
            </a:r>
            <a:r>
              <a:rPr lang="fr-FR" sz="2200" dirty="0" err="1"/>
              <a:t>librarians</a:t>
            </a:r>
            <a:r>
              <a:rPr lang="fr-FR" sz="2200" dirty="0"/>
              <a:t>, </a:t>
            </a:r>
            <a:r>
              <a:rPr lang="fr-FR" sz="2200" dirty="0" err="1"/>
              <a:t>because</a:t>
            </a:r>
            <a:r>
              <a:rPr lang="fr-FR" sz="2200" dirty="0"/>
              <a:t> of </a:t>
            </a:r>
            <a:r>
              <a:rPr lang="fr-FR" sz="2200" dirty="0" err="1"/>
              <a:t>their</a:t>
            </a:r>
            <a:r>
              <a:rPr lang="fr-FR" sz="2200" dirty="0"/>
              <a:t> position at the </a:t>
            </a:r>
            <a:r>
              <a:rPr lang="fr-FR" sz="2200" dirty="0" err="1"/>
              <a:t>core</a:t>
            </a:r>
            <a:r>
              <a:rPr lang="fr-FR" sz="2200" dirty="0"/>
              <a:t> of </a:t>
            </a:r>
            <a:r>
              <a:rPr lang="fr-FR" sz="2200" dirty="0" err="1"/>
              <a:t>higher</a:t>
            </a:r>
            <a:r>
              <a:rPr lang="fr-FR" sz="2200" dirty="0"/>
              <a:t> </a:t>
            </a:r>
            <a:r>
              <a:rPr lang="fr-FR" sz="2200" dirty="0" err="1"/>
              <a:t>education</a:t>
            </a:r>
            <a:r>
              <a:rPr lang="fr-FR" sz="2200" dirty="0"/>
              <a:t> institutions, </a:t>
            </a:r>
            <a:r>
              <a:rPr lang="fr-FR" sz="2200" dirty="0" err="1"/>
              <a:t>could</a:t>
            </a:r>
            <a:r>
              <a:rPr lang="fr-FR" sz="2200" dirty="0"/>
              <a:t> </a:t>
            </a:r>
            <a:r>
              <a:rPr lang="fr-FR" sz="2200" dirty="0" err="1"/>
              <a:t>be</a:t>
            </a:r>
            <a:r>
              <a:rPr lang="fr-FR" sz="2200" dirty="0"/>
              <a:t> the right go </a:t>
            </a:r>
            <a:r>
              <a:rPr lang="fr-FR" sz="2200" dirty="0" err="1"/>
              <a:t>between</a:t>
            </a:r>
            <a:r>
              <a:rPr lang="fr-FR" sz="2200" dirty="0"/>
              <a:t> for </a:t>
            </a:r>
            <a:r>
              <a:rPr lang="fr-FR" sz="2200" dirty="0" err="1"/>
              <a:t>their</a:t>
            </a:r>
            <a:r>
              <a:rPr lang="fr-FR" sz="2200" dirty="0"/>
              <a:t> </a:t>
            </a:r>
            <a:r>
              <a:rPr lang="fr-FR" sz="2200" dirty="0" err="1"/>
              <a:t>development</a:t>
            </a:r>
            <a:r>
              <a:rPr lang="fr-FR" sz="2200" dirty="0"/>
              <a:t>;</a:t>
            </a:r>
          </a:p>
          <a:p>
            <a:r>
              <a:rPr lang="fr-FR" sz="2200" dirty="0" err="1"/>
              <a:t>Librarians</a:t>
            </a:r>
            <a:r>
              <a:rPr lang="fr-FR" sz="2200" dirty="0"/>
              <a:t> </a:t>
            </a:r>
            <a:r>
              <a:rPr lang="fr-FR" sz="2200" dirty="0" err="1"/>
              <a:t>need</a:t>
            </a:r>
            <a:r>
              <a:rPr lang="fr-FR" sz="2200" dirty="0"/>
              <a:t> to </a:t>
            </a:r>
            <a:r>
              <a:rPr lang="fr-FR" sz="2200" dirty="0" err="1"/>
              <a:t>reposition</a:t>
            </a:r>
            <a:r>
              <a:rPr lang="fr-FR" sz="2200" dirty="0"/>
              <a:t> </a:t>
            </a:r>
            <a:r>
              <a:rPr lang="fr-FR" sz="2200" dirty="0" err="1"/>
              <a:t>their</a:t>
            </a:r>
            <a:r>
              <a:rPr lang="fr-FR" sz="2200" dirty="0"/>
              <a:t> </a:t>
            </a:r>
            <a:r>
              <a:rPr lang="fr-FR" sz="2200" dirty="0" err="1"/>
              <a:t>activities</a:t>
            </a:r>
            <a:r>
              <a:rPr lang="fr-FR" sz="2200" dirty="0"/>
              <a:t>  </a:t>
            </a:r>
            <a:r>
              <a:rPr lang="fr-FR" sz="2200" dirty="0" err="1"/>
              <a:t>within</a:t>
            </a:r>
            <a:r>
              <a:rPr lang="fr-FR" sz="2200" dirty="0"/>
              <a:t> </a:t>
            </a:r>
            <a:r>
              <a:rPr lang="fr-FR" sz="2200" dirty="0" err="1"/>
              <a:t>increasingly</a:t>
            </a:r>
            <a:r>
              <a:rPr lang="fr-FR" sz="2200" dirty="0"/>
              <a:t> </a:t>
            </a:r>
            <a:r>
              <a:rPr lang="fr-FR" sz="2200" dirty="0" err="1"/>
              <a:t>connected</a:t>
            </a:r>
            <a:r>
              <a:rPr lang="fr-FR" sz="2200" dirty="0"/>
              <a:t> information </a:t>
            </a:r>
            <a:r>
              <a:rPr lang="fr-FR" sz="2200" dirty="0" err="1"/>
              <a:t>societies</a:t>
            </a:r>
            <a:r>
              <a:rPr lang="fr-FR" sz="2200" dirty="0"/>
              <a:t>;</a:t>
            </a:r>
          </a:p>
          <a:p>
            <a:r>
              <a:rPr lang="fr-FR" sz="2200" dirty="0" err="1"/>
              <a:t>Librarians</a:t>
            </a:r>
            <a:r>
              <a:rPr lang="fr-FR" sz="2200" dirty="0"/>
              <a:t>’ training </a:t>
            </a:r>
            <a:r>
              <a:rPr lang="fr-FR" sz="2200" dirty="0" err="1"/>
              <a:t>is</a:t>
            </a:r>
            <a:r>
              <a:rPr lang="fr-FR" sz="2200" dirty="0"/>
              <a:t>  OER-</a:t>
            </a:r>
            <a:r>
              <a:rPr lang="fr-FR" sz="2200" dirty="0" err="1"/>
              <a:t>related</a:t>
            </a:r>
            <a:r>
              <a:rPr lang="fr-FR" sz="2200" dirty="0"/>
              <a:t>: </a:t>
            </a:r>
            <a:r>
              <a:rPr lang="fr-FR" sz="2200" dirty="0" err="1"/>
              <a:t>they</a:t>
            </a:r>
            <a:r>
              <a:rPr lang="fr-FR" sz="2200" dirty="0"/>
              <a:t> are </a:t>
            </a:r>
            <a:r>
              <a:rPr lang="fr-FR" sz="2200" dirty="0" err="1"/>
              <a:t>taught</a:t>
            </a:r>
            <a:r>
              <a:rPr lang="fr-FR" sz="2200" dirty="0"/>
              <a:t> how to </a:t>
            </a:r>
            <a:r>
              <a:rPr lang="fr-FR" sz="2200" dirty="0" err="1"/>
              <a:t>search</a:t>
            </a:r>
            <a:r>
              <a:rPr lang="fr-FR" sz="2200" dirty="0"/>
              <a:t> for the right information on a </a:t>
            </a:r>
            <a:r>
              <a:rPr lang="fr-FR" sz="2200" dirty="0" err="1"/>
              <a:t>variety</a:t>
            </a:r>
            <a:r>
              <a:rPr lang="fr-FR" sz="2200" dirty="0"/>
              <a:t> of supports; train people to </a:t>
            </a:r>
            <a:r>
              <a:rPr lang="fr-FR" sz="2200" dirty="0" err="1"/>
              <a:t>find</a:t>
            </a:r>
            <a:r>
              <a:rPr lang="fr-FR" sz="2200" dirty="0"/>
              <a:t>  </a:t>
            </a:r>
            <a:r>
              <a:rPr lang="fr-FR" sz="2200" dirty="0" err="1"/>
              <a:t>appropriate</a:t>
            </a:r>
            <a:r>
              <a:rPr lang="fr-FR" sz="2200" dirty="0"/>
              <a:t>  information; deal </a:t>
            </a:r>
            <a:r>
              <a:rPr lang="fr-FR" sz="2200" dirty="0" err="1"/>
              <a:t>with</a:t>
            </a:r>
            <a:r>
              <a:rPr lang="fr-FR" sz="2200" dirty="0"/>
              <a:t> copyright issues; manage </a:t>
            </a:r>
            <a:r>
              <a:rPr lang="fr-FR" sz="2200" dirty="0" err="1"/>
              <a:t>repositories</a:t>
            </a:r>
            <a:r>
              <a:rPr lang="fr-FR" sz="2200" dirty="0"/>
              <a:t>; and index documents for </a:t>
            </a:r>
            <a:r>
              <a:rPr lang="fr-FR" sz="2200" dirty="0" err="1"/>
              <a:t>dissemination</a:t>
            </a:r>
            <a:r>
              <a:rPr lang="fr-FR" sz="2200" dirty="0"/>
              <a:t> and </a:t>
            </a:r>
            <a:r>
              <a:rPr lang="fr-FR" sz="2200" dirty="0" err="1"/>
              <a:t>easy</a:t>
            </a:r>
            <a:r>
              <a:rPr lang="fr-FR" sz="2200" dirty="0"/>
              <a:t> </a:t>
            </a:r>
            <a:r>
              <a:rPr lang="fr-FR" sz="2200" dirty="0" err="1"/>
              <a:t>retrieval</a:t>
            </a:r>
            <a:r>
              <a:rPr lang="fr-FR" sz="2200" dirty="0"/>
              <a:t> . </a:t>
            </a:r>
          </a:p>
          <a:p>
            <a:pPr marL="457200" lvl="1" indent="0">
              <a:buNone/>
            </a:pPr>
            <a:endParaRPr lang="fr-FR" sz="2000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661248"/>
            <a:ext cx="1403648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672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fr-FR" sz="3100" b="1" dirty="0" smtClean="0">
                <a:solidFill>
                  <a:srgbClr val="00B0F0"/>
                </a:solidFill>
              </a:rPr>
              <a:t>THANK YOU FOR YOUR ATTENTION</a:t>
            </a:r>
            <a:br>
              <a:rPr lang="fr-FR" sz="3100" b="1" dirty="0" smtClean="0">
                <a:solidFill>
                  <a:srgbClr val="00B0F0"/>
                </a:solidFill>
              </a:rPr>
            </a:br>
            <a:endParaRPr lang="fr-FR" sz="3100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fr-FR" sz="2000" dirty="0" smtClean="0"/>
          </a:p>
          <a:p>
            <a:pPr marL="457200" lvl="1" indent="0">
              <a:buNone/>
            </a:pPr>
            <a:endParaRPr lang="fr-FR" sz="2000" dirty="0"/>
          </a:p>
          <a:p>
            <a:pPr marL="457200" lvl="1" indent="0" algn="ctr">
              <a:buNone/>
            </a:pPr>
            <a:r>
              <a:rPr lang="fr-FR" sz="2400" b="1" dirty="0" smtClean="0"/>
              <a:t>Questions? </a:t>
            </a:r>
          </a:p>
          <a:p>
            <a:pPr marL="457200" lvl="1" indent="0" algn="ctr">
              <a:buNone/>
            </a:pPr>
            <a:r>
              <a:rPr lang="fr-FR" sz="2400" b="1" dirty="0" err="1" smtClean="0"/>
              <a:t>Comments</a:t>
            </a:r>
            <a:r>
              <a:rPr lang="fr-FR" sz="2400" b="1" dirty="0" smtClean="0"/>
              <a:t>? </a:t>
            </a:r>
          </a:p>
          <a:p>
            <a:pPr marL="457200" lvl="1" indent="0" algn="ctr">
              <a:buNone/>
            </a:pPr>
            <a:r>
              <a:rPr lang="fr-FR" sz="2400" b="1" dirty="0" smtClean="0"/>
              <a:t>Information to </a:t>
            </a:r>
            <a:r>
              <a:rPr lang="fr-FR" sz="2400" b="1" dirty="0" err="1" smtClean="0"/>
              <a:t>share</a:t>
            </a:r>
            <a:r>
              <a:rPr lang="fr-FR" sz="2400" b="1" dirty="0" smtClean="0"/>
              <a:t>?</a:t>
            </a:r>
          </a:p>
          <a:p>
            <a:pPr marL="457200" lvl="1" indent="0" algn="ctr">
              <a:buNone/>
            </a:pPr>
            <a:endParaRPr lang="fr-FR" sz="2400" dirty="0" smtClean="0"/>
          </a:p>
          <a:p>
            <a:pPr marL="457200" lvl="1" indent="0" algn="ctr">
              <a:buNone/>
            </a:pPr>
            <a:endParaRPr lang="fr-FR" sz="2400" dirty="0"/>
          </a:p>
          <a:p>
            <a:pPr marL="457200" lvl="1" indent="0" algn="ctr">
              <a:buNone/>
            </a:pPr>
            <a:endParaRPr lang="fr-FR" sz="2400" dirty="0"/>
          </a:p>
          <a:p>
            <a:pPr marL="457200" lvl="1" indent="0" algn="ctr">
              <a:buNone/>
            </a:pPr>
            <a:r>
              <a:rPr lang="fr-FR" sz="2400" dirty="0" smtClean="0"/>
              <a:t>Contact: </a:t>
            </a:r>
            <a:r>
              <a:rPr lang="fr-FR" sz="2400" dirty="0" smtClean="0">
                <a:hlinkClick r:id="rId2"/>
              </a:rPr>
              <a:t>i.turmaine@iau-aiu.net</a:t>
            </a:r>
            <a:endParaRPr lang="fr-FR" sz="2400" dirty="0" smtClean="0"/>
          </a:p>
          <a:p>
            <a:pPr marL="457200" lvl="1" indent="0" algn="ctr">
              <a:buNone/>
            </a:pPr>
            <a:r>
              <a:rPr lang="fr-FR" sz="2400" dirty="0" smtClean="0">
                <a:hlinkClick r:id="rId3"/>
              </a:rPr>
              <a:t>http://www.iau-aiu.net</a:t>
            </a:r>
            <a:endParaRPr lang="fr-FR" sz="2400" dirty="0" smtClean="0"/>
          </a:p>
          <a:p>
            <a:pPr marL="457200" lvl="1" indent="0">
              <a:buNone/>
            </a:pPr>
            <a:endParaRPr lang="fr-FR" sz="2400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661248"/>
            <a:ext cx="1403648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510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</TotalTime>
  <Words>764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Thème Office</vt:lpstr>
      <vt:lpstr> Open Educational Resources (OER) </vt:lpstr>
      <vt:lpstr> Open Educational Resources (OER) </vt:lpstr>
      <vt:lpstr> Open Educational Resources (OER) </vt:lpstr>
      <vt:lpstr> Open Educational Resources (OER) </vt:lpstr>
      <vt:lpstr> Open Educational Resources (OER) </vt:lpstr>
      <vt:lpstr> The role of academic librarians </vt:lpstr>
      <vt:lpstr> THANK YOU FOR YOUR ATTENTION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Educational Resources (OER)</dc:title>
  <dc:creator>Turmaine, Isabelle</dc:creator>
  <cp:lastModifiedBy>Учетная запись Майкрософт</cp:lastModifiedBy>
  <cp:revision>29</cp:revision>
  <dcterms:created xsi:type="dcterms:W3CDTF">2014-06-12T12:16:09Z</dcterms:created>
  <dcterms:modified xsi:type="dcterms:W3CDTF">2014-06-18T08:41:33Z</dcterms:modified>
</cp:coreProperties>
</file>