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75" r:id="rId2"/>
    <p:sldId id="315" r:id="rId3"/>
    <p:sldId id="268" r:id="rId4"/>
    <p:sldId id="346" r:id="rId5"/>
    <p:sldId id="349" r:id="rId6"/>
    <p:sldId id="357" r:id="rId7"/>
    <p:sldId id="358" r:id="rId8"/>
    <p:sldId id="374" r:id="rId9"/>
    <p:sldId id="365" r:id="rId10"/>
    <p:sldId id="366" r:id="rId11"/>
    <p:sldId id="371" r:id="rId12"/>
    <p:sldId id="324" r:id="rId13"/>
    <p:sldId id="372" r:id="rId14"/>
    <p:sldId id="373" r:id="rId15"/>
    <p:sldId id="332" r:id="rId16"/>
    <p:sldId id="342" r:id="rId1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5" autoAdjust="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r">
              <a:defRPr sz="1200"/>
            </a:lvl1pPr>
          </a:lstStyle>
          <a:p>
            <a:fld id="{27333BE3-FAB0-441A-83AB-B6D496714FC4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8" tIns="47534" rIns="95068" bIns="47534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068" tIns="47534" rIns="95068" bIns="47534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>
              <a:defRPr sz="1200"/>
            </a:lvl1pPr>
          </a:lstStyle>
          <a:p>
            <a:fld id="{B18F97ED-84C0-4B8D-A4AC-BBF9320FAD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97ED-84C0-4B8D-A4AC-BBF9320FAD7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E7AC3-D2A4-4844-8E65-B448C3B85DD2}" type="slidenum">
              <a:rPr lang="zh-TW" altLang="en-GB" smtClean="0"/>
              <a:pPr>
                <a:defRPr/>
              </a:pPr>
              <a:t>3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1) Links to external, 2) shows citation count, 3)</a:t>
            </a:r>
            <a:r>
              <a:rPr lang="en-US" altLang="zh-TW" baseline="0" dirty="0" smtClean="0"/>
              <a:t> control numbers also hyperlinked, 4) click thru to see references in Scopus.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97ED-84C0-4B8D-A4AC-BBF9320FAD7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97ED-84C0-4B8D-A4AC-BBF9320FAD7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AC96E-9CA6-4FEE-A0BE-ED52342D71DA}" type="slidenum">
              <a:rPr lang="zh-TW" altLang="en-GB" smtClean="0"/>
              <a:pPr/>
              <a:t>15</a:t>
            </a:fld>
            <a:endParaRPr lang="en-GB" altLang="zh-TW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dirty="0" smtClean="0"/>
              <a:t>Tell about </a:t>
            </a:r>
            <a:r>
              <a:rPr lang="en-US" altLang="zh-TW" dirty="0" err="1" smtClean="0"/>
              <a:t>cilea</a:t>
            </a:r>
            <a:r>
              <a:rPr lang="en-US" altLang="zh-TW" dirty="0" smtClean="0"/>
              <a:t>.  On our design, they quickly engineered an elegant product.  Easily extensible, into future</a:t>
            </a:r>
            <a:r>
              <a:rPr lang="en-US" altLang="zh-TW" baseline="0" dirty="0" smtClean="0"/>
              <a:t> releases of </a:t>
            </a:r>
            <a:r>
              <a:rPr lang="en-US" altLang="zh-TW" baseline="0" dirty="0" err="1" smtClean="0"/>
              <a:t>Dspace</a:t>
            </a:r>
            <a:r>
              <a:rPr lang="en-US" altLang="zh-TW" baseline="0" dirty="0" smtClean="0"/>
              <a:t>.  Meet deadlines, without hiring extra staff.</a:t>
            </a:r>
            <a:endParaRPr lang="zh-TW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36752F-6EE4-4F8E-9C85-DF1DA6616D6C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F129AB-96F8-4901-B79B-2AF02E2A7C6A}" type="datetimeFigureOut">
              <a:rPr lang="zh-TW" altLang="en-US" smtClean="0"/>
              <a:pPr/>
              <a:t>2011/9/6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9311D5-690C-4C18-93F7-4C76B08ED9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DSpace @ The University of Hong Kong (HKU) 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David Palmer, 9 Sep 2011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/>
          <a:srcRect l="13134" t="4389" r="8974" b="4674"/>
          <a:stretch>
            <a:fillRect/>
          </a:stretch>
        </p:blipFill>
        <p:spPr bwMode="auto">
          <a:xfrm>
            <a:off x="0" y="0"/>
            <a:ext cx="9816346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172200" y="3581400"/>
            <a:ext cx="3200400" cy="2057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Elbow Connector 16"/>
          <p:cNvCxnSpPr/>
          <p:nvPr/>
        </p:nvCxnSpPr>
        <p:spPr>
          <a:xfrm>
            <a:off x="609600" y="3505200"/>
            <a:ext cx="1752600" cy="3048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609600" y="3962400"/>
            <a:ext cx="1752600" cy="3048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609600" y="5105400"/>
            <a:ext cx="1752600" cy="3048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>
            <a:off x="4953000" y="1143000"/>
            <a:ext cx="3581400" cy="1524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4953000" y="1447800"/>
            <a:ext cx="3581400" cy="1524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>
            <a:off x="4953000" y="1676400"/>
            <a:ext cx="3581400" cy="1524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0800000">
            <a:off x="4953000" y="1905000"/>
            <a:ext cx="3581400" cy="1524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>
            <a:off x="4953000" y="2514600"/>
            <a:ext cx="3581400" cy="1524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82211" cy="76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6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19600" y="4419600"/>
            <a:ext cx="4267200" cy="533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6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0" y="4419600"/>
            <a:ext cx="1219200" cy="19812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Oval 3"/>
          <p:cNvSpPr/>
          <p:nvPr/>
        </p:nvSpPr>
        <p:spPr>
          <a:xfrm>
            <a:off x="2895600" y="2362200"/>
            <a:ext cx="304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8305800" y="1219200"/>
            <a:ext cx="1295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171700" y="3695700"/>
            <a:ext cx="27432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6" descr="image001"/>
          <p:cNvSpPr>
            <a:spLocks noChangeAspect="1" noChangeArrowheads="1"/>
          </p:cNvSpPr>
          <p:nvPr/>
        </p:nvSpPr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19" name="AutoShape 8" descr="image001"/>
          <p:cNvSpPr>
            <a:spLocks noChangeAspect="1" noChangeArrowheads="1"/>
          </p:cNvSpPr>
          <p:nvPr/>
        </p:nvSpPr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169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86480" y="2571744"/>
            <a:ext cx="28575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On any relevant search, entry for Hub usually comes at top of page</a:t>
            </a:r>
            <a:endParaRPr lang="zh-TW" altLang="en-US" dirty="0"/>
          </a:p>
        </p:txBody>
      </p:sp>
      <p:cxnSp>
        <p:nvCxnSpPr>
          <p:cNvPr id="10" name="Elbow Connector 9"/>
          <p:cNvCxnSpPr/>
          <p:nvPr/>
        </p:nvCxnSpPr>
        <p:spPr bwMode="auto">
          <a:xfrm rot="10800000">
            <a:off x="2857488" y="1214422"/>
            <a:ext cx="3071834" cy="2071702"/>
          </a:xfrm>
          <a:prstGeom prst="bentConnector3">
            <a:avLst>
              <a:gd name="adj1" fmla="val 74774"/>
            </a:avLst>
          </a:prstGeom>
          <a:solidFill>
            <a:schemeClr val="accent1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Elbow Connector 12"/>
          <p:cNvCxnSpPr/>
          <p:nvPr/>
        </p:nvCxnSpPr>
        <p:spPr bwMode="auto">
          <a:xfrm rot="10800000">
            <a:off x="2285984" y="2428868"/>
            <a:ext cx="3714776" cy="285752"/>
          </a:xfrm>
          <a:prstGeom prst="bentConnector3">
            <a:avLst>
              <a:gd name="adj1" fmla="val 45236"/>
            </a:avLst>
          </a:prstGeom>
          <a:solidFill>
            <a:schemeClr val="accent1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0" y="2143116"/>
            <a:ext cx="1428728" cy="571504"/>
          </a:xfrm>
          <a:prstGeom prst="ellipse">
            <a:avLst/>
          </a:prstGeom>
          <a:noFill/>
          <a:ln w="1905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638800"/>
            <a:ext cx="31226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ontent Placeholder 2"/>
          <p:cNvSpPr>
            <a:spLocks noGrp="1"/>
          </p:cNvSpPr>
          <p:nvPr>
            <p:ph type="subTitle" sz="quarter" idx="4294967295"/>
          </p:nvPr>
        </p:nvSpPr>
        <p:spPr>
          <a:xfrm>
            <a:off x="2209800" y="762000"/>
            <a:ext cx="6477000" cy="457200"/>
          </a:xfrm>
          <a:ln w="9525"/>
        </p:spPr>
        <p:txBody>
          <a:bodyPr>
            <a:noAutofit/>
          </a:bodyPr>
          <a:lstStyle/>
          <a:p>
            <a:pPr algn="r">
              <a:buNone/>
            </a:pPr>
            <a:r>
              <a:rPr lang="en-US" altLang="zh-TW" sz="3200" dirty="0" smtClean="0">
                <a:ea typeface="新細明體" charset="-120"/>
              </a:rPr>
              <a:t>Thank You</a:t>
            </a:r>
          </a:p>
          <a:p>
            <a:pPr algn="r">
              <a:buNone/>
            </a:pPr>
            <a:r>
              <a:rPr lang="zh-TW" altLang="en-US" sz="3200" dirty="0" smtClean="0">
                <a:latin typeface="LiSu" pitchFamily="49" charset="-122"/>
                <a:ea typeface="LiSu" pitchFamily="49" charset="-122"/>
              </a:rPr>
              <a:t>謝謝您</a:t>
            </a:r>
            <a:endParaRPr lang="en-US" altLang="zh-TW" sz="3200" dirty="0" smtClean="0">
              <a:latin typeface="LiSu" pitchFamily="49" charset="-122"/>
              <a:ea typeface="LiSu" pitchFamily="49" charset="-122"/>
            </a:endParaRPr>
          </a:p>
          <a:p>
            <a:pPr algn="r">
              <a:buNone/>
            </a:pPr>
            <a:r>
              <a:rPr lang="en-US" altLang="zh-TW" sz="3200" dirty="0" smtClean="0">
                <a:latin typeface="LiSu" pitchFamily="49" charset="-122"/>
                <a:ea typeface="LiSu" pitchFamily="49" charset="-122"/>
              </a:rPr>
              <a:t>Grazie</a:t>
            </a:r>
            <a:endParaRPr lang="en-US" altLang="zh-TW" sz="3200" dirty="0" smtClean="0"/>
          </a:p>
          <a:p>
            <a:pPr algn="r">
              <a:buNone/>
            </a:pPr>
            <a:r>
              <a:rPr lang="az-Cyrl-AZ" altLang="zh-TW" sz="3200" dirty="0" smtClean="0"/>
              <a:t>спасибо</a:t>
            </a:r>
            <a:br>
              <a:rPr lang="az-Cyrl-AZ" altLang="zh-TW" sz="3200" dirty="0" smtClean="0"/>
            </a:br>
            <a:r>
              <a:rPr lang="ar-AE" altLang="zh-TW" sz="3200" dirty="0" smtClean="0"/>
              <a:t>شكرا لك</a:t>
            </a:r>
            <a:br>
              <a:rPr lang="ar-AE" altLang="zh-TW" sz="3200" dirty="0" smtClean="0"/>
            </a:br>
            <a:r>
              <a:rPr lang="ko-KR" altLang="en-US" sz="3200" dirty="0" smtClean="0">
                <a:ea typeface="굴림" pitchFamily="34" charset="-127"/>
              </a:rPr>
              <a:t>감사합니다</a:t>
            </a:r>
            <a:r>
              <a:rPr lang="en-US" altLang="ko-KR" sz="3200" dirty="0" smtClean="0">
                <a:ea typeface="굴림" pitchFamily="34" charset="-127"/>
              </a:rPr>
              <a:t/>
            </a:r>
            <a:br>
              <a:rPr lang="en-US" altLang="ko-KR" sz="3200" dirty="0" smtClean="0">
                <a:ea typeface="굴림" pitchFamily="34" charset="-127"/>
              </a:rPr>
            </a:br>
            <a:r>
              <a:rPr lang="vi-VN" altLang="zh-TW" sz="3200" dirty="0" smtClean="0"/>
              <a:t>cảm ơn bạn</a:t>
            </a:r>
            <a:r>
              <a:rPr lang="en-US" altLang="zh-TW" sz="3200" dirty="0" smtClean="0">
                <a:ea typeface="新細明體" charset="-120"/>
              </a:rPr>
              <a:t/>
            </a:r>
            <a:br>
              <a:rPr lang="en-US" altLang="zh-TW" sz="3200" dirty="0" smtClean="0">
                <a:ea typeface="新細明體" charset="-120"/>
              </a:rPr>
            </a:br>
            <a:r>
              <a:rPr lang="hi-IN" altLang="zh-TW" sz="3200" dirty="0" smtClean="0"/>
              <a:t>धन्यवाद</a:t>
            </a:r>
            <a:br>
              <a:rPr lang="hi-IN" altLang="zh-TW" sz="3200" dirty="0" smtClean="0"/>
            </a:br>
            <a:r>
              <a:rPr lang="el-GR" altLang="zh-TW" sz="3200" dirty="0" smtClean="0"/>
              <a:t>Σε ευχαριστώ</a:t>
            </a:r>
            <a:r>
              <a:rPr lang="en-US" altLang="zh-TW" sz="3200" dirty="0" smtClean="0">
                <a:ea typeface="新細明體" charset="-120"/>
              </a:rPr>
              <a:t/>
            </a:r>
            <a:br>
              <a:rPr lang="en-US" altLang="zh-TW" sz="3200" dirty="0" smtClean="0">
                <a:ea typeface="新細明體" charset="-120"/>
              </a:rPr>
            </a:br>
            <a:r>
              <a:rPr lang="he-IL" altLang="zh-TW" sz="3200" dirty="0" smtClean="0"/>
              <a:t> תודה</a:t>
            </a:r>
            <a:r>
              <a:rPr lang="en-US" altLang="zh-TW" sz="3200" dirty="0" smtClean="0">
                <a:ea typeface="新細明體" charset="-120"/>
              </a:rPr>
              <a:t/>
            </a:r>
            <a:br>
              <a:rPr lang="en-US" altLang="zh-TW" sz="3200" dirty="0" smtClean="0">
                <a:ea typeface="新細明體" charset="-120"/>
              </a:rPr>
            </a:br>
            <a:r>
              <a:rPr lang="ja-JP" altLang="en-US" sz="3200" smtClean="0">
                <a:ea typeface="MS PGothic" pitchFamily="34" charset="-128"/>
              </a:rPr>
              <a:t>有り難うございます</a:t>
            </a:r>
            <a:endParaRPr lang="en-US" altLang="zh-TW" sz="3200" dirty="0" smtClean="0">
              <a:ea typeface="新細明體" charset="-120"/>
            </a:endParaRP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395658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00200"/>
            <a:ext cx="1724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"/>
            <a:ext cx="1066800" cy="114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1600200" y="381000"/>
            <a:ext cx="22193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000" dirty="0">
                <a:latin typeface="Century Gothic" pitchFamily="34" charset="0"/>
              </a:rPr>
              <a:t>HKU Colleagues </a:t>
            </a:r>
          </a:p>
          <a:p>
            <a:r>
              <a:rPr kumimoji="0" lang="ja-JP" altLang="en-US" sz="2000">
                <a:latin typeface="Century Gothic" pitchFamily="34" charset="0"/>
                <a:ea typeface="MS PGothic" pitchFamily="34" charset="-128"/>
              </a:rPr>
              <a:t>　　　</a:t>
            </a:r>
            <a:r>
              <a:rPr kumimoji="0" lang="en-US" altLang="zh-TW" sz="2000" dirty="0">
                <a:latin typeface="Century Gothic" pitchFamily="34" charset="0"/>
              </a:rPr>
              <a:t> </a:t>
            </a:r>
            <a:r>
              <a:rPr kumimoji="0" lang="ja-JP" altLang="en-US" sz="2600">
                <a:latin typeface="LiSu" pitchFamily="49" charset="-122"/>
                <a:ea typeface="LiSu" pitchFamily="49" charset="-122"/>
              </a:rPr>
              <a:t>港大</a:t>
            </a:r>
            <a:r>
              <a:rPr kumimoji="0" lang="zh-TW" altLang="en-US" sz="2600" dirty="0">
                <a:latin typeface="LiSu" pitchFamily="49" charset="-122"/>
                <a:ea typeface="LiSu" pitchFamily="49" charset="-122"/>
              </a:rPr>
              <a:t>同僚</a:t>
            </a:r>
          </a:p>
        </p:txBody>
      </p:sp>
      <p:pic>
        <p:nvPicPr>
          <p:cNvPr id="2868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776658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048000"/>
            <a:ext cx="1371600" cy="52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464820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1447800"/>
            <a:ext cx="1666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3810000"/>
            <a:ext cx="1905000" cy="4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2286000"/>
            <a:ext cx="2209800" cy="59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0" y="4648200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4615785"/>
            <a:ext cx="1981200" cy="49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0" y="1600200"/>
            <a:ext cx="1285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2362200"/>
            <a:ext cx="1828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zh-TW" sz="3200" dirty="0" smtClean="0"/>
              <a:t>Knowledge Exchange (KE), </a:t>
            </a: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zh-TW" dirty="0" smtClean="0"/>
              <a:t>Emphasizing a two way exchange between HKU and its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068" r="5811" b="15476"/>
          <a:stretch>
            <a:fillRect/>
          </a:stretch>
        </p:blipFill>
        <p:spPr bwMode="auto">
          <a:xfrm>
            <a:off x="0" y="0"/>
            <a:ext cx="9144000" cy="693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0" y="18288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5000" b="29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lbow Connector 6"/>
          <p:cNvCxnSpPr/>
          <p:nvPr/>
        </p:nvCxnSpPr>
        <p:spPr>
          <a:xfrm rot="10800000" flipV="1">
            <a:off x="2286000" y="3886200"/>
            <a:ext cx="1752600" cy="68580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6200000" flipH="1">
            <a:off x="609600" y="4648200"/>
            <a:ext cx="1524000" cy="457200"/>
          </a:xfrm>
          <a:prstGeom prst="bentConnector3">
            <a:avLst>
              <a:gd name="adj1" fmla="val 74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52400" y="40386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953000"/>
            <a:ext cx="1314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1219200" cy="11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0800000">
            <a:off x="8229600" y="42672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17969"/>
          <a:stretch>
            <a:fillRect/>
          </a:stretch>
        </p:blipFill>
        <p:spPr bwMode="auto">
          <a:xfrm>
            <a:off x="-228600" y="0"/>
            <a:ext cx="104502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10800000">
            <a:off x="8763000" y="47244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r="1449" b="33333"/>
          <a:stretch>
            <a:fillRect/>
          </a:stretch>
        </p:blipFill>
        <p:spPr bwMode="auto">
          <a:xfrm>
            <a:off x="1066800" y="4572000"/>
            <a:ext cx="129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r="19048" b="1"/>
          <a:stretch>
            <a:fillRect/>
          </a:stretch>
        </p:blipFill>
        <p:spPr bwMode="auto">
          <a:xfrm>
            <a:off x="1066800" y="48768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1371600" y="22860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lnDef>
      <a:spPr>
        <a:ln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13351</TotalTime>
  <Words>120</Words>
  <Application>Microsoft Office PowerPoint</Application>
  <PresentationFormat>On-screen Show (4:3)</PresentationFormat>
  <Paragraphs>22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DSpace @ The University of Hong Kong (HKU) </vt:lpstr>
      <vt:lpstr>Knowledge Exchange (KE),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The University of Hong Kong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Exchange</dc:title>
  <dc:creator>HKU Libraries</dc:creator>
  <cp:lastModifiedBy>HKU Libraries</cp:lastModifiedBy>
  <cp:revision>891</cp:revision>
  <dcterms:created xsi:type="dcterms:W3CDTF">2010-08-19T02:23:39Z</dcterms:created>
  <dcterms:modified xsi:type="dcterms:W3CDTF">2011-09-06T04:42:55Z</dcterms:modified>
</cp:coreProperties>
</file>