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38"/>
  </p:notesMasterIdLst>
  <p:sldIdLst>
    <p:sldId id="320" r:id="rId2"/>
    <p:sldId id="296" r:id="rId3"/>
    <p:sldId id="371" r:id="rId4"/>
    <p:sldId id="372" r:id="rId5"/>
    <p:sldId id="399" r:id="rId6"/>
    <p:sldId id="400" r:id="rId7"/>
    <p:sldId id="401" r:id="rId8"/>
    <p:sldId id="402" r:id="rId9"/>
    <p:sldId id="403" r:id="rId10"/>
    <p:sldId id="407" r:id="rId11"/>
    <p:sldId id="381" r:id="rId12"/>
    <p:sldId id="379" r:id="rId13"/>
    <p:sldId id="382" r:id="rId14"/>
    <p:sldId id="386" r:id="rId15"/>
    <p:sldId id="378" r:id="rId16"/>
    <p:sldId id="396" r:id="rId17"/>
    <p:sldId id="383" r:id="rId18"/>
    <p:sldId id="408" r:id="rId19"/>
    <p:sldId id="409" r:id="rId20"/>
    <p:sldId id="387" r:id="rId21"/>
    <p:sldId id="395" r:id="rId22"/>
    <p:sldId id="336" r:id="rId23"/>
    <p:sldId id="362" r:id="rId24"/>
    <p:sldId id="388" r:id="rId25"/>
    <p:sldId id="393" r:id="rId26"/>
    <p:sldId id="389" r:id="rId27"/>
    <p:sldId id="390" r:id="rId28"/>
    <p:sldId id="391" r:id="rId29"/>
    <p:sldId id="397" r:id="rId30"/>
    <p:sldId id="384" r:id="rId31"/>
    <p:sldId id="394" r:id="rId32"/>
    <p:sldId id="398" r:id="rId33"/>
    <p:sldId id="411" r:id="rId34"/>
    <p:sldId id="406" r:id="rId35"/>
    <p:sldId id="410" r:id="rId36"/>
    <p:sldId id="41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2392"/>
    <a:srgbClr val="FF7C8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7086" autoAdjust="0"/>
  </p:normalViewPr>
  <p:slideViewPr>
    <p:cSldViewPr>
      <p:cViewPr>
        <p:scale>
          <a:sx n="104" d="100"/>
          <a:sy n="104" d="100"/>
        </p:scale>
        <p:origin x="-182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5ABD9-1CD3-4C94-A14F-A720256194EB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6B1CA-F651-46E4-9D45-1EB1D71920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7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6B1CA-F651-46E4-9D45-1EB1D719202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baseline="0" dirty="0" smtClean="0"/>
          </a:p>
          <a:p>
            <a:endParaRPr lang="en-Z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6B1CA-F651-46E4-9D45-1EB1D719202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36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baseline="0" dirty="0" smtClean="0"/>
          </a:p>
          <a:p>
            <a:endParaRPr lang="en-Z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6B1CA-F651-46E4-9D45-1EB1D719202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36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baseline="0" dirty="0" smtClean="0"/>
          </a:p>
          <a:p>
            <a:endParaRPr lang="en-Z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6B1CA-F651-46E4-9D45-1EB1D719202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36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841A07-1FCC-42CE-A754-197A3CE17967}" type="slidenum">
              <a:rPr lang="en-ZA" smtClean="0"/>
              <a:pPr>
                <a:defRPr/>
              </a:pPr>
              <a:t>22</a:t>
            </a:fld>
            <a:endParaRPr lang="en-Z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Z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6B1CA-F651-46E4-9D45-1EB1D719202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3C1D9-C538-4104-BF13-713C7B5AE100}" type="slidenum">
              <a:rPr lang="en-ZA" smtClean="0"/>
              <a:pPr/>
              <a:t>29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726424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baseline="0" dirty="0" smtClean="0"/>
          </a:p>
          <a:p>
            <a:endParaRPr lang="en-Z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6B1CA-F651-46E4-9D45-1EB1D719202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36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3C1E9-F920-4331-AFFA-9F86BB778CD6}" type="slidenum">
              <a:rPr lang="en-ZA" smtClean="0"/>
              <a:t>31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712232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6B1CA-F651-46E4-9D45-1EB1D719202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327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2800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8A63B7-3CA2-4495-A081-09BA78D2D701}" type="slidenum">
              <a:rPr lang="en-ZA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lang="en-ZA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Z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6B1CA-F651-46E4-9D45-1EB1D719202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6B1CA-F651-46E4-9D45-1EB1D719202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74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6B1CA-F651-46E4-9D45-1EB1D719202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Z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6B1CA-F651-46E4-9D45-1EB1D719202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6B1CA-F651-46E4-9D45-1EB1D719202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6B1CA-F651-46E4-9D45-1EB1D719202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6B1CA-F651-46E4-9D45-1EB1D719202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baseline="0" dirty="0" smtClean="0"/>
          </a:p>
          <a:p>
            <a:endParaRPr lang="en-Z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6B1CA-F651-46E4-9D45-1EB1D719202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36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baseline="0" dirty="0" smtClean="0"/>
          </a:p>
          <a:p>
            <a:endParaRPr lang="en-Z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6B1CA-F651-46E4-9D45-1EB1D719202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36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496944" cy="1470025"/>
          </a:xfrm>
        </p:spPr>
        <p:txBody>
          <a:bodyPr/>
          <a:lstStyle>
            <a:lvl1pPr>
              <a:defRPr sz="4400" b="0" cap="small" baseline="0">
                <a:solidFill>
                  <a:srgbClr val="0029AC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73875C-4352-4399-8F95-DA81D5BD7606}" type="datetimeFigureOut">
              <a:rPr lang="en-US" smtClean="0"/>
              <a:pPr/>
              <a:t>6/17/2014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916CE-4865-49C5-B298-8A5ED4A99D0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0492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73875C-4352-4399-8F95-DA81D5BD7606}" type="datetimeFigureOut">
              <a:rPr lang="en-US" smtClean="0"/>
              <a:pPr/>
              <a:t>6/17/2014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916CE-4865-49C5-B298-8A5ED4A99D0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71031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73875C-4352-4399-8F95-DA81D5BD7606}" type="datetimeFigureOut">
              <a:rPr lang="en-US" smtClean="0"/>
              <a:pPr/>
              <a:t>6/17/2014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916CE-4865-49C5-B298-8A5ED4A99D0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70824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12 Bod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882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875C-4352-4399-8F95-DA81D5BD7606}" type="datetimeFigureOut">
              <a:rPr lang="en-US" smtClean="0"/>
              <a:pPr/>
              <a:t>6/17/2014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16CE-4865-49C5-B298-8A5ED4A99D0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small" baseline="0">
                <a:solidFill>
                  <a:srgbClr val="0029AC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Courier New" pitchFamily="49" charset="0"/>
              <a:buChar char="o"/>
              <a:defRPr>
                <a:solidFill>
                  <a:srgbClr val="3417E3"/>
                </a:solidFill>
                <a:latin typeface="Century Gothic" pitchFamily="34" charset="0"/>
              </a:defRPr>
            </a:lvl1pPr>
            <a:lvl2pPr marL="742950" indent="-285750">
              <a:buFont typeface="Arial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defRPr>
            </a:lvl2pPr>
            <a:lvl3pPr>
              <a:defRPr>
                <a:solidFill>
                  <a:srgbClr val="6666FF"/>
                </a:solidFill>
                <a:latin typeface="Century Gothic" pitchFamily="34" charset="0"/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defRPr>
            </a:lvl4pPr>
            <a:lvl5pPr>
              <a:defRPr>
                <a:solidFill>
                  <a:srgbClr val="3417E3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73875C-4352-4399-8F95-DA81D5BD7606}" type="datetimeFigureOut">
              <a:rPr lang="en-US" smtClean="0"/>
              <a:pPr/>
              <a:t>6/17/2014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916CE-4865-49C5-B298-8A5ED4A99D0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178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501008"/>
            <a:ext cx="7772400" cy="786011"/>
          </a:xfrm>
        </p:spPr>
        <p:txBody>
          <a:bodyPr anchor="t"/>
          <a:lstStyle>
            <a:lvl1pPr algn="ctr">
              <a:defRPr sz="4000" b="0" cap="small" baseline="0">
                <a:solidFill>
                  <a:srgbClr val="0029AC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4293097"/>
            <a:ext cx="7772400" cy="792087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73875C-4352-4399-8F95-DA81D5BD7606}" type="datetimeFigureOut">
              <a:rPr lang="en-US" smtClean="0"/>
              <a:pPr/>
              <a:t>6/17/2014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916CE-4865-49C5-B298-8A5ED4A99D0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8556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small" baseline="0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73875C-4352-4399-8F95-DA81D5BD7606}" type="datetimeFigureOut">
              <a:rPr lang="en-US" smtClean="0"/>
              <a:pPr/>
              <a:t>6/17/2014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916CE-4865-49C5-B298-8A5ED4A99D0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9292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73875C-4352-4399-8F95-DA81D5BD7606}" type="datetimeFigureOut">
              <a:rPr lang="en-US" smtClean="0"/>
              <a:pPr/>
              <a:t>6/17/2014</a:t>
            </a:fld>
            <a:endParaRPr lang="en-Z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916CE-4865-49C5-B298-8A5ED4A99D0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8941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73875C-4352-4399-8F95-DA81D5BD7606}" type="datetimeFigureOut">
              <a:rPr lang="en-US" smtClean="0"/>
              <a:pPr/>
              <a:t>6/17/2014</a:t>
            </a:fld>
            <a:endParaRPr lang="en-Z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916CE-4865-49C5-B298-8A5ED4A99D0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10926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73875C-4352-4399-8F95-DA81D5BD7606}" type="datetimeFigureOut">
              <a:rPr lang="en-US" smtClean="0"/>
              <a:pPr/>
              <a:t>6/17/2014</a:t>
            </a:fld>
            <a:endParaRPr lang="en-Z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916CE-4865-49C5-B298-8A5ED4A99D0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0134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73875C-4352-4399-8F95-DA81D5BD7606}" type="datetimeFigureOut">
              <a:rPr lang="en-US" smtClean="0"/>
              <a:pPr/>
              <a:t>6/17/2014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916CE-4865-49C5-B298-8A5ED4A99D0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8244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73875C-4352-4399-8F95-DA81D5BD7606}" type="datetimeFigureOut">
              <a:rPr lang="en-US" smtClean="0"/>
              <a:pPr/>
              <a:t>6/17/2014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916CE-4865-49C5-B298-8A5ED4A99D0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1437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Z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3875C-4352-4399-8F95-DA81D5BD7606}" type="datetimeFigureOut">
              <a:rPr lang="en-US" smtClean="0"/>
              <a:pPr/>
              <a:t>6/17/2014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916CE-4865-49C5-B298-8A5ED4A99D0C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660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 cap="small">
          <a:solidFill>
            <a:srgbClr val="0029AC"/>
          </a:solidFill>
          <a:latin typeface="Century Gothic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29AC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29AC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29AC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29AC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29AC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29AC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29AC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29AC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3200" kern="1200">
          <a:solidFill>
            <a:srgbClr val="3417E3"/>
          </a:solidFill>
          <a:latin typeface="Century Gothic" pitchFamily="34" charset="0"/>
          <a:ea typeface="+mn-ea"/>
          <a:cs typeface="+mn-cs"/>
        </a:defRPr>
      </a:lvl1pPr>
      <a:lvl2pPr marL="914400" indent="-4572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7F7F7F"/>
          </a:solidFill>
          <a:latin typeface="Century Gothic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6666FF"/>
          </a:solidFill>
          <a:latin typeface="Century Gothic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A6A6A6"/>
          </a:solidFill>
          <a:latin typeface="Century Gothic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6666FF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824" y="1412776"/>
            <a:ext cx="8496944" cy="2232248"/>
          </a:xfrm>
        </p:spPr>
        <p:txBody>
          <a:bodyPr>
            <a:normAutofit fontScale="90000"/>
          </a:bodyPr>
          <a:lstStyle/>
          <a:p>
            <a:r>
              <a:rPr lang="en-ZA" dirty="0">
                <a:solidFill>
                  <a:srgbClr val="0000FF"/>
                </a:solidFill>
                <a:latin typeface="Century Gothic" panose="020B0502020202020204" pitchFamily="34" charset="0"/>
              </a:rPr>
              <a:t>O</a:t>
            </a:r>
            <a:r>
              <a:rPr lang="en-ZA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penness at the</a:t>
            </a:r>
            <a:br>
              <a:rPr lang="en-ZA" dirty="0" smtClean="0">
                <a:solidFill>
                  <a:srgbClr val="0000FF"/>
                </a:solidFill>
                <a:latin typeface="Century Gothic" panose="020B0502020202020204" pitchFamily="34" charset="0"/>
              </a:rPr>
            </a:br>
            <a:r>
              <a:rPr lang="en-ZA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University of Cape Town</a:t>
            </a:r>
            <a:r>
              <a:rPr lang="en-ZA" dirty="0">
                <a:solidFill>
                  <a:srgbClr val="0000FF"/>
                </a:solidFill>
                <a:latin typeface="Century Gothic" panose="020B0502020202020204" pitchFamily="34" charset="0"/>
              </a:rPr>
              <a:t/>
            </a:r>
            <a:br>
              <a:rPr lang="en-ZA" dirty="0">
                <a:solidFill>
                  <a:srgbClr val="0000FF"/>
                </a:solidFill>
                <a:latin typeface="Century Gothic" panose="020B0502020202020204" pitchFamily="34" charset="0"/>
              </a:rPr>
            </a:br>
            <a:r>
              <a:rPr lang="en-ZA" dirty="0">
                <a:solidFill>
                  <a:srgbClr val="0000FF"/>
                </a:solidFill>
                <a:latin typeface="Century Gothic" panose="020B0502020202020204" pitchFamily="34" charset="0"/>
              </a:rPr>
              <a:t/>
            </a:r>
            <a:br>
              <a:rPr lang="en-ZA" dirty="0">
                <a:solidFill>
                  <a:srgbClr val="0000FF"/>
                </a:solidFill>
                <a:latin typeface="Century Gothic" panose="020B0502020202020204" pitchFamily="34" charset="0"/>
              </a:rPr>
            </a:br>
            <a:endParaRPr lang="en-ZA" dirty="0"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2852936"/>
            <a:ext cx="6400800" cy="1440160"/>
          </a:xfrm>
        </p:spPr>
        <p:txBody>
          <a:bodyPr>
            <a:normAutofit/>
          </a:bodyPr>
          <a:lstStyle/>
          <a:p>
            <a:r>
              <a:rPr lang="en-ZA" sz="1600" dirty="0" smtClean="0"/>
              <a:t>Laura </a:t>
            </a:r>
            <a:r>
              <a:rPr lang="en-ZA" sz="1600" dirty="0" err="1" smtClean="0"/>
              <a:t>Czerniewicz</a:t>
            </a:r>
            <a:endParaRPr lang="en-ZA" sz="1600" dirty="0" smtClean="0"/>
          </a:p>
          <a:p>
            <a:r>
              <a:rPr lang="en-ZA" sz="1600" dirty="0" smtClean="0"/>
              <a:t>Director: </a:t>
            </a:r>
            <a:r>
              <a:rPr lang="en-ZA" sz="1600" dirty="0" err="1" smtClean="0"/>
              <a:t>OpenUCT</a:t>
            </a:r>
            <a:r>
              <a:rPr lang="en-ZA" sz="1600" dirty="0" smtClean="0"/>
              <a:t> Initiative</a:t>
            </a:r>
          </a:p>
          <a:p>
            <a:r>
              <a:rPr lang="en-ZA" sz="1600" dirty="0" smtClean="0"/>
              <a:t>@</a:t>
            </a:r>
            <a:r>
              <a:rPr lang="en-ZA" sz="1600" dirty="0" err="1" smtClean="0"/>
              <a:t>czernie</a:t>
            </a:r>
            <a:endParaRPr lang="en-ZA" sz="1600" dirty="0" smtClean="0"/>
          </a:p>
          <a:p>
            <a:r>
              <a:rPr lang="en-ZA" sz="1600" dirty="0"/>
              <a:t>l</a:t>
            </a:r>
            <a:r>
              <a:rPr lang="en-ZA" sz="1600" dirty="0" smtClean="0"/>
              <a:t>aura.czerniewicz@uct.ac.za</a:t>
            </a:r>
          </a:p>
          <a:p>
            <a:endParaRPr lang="en-ZA" dirty="0"/>
          </a:p>
        </p:txBody>
      </p:sp>
      <p:pic>
        <p:nvPicPr>
          <p:cNvPr id="4" name="Picture 3" descr="openuctlogo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36" y="6035788"/>
            <a:ext cx="504056" cy="649747"/>
          </a:xfrm>
          <a:prstGeom prst="rect">
            <a:avLst/>
          </a:prstGeom>
        </p:spPr>
      </p:pic>
      <p:pic>
        <p:nvPicPr>
          <p:cNvPr id="5" name="Picture 4" descr="UCT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045075"/>
            <a:ext cx="651491" cy="69629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29381"/>
            <a:ext cx="6800931" cy="226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220" y="6510538"/>
            <a:ext cx="969214" cy="34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01359710\AppData\Local\Evernote\Evernote\Databases\Attachments\c67c8df41bd4d6b2671259342729007f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64" y="13716"/>
            <a:ext cx="25241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87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6725364" y="888931"/>
            <a:ext cx="1872208" cy="936104"/>
          </a:xfrm>
          <a:prstGeom prst="roundRect">
            <a:avLst/>
          </a:prstGeom>
          <a:solidFill>
            <a:schemeClr val="accent5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Rounded Rectangle 5"/>
          <p:cNvSpPr/>
          <p:nvPr/>
        </p:nvSpPr>
        <p:spPr>
          <a:xfrm>
            <a:off x="693702" y="1994331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</a:rPr>
              <a:t>2007</a:t>
            </a:r>
            <a:endParaRPr lang="en-ZA" sz="2400" b="1" dirty="0">
              <a:solidFill>
                <a:srgbClr val="0070C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6558" y="-241376"/>
            <a:ext cx="8229600" cy="114300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>
                <a:solidFill>
                  <a:srgbClr val="0000FF"/>
                </a:solidFill>
              </a:rPr>
              <a:t>Open education at UCT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93702" y="2533631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</a:rPr>
              <a:t>2008</a:t>
            </a:r>
            <a:endParaRPr lang="en-ZA" sz="2400" b="1" dirty="0">
              <a:solidFill>
                <a:srgbClr val="0070C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93702" y="3560195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</a:rPr>
              <a:t>2010</a:t>
            </a:r>
            <a:endParaRPr lang="en-ZA" sz="2400" b="1" dirty="0">
              <a:solidFill>
                <a:srgbClr val="0070C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3702" y="4588271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</a:rPr>
              <a:t>2012</a:t>
            </a:r>
            <a:endParaRPr lang="en-ZA" sz="2400" b="1" dirty="0">
              <a:solidFill>
                <a:srgbClr val="0070C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7414" y="5100287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</a:rPr>
              <a:t>2013</a:t>
            </a:r>
            <a:endParaRPr lang="en-ZA" sz="2400" b="1" dirty="0">
              <a:solidFill>
                <a:srgbClr val="0070C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93702" y="3037687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</a:rPr>
              <a:t>2009</a:t>
            </a:r>
            <a:endParaRPr lang="en-ZA" sz="2400" b="1" dirty="0">
              <a:solidFill>
                <a:srgbClr val="0070C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93702" y="4084215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</a:rPr>
              <a:t>2011</a:t>
            </a:r>
            <a:endParaRPr lang="en-ZA" sz="2400" b="1" dirty="0">
              <a:solidFill>
                <a:srgbClr val="0070C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718310" y="900528"/>
            <a:ext cx="1872208" cy="936104"/>
            <a:chOff x="2780184" y="1484784"/>
            <a:chExt cx="1872208" cy="936104"/>
          </a:xfrm>
          <a:solidFill>
            <a:schemeClr val="accent5"/>
          </a:solidFill>
        </p:grpSpPr>
        <p:sp>
          <p:nvSpPr>
            <p:cNvPr id="8" name="Rounded Rectangle 7"/>
            <p:cNvSpPr/>
            <p:nvPr/>
          </p:nvSpPr>
          <p:spPr>
            <a:xfrm>
              <a:off x="2780184" y="1484784"/>
              <a:ext cx="1872208" cy="936104"/>
            </a:xfrm>
            <a:prstGeom prst="roundRect">
              <a:avLst/>
            </a:prstGeom>
            <a:grp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75856" y="1519065"/>
              <a:ext cx="108012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ZA" sz="2000" b="1" dirty="0">
                  <a:solidFill>
                    <a:schemeClr val="bg1"/>
                  </a:solidFill>
                  <a:latin typeface="Arial Narrow" pitchFamily="34" charset="0"/>
                </a:rPr>
                <a:t>Scholar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39120" y="2020778"/>
              <a:ext cx="108012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ZA" sz="2000" b="1" dirty="0">
                  <a:solidFill>
                    <a:schemeClr val="bg1"/>
                  </a:solidFill>
                  <a:latin typeface="Arial Narrow" pitchFamily="34" charset="0"/>
                </a:rPr>
                <a:t>Scholar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3473878" y="1919175"/>
              <a:ext cx="594066" cy="101603"/>
            </a:xfrm>
            <a:prstGeom prst="straightConnector1">
              <a:avLst/>
            </a:prstGeom>
            <a:grpFill/>
            <a:ln w="28575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6890059" y="965633"/>
            <a:ext cx="1436492" cy="801303"/>
            <a:chOff x="6951933" y="1536205"/>
            <a:chExt cx="1436492" cy="799140"/>
          </a:xfrm>
          <a:solidFill>
            <a:schemeClr val="accent5"/>
          </a:solidFill>
        </p:grpSpPr>
        <p:sp>
          <p:nvSpPr>
            <p:cNvPr id="26" name="TextBox 25"/>
            <p:cNvSpPr txBox="1"/>
            <p:nvPr/>
          </p:nvSpPr>
          <p:spPr>
            <a:xfrm>
              <a:off x="7155904" y="1536205"/>
              <a:ext cx="108012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ZA" sz="2000" b="1" dirty="0">
                  <a:solidFill>
                    <a:schemeClr val="bg1"/>
                  </a:solidFill>
                  <a:latin typeface="Arial Narrow" pitchFamily="34" charset="0"/>
                </a:rPr>
                <a:t>Scholar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951933" y="1936315"/>
              <a:ext cx="1436492" cy="3990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Community</a:t>
              </a:r>
              <a:endParaRPr lang="en-ZA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>
              <a:off x="7353926" y="1936315"/>
              <a:ext cx="594066" cy="101603"/>
            </a:xfrm>
            <a:prstGeom prst="straightConnector1">
              <a:avLst/>
            </a:prstGeom>
            <a:grpFill/>
            <a:ln w="28575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726150" y="920864"/>
            <a:ext cx="1872208" cy="936104"/>
            <a:chOff x="2780184" y="1499081"/>
            <a:chExt cx="1872208" cy="936104"/>
          </a:xfrm>
          <a:solidFill>
            <a:schemeClr val="accent5"/>
          </a:solidFill>
        </p:grpSpPr>
        <p:sp>
          <p:nvSpPr>
            <p:cNvPr id="30" name="Rounded Rectangle 29"/>
            <p:cNvSpPr/>
            <p:nvPr/>
          </p:nvSpPr>
          <p:spPr>
            <a:xfrm>
              <a:off x="2780184" y="1499081"/>
              <a:ext cx="1872208" cy="936104"/>
            </a:xfrm>
            <a:prstGeom prst="roundRect">
              <a:avLst/>
            </a:prstGeom>
            <a:grp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75856" y="1519065"/>
              <a:ext cx="108012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ZA" sz="2000" b="1" dirty="0">
                  <a:solidFill>
                    <a:schemeClr val="bg1"/>
                  </a:solidFill>
                  <a:latin typeface="Arial Narrow" pitchFamily="34" charset="0"/>
                </a:rPr>
                <a:t>Scholar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39120" y="2020778"/>
              <a:ext cx="108012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ZA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Student</a:t>
              </a:r>
              <a:endParaRPr lang="en-ZA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>
              <a:off x="3473878" y="1919175"/>
              <a:ext cx="594066" cy="101603"/>
            </a:xfrm>
            <a:prstGeom prst="straightConnector1">
              <a:avLst/>
            </a:prstGeom>
            <a:grpFill/>
            <a:ln w="28575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3" descr="OERUCT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508" y="2769015"/>
            <a:ext cx="86518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364" y="3289715"/>
            <a:ext cx="2321508" cy="68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ounded Rectangle 39"/>
          <p:cNvSpPr/>
          <p:nvPr/>
        </p:nvSpPr>
        <p:spPr>
          <a:xfrm>
            <a:off x="707414" y="5604343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</a:rPr>
              <a:t>2014</a:t>
            </a:r>
            <a:endParaRPr lang="en-ZA" sz="2400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93" y="1867455"/>
            <a:ext cx="1034033" cy="64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4352554" y="1994331"/>
            <a:ext cx="4491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chemeClr val="accent1">
                    <a:lumMod val="75000"/>
                  </a:schemeClr>
                </a:solidFill>
                <a:latin typeface="Wide Latin" pitchFamily="18" charset="0"/>
              </a:rPr>
              <a:t>Opening Scholarship</a:t>
            </a:r>
            <a:endParaRPr lang="en-ZA" b="1" dirty="0">
              <a:solidFill>
                <a:schemeClr val="accent1">
                  <a:lumMod val="75000"/>
                </a:schemeClr>
              </a:solidFill>
              <a:latin typeface="Wide Lati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62" y="4588271"/>
            <a:ext cx="6175599" cy="121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58" y="3976358"/>
            <a:ext cx="2257793" cy="45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ounded Rectangle 33"/>
          <p:cNvSpPr/>
          <p:nvPr/>
        </p:nvSpPr>
        <p:spPr>
          <a:xfrm>
            <a:off x="707414" y="6128463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</a:rPr>
              <a:t>2015 </a:t>
            </a:r>
            <a:endParaRPr lang="en-ZA" sz="2400" b="1" dirty="0">
              <a:solidFill>
                <a:srgbClr val="0070C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622" y="5959387"/>
            <a:ext cx="6059048" cy="842208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885" y="5959387"/>
            <a:ext cx="1844174" cy="80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68562" y="1867455"/>
            <a:ext cx="6378310" cy="4934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ounded Rectangle 3"/>
          <p:cNvSpPr/>
          <p:nvPr/>
        </p:nvSpPr>
        <p:spPr>
          <a:xfrm>
            <a:off x="2693436" y="770906"/>
            <a:ext cx="1921956" cy="12296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9" name="Rounded Rectangle 38"/>
          <p:cNvSpPr/>
          <p:nvPr/>
        </p:nvSpPr>
        <p:spPr>
          <a:xfrm>
            <a:off x="6699151" y="726144"/>
            <a:ext cx="1921956" cy="12296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2" name="Rounded Rectangle 41"/>
          <p:cNvSpPr/>
          <p:nvPr/>
        </p:nvSpPr>
        <p:spPr>
          <a:xfrm>
            <a:off x="4701276" y="774102"/>
            <a:ext cx="1921956" cy="12296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4933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9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6725364" y="888931"/>
            <a:ext cx="1872208" cy="936104"/>
          </a:xfrm>
          <a:prstGeom prst="roundRect">
            <a:avLst/>
          </a:prstGeom>
          <a:solidFill>
            <a:schemeClr val="accent5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Rounded Rectangle 5"/>
          <p:cNvSpPr/>
          <p:nvPr/>
        </p:nvSpPr>
        <p:spPr>
          <a:xfrm>
            <a:off x="693702" y="1994331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</a:rPr>
              <a:t>2007</a:t>
            </a:r>
            <a:endParaRPr lang="en-ZA" sz="2400" b="1" dirty="0">
              <a:solidFill>
                <a:srgbClr val="0070C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6558" y="-241376"/>
            <a:ext cx="8229600" cy="114300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>
                <a:solidFill>
                  <a:srgbClr val="0000FF"/>
                </a:solidFill>
              </a:rPr>
              <a:t>Open education at UCT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93702" y="2533631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</a:rPr>
              <a:t>2008</a:t>
            </a:r>
            <a:endParaRPr lang="en-ZA" sz="2400" b="1" dirty="0">
              <a:solidFill>
                <a:srgbClr val="0070C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93702" y="3560195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</a:rPr>
              <a:t>2010</a:t>
            </a:r>
            <a:endParaRPr lang="en-ZA" sz="2400" b="1" dirty="0">
              <a:solidFill>
                <a:srgbClr val="0070C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3702" y="4588271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</a:rPr>
              <a:t>2012</a:t>
            </a:r>
            <a:endParaRPr lang="en-ZA" sz="2400" b="1" dirty="0">
              <a:solidFill>
                <a:srgbClr val="0070C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7414" y="5100287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</a:rPr>
              <a:t>2013</a:t>
            </a:r>
            <a:endParaRPr lang="en-ZA" sz="2400" b="1" dirty="0">
              <a:solidFill>
                <a:srgbClr val="0070C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93702" y="3037687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</a:rPr>
              <a:t>2009</a:t>
            </a:r>
            <a:endParaRPr lang="en-ZA" sz="2400" b="1" dirty="0">
              <a:solidFill>
                <a:srgbClr val="0070C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93702" y="4084215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</a:rPr>
              <a:t>2011</a:t>
            </a:r>
            <a:endParaRPr lang="en-ZA" sz="2400" b="1" dirty="0">
              <a:solidFill>
                <a:srgbClr val="0070C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718310" y="900528"/>
            <a:ext cx="1872208" cy="936104"/>
            <a:chOff x="2780184" y="1484784"/>
            <a:chExt cx="1872208" cy="936104"/>
          </a:xfrm>
          <a:solidFill>
            <a:schemeClr val="accent5"/>
          </a:solidFill>
        </p:grpSpPr>
        <p:sp>
          <p:nvSpPr>
            <p:cNvPr id="8" name="Rounded Rectangle 7"/>
            <p:cNvSpPr/>
            <p:nvPr/>
          </p:nvSpPr>
          <p:spPr>
            <a:xfrm>
              <a:off x="2780184" y="1484784"/>
              <a:ext cx="1872208" cy="936104"/>
            </a:xfrm>
            <a:prstGeom prst="roundRect">
              <a:avLst/>
            </a:prstGeom>
            <a:grp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75856" y="1519065"/>
              <a:ext cx="108012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ZA" sz="2000" b="1" dirty="0">
                  <a:solidFill>
                    <a:schemeClr val="bg1"/>
                  </a:solidFill>
                  <a:latin typeface="Arial Narrow" pitchFamily="34" charset="0"/>
                </a:rPr>
                <a:t>Scholar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39120" y="2020778"/>
              <a:ext cx="108012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ZA" sz="2000" b="1" dirty="0">
                  <a:solidFill>
                    <a:schemeClr val="bg1"/>
                  </a:solidFill>
                  <a:latin typeface="Arial Narrow" pitchFamily="34" charset="0"/>
                </a:rPr>
                <a:t>Scholar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3473878" y="1919175"/>
              <a:ext cx="594066" cy="101603"/>
            </a:xfrm>
            <a:prstGeom prst="straightConnector1">
              <a:avLst/>
            </a:prstGeom>
            <a:grpFill/>
            <a:ln w="28575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6890059" y="965633"/>
            <a:ext cx="1436492" cy="801303"/>
            <a:chOff x="6951933" y="1536205"/>
            <a:chExt cx="1436492" cy="799140"/>
          </a:xfrm>
          <a:solidFill>
            <a:schemeClr val="accent5"/>
          </a:solidFill>
        </p:grpSpPr>
        <p:sp>
          <p:nvSpPr>
            <p:cNvPr id="26" name="TextBox 25"/>
            <p:cNvSpPr txBox="1"/>
            <p:nvPr/>
          </p:nvSpPr>
          <p:spPr>
            <a:xfrm>
              <a:off x="7155904" y="1536205"/>
              <a:ext cx="108012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ZA" sz="2000" b="1" dirty="0">
                  <a:solidFill>
                    <a:schemeClr val="bg1"/>
                  </a:solidFill>
                  <a:latin typeface="Arial Narrow" pitchFamily="34" charset="0"/>
                </a:rPr>
                <a:t>Scholar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951933" y="1936315"/>
              <a:ext cx="1436492" cy="3990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Community</a:t>
              </a:r>
              <a:endParaRPr lang="en-ZA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>
              <a:off x="7353926" y="1936315"/>
              <a:ext cx="594066" cy="101603"/>
            </a:xfrm>
            <a:prstGeom prst="straightConnector1">
              <a:avLst/>
            </a:prstGeom>
            <a:grpFill/>
            <a:ln w="28575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726150" y="920864"/>
            <a:ext cx="1872208" cy="936104"/>
            <a:chOff x="2780184" y="1499081"/>
            <a:chExt cx="1872208" cy="936104"/>
          </a:xfrm>
          <a:solidFill>
            <a:schemeClr val="accent5"/>
          </a:solidFill>
        </p:grpSpPr>
        <p:sp>
          <p:nvSpPr>
            <p:cNvPr id="30" name="Rounded Rectangle 29"/>
            <p:cNvSpPr/>
            <p:nvPr/>
          </p:nvSpPr>
          <p:spPr>
            <a:xfrm>
              <a:off x="2780184" y="1499081"/>
              <a:ext cx="1872208" cy="936104"/>
            </a:xfrm>
            <a:prstGeom prst="roundRect">
              <a:avLst/>
            </a:prstGeom>
            <a:grp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75856" y="1519065"/>
              <a:ext cx="108012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ZA" sz="2000" b="1" dirty="0">
                  <a:solidFill>
                    <a:schemeClr val="bg1"/>
                  </a:solidFill>
                  <a:latin typeface="Arial Narrow" pitchFamily="34" charset="0"/>
                </a:rPr>
                <a:t>Scholar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39120" y="2020778"/>
              <a:ext cx="108012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ZA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Student</a:t>
              </a:r>
              <a:endParaRPr lang="en-ZA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>
              <a:off x="3473878" y="1919175"/>
              <a:ext cx="594066" cy="101603"/>
            </a:xfrm>
            <a:prstGeom prst="straightConnector1">
              <a:avLst/>
            </a:prstGeom>
            <a:grpFill/>
            <a:ln w="28575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3" descr="OERUCT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508" y="2769015"/>
            <a:ext cx="86518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364" y="3289715"/>
            <a:ext cx="2321508" cy="68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ounded Rectangle 39"/>
          <p:cNvSpPr/>
          <p:nvPr/>
        </p:nvSpPr>
        <p:spPr>
          <a:xfrm>
            <a:off x="707414" y="5604343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</a:rPr>
              <a:t>2014</a:t>
            </a:r>
            <a:endParaRPr lang="en-ZA" sz="2400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93" y="1867455"/>
            <a:ext cx="1034033" cy="64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4352554" y="1994331"/>
            <a:ext cx="4491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chemeClr val="accent1">
                    <a:lumMod val="75000"/>
                  </a:schemeClr>
                </a:solidFill>
                <a:latin typeface="Wide Latin" pitchFamily="18" charset="0"/>
              </a:rPr>
              <a:t>Opening Scholarship</a:t>
            </a:r>
            <a:endParaRPr lang="en-ZA" b="1" dirty="0">
              <a:solidFill>
                <a:schemeClr val="accent1">
                  <a:lumMod val="75000"/>
                </a:schemeClr>
              </a:solidFill>
              <a:latin typeface="Wide Lati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62" y="4588271"/>
            <a:ext cx="6175599" cy="121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58" y="3976358"/>
            <a:ext cx="2257793" cy="45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ounded Rectangle 33"/>
          <p:cNvSpPr/>
          <p:nvPr/>
        </p:nvSpPr>
        <p:spPr>
          <a:xfrm>
            <a:off x="707414" y="6128463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</a:rPr>
              <a:t>2015 </a:t>
            </a:r>
            <a:endParaRPr lang="en-ZA" sz="2400" b="1" dirty="0">
              <a:solidFill>
                <a:srgbClr val="0070C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622" y="5959387"/>
            <a:ext cx="6059048" cy="842208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885" y="5959387"/>
            <a:ext cx="1844174" cy="80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68562" y="2769015"/>
            <a:ext cx="6378310" cy="4032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7153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672"/>
            <a:ext cx="9165712" cy="59266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75656" y="34790"/>
            <a:ext cx="62695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http://www.cet.uct.ac.za/OpeningScholarship</a:t>
            </a:r>
          </a:p>
        </p:txBody>
      </p:sp>
    </p:spTree>
    <p:extLst>
      <p:ext uri="{BB962C8B-B14F-4D97-AF65-F5344CB8AC3E}">
        <p14:creationId xmlns:p14="http://schemas.microsoft.com/office/powerpoint/2010/main" val="129923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6725364" y="888931"/>
            <a:ext cx="1872208" cy="936104"/>
          </a:xfrm>
          <a:prstGeom prst="roundRect">
            <a:avLst/>
          </a:prstGeom>
          <a:solidFill>
            <a:schemeClr val="accent5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Rounded Rectangle 5"/>
          <p:cNvSpPr/>
          <p:nvPr/>
        </p:nvSpPr>
        <p:spPr>
          <a:xfrm>
            <a:off x="693702" y="1994331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</a:rPr>
              <a:t>2007</a:t>
            </a:r>
            <a:endParaRPr lang="en-ZA" sz="2400" b="1" dirty="0">
              <a:solidFill>
                <a:srgbClr val="0070C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6558" y="-241376"/>
            <a:ext cx="8229600" cy="114300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 smtClean="0">
                <a:solidFill>
                  <a:srgbClr val="0000FF"/>
                </a:solidFill>
              </a:rPr>
              <a:t>Open education at UCT</a:t>
            </a:r>
            <a:endParaRPr lang="en-ZA" dirty="0">
              <a:solidFill>
                <a:srgbClr val="0000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3702" y="2533631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</a:rPr>
              <a:t>2008</a:t>
            </a:r>
            <a:endParaRPr lang="en-ZA" sz="2400" b="1" dirty="0">
              <a:solidFill>
                <a:srgbClr val="0070C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93702" y="3560195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</a:rPr>
              <a:t>2010</a:t>
            </a:r>
            <a:endParaRPr lang="en-ZA" sz="2400" b="1" dirty="0">
              <a:solidFill>
                <a:srgbClr val="0070C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3702" y="4588271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</a:rPr>
              <a:t>2012</a:t>
            </a:r>
            <a:endParaRPr lang="en-ZA" sz="2400" b="1" dirty="0">
              <a:solidFill>
                <a:srgbClr val="0070C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7414" y="5100287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</a:rPr>
              <a:t>2013</a:t>
            </a:r>
            <a:endParaRPr lang="en-ZA" sz="2400" b="1" dirty="0">
              <a:solidFill>
                <a:srgbClr val="0070C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93702" y="3037687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</a:rPr>
              <a:t>2009</a:t>
            </a:r>
            <a:endParaRPr lang="en-ZA" sz="2400" b="1" dirty="0">
              <a:solidFill>
                <a:srgbClr val="0070C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93702" y="4084215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</a:rPr>
              <a:t>2011</a:t>
            </a:r>
            <a:endParaRPr lang="en-ZA" sz="2400" b="1" dirty="0">
              <a:solidFill>
                <a:srgbClr val="0070C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718310" y="900528"/>
            <a:ext cx="1872208" cy="936104"/>
            <a:chOff x="2780184" y="1484784"/>
            <a:chExt cx="1872208" cy="936104"/>
          </a:xfrm>
          <a:solidFill>
            <a:schemeClr val="accent5"/>
          </a:solidFill>
        </p:grpSpPr>
        <p:sp>
          <p:nvSpPr>
            <p:cNvPr id="8" name="Rounded Rectangle 7"/>
            <p:cNvSpPr/>
            <p:nvPr/>
          </p:nvSpPr>
          <p:spPr>
            <a:xfrm>
              <a:off x="2780184" y="1484784"/>
              <a:ext cx="1872208" cy="936104"/>
            </a:xfrm>
            <a:prstGeom prst="roundRect">
              <a:avLst/>
            </a:prstGeom>
            <a:grp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75856" y="1519065"/>
              <a:ext cx="108012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ZA" sz="2000" b="1" dirty="0">
                  <a:solidFill>
                    <a:schemeClr val="bg1"/>
                  </a:solidFill>
                  <a:latin typeface="Arial Narrow" pitchFamily="34" charset="0"/>
                </a:rPr>
                <a:t>Scholar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39120" y="2020778"/>
              <a:ext cx="108012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ZA" sz="2000" b="1" dirty="0">
                  <a:solidFill>
                    <a:schemeClr val="bg1"/>
                  </a:solidFill>
                  <a:latin typeface="Arial Narrow" pitchFamily="34" charset="0"/>
                </a:rPr>
                <a:t>Scholar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3473878" y="1919175"/>
              <a:ext cx="594066" cy="101603"/>
            </a:xfrm>
            <a:prstGeom prst="straightConnector1">
              <a:avLst/>
            </a:prstGeom>
            <a:grpFill/>
            <a:ln w="28575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6890059" y="965633"/>
            <a:ext cx="1436492" cy="801303"/>
            <a:chOff x="6951933" y="1536205"/>
            <a:chExt cx="1436492" cy="799140"/>
          </a:xfrm>
          <a:solidFill>
            <a:schemeClr val="accent5"/>
          </a:solidFill>
        </p:grpSpPr>
        <p:sp>
          <p:nvSpPr>
            <p:cNvPr id="26" name="TextBox 25"/>
            <p:cNvSpPr txBox="1"/>
            <p:nvPr/>
          </p:nvSpPr>
          <p:spPr>
            <a:xfrm>
              <a:off x="7155904" y="1536205"/>
              <a:ext cx="108012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ZA" sz="2000" b="1" dirty="0">
                  <a:solidFill>
                    <a:schemeClr val="bg1"/>
                  </a:solidFill>
                  <a:latin typeface="Arial Narrow" pitchFamily="34" charset="0"/>
                </a:rPr>
                <a:t>Scholar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951933" y="1936315"/>
              <a:ext cx="1436492" cy="3990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Community</a:t>
              </a:r>
              <a:endParaRPr lang="en-ZA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>
              <a:off x="7353926" y="1936315"/>
              <a:ext cx="594066" cy="101603"/>
            </a:xfrm>
            <a:prstGeom prst="straightConnector1">
              <a:avLst/>
            </a:prstGeom>
            <a:grpFill/>
            <a:ln w="28575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726150" y="920864"/>
            <a:ext cx="1872208" cy="936104"/>
            <a:chOff x="2780184" y="1499081"/>
            <a:chExt cx="1872208" cy="936104"/>
          </a:xfrm>
          <a:solidFill>
            <a:schemeClr val="accent5"/>
          </a:solidFill>
        </p:grpSpPr>
        <p:sp>
          <p:nvSpPr>
            <p:cNvPr id="30" name="Rounded Rectangle 29"/>
            <p:cNvSpPr/>
            <p:nvPr/>
          </p:nvSpPr>
          <p:spPr>
            <a:xfrm>
              <a:off x="2780184" y="1499081"/>
              <a:ext cx="1872208" cy="936104"/>
            </a:xfrm>
            <a:prstGeom prst="roundRect">
              <a:avLst/>
            </a:prstGeom>
            <a:grp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75856" y="1519065"/>
              <a:ext cx="108012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ZA" sz="2000" b="1" dirty="0">
                  <a:solidFill>
                    <a:schemeClr val="bg1"/>
                  </a:solidFill>
                  <a:latin typeface="Arial Narrow" pitchFamily="34" charset="0"/>
                </a:rPr>
                <a:t>Scholar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39120" y="2020778"/>
              <a:ext cx="108012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ZA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Student</a:t>
              </a:r>
              <a:endParaRPr lang="en-ZA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>
              <a:off x="3473878" y="1919175"/>
              <a:ext cx="594066" cy="101603"/>
            </a:xfrm>
            <a:prstGeom prst="straightConnector1">
              <a:avLst/>
            </a:prstGeom>
            <a:grpFill/>
            <a:ln w="28575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3" descr="OERUCT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508" y="2769015"/>
            <a:ext cx="86518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364" y="3198421"/>
            <a:ext cx="2321508" cy="68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ounded Rectangle 39"/>
          <p:cNvSpPr/>
          <p:nvPr/>
        </p:nvSpPr>
        <p:spPr>
          <a:xfrm>
            <a:off x="707414" y="5604343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</a:rPr>
              <a:t>2014</a:t>
            </a:r>
            <a:endParaRPr lang="en-ZA" sz="2400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93" y="1867455"/>
            <a:ext cx="1034033" cy="64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4352554" y="1994331"/>
            <a:ext cx="4491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chemeClr val="accent1">
                    <a:lumMod val="75000"/>
                  </a:schemeClr>
                </a:solidFill>
                <a:latin typeface="Wide Latin" pitchFamily="18" charset="0"/>
              </a:rPr>
              <a:t>Opening Scholarship</a:t>
            </a:r>
            <a:endParaRPr lang="en-ZA" b="1" dirty="0">
              <a:solidFill>
                <a:schemeClr val="accent1">
                  <a:lumMod val="75000"/>
                </a:schemeClr>
              </a:solidFill>
              <a:latin typeface="Wide Lati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62" y="4588271"/>
            <a:ext cx="6175599" cy="121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58" y="3976358"/>
            <a:ext cx="2257793" cy="45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ounded Rectangle 33"/>
          <p:cNvSpPr/>
          <p:nvPr/>
        </p:nvSpPr>
        <p:spPr>
          <a:xfrm>
            <a:off x="707414" y="6128463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</a:rPr>
              <a:t>2015 </a:t>
            </a:r>
            <a:endParaRPr lang="en-ZA" sz="2400" b="1" dirty="0">
              <a:solidFill>
                <a:srgbClr val="0070C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622" y="5959387"/>
            <a:ext cx="6059048" cy="842208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885" y="5959387"/>
            <a:ext cx="1844174" cy="80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2677183" y="3976358"/>
            <a:ext cx="6295926" cy="2881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0385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328"/>
            <a:ext cx="8791009" cy="748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6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"/>
            <a:ext cx="9248775" cy="676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77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3800"/>
            <a:ext cx="8229600" cy="1143000"/>
          </a:xfrm>
        </p:spPr>
        <p:txBody>
          <a:bodyPr/>
          <a:lstStyle/>
          <a:p>
            <a:r>
              <a:rPr lang="en-ZA" dirty="0" smtClean="0"/>
              <a:t>All Kinds of OERs</a:t>
            </a:r>
            <a:endParaRPr lang="en-ZA" dirty="0"/>
          </a:p>
        </p:txBody>
      </p:sp>
      <p:grpSp>
        <p:nvGrpSpPr>
          <p:cNvPr id="5" name="Group 4"/>
          <p:cNvGrpSpPr/>
          <p:nvPr/>
        </p:nvGrpSpPr>
        <p:grpSpPr>
          <a:xfrm>
            <a:off x="18320" y="1268760"/>
            <a:ext cx="7143750" cy="3819525"/>
            <a:chOff x="18320" y="1268760"/>
            <a:chExt cx="7143750" cy="3819525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20" y="1268760"/>
              <a:ext cx="7143750" cy="3819525"/>
            </a:xfrm>
            <a:prstGeom prst="rect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899592" y="4077072"/>
              <a:ext cx="1512168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642755" y="1775716"/>
            <a:ext cx="5218705" cy="5034757"/>
            <a:chOff x="3619923" y="1775717"/>
            <a:chExt cx="5218705" cy="5034757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923" y="1775717"/>
              <a:ext cx="5218705" cy="5034757"/>
            </a:xfrm>
            <a:prstGeom prst="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3707904" y="5157192"/>
              <a:ext cx="1152128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79512" y="2576755"/>
            <a:ext cx="5616624" cy="4404029"/>
            <a:chOff x="179512" y="2576755"/>
            <a:chExt cx="5616624" cy="4404029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576755"/>
              <a:ext cx="5616624" cy="4404029"/>
            </a:xfrm>
            <a:prstGeom prst="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827584" y="6165304"/>
              <a:ext cx="1584176" cy="28803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066928" y="3178522"/>
            <a:ext cx="5077072" cy="4099668"/>
            <a:chOff x="4066928" y="3178522"/>
            <a:chExt cx="5077072" cy="4099668"/>
          </a:xfrm>
        </p:grpSpPr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6928" y="3178522"/>
              <a:ext cx="5077072" cy="4099668"/>
            </a:xfrm>
            <a:prstGeom prst="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sp>
          <p:nvSpPr>
            <p:cNvPr id="10" name="Oval 9"/>
            <p:cNvSpPr/>
            <p:nvPr/>
          </p:nvSpPr>
          <p:spPr>
            <a:xfrm>
              <a:off x="4427984" y="6453336"/>
              <a:ext cx="3240360" cy="4046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427267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6725364" y="888931"/>
            <a:ext cx="1872208" cy="936104"/>
          </a:xfrm>
          <a:prstGeom prst="roundRect">
            <a:avLst/>
          </a:prstGeom>
          <a:solidFill>
            <a:schemeClr val="accent5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Rounded Rectangle 5"/>
          <p:cNvSpPr/>
          <p:nvPr/>
        </p:nvSpPr>
        <p:spPr>
          <a:xfrm>
            <a:off x="693702" y="1994331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</a:rPr>
              <a:t>2007</a:t>
            </a:r>
            <a:endParaRPr lang="en-ZA" sz="2400" b="1" dirty="0">
              <a:solidFill>
                <a:srgbClr val="0070C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6558" y="-241376"/>
            <a:ext cx="8229600" cy="114300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>
                <a:solidFill>
                  <a:srgbClr val="0000FF"/>
                </a:solidFill>
              </a:rPr>
              <a:t>Open education at UCT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93702" y="2533631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</a:rPr>
              <a:t>2008</a:t>
            </a:r>
            <a:endParaRPr lang="en-ZA" sz="2400" b="1" dirty="0">
              <a:solidFill>
                <a:srgbClr val="0070C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93702" y="3560195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</a:rPr>
              <a:t>2010</a:t>
            </a:r>
            <a:endParaRPr lang="en-ZA" sz="2400" b="1" dirty="0">
              <a:solidFill>
                <a:srgbClr val="0070C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3702" y="4588271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</a:rPr>
              <a:t>2012</a:t>
            </a:r>
            <a:endParaRPr lang="en-ZA" sz="2400" b="1" dirty="0">
              <a:solidFill>
                <a:srgbClr val="0070C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7414" y="5100287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</a:rPr>
              <a:t>2013</a:t>
            </a:r>
            <a:endParaRPr lang="en-ZA" sz="2400" b="1" dirty="0">
              <a:solidFill>
                <a:srgbClr val="0070C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93702" y="3037687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</a:rPr>
              <a:t>2009</a:t>
            </a:r>
            <a:endParaRPr lang="en-ZA" sz="2400" b="1" dirty="0">
              <a:solidFill>
                <a:srgbClr val="0070C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93702" y="4084215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</a:rPr>
              <a:t>2011</a:t>
            </a:r>
            <a:endParaRPr lang="en-ZA" sz="2400" b="1" dirty="0">
              <a:solidFill>
                <a:srgbClr val="0070C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718310" y="900528"/>
            <a:ext cx="1872208" cy="936104"/>
            <a:chOff x="2780184" y="1484784"/>
            <a:chExt cx="1872208" cy="936104"/>
          </a:xfrm>
          <a:solidFill>
            <a:schemeClr val="accent5"/>
          </a:solidFill>
        </p:grpSpPr>
        <p:sp>
          <p:nvSpPr>
            <p:cNvPr id="8" name="Rounded Rectangle 7"/>
            <p:cNvSpPr/>
            <p:nvPr/>
          </p:nvSpPr>
          <p:spPr>
            <a:xfrm>
              <a:off x="2780184" y="1484784"/>
              <a:ext cx="1872208" cy="936104"/>
            </a:xfrm>
            <a:prstGeom prst="roundRect">
              <a:avLst/>
            </a:prstGeom>
            <a:grp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75856" y="1519065"/>
              <a:ext cx="108012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ZA" sz="2000" b="1" dirty="0">
                  <a:solidFill>
                    <a:schemeClr val="bg1"/>
                  </a:solidFill>
                  <a:latin typeface="Arial Narrow" pitchFamily="34" charset="0"/>
                </a:rPr>
                <a:t>Scholar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39120" y="2020778"/>
              <a:ext cx="108012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ZA" sz="2000" b="1" dirty="0">
                  <a:solidFill>
                    <a:schemeClr val="bg1"/>
                  </a:solidFill>
                  <a:latin typeface="Arial Narrow" pitchFamily="34" charset="0"/>
                </a:rPr>
                <a:t>Scholar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3473878" y="1919175"/>
              <a:ext cx="594066" cy="101603"/>
            </a:xfrm>
            <a:prstGeom prst="straightConnector1">
              <a:avLst/>
            </a:prstGeom>
            <a:grpFill/>
            <a:ln w="28575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6890059" y="965633"/>
            <a:ext cx="1436492" cy="801303"/>
            <a:chOff x="6951933" y="1536205"/>
            <a:chExt cx="1436492" cy="799140"/>
          </a:xfrm>
          <a:solidFill>
            <a:schemeClr val="accent5"/>
          </a:solidFill>
        </p:grpSpPr>
        <p:sp>
          <p:nvSpPr>
            <p:cNvPr id="26" name="TextBox 25"/>
            <p:cNvSpPr txBox="1"/>
            <p:nvPr/>
          </p:nvSpPr>
          <p:spPr>
            <a:xfrm>
              <a:off x="7155904" y="1536205"/>
              <a:ext cx="108012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ZA" sz="2000" b="1" dirty="0">
                  <a:solidFill>
                    <a:schemeClr val="bg1"/>
                  </a:solidFill>
                  <a:latin typeface="Arial Narrow" pitchFamily="34" charset="0"/>
                </a:rPr>
                <a:t>Scholar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951933" y="1936315"/>
              <a:ext cx="1436492" cy="3990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Community</a:t>
              </a:r>
              <a:endParaRPr lang="en-ZA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>
              <a:off x="7353926" y="1936315"/>
              <a:ext cx="594066" cy="101603"/>
            </a:xfrm>
            <a:prstGeom prst="straightConnector1">
              <a:avLst/>
            </a:prstGeom>
            <a:grpFill/>
            <a:ln w="28575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726150" y="920864"/>
            <a:ext cx="1872208" cy="936104"/>
            <a:chOff x="2780184" y="1499081"/>
            <a:chExt cx="1872208" cy="936104"/>
          </a:xfrm>
          <a:solidFill>
            <a:schemeClr val="accent5"/>
          </a:solidFill>
        </p:grpSpPr>
        <p:sp>
          <p:nvSpPr>
            <p:cNvPr id="30" name="Rounded Rectangle 29"/>
            <p:cNvSpPr/>
            <p:nvPr/>
          </p:nvSpPr>
          <p:spPr>
            <a:xfrm>
              <a:off x="2780184" y="1499081"/>
              <a:ext cx="1872208" cy="936104"/>
            </a:xfrm>
            <a:prstGeom prst="roundRect">
              <a:avLst/>
            </a:prstGeom>
            <a:grp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75856" y="1519065"/>
              <a:ext cx="108012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ZA" sz="2000" b="1" dirty="0">
                  <a:solidFill>
                    <a:schemeClr val="bg1"/>
                  </a:solidFill>
                  <a:latin typeface="Arial Narrow" pitchFamily="34" charset="0"/>
                </a:rPr>
                <a:t>Scholar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39120" y="2020778"/>
              <a:ext cx="108012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ZA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Student</a:t>
              </a:r>
              <a:endParaRPr lang="en-ZA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>
              <a:off x="3473878" y="1919175"/>
              <a:ext cx="594066" cy="101603"/>
            </a:xfrm>
            <a:prstGeom prst="straightConnector1">
              <a:avLst/>
            </a:prstGeom>
            <a:grpFill/>
            <a:ln w="28575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3" descr="OERUCT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508" y="2769015"/>
            <a:ext cx="86518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364" y="3289715"/>
            <a:ext cx="2321508" cy="68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ounded Rectangle 39"/>
          <p:cNvSpPr/>
          <p:nvPr/>
        </p:nvSpPr>
        <p:spPr>
          <a:xfrm>
            <a:off x="707414" y="5604343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</a:rPr>
              <a:t>2014</a:t>
            </a:r>
            <a:endParaRPr lang="en-ZA" sz="2400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93" y="1867455"/>
            <a:ext cx="1034033" cy="64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4352554" y="1994331"/>
            <a:ext cx="4491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chemeClr val="accent1">
                    <a:lumMod val="75000"/>
                  </a:schemeClr>
                </a:solidFill>
                <a:latin typeface="Wide Latin" pitchFamily="18" charset="0"/>
              </a:rPr>
              <a:t>Opening Scholarship</a:t>
            </a:r>
            <a:endParaRPr lang="en-ZA" b="1" dirty="0">
              <a:solidFill>
                <a:schemeClr val="accent1">
                  <a:lumMod val="75000"/>
                </a:schemeClr>
              </a:solidFill>
              <a:latin typeface="Wide Lati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62" y="4588271"/>
            <a:ext cx="6175599" cy="121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58" y="3976358"/>
            <a:ext cx="2257793" cy="45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ounded Rectangle 33"/>
          <p:cNvSpPr/>
          <p:nvPr/>
        </p:nvSpPr>
        <p:spPr>
          <a:xfrm>
            <a:off x="707414" y="6128463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</a:rPr>
              <a:t>2015 </a:t>
            </a:r>
            <a:endParaRPr lang="en-ZA" sz="2400" b="1" dirty="0">
              <a:solidFill>
                <a:srgbClr val="0070C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622" y="5959387"/>
            <a:ext cx="6059048" cy="842208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885" y="5959387"/>
            <a:ext cx="1844174" cy="80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2677183" y="5856371"/>
            <a:ext cx="6295926" cy="1001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2" name="Rectangle 41"/>
          <p:cNvSpPr/>
          <p:nvPr/>
        </p:nvSpPr>
        <p:spPr>
          <a:xfrm>
            <a:off x="2677183" y="4588270"/>
            <a:ext cx="6295926" cy="2269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1361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324975" cy="883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62487" y="332656"/>
            <a:ext cx="4176464" cy="36933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lvl="0"/>
            <a:r>
              <a:rPr lang="en-ZA" dirty="0">
                <a:solidFill>
                  <a:prstClr val="white"/>
                </a:solidFill>
              </a:rPr>
              <a:t>http://www.healthedu.uct.ac.za/about/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772477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91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6725364" y="888931"/>
            <a:ext cx="1872208" cy="936104"/>
          </a:xfrm>
          <a:prstGeom prst="roundRect">
            <a:avLst/>
          </a:prstGeom>
          <a:solidFill>
            <a:schemeClr val="accent5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Rounded Rectangle 5"/>
          <p:cNvSpPr/>
          <p:nvPr/>
        </p:nvSpPr>
        <p:spPr>
          <a:xfrm>
            <a:off x="693702" y="1994331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</a:rPr>
              <a:t>2007</a:t>
            </a:r>
            <a:endParaRPr lang="en-ZA" sz="2400" b="1" dirty="0">
              <a:solidFill>
                <a:srgbClr val="0070C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6558" y="-241376"/>
            <a:ext cx="8229600" cy="114300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>
                <a:solidFill>
                  <a:srgbClr val="0000FF"/>
                </a:solidFill>
              </a:rPr>
              <a:t>Open education at UCT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93702" y="2533631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</a:rPr>
              <a:t>2008</a:t>
            </a:r>
            <a:endParaRPr lang="en-ZA" sz="2400" b="1" dirty="0">
              <a:solidFill>
                <a:srgbClr val="0070C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93702" y="3560195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</a:rPr>
              <a:t>2010</a:t>
            </a:r>
            <a:endParaRPr lang="en-ZA" sz="2400" b="1" dirty="0">
              <a:solidFill>
                <a:srgbClr val="0070C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3702" y="4588271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</a:rPr>
              <a:t>2012</a:t>
            </a:r>
            <a:endParaRPr lang="en-ZA" sz="2400" b="1" dirty="0">
              <a:solidFill>
                <a:srgbClr val="0070C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7414" y="5100287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</a:rPr>
              <a:t>2013</a:t>
            </a:r>
            <a:endParaRPr lang="en-ZA" sz="2400" b="1" dirty="0">
              <a:solidFill>
                <a:srgbClr val="0070C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93702" y="3037687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</a:rPr>
              <a:t>2009</a:t>
            </a:r>
            <a:endParaRPr lang="en-ZA" sz="2400" b="1" dirty="0">
              <a:solidFill>
                <a:srgbClr val="0070C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93702" y="4084215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</a:rPr>
              <a:t>2011</a:t>
            </a:r>
            <a:endParaRPr lang="en-ZA" sz="2400" b="1" dirty="0">
              <a:solidFill>
                <a:srgbClr val="0070C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718310" y="900528"/>
            <a:ext cx="1872208" cy="936104"/>
            <a:chOff x="2780184" y="1484784"/>
            <a:chExt cx="1872208" cy="936104"/>
          </a:xfrm>
          <a:solidFill>
            <a:schemeClr val="accent5"/>
          </a:solidFill>
        </p:grpSpPr>
        <p:sp>
          <p:nvSpPr>
            <p:cNvPr id="8" name="Rounded Rectangle 7"/>
            <p:cNvSpPr/>
            <p:nvPr/>
          </p:nvSpPr>
          <p:spPr>
            <a:xfrm>
              <a:off x="2780184" y="1484784"/>
              <a:ext cx="1872208" cy="936104"/>
            </a:xfrm>
            <a:prstGeom prst="roundRect">
              <a:avLst/>
            </a:prstGeom>
            <a:grp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75856" y="1519065"/>
              <a:ext cx="108012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ZA" sz="2000" b="1" dirty="0">
                  <a:solidFill>
                    <a:schemeClr val="bg1"/>
                  </a:solidFill>
                  <a:latin typeface="Arial Narrow" pitchFamily="34" charset="0"/>
                </a:rPr>
                <a:t>Scholar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39120" y="2020778"/>
              <a:ext cx="108012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ZA" sz="2000" b="1" dirty="0">
                  <a:solidFill>
                    <a:schemeClr val="bg1"/>
                  </a:solidFill>
                  <a:latin typeface="Arial Narrow" pitchFamily="34" charset="0"/>
                </a:rPr>
                <a:t>Scholar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3473878" y="1919175"/>
              <a:ext cx="594066" cy="101603"/>
            </a:xfrm>
            <a:prstGeom prst="straightConnector1">
              <a:avLst/>
            </a:prstGeom>
            <a:grpFill/>
            <a:ln w="28575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6890059" y="965633"/>
            <a:ext cx="1436492" cy="801303"/>
            <a:chOff x="6951933" y="1536205"/>
            <a:chExt cx="1436492" cy="799140"/>
          </a:xfrm>
          <a:solidFill>
            <a:schemeClr val="accent5"/>
          </a:solidFill>
        </p:grpSpPr>
        <p:sp>
          <p:nvSpPr>
            <p:cNvPr id="26" name="TextBox 25"/>
            <p:cNvSpPr txBox="1"/>
            <p:nvPr/>
          </p:nvSpPr>
          <p:spPr>
            <a:xfrm>
              <a:off x="7155904" y="1536205"/>
              <a:ext cx="108012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ZA" sz="2000" b="1" dirty="0">
                  <a:solidFill>
                    <a:schemeClr val="bg1"/>
                  </a:solidFill>
                  <a:latin typeface="Arial Narrow" pitchFamily="34" charset="0"/>
                </a:rPr>
                <a:t>Scholar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951933" y="1936315"/>
              <a:ext cx="1436492" cy="3990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Community</a:t>
              </a:r>
              <a:endParaRPr lang="en-ZA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>
              <a:off x="7353926" y="1936315"/>
              <a:ext cx="594066" cy="101603"/>
            </a:xfrm>
            <a:prstGeom prst="straightConnector1">
              <a:avLst/>
            </a:prstGeom>
            <a:grpFill/>
            <a:ln w="28575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726150" y="920864"/>
            <a:ext cx="1872208" cy="936104"/>
            <a:chOff x="2780184" y="1499081"/>
            <a:chExt cx="1872208" cy="936104"/>
          </a:xfrm>
          <a:solidFill>
            <a:schemeClr val="accent5"/>
          </a:solidFill>
        </p:grpSpPr>
        <p:sp>
          <p:nvSpPr>
            <p:cNvPr id="30" name="Rounded Rectangle 29"/>
            <p:cNvSpPr/>
            <p:nvPr/>
          </p:nvSpPr>
          <p:spPr>
            <a:xfrm>
              <a:off x="2780184" y="1499081"/>
              <a:ext cx="1872208" cy="936104"/>
            </a:xfrm>
            <a:prstGeom prst="roundRect">
              <a:avLst/>
            </a:prstGeom>
            <a:grp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75856" y="1519065"/>
              <a:ext cx="108012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ZA" sz="2000" b="1" dirty="0">
                  <a:solidFill>
                    <a:schemeClr val="bg1"/>
                  </a:solidFill>
                  <a:latin typeface="Arial Narrow" pitchFamily="34" charset="0"/>
                </a:rPr>
                <a:t>Scholar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39120" y="2020778"/>
              <a:ext cx="108012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ZA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Student</a:t>
              </a:r>
              <a:endParaRPr lang="en-ZA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>
              <a:off x="3473878" y="1919175"/>
              <a:ext cx="594066" cy="101603"/>
            </a:xfrm>
            <a:prstGeom prst="straightConnector1">
              <a:avLst/>
            </a:prstGeom>
            <a:grpFill/>
            <a:ln w="28575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3" descr="OERUCT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508" y="2769015"/>
            <a:ext cx="86518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364" y="3289715"/>
            <a:ext cx="2321508" cy="68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ounded Rectangle 39"/>
          <p:cNvSpPr/>
          <p:nvPr/>
        </p:nvSpPr>
        <p:spPr>
          <a:xfrm>
            <a:off x="707414" y="5604343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</a:rPr>
              <a:t>2014</a:t>
            </a:r>
            <a:endParaRPr lang="en-ZA" sz="2400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93" y="1867455"/>
            <a:ext cx="1034033" cy="64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4352554" y="1994331"/>
            <a:ext cx="4491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chemeClr val="accent1">
                    <a:lumMod val="75000"/>
                  </a:schemeClr>
                </a:solidFill>
                <a:latin typeface="Wide Latin" pitchFamily="18" charset="0"/>
              </a:rPr>
              <a:t>Opening Scholarship</a:t>
            </a:r>
            <a:endParaRPr lang="en-ZA" b="1" dirty="0">
              <a:solidFill>
                <a:schemeClr val="accent1">
                  <a:lumMod val="75000"/>
                </a:schemeClr>
              </a:solidFill>
              <a:latin typeface="Wide Lati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62" y="4588271"/>
            <a:ext cx="6175599" cy="121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58" y="3976358"/>
            <a:ext cx="2257793" cy="45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ounded Rectangle 33"/>
          <p:cNvSpPr/>
          <p:nvPr/>
        </p:nvSpPr>
        <p:spPr>
          <a:xfrm>
            <a:off x="707414" y="6128463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</a:rPr>
              <a:t>2015 </a:t>
            </a:r>
            <a:endParaRPr lang="en-ZA" sz="2400" b="1" dirty="0">
              <a:solidFill>
                <a:srgbClr val="0070C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622" y="5959387"/>
            <a:ext cx="6059048" cy="842208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885" y="5959387"/>
            <a:ext cx="1844174" cy="80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2677183" y="5856371"/>
            <a:ext cx="6295926" cy="1001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5515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rgbClr val="0000FF"/>
                </a:solidFill>
              </a:rPr>
              <a:t>Some premises</a:t>
            </a:r>
            <a:endParaRPr lang="en-ZA" dirty="0">
              <a:solidFill>
                <a:srgbClr val="0000FF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ZA" dirty="0" smtClean="0"/>
              <a:t>OERs overlap with Open access and </a:t>
            </a:r>
            <a:r>
              <a:rPr lang="en-ZA" dirty="0" err="1" smtClean="0"/>
              <a:t>Elearning</a:t>
            </a: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r>
              <a:rPr lang="en-ZA" dirty="0" smtClean="0"/>
              <a:t>OER part of a broader open movement</a:t>
            </a:r>
          </a:p>
          <a:p>
            <a:r>
              <a:rPr lang="en-ZA" dirty="0" smtClean="0"/>
              <a:t>Innovation usually starts with soft funding (external &amp; internal)</a:t>
            </a:r>
          </a:p>
          <a:p>
            <a:r>
              <a:rPr lang="en-ZA" dirty="0" smtClean="0"/>
              <a:t>Institutional context and culture critical to how OER and open agenda play out</a:t>
            </a:r>
          </a:p>
          <a:p>
            <a:endParaRPr lang="en-ZA" dirty="0"/>
          </a:p>
        </p:txBody>
      </p:sp>
      <p:grpSp>
        <p:nvGrpSpPr>
          <p:cNvPr id="5" name="Group 4"/>
          <p:cNvGrpSpPr/>
          <p:nvPr/>
        </p:nvGrpSpPr>
        <p:grpSpPr>
          <a:xfrm>
            <a:off x="2519772" y="2276872"/>
            <a:ext cx="5544616" cy="1440160"/>
            <a:chOff x="1475656" y="2492896"/>
            <a:chExt cx="5544616" cy="1440160"/>
          </a:xfrm>
        </p:grpSpPr>
        <p:sp>
          <p:nvSpPr>
            <p:cNvPr id="6" name="Oval 5"/>
            <p:cNvSpPr/>
            <p:nvPr/>
          </p:nvSpPr>
          <p:spPr>
            <a:xfrm>
              <a:off x="1475656" y="2492896"/>
              <a:ext cx="2232248" cy="1440160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b="1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3068092" y="2492896"/>
              <a:ext cx="2232248" cy="1440160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8" name="Oval 7"/>
            <p:cNvSpPr/>
            <p:nvPr/>
          </p:nvSpPr>
          <p:spPr>
            <a:xfrm>
              <a:off x="4788024" y="2492896"/>
              <a:ext cx="2232248" cy="1440160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75656" y="2996952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b="1" dirty="0" smtClean="0">
                  <a:solidFill>
                    <a:schemeClr val="accent5"/>
                  </a:solidFill>
                  <a:latin typeface="Arial Narrow" pitchFamily="34" charset="0"/>
                </a:rPr>
                <a:t>Open access</a:t>
              </a:r>
              <a:endParaRPr lang="en-ZA" b="1" dirty="0">
                <a:solidFill>
                  <a:schemeClr val="accent5"/>
                </a:solidFill>
                <a:latin typeface="Arial Narrow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08104" y="2996952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b="1" dirty="0" err="1" smtClean="0">
                  <a:solidFill>
                    <a:schemeClr val="accent5"/>
                  </a:solidFill>
                  <a:latin typeface="Arial Narrow" pitchFamily="34" charset="0"/>
                </a:rPr>
                <a:t>Elearning</a:t>
              </a:r>
              <a:endParaRPr lang="en-ZA" b="1" dirty="0">
                <a:solidFill>
                  <a:schemeClr val="accent5"/>
                </a:solidFill>
                <a:latin typeface="Arial Narrow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91880" y="3028310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b="1" dirty="0" smtClean="0">
                  <a:solidFill>
                    <a:schemeClr val="accent5"/>
                  </a:solidFill>
                  <a:latin typeface="Arial Narrow" pitchFamily="34" charset="0"/>
                </a:rPr>
                <a:t>OER</a:t>
              </a:r>
              <a:endParaRPr lang="en-ZA" b="1" dirty="0">
                <a:solidFill>
                  <a:schemeClr val="accent5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68" y="21736"/>
            <a:ext cx="6768752" cy="6683788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2300117" y="2519316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smtClean="0">
                <a:latin typeface="Century Gothic" panose="020B0502020202020204" pitchFamily="34" charset="0"/>
              </a:rPr>
              <a:t>http://openuct.uct.ac.za</a:t>
            </a:r>
            <a:endParaRPr lang="en-ZA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83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UCT Open Education Activities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Small grants for OERs</a:t>
            </a:r>
          </a:p>
          <a:p>
            <a:r>
              <a:rPr lang="en-ZA" dirty="0" smtClean="0"/>
              <a:t>Student OER Project</a:t>
            </a:r>
          </a:p>
          <a:p>
            <a:r>
              <a:rPr lang="en-ZA" dirty="0" smtClean="0"/>
              <a:t>Events </a:t>
            </a:r>
            <a:r>
              <a:rPr lang="en-ZA" dirty="0"/>
              <a:t>(40+ events in 2013 alone)</a:t>
            </a:r>
          </a:p>
          <a:p>
            <a:pPr lvl="1"/>
            <a:r>
              <a:rPr lang="en-ZA" dirty="0" smtClean="0"/>
              <a:t>Advocacy</a:t>
            </a:r>
          </a:p>
          <a:p>
            <a:pPr lvl="1"/>
            <a:r>
              <a:rPr lang="en-ZA" dirty="0" smtClean="0"/>
              <a:t>Development and training</a:t>
            </a:r>
          </a:p>
          <a:p>
            <a:r>
              <a:rPr lang="en-ZA" dirty="0" smtClean="0"/>
              <a:t>Policy engagement</a:t>
            </a:r>
          </a:p>
          <a:p>
            <a:r>
              <a:rPr lang="en-ZA" dirty="0" smtClean="0"/>
              <a:t>Technical development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2152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ZA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Incentives: </a:t>
            </a:r>
            <a:br>
              <a:rPr lang="en-ZA" dirty="0" smtClean="0">
                <a:solidFill>
                  <a:srgbClr val="0000FF"/>
                </a:solidFill>
                <a:latin typeface="Century Gothic" panose="020B0502020202020204" pitchFamily="34" charset="0"/>
              </a:rPr>
            </a:br>
            <a:r>
              <a:rPr lang="en-ZA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small grants</a:t>
            </a:r>
            <a:br>
              <a:rPr lang="en-ZA" dirty="0" smtClean="0">
                <a:solidFill>
                  <a:srgbClr val="0000FF"/>
                </a:solidFill>
                <a:latin typeface="Century Gothic" panose="020B0502020202020204" pitchFamily="34" charset="0"/>
              </a:rPr>
            </a:br>
            <a:endParaRPr lang="en-ZA" sz="3100" dirty="0" smtClean="0">
              <a:solidFill>
                <a:srgbClr val="00239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242" y="2276872"/>
            <a:ext cx="7124238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3798636" cy="521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74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rgbClr val="0000FF"/>
                </a:solidFill>
              </a:rPr>
              <a:t>IP policy</a:t>
            </a:r>
            <a:endParaRPr lang="en-ZA" dirty="0">
              <a:solidFill>
                <a:srgbClr val="0000FF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Work enabled by new UCT IP Policy</a:t>
            </a:r>
          </a:p>
          <a:p>
            <a:pPr lvl="1"/>
            <a:r>
              <a:rPr lang="en-ZA" dirty="0" smtClean="0"/>
              <a:t>Specifically </a:t>
            </a:r>
            <a:r>
              <a:rPr lang="en-ZA" dirty="0"/>
              <a:t>addresses issues relating to the creation of OER resources and the licensing processes to be </a:t>
            </a:r>
            <a:r>
              <a:rPr lang="en-ZA" dirty="0" smtClean="0"/>
              <a:t>followed </a:t>
            </a:r>
          </a:p>
          <a:p>
            <a:pPr lvl="1"/>
            <a:r>
              <a:rPr lang="en-ZA" dirty="0" smtClean="0"/>
              <a:t>Expressly </a:t>
            </a:r>
            <a:r>
              <a:rPr lang="en-ZA" dirty="0"/>
              <a:t>states the support for publication of materials under Creative Commons </a:t>
            </a:r>
            <a:r>
              <a:rPr lang="en-ZA" dirty="0" smtClean="0"/>
              <a:t>licenses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0059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rgbClr val="0000FF"/>
                </a:solidFill>
              </a:rPr>
              <a:t>Growth of Open Content</a:t>
            </a:r>
            <a:endParaRPr lang="en-ZA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96101"/>
            <a:ext cx="6734175" cy="501015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51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C:\Documents and Settings\Administrator\Desktop\Cropper Crops\OERAfrica2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412533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 rot="16200000">
            <a:off x="3383868" y="800708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00">
              <a:latin typeface="Century Gothic" panose="020B050202020202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2759416">
            <a:off x="928903" y="2016752"/>
            <a:ext cx="931857" cy="4944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00">
              <a:latin typeface="Century Gothic" panose="020B0502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 rot="16200000">
            <a:off x="4539870" y="1004131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00">
              <a:latin typeface="Century Gothic" panose="020B0502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9613752">
            <a:off x="6037312" y="2230016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00">
              <a:latin typeface="Century Gothic" panose="020B050202020202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20690606">
            <a:off x="6192391" y="3360297"/>
            <a:ext cx="62400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00">
              <a:latin typeface="Century Gothic" panose="020B050202020202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1540219">
            <a:off x="1515535" y="3812443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00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3717032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latin typeface="Century Gothic" panose="020B0502020202020204" pitchFamily="34" charset="0"/>
              </a:rPr>
              <a:t>Brazil: 1 564</a:t>
            </a:r>
            <a:endParaRPr lang="en-ZA" sz="1600" dirty="0"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484784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latin typeface="Century Gothic" panose="020B0502020202020204" pitchFamily="34" charset="0"/>
              </a:rPr>
              <a:t>USA: 21 437</a:t>
            </a:r>
            <a:endParaRPr lang="en-ZA" sz="1600" dirty="0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88640"/>
            <a:ext cx="2483768" cy="400110"/>
          </a:xfrm>
          <a:prstGeom prst="rect">
            <a:avLst/>
          </a:prstGeom>
          <a:noFill/>
          <a:ln w="92075" cmpd="dbl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2000" dirty="0" smtClean="0">
                <a:latin typeface="Century Gothic" panose="020B0502020202020204" pitchFamily="34" charset="0"/>
              </a:rPr>
              <a:t>184 countries</a:t>
            </a:r>
            <a:endParaRPr lang="en-ZA" sz="2000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7270" y="4077072"/>
            <a:ext cx="1879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latin typeface="Century Gothic" panose="020B0502020202020204" pitchFamily="34" charset="0"/>
              </a:rPr>
              <a:t>Australia: 1 892</a:t>
            </a:r>
            <a:endParaRPr lang="en-ZA" sz="1600" dirty="0"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2612" y="3068959"/>
            <a:ext cx="2183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latin typeface="Century Gothic" panose="020B0502020202020204" pitchFamily="34" charset="0"/>
              </a:rPr>
              <a:t>Philippines: 2 134</a:t>
            </a:r>
            <a:endParaRPr lang="en-ZA" sz="1600" dirty="0"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60232" y="1844824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latin typeface="Century Gothic" panose="020B0502020202020204" pitchFamily="34" charset="0"/>
              </a:rPr>
              <a:t>India: 6 010</a:t>
            </a:r>
            <a:endParaRPr lang="en-ZA" sz="1600" dirty="0"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63018" y="504378"/>
            <a:ext cx="2041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latin typeface="Century Gothic" panose="020B0502020202020204" pitchFamily="34" charset="0"/>
              </a:rPr>
              <a:t>Germany: 1 632</a:t>
            </a:r>
            <a:endParaRPr lang="en-ZA" sz="1600" dirty="0"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44408" y="350005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latin typeface="Century Gothic" panose="020B0502020202020204" pitchFamily="34" charset="0"/>
              </a:rPr>
              <a:t>UK: 5 980</a:t>
            </a:r>
            <a:endParaRPr lang="en-ZA" sz="1600" dirty="0">
              <a:latin typeface="Century Gothic" panose="020B0502020202020204" pitchFamily="34" charset="0"/>
            </a:endParaRPr>
          </a:p>
        </p:txBody>
      </p:sp>
      <p:sp>
        <p:nvSpPr>
          <p:cNvPr id="22" name="Right Arrow 21"/>
          <p:cNvSpPr/>
          <p:nvPr/>
        </p:nvSpPr>
        <p:spPr>
          <a:xfrm rot="21044960">
            <a:off x="6192391" y="4296402"/>
            <a:ext cx="62400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00"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47664" y="5445224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600" dirty="0" smtClean="0">
                <a:latin typeface="Century Gothic" panose="020B0502020202020204" pitchFamily="34" charset="0"/>
              </a:rPr>
              <a:t>South Africa  91 281</a:t>
            </a:r>
            <a:endParaRPr lang="en-ZA" sz="1600" dirty="0">
              <a:latin typeface="Century Gothic" panose="020B0502020202020204" pitchFamily="34" charset="0"/>
            </a:endParaRP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>
          <a:xfrm rot="5400000">
            <a:off x="7061625" y="4764903"/>
            <a:ext cx="3757009" cy="365125"/>
          </a:xfrm>
        </p:spPr>
        <p:txBody>
          <a:bodyPr/>
          <a:lstStyle/>
          <a:p>
            <a:pPr algn="r"/>
            <a:r>
              <a:rPr lang="en-ZA" dirty="0" smtClean="0">
                <a:latin typeface="Century Gothic" panose="020B0502020202020204" pitchFamily="34" charset="0"/>
              </a:rPr>
              <a:t>Thanks to Glenda Cox for slide</a:t>
            </a:r>
            <a:endParaRPr lang="en-ZA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91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72325" cy="5857875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907" y="2060848"/>
            <a:ext cx="7248525" cy="4467225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0" y="3164681"/>
            <a:ext cx="4896544" cy="369331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70 </a:t>
            </a:r>
            <a:r>
              <a:rPr lang="en-ZA" dirty="0">
                <a:solidFill>
                  <a:schemeClr val="bg1"/>
                </a:solidFill>
                <a:latin typeface="Century Gothic" panose="020B0502020202020204" pitchFamily="34" charset="0"/>
              </a:rPr>
              <a:t>chapters </a:t>
            </a:r>
            <a:r>
              <a:rPr lang="en-ZA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written </a:t>
            </a:r>
            <a:r>
              <a:rPr lang="en-ZA" dirty="0">
                <a:solidFill>
                  <a:schemeClr val="bg1"/>
                </a:solidFill>
                <a:latin typeface="Century Gothic" panose="020B0502020202020204" pitchFamily="34" charset="0"/>
              </a:rPr>
              <a:t>by international experts free of charge </a:t>
            </a:r>
            <a:endParaRPr lang="en-ZA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ZA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ZA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Translations into Portuguese, Spanish &amp; French</a:t>
            </a:r>
          </a:p>
          <a:p>
            <a:endParaRPr lang="en-ZA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ZA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Chapters </a:t>
            </a:r>
            <a:r>
              <a:rPr lang="en-ZA" dirty="0">
                <a:solidFill>
                  <a:schemeClr val="bg1"/>
                </a:solidFill>
                <a:latin typeface="Century Gothic" panose="020B0502020202020204" pitchFamily="34" charset="0"/>
              </a:rPr>
              <a:t>have been downloaded 260,000 </a:t>
            </a:r>
            <a:r>
              <a:rPr lang="en-ZA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times</a:t>
            </a:r>
          </a:p>
          <a:p>
            <a:endParaRPr lang="en-ZA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ZA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rate </a:t>
            </a:r>
            <a:r>
              <a:rPr lang="en-ZA" dirty="0">
                <a:solidFill>
                  <a:schemeClr val="bg1"/>
                </a:solidFill>
                <a:latin typeface="Century Gothic" panose="020B0502020202020204" pitchFamily="34" charset="0"/>
              </a:rPr>
              <a:t>of &gt;700 chapters per </a:t>
            </a:r>
            <a:r>
              <a:rPr lang="en-ZA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day</a:t>
            </a:r>
          </a:p>
          <a:p>
            <a:endParaRPr lang="en-ZA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ZA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</a:t>
            </a:r>
            <a:r>
              <a:rPr lang="en-ZA" dirty="0">
                <a:solidFill>
                  <a:schemeClr val="bg1"/>
                </a:solidFill>
                <a:latin typeface="Century Gothic" panose="020B0502020202020204" pitchFamily="34" charset="0"/>
              </a:rPr>
              <a:t>chapter is downloaded every 2.2 </a:t>
            </a:r>
            <a:r>
              <a:rPr lang="en-ZA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minutes</a:t>
            </a:r>
            <a:endParaRPr lang="en-Z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99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Online Lectures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784976" cy="52709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66856" y="4033389"/>
            <a:ext cx="2664296" cy="203132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YouTube </a:t>
            </a:r>
            <a:r>
              <a:rPr lang="en-ZA" dirty="0">
                <a:solidFill>
                  <a:schemeClr val="bg1"/>
                </a:solidFill>
                <a:latin typeface="Century Gothic" panose="020B0502020202020204" pitchFamily="34" charset="0"/>
              </a:rPr>
              <a:t>channel view count is nearing 200 000 </a:t>
            </a:r>
            <a:endParaRPr lang="en-ZA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ZA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ZA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ZA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Almost </a:t>
            </a:r>
            <a:r>
              <a:rPr lang="en-ZA" dirty="0">
                <a:solidFill>
                  <a:schemeClr val="bg1"/>
                </a:solidFill>
                <a:latin typeface="Century Gothic" panose="020B0502020202020204" pitchFamily="34" charset="0"/>
              </a:rPr>
              <a:t>a 1000 videos </a:t>
            </a:r>
            <a:r>
              <a:rPr lang="en-ZA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online</a:t>
            </a:r>
          </a:p>
          <a:p>
            <a:endParaRPr lang="en-Z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0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grpSp>
        <p:nvGrpSpPr>
          <p:cNvPr id="8" name="Group 7"/>
          <p:cNvGrpSpPr/>
          <p:nvPr/>
        </p:nvGrpSpPr>
        <p:grpSpPr>
          <a:xfrm>
            <a:off x="0" y="1112080"/>
            <a:ext cx="9144000" cy="5245858"/>
            <a:chOff x="0" y="1112080"/>
            <a:chExt cx="9144000" cy="5245858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12080"/>
              <a:ext cx="9144000" cy="5245858"/>
            </a:xfrm>
            <a:prstGeom prst="rect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>
              <a:off x="2339752" y="5805264"/>
              <a:ext cx="403244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442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>
            <a:normAutofit/>
          </a:bodyPr>
          <a:lstStyle/>
          <a:p>
            <a:r>
              <a:rPr lang="en-ZA" dirty="0" smtClean="0"/>
              <a:t>OER to Journal </a:t>
            </a:r>
            <a:r>
              <a:rPr lang="en-ZA" dirty="0"/>
              <a:t>Article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9348"/>
            <a:ext cx="8229600" cy="2713987"/>
          </a:xfrm>
        </p:spPr>
        <p:txBody>
          <a:bodyPr>
            <a:normAutofit/>
          </a:bodyPr>
          <a:lstStyle/>
          <a:p>
            <a:endParaRPr lang="en-ZA" sz="2800" dirty="0" smtClean="0"/>
          </a:p>
          <a:p>
            <a:endParaRPr lang="en-ZA" sz="2800" dirty="0"/>
          </a:p>
          <a:p>
            <a:r>
              <a:rPr lang="en-ZA" sz="2600" dirty="0" err="1" smtClean="0"/>
              <a:t>Matumo</a:t>
            </a:r>
            <a:r>
              <a:rPr lang="en-ZA" sz="2600" dirty="0" smtClean="0"/>
              <a:t> </a:t>
            </a:r>
            <a:r>
              <a:rPr lang="en-ZA" sz="2600" dirty="0" err="1" smtClean="0"/>
              <a:t>Ramafikeng’s</a:t>
            </a:r>
            <a:r>
              <a:rPr lang="en-ZA" sz="2600" dirty="0" smtClean="0"/>
              <a:t> OER published in </a:t>
            </a:r>
            <a:r>
              <a:rPr lang="en-ZA" sz="2600" dirty="0"/>
              <a:t>the </a:t>
            </a:r>
            <a:r>
              <a:rPr lang="en-ZA" sz="2600" i="1" dirty="0"/>
              <a:t>Journal of Occupational Therapy of </a:t>
            </a:r>
            <a:r>
              <a:rPr lang="en-ZA" sz="2600" i="1" dirty="0" smtClean="0"/>
              <a:t>Galicia</a:t>
            </a:r>
            <a:r>
              <a:rPr lang="en-ZA" sz="2600" dirty="0" smtClean="0"/>
              <a:t>, an open access journal for occupational therapists in the Spanish speaking world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340768"/>
            <a:ext cx="5867400" cy="314325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5400000">
            <a:off x="5596661" y="3293423"/>
            <a:ext cx="684076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ZA" sz="1050" dirty="0">
                <a:solidFill>
                  <a:prstClr val="white">
                    <a:lumMod val="75000"/>
                  </a:prstClr>
                </a:solidFill>
              </a:rPr>
              <a:t>http://blogs.uct.ac.za/blog/oer-uct/2010/12/06/sharing-knowledge-leads-to-opportunities</a:t>
            </a:r>
          </a:p>
        </p:txBody>
      </p:sp>
    </p:spTree>
    <p:extLst>
      <p:ext uri="{BB962C8B-B14F-4D97-AF65-F5344CB8AC3E}">
        <p14:creationId xmlns:p14="http://schemas.microsoft.com/office/powerpoint/2010/main" val="196827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4220344" y="4462512"/>
            <a:ext cx="1872208" cy="79208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latin typeface="Arial Narrow" pitchFamily="34" charset="0"/>
              </a:rPr>
              <a:t>Policy definition:</a:t>
            </a:r>
          </a:p>
          <a:p>
            <a:pPr algn="ctr"/>
            <a:r>
              <a:rPr lang="en-ZA" b="1" dirty="0" smtClean="0">
                <a:latin typeface="Arial Narrow" pitchFamily="34" charset="0"/>
              </a:rPr>
              <a:t>Tight</a:t>
            </a:r>
            <a:endParaRPr lang="en-ZA" b="1" dirty="0">
              <a:latin typeface="Arial Narrow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067944" y="1606600"/>
            <a:ext cx="1872208" cy="79208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latin typeface="Arial Narrow" pitchFamily="34" charset="0"/>
              </a:rPr>
              <a:t>Policy definition:</a:t>
            </a:r>
          </a:p>
          <a:p>
            <a:pPr algn="ctr"/>
            <a:r>
              <a:rPr lang="en-ZA" b="1" dirty="0" smtClean="0">
                <a:latin typeface="Arial Narrow" pitchFamily="34" charset="0"/>
              </a:rPr>
              <a:t>Loose</a:t>
            </a:r>
            <a:endParaRPr lang="en-ZA" b="1" dirty="0">
              <a:latin typeface="Arial Narrow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259632" y="2924944"/>
            <a:ext cx="1872208" cy="1033512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latin typeface="Arial Narrow" pitchFamily="34" charset="0"/>
              </a:rPr>
              <a:t>Control of implementation:</a:t>
            </a:r>
          </a:p>
          <a:p>
            <a:pPr algn="ctr"/>
            <a:r>
              <a:rPr lang="en-ZA" b="1" dirty="0" smtClean="0">
                <a:latin typeface="Arial Narrow" pitchFamily="34" charset="0"/>
              </a:rPr>
              <a:t>Loose</a:t>
            </a:r>
            <a:endParaRPr lang="en-ZA" b="1" dirty="0">
              <a:latin typeface="Arial Narrow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882060" y="2937644"/>
            <a:ext cx="1872208" cy="1033512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latin typeface="Arial Narrow" pitchFamily="34" charset="0"/>
              </a:rPr>
              <a:t>Control of implementation:</a:t>
            </a:r>
          </a:p>
          <a:p>
            <a:pPr algn="ctr"/>
            <a:r>
              <a:rPr lang="en-ZA" b="1" dirty="0" smtClean="0">
                <a:latin typeface="Arial Narrow" pitchFamily="34" charset="0"/>
              </a:rPr>
              <a:t>Tight</a:t>
            </a:r>
            <a:endParaRPr lang="en-ZA" b="1" dirty="0"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rgbClr val="0000FF"/>
                </a:solidFill>
              </a:rPr>
              <a:t>Institutional cultural types</a:t>
            </a:r>
            <a:endParaRPr lang="en-ZA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1840" y="2420888"/>
            <a:ext cx="1872208" cy="100811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 smtClean="0">
                <a:solidFill>
                  <a:schemeClr val="tx1"/>
                </a:solidFill>
              </a:rPr>
              <a:t>Collegium</a:t>
            </a:r>
            <a:endParaRPr lang="en-ZA" sz="2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31840" y="3454400"/>
            <a:ext cx="1872208" cy="100811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 smtClean="0">
                <a:solidFill>
                  <a:schemeClr val="tx1"/>
                </a:solidFill>
              </a:rPr>
              <a:t>Enterprise</a:t>
            </a:r>
            <a:endParaRPr lang="en-ZA" sz="2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04048" y="3454400"/>
            <a:ext cx="1872208" cy="100811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 smtClean="0">
                <a:solidFill>
                  <a:schemeClr val="tx1"/>
                </a:solidFill>
              </a:rPr>
              <a:t>Corporation</a:t>
            </a:r>
            <a:endParaRPr lang="en-ZA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04048" y="2420888"/>
            <a:ext cx="1872208" cy="100811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 smtClean="0">
                <a:solidFill>
                  <a:schemeClr val="tx1"/>
                </a:solidFill>
              </a:rPr>
              <a:t>Bureaucracy</a:t>
            </a:r>
            <a:endParaRPr lang="en-ZA" sz="24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004048" y="2204864"/>
            <a:ext cx="0" cy="2448272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915816" y="3429000"/>
            <a:ext cx="4176464" cy="25400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0" y="6462628"/>
            <a:ext cx="9144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300" dirty="0" err="1">
                <a:solidFill>
                  <a:srgbClr val="0000FF"/>
                </a:solidFill>
              </a:rPr>
              <a:t>McNay</a:t>
            </a:r>
            <a:r>
              <a:rPr lang="en-ZA" sz="1300" dirty="0">
                <a:solidFill>
                  <a:srgbClr val="0000FF"/>
                </a:solidFill>
              </a:rPr>
              <a:t>, I. (1995). From collegial academy to corporate enterprise: The changing cultures of universities.</a:t>
            </a:r>
          </a:p>
        </p:txBody>
      </p:sp>
    </p:spTree>
    <p:extLst>
      <p:ext uri="{BB962C8B-B14F-4D97-AF65-F5344CB8AC3E}">
        <p14:creationId xmlns:p14="http://schemas.microsoft.com/office/powerpoint/2010/main" val="295642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79071" y="5733257"/>
            <a:ext cx="6464929" cy="1124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Rounded Rectangle 24"/>
          <p:cNvSpPr/>
          <p:nvPr/>
        </p:nvSpPr>
        <p:spPr>
          <a:xfrm>
            <a:off x="6725364" y="888931"/>
            <a:ext cx="1872208" cy="936104"/>
          </a:xfrm>
          <a:prstGeom prst="roundRect">
            <a:avLst/>
          </a:prstGeom>
          <a:solidFill>
            <a:schemeClr val="accent5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Rounded Rectangle 5"/>
          <p:cNvSpPr/>
          <p:nvPr/>
        </p:nvSpPr>
        <p:spPr>
          <a:xfrm>
            <a:off x="693702" y="1994331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</a:rPr>
              <a:t>2007</a:t>
            </a:r>
            <a:endParaRPr lang="en-ZA" sz="2400" b="1" dirty="0">
              <a:solidFill>
                <a:srgbClr val="0070C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6558" y="-241376"/>
            <a:ext cx="8229600" cy="114300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>
                <a:solidFill>
                  <a:srgbClr val="0000FF"/>
                </a:solidFill>
              </a:rPr>
              <a:t>Open education at UCT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93702" y="2533631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</a:rPr>
              <a:t>2008</a:t>
            </a:r>
            <a:endParaRPr lang="en-ZA" sz="2400" b="1" dirty="0">
              <a:solidFill>
                <a:srgbClr val="0070C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93702" y="3560195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</a:rPr>
              <a:t>2010</a:t>
            </a:r>
            <a:endParaRPr lang="en-ZA" sz="2400" b="1" dirty="0">
              <a:solidFill>
                <a:srgbClr val="0070C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3702" y="4588271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</a:rPr>
              <a:t>2012</a:t>
            </a:r>
            <a:endParaRPr lang="en-ZA" sz="2400" b="1" dirty="0">
              <a:solidFill>
                <a:srgbClr val="0070C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7414" y="5100287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</a:rPr>
              <a:t>2013</a:t>
            </a:r>
            <a:endParaRPr lang="en-ZA" sz="2400" b="1" dirty="0">
              <a:solidFill>
                <a:srgbClr val="0070C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93702" y="3037687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</a:rPr>
              <a:t>2009</a:t>
            </a:r>
            <a:endParaRPr lang="en-ZA" sz="2400" b="1" dirty="0">
              <a:solidFill>
                <a:srgbClr val="0070C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93702" y="4084215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</a:rPr>
              <a:t>2011</a:t>
            </a:r>
            <a:endParaRPr lang="en-ZA" sz="2400" b="1" dirty="0">
              <a:solidFill>
                <a:srgbClr val="0070C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718310" y="900528"/>
            <a:ext cx="1872208" cy="936104"/>
            <a:chOff x="2780184" y="1484784"/>
            <a:chExt cx="1872208" cy="936104"/>
          </a:xfrm>
          <a:solidFill>
            <a:schemeClr val="accent5"/>
          </a:solidFill>
        </p:grpSpPr>
        <p:sp>
          <p:nvSpPr>
            <p:cNvPr id="8" name="Rounded Rectangle 7"/>
            <p:cNvSpPr/>
            <p:nvPr/>
          </p:nvSpPr>
          <p:spPr>
            <a:xfrm>
              <a:off x="2780184" y="1484784"/>
              <a:ext cx="1872208" cy="936104"/>
            </a:xfrm>
            <a:prstGeom prst="roundRect">
              <a:avLst/>
            </a:prstGeom>
            <a:grp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75856" y="1519065"/>
              <a:ext cx="108012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ZA" sz="2000" b="1" dirty="0">
                  <a:solidFill>
                    <a:schemeClr val="bg1"/>
                  </a:solidFill>
                  <a:latin typeface="Arial Narrow" pitchFamily="34" charset="0"/>
                </a:rPr>
                <a:t>Scholar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39120" y="2020778"/>
              <a:ext cx="108012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ZA" sz="2000" b="1" dirty="0">
                  <a:solidFill>
                    <a:schemeClr val="bg1"/>
                  </a:solidFill>
                  <a:latin typeface="Arial Narrow" pitchFamily="34" charset="0"/>
                </a:rPr>
                <a:t>Scholar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3473878" y="1919175"/>
              <a:ext cx="594066" cy="101603"/>
            </a:xfrm>
            <a:prstGeom prst="straightConnector1">
              <a:avLst/>
            </a:prstGeom>
            <a:grpFill/>
            <a:ln w="28575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6890059" y="965633"/>
            <a:ext cx="1436492" cy="801303"/>
            <a:chOff x="6951933" y="1536205"/>
            <a:chExt cx="1436492" cy="799140"/>
          </a:xfrm>
          <a:solidFill>
            <a:schemeClr val="accent5"/>
          </a:solidFill>
        </p:grpSpPr>
        <p:sp>
          <p:nvSpPr>
            <p:cNvPr id="26" name="TextBox 25"/>
            <p:cNvSpPr txBox="1"/>
            <p:nvPr/>
          </p:nvSpPr>
          <p:spPr>
            <a:xfrm>
              <a:off x="7155904" y="1536205"/>
              <a:ext cx="108012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ZA" sz="2000" b="1" dirty="0">
                  <a:solidFill>
                    <a:schemeClr val="bg1"/>
                  </a:solidFill>
                  <a:latin typeface="Arial Narrow" pitchFamily="34" charset="0"/>
                </a:rPr>
                <a:t>Scholar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951933" y="1936315"/>
              <a:ext cx="1436492" cy="3990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Community</a:t>
              </a:r>
              <a:endParaRPr lang="en-ZA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>
              <a:off x="7353926" y="1936315"/>
              <a:ext cx="594066" cy="101603"/>
            </a:xfrm>
            <a:prstGeom prst="straightConnector1">
              <a:avLst/>
            </a:prstGeom>
            <a:grpFill/>
            <a:ln w="28575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726150" y="920864"/>
            <a:ext cx="1872208" cy="936104"/>
            <a:chOff x="2780184" y="1499081"/>
            <a:chExt cx="1872208" cy="936104"/>
          </a:xfrm>
          <a:solidFill>
            <a:schemeClr val="accent5"/>
          </a:solidFill>
        </p:grpSpPr>
        <p:sp>
          <p:nvSpPr>
            <p:cNvPr id="30" name="Rounded Rectangle 29"/>
            <p:cNvSpPr/>
            <p:nvPr/>
          </p:nvSpPr>
          <p:spPr>
            <a:xfrm>
              <a:off x="2780184" y="1499081"/>
              <a:ext cx="1872208" cy="936104"/>
            </a:xfrm>
            <a:prstGeom prst="roundRect">
              <a:avLst/>
            </a:prstGeom>
            <a:grp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75856" y="1519065"/>
              <a:ext cx="108012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ZA" sz="2000" b="1" dirty="0">
                  <a:solidFill>
                    <a:schemeClr val="bg1"/>
                  </a:solidFill>
                  <a:latin typeface="Arial Narrow" pitchFamily="34" charset="0"/>
                </a:rPr>
                <a:t>Scholar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39120" y="2020778"/>
              <a:ext cx="108012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ZA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Student</a:t>
              </a:r>
              <a:endParaRPr lang="en-ZA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>
              <a:off x="3473878" y="1919175"/>
              <a:ext cx="594066" cy="101603"/>
            </a:xfrm>
            <a:prstGeom prst="straightConnector1">
              <a:avLst/>
            </a:prstGeom>
            <a:grpFill/>
            <a:ln w="28575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3" descr="OERUCT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508" y="2769015"/>
            <a:ext cx="86518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364" y="3289715"/>
            <a:ext cx="2321508" cy="68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ounded Rectangle 39"/>
          <p:cNvSpPr/>
          <p:nvPr/>
        </p:nvSpPr>
        <p:spPr>
          <a:xfrm>
            <a:off x="707414" y="5604343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0070C0"/>
                </a:solidFill>
              </a:rPr>
              <a:t>2014</a:t>
            </a:r>
            <a:endParaRPr lang="en-ZA" sz="2400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93" y="1867455"/>
            <a:ext cx="1034033" cy="64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4352554" y="1994331"/>
            <a:ext cx="4491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chemeClr val="accent1">
                    <a:lumMod val="75000"/>
                  </a:schemeClr>
                </a:solidFill>
                <a:latin typeface="Wide Latin" pitchFamily="18" charset="0"/>
              </a:rPr>
              <a:t>Opening Scholarship</a:t>
            </a:r>
            <a:endParaRPr lang="en-ZA" b="1" dirty="0">
              <a:solidFill>
                <a:schemeClr val="accent1">
                  <a:lumMod val="75000"/>
                </a:schemeClr>
              </a:solidFill>
              <a:latin typeface="Wide Lati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071" y="4509120"/>
            <a:ext cx="6175599" cy="109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58" y="3857099"/>
            <a:ext cx="2257793" cy="45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ounded Rectangle 33"/>
          <p:cNvSpPr/>
          <p:nvPr/>
        </p:nvSpPr>
        <p:spPr>
          <a:xfrm>
            <a:off x="707414" y="6128463"/>
            <a:ext cx="1872208" cy="504056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800" b="1" dirty="0" smtClean="0">
                <a:solidFill>
                  <a:srgbClr val="C00000"/>
                </a:solidFill>
              </a:rPr>
              <a:t>2015 +</a:t>
            </a:r>
            <a:endParaRPr lang="en-ZA" sz="2800" b="1" dirty="0">
              <a:solidFill>
                <a:srgbClr val="C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622" y="5959387"/>
            <a:ext cx="6059048" cy="842208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885" y="5959387"/>
            <a:ext cx="1844174" cy="80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08520" y="6108399"/>
            <a:ext cx="815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Main</a:t>
            </a:r>
            <a:br>
              <a:rPr lang="en-ZA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en-ZA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streamed</a:t>
            </a:r>
            <a:endParaRPr lang="en-ZA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61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Symbolic support</a:t>
            </a:r>
            <a:endParaRPr lang="en-ZA" dirty="0"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>
                <a:solidFill>
                  <a:srgbClr val="0000FF"/>
                </a:solidFill>
              </a:rPr>
              <a:t>At senior level</a:t>
            </a:r>
          </a:p>
          <a:p>
            <a:pPr lvl="1"/>
            <a:r>
              <a:rPr lang="en-ZA" dirty="0" smtClean="0">
                <a:solidFill>
                  <a:srgbClr val="0000FF"/>
                </a:solidFill>
              </a:rPr>
              <a:t>DVC signs Cape Town Declaration (2008)</a:t>
            </a:r>
          </a:p>
          <a:p>
            <a:pPr lvl="1"/>
            <a:r>
              <a:rPr lang="en-ZA" dirty="0" smtClean="0">
                <a:solidFill>
                  <a:srgbClr val="0000FF"/>
                </a:solidFill>
              </a:rPr>
              <a:t>VC signs Berlin Declaration (2011)</a:t>
            </a:r>
          </a:p>
          <a:p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529" y="3684265"/>
            <a:ext cx="5111471" cy="313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4265"/>
            <a:ext cx="4032529" cy="313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53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6" y="-99392"/>
            <a:ext cx="8229600" cy="1143000"/>
          </a:xfrm>
        </p:spPr>
        <p:txBody>
          <a:bodyPr/>
          <a:lstStyle/>
          <a:p>
            <a:r>
              <a:rPr lang="en-ZA" dirty="0" smtClean="0">
                <a:solidFill>
                  <a:srgbClr val="0000FF"/>
                </a:solidFill>
              </a:rPr>
              <a:t>Policy</a:t>
            </a:r>
            <a:r>
              <a:rPr lang="en-ZA" dirty="0" smtClean="0"/>
              <a:t> </a:t>
            </a:r>
            <a:r>
              <a:rPr lang="en-ZA" dirty="0" smtClean="0">
                <a:solidFill>
                  <a:srgbClr val="0000FF"/>
                </a:solidFill>
              </a:rPr>
              <a:t>Support </a:t>
            </a:r>
            <a:r>
              <a:rPr lang="en-ZA" sz="4000" dirty="0" smtClean="0">
                <a:solidFill>
                  <a:srgbClr val="0000FF"/>
                </a:solidFill>
              </a:rPr>
              <a:t>(2014)</a:t>
            </a:r>
            <a:endParaRPr lang="en-ZA" sz="40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636615"/>
          </a:xfrm>
        </p:spPr>
        <p:txBody>
          <a:bodyPr/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he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widespread availability of open education resources, open content, open courses etc. from the global north is both an opportunity and a concern as there is an equally urgent need for local teaching and learning resources to be made freely available online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b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ZA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The University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encourages</a:t>
            </a:r>
            <a:r>
              <a:rPr lang="en-US" sz="12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Employees and Students to make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 forms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of works of scholarship available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 This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includes (but is not limited to) essays, books, conference papers, reports (where permitted by a funder of the research leading to the report), educational resources, presentations, scholarly multi-media material, audio-visual works and digital representations of pictorial and graphical materials.  </a:t>
            </a: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ZA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An </a:t>
            </a:r>
            <a:r>
              <a:rPr lang="en-US" sz="1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Author must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deposit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an appropriate version of Scholarly Publications into an officially designated Institutional Repository or into an acceptable curatorial system which can be harvested by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UCT</a:t>
            </a:r>
            <a:b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shall either through self-archiving or assisted archiving upload the final corrected version of their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thesis or dissertation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into the officially designated Institutional Repository prior to graduating</a:t>
            </a:r>
            <a:endParaRPr lang="en-ZA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908720"/>
            <a:ext cx="8162925" cy="1952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35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Integrated New Repository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" y="1628800"/>
            <a:ext cx="9138208" cy="3547676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517232"/>
            <a:ext cx="9086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200775"/>
            <a:ext cx="90582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6156176" y="2924944"/>
            <a:ext cx="360040" cy="29161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732240" y="2924944"/>
            <a:ext cx="144016" cy="360444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10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rgbClr val="0000FF"/>
                </a:solidFill>
              </a:rPr>
              <a:t>Conclusion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en-ZA" sz="2800" dirty="0"/>
              <a:t>A steady </a:t>
            </a:r>
            <a:r>
              <a:rPr lang="en-ZA" sz="2800" dirty="0" err="1"/>
              <a:t>upswell</a:t>
            </a:r>
            <a:r>
              <a:rPr lang="en-ZA" sz="2800" dirty="0"/>
              <a:t> </a:t>
            </a:r>
            <a:r>
              <a:rPr lang="en-ZA" sz="2800" dirty="0" smtClean="0"/>
              <a:t>and buy-in</a:t>
            </a:r>
            <a:endParaRPr lang="en-ZA" sz="2800" dirty="0"/>
          </a:p>
          <a:p>
            <a:r>
              <a:rPr lang="en-ZA" sz="2800" dirty="0" smtClean="0"/>
              <a:t>Acceptance </a:t>
            </a:r>
            <a:r>
              <a:rPr lang="en-ZA" sz="2800" dirty="0"/>
              <a:t>of non-linear organic process</a:t>
            </a:r>
          </a:p>
          <a:p>
            <a:r>
              <a:rPr lang="en-ZA" sz="2800" dirty="0"/>
              <a:t>Slow approach more likely to be sustainable &amp; </a:t>
            </a:r>
            <a:r>
              <a:rPr lang="en-ZA" sz="2800" dirty="0" smtClean="0"/>
              <a:t>effective</a:t>
            </a:r>
          </a:p>
          <a:p>
            <a:r>
              <a:rPr lang="en-ZA" sz="2800" dirty="0"/>
              <a:t>Integration of resourcing requirements into existing structures</a:t>
            </a:r>
          </a:p>
          <a:p>
            <a:r>
              <a:rPr lang="en-ZA" sz="2800" dirty="0" smtClean="0"/>
              <a:t>A </a:t>
            </a:r>
            <a:r>
              <a:rPr lang="en-ZA" sz="2800" dirty="0"/>
              <a:t>research-based approach to inform </a:t>
            </a:r>
            <a:r>
              <a:rPr lang="en-ZA" sz="2800" dirty="0" smtClean="0"/>
              <a:t>strategy</a:t>
            </a:r>
          </a:p>
          <a:p>
            <a:r>
              <a:rPr lang="en-ZA" sz="2800" dirty="0" smtClean="0"/>
              <a:t>Shift from soft funded projects to mainstream</a:t>
            </a:r>
            <a:endParaRPr lang="en-ZA" sz="2800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9486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12700"/>
            <a:ext cx="9448800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59" name="TextBox 1"/>
          <p:cNvSpPr txBox="1">
            <a:spLocks noChangeArrowheads="1"/>
          </p:cNvSpPr>
          <p:nvPr/>
        </p:nvSpPr>
        <p:spPr bwMode="auto">
          <a:xfrm rot="16200000">
            <a:off x="7869238" y="5513387"/>
            <a:ext cx="2349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ZA" sz="1600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Image: Stacey Stent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1913" y="12700"/>
            <a:ext cx="1079500" cy="536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6" name="Rectangle 5"/>
          <p:cNvSpPr/>
          <p:nvPr/>
        </p:nvSpPr>
        <p:spPr>
          <a:xfrm>
            <a:off x="201613" y="3573463"/>
            <a:ext cx="1081087" cy="536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381000" y="1916113"/>
            <a:ext cx="1079500" cy="536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8" name="Rectangle 7"/>
          <p:cNvSpPr/>
          <p:nvPr/>
        </p:nvSpPr>
        <p:spPr>
          <a:xfrm>
            <a:off x="179388" y="3573463"/>
            <a:ext cx="1079500" cy="536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9" name="Rectangle 8"/>
          <p:cNvSpPr/>
          <p:nvPr/>
        </p:nvSpPr>
        <p:spPr>
          <a:xfrm>
            <a:off x="549275" y="836613"/>
            <a:ext cx="1079500" cy="850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4" name="Rectangle 3"/>
          <p:cNvSpPr/>
          <p:nvPr/>
        </p:nvSpPr>
        <p:spPr>
          <a:xfrm>
            <a:off x="381000" y="2452688"/>
            <a:ext cx="901700" cy="1804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381000" y="4110038"/>
            <a:ext cx="987425" cy="398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11" name="Rectangle 10"/>
          <p:cNvSpPr/>
          <p:nvPr/>
        </p:nvSpPr>
        <p:spPr>
          <a:xfrm>
            <a:off x="549275" y="4941888"/>
            <a:ext cx="1027113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12" name="Rectangle 11"/>
          <p:cNvSpPr/>
          <p:nvPr/>
        </p:nvSpPr>
        <p:spPr>
          <a:xfrm>
            <a:off x="1228725" y="5589588"/>
            <a:ext cx="696913" cy="633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13" name="Rectangle 12"/>
          <p:cNvSpPr/>
          <p:nvPr/>
        </p:nvSpPr>
        <p:spPr>
          <a:xfrm>
            <a:off x="6948488" y="188913"/>
            <a:ext cx="1223962" cy="36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14" name="Rectangle 13"/>
          <p:cNvSpPr/>
          <p:nvPr/>
        </p:nvSpPr>
        <p:spPr>
          <a:xfrm>
            <a:off x="7559675" y="981075"/>
            <a:ext cx="1484313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15" name="Rectangle 14"/>
          <p:cNvSpPr/>
          <p:nvPr/>
        </p:nvSpPr>
        <p:spPr>
          <a:xfrm>
            <a:off x="8172450" y="1916113"/>
            <a:ext cx="1041400" cy="1800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17" name="Rectangle 16"/>
          <p:cNvSpPr/>
          <p:nvPr/>
        </p:nvSpPr>
        <p:spPr>
          <a:xfrm>
            <a:off x="7885113" y="4941888"/>
            <a:ext cx="808037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18" name="Rectangle 17"/>
          <p:cNvSpPr/>
          <p:nvPr/>
        </p:nvSpPr>
        <p:spPr>
          <a:xfrm>
            <a:off x="7451725" y="5732463"/>
            <a:ext cx="433388" cy="36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132138" y="357188"/>
            <a:ext cx="3095625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ZA" dirty="0" smtClean="0"/>
              <a:t>Thank you</a:t>
            </a:r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7885113" y="4005263"/>
            <a:ext cx="1328737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349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References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ZA" dirty="0"/>
              <a:t>Czerniewicz, L and </a:t>
            </a:r>
            <a:r>
              <a:rPr lang="en-ZA" dirty="0" smtClean="0"/>
              <a:t>Brown</a:t>
            </a:r>
            <a:r>
              <a:rPr lang="en-ZA" dirty="0"/>
              <a:t>, C </a:t>
            </a:r>
            <a:r>
              <a:rPr lang="en-ZA" dirty="0" smtClean="0"/>
              <a:t>(2009) </a:t>
            </a:r>
            <a:r>
              <a:rPr lang="en-ZA" dirty="0"/>
              <a:t>study of the relationship between institutional policy, organisational  culture and e-learning use in four South African universities in </a:t>
            </a:r>
            <a:r>
              <a:rPr lang="en-ZA" i="1" dirty="0"/>
              <a:t>Computers &amp; Education </a:t>
            </a:r>
            <a:r>
              <a:rPr lang="en-ZA" dirty="0"/>
              <a:t>53 (2009) 121–131</a:t>
            </a:r>
          </a:p>
          <a:p>
            <a:r>
              <a:rPr lang="en-ZA" dirty="0" err="1"/>
              <a:t>McNay</a:t>
            </a:r>
            <a:r>
              <a:rPr lang="en-ZA" dirty="0"/>
              <a:t>, </a:t>
            </a:r>
            <a:r>
              <a:rPr lang="en-ZA" dirty="0" smtClean="0"/>
              <a:t>I </a:t>
            </a:r>
            <a:r>
              <a:rPr lang="en-ZA" dirty="0"/>
              <a:t>(1995</a:t>
            </a:r>
            <a:r>
              <a:rPr lang="en-ZA" dirty="0" smtClean="0"/>
              <a:t>) </a:t>
            </a:r>
            <a:r>
              <a:rPr lang="en-ZA" dirty="0"/>
              <a:t>From collegial academy to corporate enterprise: The changing cultures of universities. In T. </a:t>
            </a:r>
            <a:r>
              <a:rPr lang="en-ZA" dirty="0" err="1"/>
              <a:t>Schuller</a:t>
            </a:r>
            <a:r>
              <a:rPr lang="en-ZA" dirty="0"/>
              <a:t> (Ed.), </a:t>
            </a:r>
            <a:r>
              <a:rPr lang="en-ZA" i="1" dirty="0"/>
              <a:t>The </a:t>
            </a:r>
            <a:r>
              <a:rPr lang="en-ZA" i="1" dirty="0" smtClean="0"/>
              <a:t>Changing </a:t>
            </a:r>
            <a:r>
              <a:rPr lang="en-ZA" i="1" dirty="0"/>
              <a:t>U</a:t>
            </a:r>
            <a:r>
              <a:rPr lang="en-ZA" i="1" dirty="0" smtClean="0"/>
              <a:t>niversity</a:t>
            </a:r>
            <a:r>
              <a:rPr lang="en-ZA" i="1" dirty="0"/>
              <a:t>. </a:t>
            </a:r>
            <a:r>
              <a:rPr lang="en-ZA" dirty="0"/>
              <a:t>Buckingham: Society for Research into Higher Education and Open University </a:t>
            </a:r>
            <a:r>
              <a:rPr lang="en-ZA" dirty="0" smtClean="0"/>
              <a:t>Press</a:t>
            </a:r>
            <a:endParaRPr lang="en-ZA" dirty="0"/>
          </a:p>
          <a:p>
            <a:r>
              <a:rPr lang="en-ZA" dirty="0" err="1"/>
              <a:t>Rossiter</a:t>
            </a:r>
            <a:r>
              <a:rPr lang="en-ZA" dirty="0"/>
              <a:t>, </a:t>
            </a:r>
            <a:r>
              <a:rPr lang="en-ZA" dirty="0" smtClean="0"/>
              <a:t>D</a:t>
            </a:r>
            <a:r>
              <a:rPr lang="en-ZA" dirty="0"/>
              <a:t> </a:t>
            </a:r>
            <a:r>
              <a:rPr lang="en-ZA" dirty="0" smtClean="0"/>
              <a:t>(2007</a:t>
            </a:r>
            <a:r>
              <a:rPr lang="en-ZA" dirty="0"/>
              <a:t>) Whither e-learning? Conceptions of change and innovation in higher education. </a:t>
            </a:r>
            <a:r>
              <a:rPr lang="en-ZA" i="1" dirty="0"/>
              <a:t>Journal of Organisational Transformation and Social Change</a:t>
            </a:r>
            <a:r>
              <a:rPr lang="en-ZA" dirty="0"/>
              <a:t>. 4 (1), </a:t>
            </a:r>
            <a:r>
              <a:rPr lang="en-ZA" dirty="0" smtClean="0"/>
              <a:t>pp.93–107</a:t>
            </a:r>
            <a:endParaRPr lang="en-ZA" dirty="0"/>
          </a:p>
          <a:p>
            <a:r>
              <a:rPr lang="en-ZA" dirty="0" smtClean="0"/>
              <a:t>Yee-</a:t>
            </a:r>
            <a:r>
              <a:rPr lang="en-ZA" dirty="0" err="1" smtClean="0"/>
              <a:t>Tak</a:t>
            </a:r>
            <a:r>
              <a:rPr lang="en-ZA" dirty="0" smtClean="0"/>
              <a:t> </a:t>
            </a:r>
            <a:r>
              <a:rPr lang="en-ZA" dirty="0"/>
              <a:t>, W (2006) Student Expectations in the New </a:t>
            </a:r>
            <a:r>
              <a:rPr lang="en-ZA" dirty="0" smtClean="0"/>
              <a:t>Millennium: An </a:t>
            </a:r>
            <a:r>
              <a:rPr lang="en-ZA" dirty="0"/>
              <a:t>Explorative Study of Higher Education in Hong Kong, Dissertation,  unpublished dissertation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6451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4220344" y="4462512"/>
            <a:ext cx="1872208" cy="79208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latin typeface="Arial Narrow" pitchFamily="34" charset="0"/>
              </a:rPr>
              <a:t>Policy definition:</a:t>
            </a:r>
          </a:p>
          <a:p>
            <a:pPr algn="ctr"/>
            <a:r>
              <a:rPr lang="en-ZA" b="1" dirty="0" smtClean="0">
                <a:latin typeface="Arial Narrow" pitchFamily="34" charset="0"/>
              </a:rPr>
              <a:t>Tight</a:t>
            </a:r>
            <a:endParaRPr lang="en-ZA" b="1" dirty="0">
              <a:latin typeface="Arial Narrow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067944" y="1606600"/>
            <a:ext cx="1872208" cy="79208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latin typeface="Arial Narrow" pitchFamily="34" charset="0"/>
              </a:rPr>
              <a:t>Policy definition:</a:t>
            </a:r>
          </a:p>
          <a:p>
            <a:pPr algn="ctr"/>
            <a:r>
              <a:rPr lang="en-ZA" b="1" dirty="0" smtClean="0">
                <a:latin typeface="Arial Narrow" pitchFamily="34" charset="0"/>
              </a:rPr>
              <a:t>Loose</a:t>
            </a:r>
            <a:endParaRPr lang="en-ZA" b="1" dirty="0">
              <a:latin typeface="Arial Narrow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259632" y="2924944"/>
            <a:ext cx="1872208" cy="1033512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latin typeface="Arial Narrow" pitchFamily="34" charset="0"/>
              </a:rPr>
              <a:t>Control of implementation:</a:t>
            </a:r>
          </a:p>
          <a:p>
            <a:pPr algn="ctr"/>
            <a:r>
              <a:rPr lang="en-ZA" b="1" dirty="0" smtClean="0">
                <a:latin typeface="Arial Narrow" pitchFamily="34" charset="0"/>
              </a:rPr>
              <a:t>Loose</a:t>
            </a:r>
            <a:endParaRPr lang="en-ZA" b="1" dirty="0">
              <a:latin typeface="Arial Narrow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882060" y="2937644"/>
            <a:ext cx="1872208" cy="1033512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latin typeface="Arial Narrow" pitchFamily="34" charset="0"/>
              </a:rPr>
              <a:t>Control of implementation:</a:t>
            </a:r>
          </a:p>
          <a:p>
            <a:pPr algn="ctr"/>
            <a:r>
              <a:rPr lang="en-ZA" b="1" dirty="0" smtClean="0">
                <a:latin typeface="Arial Narrow" pitchFamily="34" charset="0"/>
              </a:rPr>
              <a:t>Tight</a:t>
            </a:r>
            <a:endParaRPr lang="en-ZA" b="1" dirty="0"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rgbClr val="0000FF"/>
                </a:solidFill>
              </a:rPr>
              <a:t>Institutional cultural types</a:t>
            </a:r>
            <a:endParaRPr lang="en-ZA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1840" y="2420888"/>
            <a:ext cx="1872208" cy="100811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 smtClean="0">
                <a:solidFill>
                  <a:schemeClr val="tx1"/>
                </a:solidFill>
              </a:rPr>
              <a:t>Collegium</a:t>
            </a:r>
            <a:endParaRPr lang="en-ZA" sz="2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31840" y="3454400"/>
            <a:ext cx="1872208" cy="100811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 smtClean="0">
                <a:solidFill>
                  <a:schemeClr val="tx1"/>
                </a:solidFill>
              </a:rPr>
              <a:t>Enterprise</a:t>
            </a:r>
            <a:endParaRPr lang="en-ZA" sz="2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04048" y="3454400"/>
            <a:ext cx="1872208" cy="100811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 smtClean="0">
                <a:solidFill>
                  <a:schemeClr val="tx1"/>
                </a:solidFill>
              </a:rPr>
              <a:t>Corporation</a:t>
            </a:r>
            <a:endParaRPr lang="en-ZA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04048" y="2420888"/>
            <a:ext cx="1872208" cy="100811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 smtClean="0">
                <a:solidFill>
                  <a:schemeClr val="tx1"/>
                </a:solidFill>
              </a:rPr>
              <a:t>Bureaucracy</a:t>
            </a:r>
            <a:endParaRPr lang="en-ZA" sz="24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004048" y="2204864"/>
            <a:ext cx="0" cy="2448272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915816" y="3429000"/>
            <a:ext cx="4176464" cy="25400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3" descr="UCT pic - Ian Barbou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20616" y="2398688"/>
            <a:ext cx="1494656" cy="112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rgbClr val="0000FF"/>
                </a:solidFill>
              </a:rPr>
              <a:t>The collegium type</a:t>
            </a:r>
            <a:endParaRPr lang="en-ZA" dirty="0">
              <a:solidFill>
                <a:srgbClr val="0000FF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ZA" dirty="0"/>
              <a:t>Characterised by </a:t>
            </a:r>
          </a:p>
          <a:p>
            <a:pPr lvl="1"/>
            <a:r>
              <a:rPr lang="en-ZA" dirty="0"/>
              <a:t>loose institutional policy definition</a:t>
            </a:r>
          </a:p>
          <a:p>
            <a:pPr lvl="1"/>
            <a:r>
              <a:rPr lang="en-ZA" dirty="0"/>
              <a:t>informal networks and decision arenas</a:t>
            </a:r>
          </a:p>
          <a:p>
            <a:pPr lvl="1"/>
            <a:r>
              <a:rPr lang="en-ZA" dirty="0"/>
              <a:t>and innovation at the level of the individual or</a:t>
            </a:r>
          </a:p>
          <a:p>
            <a:pPr lvl="1"/>
            <a:r>
              <a:rPr lang="en-ZA" dirty="0"/>
              <a:t>department. (</a:t>
            </a:r>
            <a:r>
              <a:rPr lang="en-ZA" dirty="0" err="1"/>
              <a:t>McNay</a:t>
            </a:r>
            <a:r>
              <a:rPr lang="en-ZA" dirty="0"/>
              <a:t> 1995)</a:t>
            </a:r>
          </a:p>
          <a:p>
            <a:r>
              <a:rPr lang="en-ZA" dirty="0"/>
              <a:t>The organisational response </a:t>
            </a:r>
          </a:p>
          <a:p>
            <a:pPr lvl="1"/>
            <a:r>
              <a:rPr lang="en-ZA" dirty="0"/>
              <a:t>’laissez faire’, few targeted policies or processes (</a:t>
            </a:r>
            <a:r>
              <a:rPr lang="en-ZA" dirty="0" err="1"/>
              <a:t>Rossiter</a:t>
            </a:r>
            <a:r>
              <a:rPr lang="en-ZA" dirty="0"/>
              <a:t>, 2007).</a:t>
            </a:r>
          </a:p>
          <a:p>
            <a:pPr lvl="1"/>
            <a:r>
              <a:rPr lang="en-ZA" dirty="0"/>
              <a:t>Core value of collegium is freedom </a:t>
            </a:r>
          </a:p>
          <a:p>
            <a:r>
              <a:rPr lang="en-ZA" dirty="0"/>
              <a:t>Defines organizational expectations in terms of freedom from external controls (Yee-</a:t>
            </a:r>
            <a:r>
              <a:rPr lang="en-ZA" dirty="0" err="1"/>
              <a:t>Tak</a:t>
            </a:r>
            <a:r>
              <a:rPr lang="en-ZA" dirty="0"/>
              <a:t> </a:t>
            </a:r>
            <a:r>
              <a:rPr lang="en-ZA" dirty="0" smtClean="0"/>
              <a:t>2006)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1423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rgbClr val="0000FF"/>
                </a:solidFill>
              </a:rPr>
              <a:t>U</a:t>
            </a:r>
            <a:r>
              <a:rPr lang="en-ZA" dirty="0" smtClean="0">
                <a:solidFill>
                  <a:srgbClr val="0000FF"/>
                </a:solidFill>
              </a:rPr>
              <a:t>niversity of Cape Town</a:t>
            </a:r>
            <a:endParaRPr lang="en-ZA" dirty="0">
              <a:solidFill>
                <a:srgbClr val="0000FF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dirty="0"/>
              <a:t>Oldest South African university </a:t>
            </a:r>
          </a:p>
          <a:p>
            <a:pPr lvl="1"/>
            <a:r>
              <a:rPr lang="en-ZA" dirty="0"/>
              <a:t>Top ranked African university</a:t>
            </a:r>
          </a:p>
          <a:p>
            <a:pPr lvl="1"/>
            <a:r>
              <a:rPr lang="en-ZA" dirty="0"/>
              <a:t>QS World University Rankings</a:t>
            </a:r>
          </a:p>
          <a:p>
            <a:pPr lvl="1"/>
            <a:r>
              <a:rPr lang="en-ZA" dirty="0"/>
              <a:t>The Times Higher Education World University Rankings</a:t>
            </a:r>
          </a:p>
          <a:p>
            <a:pPr lvl="1"/>
            <a:r>
              <a:rPr lang="en-ZA" dirty="0"/>
              <a:t>Academic Ranking of World Universities</a:t>
            </a:r>
          </a:p>
          <a:p>
            <a:r>
              <a:rPr lang="en-ZA" dirty="0"/>
              <a:t>Medium </a:t>
            </a:r>
            <a:r>
              <a:rPr lang="en-ZA" dirty="0" smtClean="0"/>
              <a:t>sized</a:t>
            </a:r>
          </a:p>
          <a:p>
            <a:pPr lvl="1"/>
            <a:r>
              <a:rPr lang="en-ZA" dirty="0" smtClean="0"/>
              <a:t>+/- </a:t>
            </a:r>
            <a:r>
              <a:rPr lang="en-ZA" dirty="0"/>
              <a:t>25 </a:t>
            </a:r>
            <a:r>
              <a:rPr lang="en-ZA" dirty="0" smtClean="0"/>
              <a:t>500 </a:t>
            </a:r>
            <a:r>
              <a:rPr lang="en-ZA" dirty="0"/>
              <a:t>students</a:t>
            </a:r>
          </a:p>
          <a:p>
            <a:pPr lvl="1"/>
            <a:r>
              <a:rPr lang="en-ZA" dirty="0" smtClean="0"/>
              <a:t>982 </a:t>
            </a:r>
            <a:r>
              <a:rPr lang="en-ZA" dirty="0"/>
              <a:t>permanent academics (of 5 442 total staff)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3820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rgbClr val="0000FF"/>
                </a:solidFill>
              </a:rPr>
              <a:t>Strategic approaches</a:t>
            </a:r>
            <a:endParaRPr lang="en-ZA" dirty="0">
              <a:solidFill>
                <a:srgbClr val="0000FF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Individual agency/ control</a:t>
            </a:r>
          </a:p>
          <a:p>
            <a:r>
              <a:rPr lang="en-ZA" dirty="0"/>
              <a:t>Maximum flexibility </a:t>
            </a:r>
          </a:p>
          <a:p>
            <a:r>
              <a:rPr lang="en-ZA" dirty="0"/>
              <a:t>Network / community building</a:t>
            </a:r>
          </a:p>
          <a:p>
            <a:r>
              <a:rPr lang="en-ZA" dirty="0"/>
              <a:t>Enabling </a:t>
            </a:r>
            <a:r>
              <a:rPr lang="en-ZA" dirty="0" smtClean="0"/>
              <a:t>environment</a:t>
            </a:r>
            <a:endParaRPr lang="en-ZA" dirty="0"/>
          </a:p>
          <a:p>
            <a:r>
              <a:rPr lang="en-ZA" dirty="0"/>
              <a:t>Champions at different levels </a:t>
            </a:r>
          </a:p>
          <a:p>
            <a:endParaRPr lang="en-ZA" dirty="0"/>
          </a:p>
        </p:txBody>
      </p:sp>
      <p:sp>
        <p:nvSpPr>
          <p:cNvPr id="3" name="Rectangle 2"/>
          <p:cNvSpPr/>
          <p:nvPr/>
        </p:nvSpPr>
        <p:spPr>
          <a:xfrm>
            <a:off x="1835696" y="4690386"/>
            <a:ext cx="6408712" cy="1631216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en-ZA" sz="2000" dirty="0" smtClean="0">
                <a:solidFill>
                  <a:schemeClr val="bg1"/>
                </a:solidFill>
              </a:rPr>
              <a:t>Collegium culture:</a:t>
            </a:r>
          </a:p>
          <a:p>
            <a:r>
              <a:rPr lang="en-ZA" sz="2000" dirty="0" smtClean="0">
                <a:solidFill>
                  <a:schemeClr val="bg1"/>
                </a:solidFill>
              </a:rPr>
              <a:t>loose </a:t>
            </a:r>
            <a:r>
              <a:rPr lang="en-ZA" sz="2000" dirty="0">
                <a:solidFill>
                  <a:schemeClr val="bg1"/>
                </a:solidFill>
              </a:rPr>
              <a:t>institutional policy definition</a:t>
            </a:r>
          </a:p>
          <a:p>
            <a:r>
              <a:rPr lang="en-ZA" sz="2000" dirty="0">
                <a:solidFill>
                  <a:schemeClr val="bg1"/>
                </a:solidFill>
              </a:rPr>
              <a:t>informal networks and decision arenas</a:t>
            </a:r>
          </a:p>
          <a:p>
            <a:r>
              <a:rPr lang="en-ZA" sz="2000" dirty="0">
                <a:solidFill>
                  <a:schemeClr val="bg1"/>
                </a:solidFill>
              </a:rPr>
              <a:t>and innovation at the level of the individual </a:t>
            </a:r>
            <a:r>
              <a:rPr lang="en-ZA" sz="2000" dirty="0" smtClean="0">
                <a:solidFill>
                  <a:schemeClr val="bg1"/>
                </a:solidFill>
              </a:rPr>
              <a:t>or department</a:t>
            </a:r>
            <a:r>
              <a:rPr lang="en-ZA" sz="2000" dirty="0">
                <a:solidFill>
                  <a:schemeClr val="bg1"/>
                </a:solidFill>
              </a:rPr>
              <a:t>. (</a:t>
            </a:r>
            <a:r>
              <a:rPr lang="en-ZA" sz="2000" dirty="0" err="1">
                <a:solidFill>
                  <a:schemeClr val="bg1"/>
                </a:solidFill>
              </a:rPr>
              <a:t>McNay</a:t>
            </a:r>
            <a:r>
              <a:rPr lang="en-ZA" sz="2000" dirty="0">
                <a:solidFill>
                  <a:schemeClr val="bg1"/>
                </a:solidFill>
              </a:rPr>
              <a:t> 1995)</a:t>
            </a:r>
          </a:p>
        </p:txBody>
      </p:sp>
    </p:spTree>
    <p:extLst>
      <p:ext uri="{BB962C8B-B14F-4D97-AF65-F5344CB8AC3E}">
        <p14:creationId xmlns:p14="http://schemas.microsoft.com/office/powerpoint/2010/main" val="156856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rgbClr val="0000FF"/>
                </a:solidFill>
              </a:rPr>
              <a:t>Historically</a:t>
            </a:r>
            <a:endParaRPr lang="en-ZA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611" y="1268760"/>
            <a:ext cx="8807389" cy="4525963"/>
          </a:xfrm>
        </p:spPr>
        <p:txBody>
          <a:bodyPr/>
          <a:lstStyle/>
          <a:p>
            <a:r>
              <a:rPr lang="en-ZA" dirty="0" smtClean="0"/>
              <a:t>Opportunities for open agenda in the eLearning space (CHED)(rather than OA)</a:t>
            </a:r>
          </a:p>
          <a:p>
            <a:pPr lvl="1"/>
            <a:r>
              <a:rPr lang="en-ZA" dirty="0" smtClean="0"/>
              <a:t>Contributed to change strategy</a:t>
            </a:r>
          </a:p>
          <a:p>
            <a:r>
              <a:rPr lang="en-ZA" dirty="0" smtClean="0"/>
              <a:t>No institutional repository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61048"/>
            <a:ext cx="4355009" cy="2899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39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rgbClr val="0000FF"/>
                </a:solidFill>
              </a:rPr>
              <a:t>Multiplicity</a:t>
            </a:r>
            <a:endParaRPr lang="en-ZA" dirty="0">
              <a:solidFill>
                <a:srgbClr val="0000FF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en-ZA" dirty="0"/>
              <a:t>Multiple strategies</a:t>
            </a:r>
          </a:p>
          <a:p>
            <a:r>
              <a:rPr lang="en-ZA" dirty="0"/>
              <a:t>Many small sites of innovation and activity, aiming for agglomeration across the </a:t>
            </a:r>
            <a:r>
              <a:rPr lang="en-ZA" dirty="0" smtClean="0"/>
              <a:t>institution, to achieve critical mass</a:t>
            </a:r>
            <a:endParaRPr lang="en-ZA" dirty="0"/>
          </a:p>
          <a:p>
            <a:r>
              <a:rPr lang="en-ZA" dirty="0" smtClean="0"/>
              <a:t>Develop networks and build community</a:t>
            </a:r>
          </a:p>
          <a:p>
            <a:r>
              <a:rPr lang="en-ZA" dirty="0" smtClean="0"/>
              <a:t>Aim for enabling policies</a:t>
            </a:r>
          </a:p>
          <a:p>
            <a:r>
              <a:rPr lang="en-ZA" dirty="0" smtClean="0"/>
              <a:t>Aim for agency + assistance</a:t>
            </a:r>
          </a:p>
          <a:p>
            <a:r>
              <a:rPr lang="en-ZA" dirty="0"/>
              <a:t>Change at all levels of the university</a:t>
            </a:r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1659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atul talk 14 April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Apereo talk Miami for sharing</Template>
  <TotalTime>4005</TotalTime>
  <Words>957</Words>
  <Application>Microsoft Office PowerPoint</Application>
  <PresentationFormat>On-screen Show (4:3)</PresentationFormat>
  <Paragraphs>277</Paragraphs>
  <Slides>36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Iatul talk 14 April 2013</vt:lpstr>
      <vt:lpstr>Openness at the University of Cape Town  </vt:lpstr>
      <vt:lpstr>Some premises</vt:lpstr>
      <vt:lpstr>Institutional cultural types</vt:lpstr>
      <vt:lpstr>Institutional cultural types</vt:lpstr>
      <vt:lpstr>The collegium type</vt:lpstr>
      <vt:lpstr>University of Cape Town</vt:lpstr>
      <vt:lpstr>Strategic approaches</vt:lpstr>
      <vt:lpstr>Historically</vt:lpstr>
      <vt:lpstr>Multiplicity</vt:lpstr>
      <vt:lpstr>Open education at UCT</vt:lpstr>
      <vt:lpstr>Open education at UCT</vt:lpstr>
      <vt:lpstr>PowerPoint Presentation</vt:lpstr>
      <vt:lpstr>Open education at UCT</vt:lpstr>
      <vt:lpstr>PowerPoint Presentation</vt:lpstr>
      <vt:lpstr>PowerPoint Presentation</vt:lpstr>
      <vt:lpstr>All Kinds of OERs</vt:lpstr>
      <vt:lpstr>Open education at UCT</vt:lpstr>
      <vt:lpstr>PowerPoint Presentation</vt:lpstr>
      <vt:lpstr>Open education at UCT</vt:lpstr>
      <vt:lpstr>PowerPoint Presentation</vt:lpstr>
      <vt:lpstr>UCT Open Education Activities</vt:lpstr>
      <vt:lpstr>Incentives:  small grants </vt:lpstr>
      <vt:lpstr>IP policy</vt:lpstr>
      <vt:lpstr>Growth of Open Content</vt:lpstr>
      <vt:lpstr>PowerPoint Presentation</vt:lpstr>
      <vt:lpstr>PowerPoint Presentation</vt:lpstr>
      <vt:lpstr>Online Lectures</vt:lpstr>
      <vt:lpstr>PowerPoint Presentation</vt:lpstr>
      <vt:lpstr>OER to Journal Article</vt:lpstr>
      <vt:lpstr>Open education at UCT</vt:lpstr>
      <vt:lpstr>Symbolic support</vt:lpstr>
      <vt:lpstr>Policy Support (2014)</vt:lpstr>
      <vt:lpstr>Integrated New Repository</vt:lpstr>
      <vt:lpstr>Conclusion</vt:lpstr>
      <vt:lpstr>PowerPoint Presentation</vt:lpstr>
      <vt:lpstr>References</vt:lpstr>
    </vt:vector>
  </TitlesOfParts>
  <Company>University of Cape Town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user1</dc:creator>
  <cp:lastModifiedBy>Laura Czerniewicz</cp:lastModifiedBy>
  <cp:revision>187</cp:revision>
  <dcterms:created xsi:type="dcterms:W3CDTF">2011-05-10T08:15:56Z</dcterms:created>
  <dcterms:modified xsi:type="dcterms:W3CDTF">2014-06-17T10:03:31Z</dcterms:modified>
</cp:coreProperties>
</file>