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97" r:id="rId3"/>
    <p:sldId id="257" r:id="rId4"/>
    <p:sldId id="287" r:id="rId5"/>
    <p:sldId id="288" r:id="rId6"/>
    <p:sldId id="291" r:id="rId7"/>
    <p:sldId id="290" r:id="rId8"/>
    <p:sldId id="296" r:id="rId9"/>
    <p:sldId id="292" r:id="rId10"/>
    <p:sldId id="293" r:id="rId11"/>
    <p:sldId id="283" r:id="rId12"/>
    <p:sldId id="286" r:id="rId13"/>
    <p:sldId id="295" r:id="rId14"/>
    <p:sldId id="289" r:id="rId15"/>
    <p:sldId id="258" r:id="rId16"/>
    <p:sldId id="28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4388" autoAdjust="0"/>
    <p:restoredTop sz="88034" autoAdjust="0"/>
  </p:normalViewPr>
  <p:slideViewPr>
    <p:cSldViewPr>
      <p:cViewPr varScale="1">
        <p:scale>
          <a:sx n="96" d="100"/>
          <a:sy n="96" d="100"/>
        </p:scale>
        <p:origin x="-144" y="-90"/>
      </p:cViewPr>
      <p:guideLst>
        <p:guide orient="horz" pos="2160"/>
        <p:guide pos="2880"/>
      </p:guideLst>
    </p:cSldViewPr>
  </p:slideViewPr>
  <p:outlineViewPr>
    <p:cViewPr>
      <p:scale>
        <a:sx n="33" d="100"/>
        <a:sy n="33" d="100"/>
      </p:scale>
      <p:origin x="0" y="543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F2987A-F03A-47D9-9879-EBC1D5550FAA}" type="datetimeFigureOut">
              <a:rPr lang="en-US" smtClean="0"/>
              <a:pPr/>
              <a:t>4/28/2017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637752-3ECC-4F81-814E-49772A0B4531}" type="slidenum">
              <a:rPr lang="en-US" smtClean="0"/>
              <a:pPr/>
              <a:t>‹#›</a:t>
            </a:fld>
            <a:endParaRPr lang="en-US"/>
          </a:p>
        </p:txBody>
      </p:sp>
    </p:spTree>
    <p:extLst>
      <p:ext uri="{BB962C8B-B14F-4D97-AF65-F5344CB8AC3E}">
        <p14:creationId xmlns:p14="http://schemas.microsoft.com/office/powerpoint/2010/main" val="2506893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wikipedia.org/wiki/Computer_network"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en.wikipedia.org/wiki/Critical_thinking" TargetMode="External"/><Relationship Id="rId4" Type="http://schemas.openxmlformats.org/officeDocument/2006/relationships/hyperlink" Target="https://en.wikipedia.org/wiki/Big_data"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kern="1200" noProof="0" dirty="0" smtClean="0">
              <a:solidFill>
                <a:schemeClr val="tx1"/>
              </a:solidFill>
              <a:latin typeface="+mn-lt"/>
              <a:ea typeface="+mn-ea"/>
              <a:cs typeface="+mn-cs"/>
            </a:endParaRPr>
          </a:p>
          <a:p>
            <a:endParaRPr lang="en-GB" noProof="0" dirty="0"/>
          </a:p>
        </p:txBody>
      </p:sp>
      <p:sp>
        <p:nvSpPr>
          <p:cNvPr id="4" name="Slide Number Placeholder 3"/>
          <p:cNvSpPr>
            <a:spLocks noGrp="1"/>
          </p:cNvSpPr>
          <p:nvPr>
            <p:ph type="sldNum" sz="quarter" idx="10"/>
          </p:nvPr>
        </p:nvSpPr>
        <p:spPr/>
        <p:txBody>
          <a:bodyPr/>
          <a:lstStyle/>
          <a:p>
            <a:fld id="{E1637752-3ECC-4F81-814E-49772A0B453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kern="1200" baseline="0" noProof="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1637752-3ECC-4F81-814E-49772A0B4531}"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effectLst/>
                <a:latin typeface="+mn-lt"/>
                <a:ea typeface="+mn-ea"/>
                <a:cs typeface="+mn-cs"/>
              </a:rPr>
              <a:t>A digitally literate person will possess a range of digital skills, knowledge of the basic principles of computing devices, skills in using </a:t>
            </a:r>
            <a:r>
              <a:rPr lang="en-US" sz="1200" b="0" i="0" u="none" strike="noStrike" kern="1200" dirty="0" smtClean="0">
                <a:solidFill>
                  <a:schemeClr val="tx1"/>
                </a:solidFill>
                <a:effectLst/>
                <a:latin typeface="+mn-lt"/>
                <a:ea typeface="+mn-ea"/>
                <a:cs typeface="+mn-cs"/>
                <a:hlinkClick r:id="rId3" tooltip="Computer network"/>
              </a:rPr>
              <a:t>computer networks</a:t>
            </a:r>
            <a:r>
              <a:rPr lang="en-US" sz="1200" b="0" i="0" kern="1200" dirty="0" smtClean="0">
                <a:solidFill>
                  <a:schemeClr val="tx1"/>
                </a:solidFill>
                <a:effectLst/>
                <a:latin typeface="+mn-lt"/>
                <a:ea typeface="+mn-ea"/>
                <a:cs typeface="+mn-cs"/>
              </a:rPr>
              <a:t>, an ability to engage in online communities and social networks while adhering to behavioral protocols, be able to find, capture and evaluate information, an understanding of the societal issues raised by digital technologies (such as </a:t>
            </a:r>
            <a:r>
              <a:rPr lang="en-US" sz="1200" b="0" i="0" u="none" strike="noStrike" kern="1200" dirty="0" smtClean="0">
                <a:solidFill>
                  <a:schemeClr val="tx1"/>
                </a:solidFill>
                <a:effectLst/>
                <a:latin typeface="+mn-lt"/>
                <a:ea typeface="+mn-ea"/>
                <a:cs typeface="+mn-cs"/>
                <a:hlinkClick r:id="rId4" tooltip="Big data"/>
              </a:rPr>
              <a:t>big data</a:t>
            </a:r>
            <a:r>
              <a:rPr lang="en-US" sz="1200" b="0" i="0" kern="1200" dirty="0" smtClean="0">
                <a:solidFill>
                  <a:schemeClr val="tx1"/>
                </a:solidFill>
                <a:effectLst/>
                <a:latin typeface="+mn-lt"/>
                <a:ea typeface="+mn-ea"/>
                <a:cs typeface="+mn-cs"/>
              </a:rPr>
              <a:t>), and possess </a:t>
            </a:r>
            <a:r>
              <a:rPr lang="en-US" sz="1200" b="0" i="0" u="none" strike="noStrike" kern="1200" dirty="0" smtClean="0">
                <a:solidFill>
                  <a:schemeClr val="tx1"/>
                </a:solidFill>
                <a:effectLst/>
                <a:latin typeface="+mn-lt"/>
                <a:ea typeface="+mn-ea"/>
                <a:cs typeface="+mn-cs"/>
                <a:hlinkClick r:id="rId5" tooltip="Critical thinking"/>
              </a:rPr>
              <a:t>critical thinking</a:t>
            </a:r>
            <a:r>
              <a:rPr lang="en-US" sz="1200" b="0" i="0" kern="1200" dirty="0" smtClean="0">
                <a:solidFill>
                  <a:schemeClr val="tx1"/>
                </a:solidFill>
                <a:effectLst/>
                <a:latin typeface="+mn-lt"/>
                <a:ea typeface="+mn-ea"/>
                <a:cs typeface="+mn-cs"/>
              </a:rPr>
              <a:t> skills.</a:t>
            </a:r>
            <a:r>
              <a:rPr lang="et-EE" sz="1200" b="0" i="0" kern="1200" dirty="0" smtClean="0">
                <a:solidFill>
                  <a:schemeClr val="tx1"/>
                </a:solidFill>
                <a:effectLst/>
                <a:latin typeface="+mn-lt"/>
                <a:ea typeface="+mn-ea"/>
                <a:cs typeface="+mn-cs"/>
              </a:rPr>
              <a:t> (</a:t>
            </a:r>
            <a:r>
              <a:rPr lang="et-EE" sz="1200" b="0" i="0" kern="1200" dirty="0" err="1" smtClean="0">
                <a:solidFill>
                  <a:schemeClr val="tx1"/>
                </a:solidFill>
                <a:effectLst/>
                <a:latin typeface="+mn-lt"/>
                <a:ea typeface="+mn-ea"/>
                <a:cs typeface="+mn-cs"/>
              </a:rPr>
              <a:t>Wikipedia</a:t>
            </a:r>
            <a:r>
              <a:rPr lang="et-EE" sz="1200" b="0" i="0" kern="1200" dirty="0" smtClean="0">
                <a:solidFill>
                  <a:schemeClr val="tx1"/>
                </a:solidFill>
                <a:effectLst/>
                <a:latin typeface="+mn-lt"/>
                <a:ea typeface="+mn-ea"/>
                <a:cs typeface="+mn-cs"/>
              </a:rPr>
              <a:t>)</a:t>
            </a:r>
            <a:endParaRPr lang="en-GB" sz="1200" kern="1200" baseline="0" noProof="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1637752-3ECC-4F81-814E-49772A0B4531}"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kern="1200" baseline="0" noProof="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1637752-3ECC-4F81-814E-49772A0B4531}"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1637752-3ECC-4F81-814E-49772A0B4531}"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sz="quarter" idx="10"/>
          </p:nvPr>
        </p:nvSpPr>
        <p:spPr/>
        <p:txBody>
          <a:bodyPr/>
          <a:lstStyle/>
          <a:p>
            <a:fld id="{11EAC380-9E62-4C73-9A83-D5C719244014}" type="slidenum">
              <a:rPr lang="et-EE" smtClean="0"/>
              <a:pPr/>
              <a:t>16</a:t>
            </a:fld>
            <a:endParaRPr lang="et-E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kern="1200" baseline="0" noProof="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1637752-3ECC-4F81-814E-49772A0B4531}"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kern="1200" baseline="0" noProof="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1637752-3ECC-4F81-814E-49772A0B4531}"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kern="1200" baseline="0" noProof="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1637752-3ECC-4F81-814E-49772A0B4531}"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kern="1200" baseline="0" noProof="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1637752-3ECC-4F81-814E-49772A0B4531}"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t-E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1637752-3ECC-4F81-814E-49772A0B4531}"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kern="1200" baseline="0" noProof="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1637752-3ECC-4F81-814E-49772A0B4531}" type="slidenum">
              <a:rPr lang="en-US" smtClean="0">
                <a:solidFill>
                  <a:prstClr val="black"/>
                </a:solidFill>
              </a:rPr>
              <a:pPr/>
              <a:t>9</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kern="1200" baseline="0" noProof="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1637752-3ECC-4F81-814E-49772A0B4531}"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kern="1200" baseline="0" noProof="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1637752-3ECC-4F81-814E-49772A0B4531}"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2D88EC-C28B-450B-9BF9-53EACF370E16}" type="datetimeFigureOut">
              <a:rPr lang="en-US" smtClean="0"/>
              <a:pPr/>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2E29B-3CFF-41F2-9DF4-B3EE90BBB29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2D88EC-C28B-450B-9BF9-53EACF370E16}" type="datetimeFigureOut">
              <a:rPr lang="en-US" smtClean="0"/>
              <a:pPr/>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2E29B-3CFF-41F2-9DF4-B3EE90BBB2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2D88EC-C28B-450B-9BF9-53EACF370E16}" type="datetimeFigureOut">
              <a:rPr lang="en-US" smtClean="0"/>
              <a:pPr/>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2E29B-3CFF-41F2-9DF4-B3EE90BBB2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2D88EC-C28B-450B-9BF9-53EACF370E16}" type="datetimeFigureOut">
              <a:rPr lang="en-US" smtClean="0"/>
              <a:pPr/>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2E29B-3CFF-41F2-9DF4-B3EE90BBB2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2D88EC-C28B-450B-9BF9-53EACF370E16}" type="datetimeFigureOut">
              <a:rPr lang="en-US" smtClean="0"/>
              <a:pPr/>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2E29B-3CFF-41F2-9DF4-B3EE90BBB29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2D88EC-C28B-450B-9BF9-53EACF370E16}" type="datetimeFigureOut">
              <a:rPr lang="en-US" smtClean="0"/>
              <a:pPr/>
              <a:t>4/28/2017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2E29B-3CFF-41F2-9DF4-B3EE90BBB2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2D88EC-C28B-450B-9BF9-53EACF370E16}" type="datetimeFigureOut">
              <a:rPr lang="en-US" smtClean="0"/>
              <a:pPr/>
              <a:t>4/28/2017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22E29B-3CFF-41F2-9DF4-B3EE90BBB2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2D88EC-C28B-450B-9BF9-53EACF370E16}" type="datetimeFigureOut">
              <a:rPr lang="en-US" smtClean="0"/>
              <a:pPr/>
              <a:t>4/28/2017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22E29B-3CFF-41F2-9DF4-B3EE90BBB2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2D88EC-C28B-450B-9BF9-53EACF370E16}" type="datetimeFigureOut">
              <a:rPr lang="en-US" smtClean="0"/>
              <a:pPr/>
              <a:t>4/28/2017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22E29B-3CFF-41F2-9DF4-B3EE90BBB2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2D88EC-C28B-450B-9BF9-53EACF370E16}" type="datetimeFigureOut">
              <a:rPr lang="en-US" smtClean="0"/>
              <a:pPr/>
              <a:t>4/28/2017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2E29B-3CFF-41F2-9DF4-B3EE90BBB29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2D88EC-C28B-450B-9BF9-53EACF370E16}" type="datetimeFigureOut">
              <a:rPr lang="en-US" smtClean="0"/>
              <a:pPr/>
              <a:t>4/28/2017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2E29B-3CFF-41F2-9DF4-B3EE90BBB29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D88EC-C28B-450B-9BF9-53EACF370E16}" type="datetimeFigureOut">
              <a:rPr lang="en-US" smtClean="0"/>
              <a:pPr/>
              <a:t>4/28/2017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2E29B-3CFF-41F2-9DF4-B3EE90BBB29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maailmakeeled.ut.ee/sites/default/files/field/image/banner_kodukale.jpg" TargetMode="Externa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internationalstudentloan.com/images/student-outside-studying.jpg" TargetMode="Externa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ecil2016.ilconf.org/wp-content/uploads/2016/10/ECIL2016_BoA.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s://static2.visitestonia.com/images/6613/ty-rmtk-konv-3_.jpeg"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hudaalhusaini.com/wp-content/uploads/2017/04/1428045870_1-header.jpg"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media-cdn.tripadvisor.com/media/photo-s/07/42/12/a9/observatory-of-the-university.jpg"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sisu.ut.ee/rdm_course1/research-data-managemen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etag.ee/wp-content/uploads/2017/03/Open-Science-in-Estonia-Principles-and-Recommendations-final.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sisu.ut.ee/sites/default/files/teadusandmed/files/data-management-checklis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95536" y="332656"/>
            <a:ext cx="5363471" cy="1512168"/>
          </a:xfrm>
          <a:prstGeom prst="rect">
            <a:avLst/>
          </a:prstGeom>
          <a:noFill/>
          <a:ln w="9525">
            <a:noFill/>
            <a:miter lim="800000"/>
            <a:headEnd/>
            <a:tailEnd/>
          </a:ln>
        </p:spPr>
      </p:pic>
      <p:sp>
        <p:nvSpPr>
          <p:cNvPr id="2" name="Title 1"/>
          <p:cNvSpPr>
            <a:spLocks noGrp="1"/>
          </p:cNvSpPr>
          <p:nvPr>
            <p:ph type="ctrTitle"/>
          </p:nvPr>
        </p:nvSpPr>
        <p:spPr>
          <a:xfrm>
            <a:off x="467544" y="1434436"/>
            <a:ext cx="8136904" cy="2714644"/>
          </a:xfrm>
        </p:spPr>
        <p:txBody>
          <a:bodyPr>
            <a:normAutofit fontScale="90000"/>
          </a:bodyPr>
          <a:lstStyle/>
          <a:p>
            <a:r>
              <a:rPr lang="en-GB" b="1" dirty="0" smtClean="0"/>
              <a:t/>
            </a:r>
            <a:br>
              <a:rPr lang="en-GB" b="1" dirty="0" smtClean="0"/>
            </a:br>
            <a:r>
              <a:rPr lang="et-EE" b="1" dirty="0" smtClean="0">
                <a:solidFill>
                  <a:schemeClr val="accent1">
                    <a:lumMod val="75000"/>
                  </a:schemeClr>
                </a:solidFill>
              </a:rPr>
              <a:t>E</a:t>
            </a:r>
            <a:r>
              <a:rPr lang="en-US" b="1" dirty="0" smtClean="0">
                <a:solidFill>
                  <a:schemeClr val="accent1">
                    <a:lumMod val="75000"/>
                  </a:schemeClr>
                </a:solidFill>
              </a:rPr>
              <a:t>-course </a:t>
            </a:r>
            <a:r>
              <a:rPr lang="en-US" b="1" dirty="0">
                <a:solidFill>
                  <a:schemeClr val="accent1">
                    <a:lumMod val="75000"/>
                  </a:schemeClr>
                </a:solidFill>
              </a:rPr>
              <a:t>on Research Data Management at </a:t>
            </a:r>
            <a:r>
              <a:rPr lang="en-US" b="1" dirty="0" smtClean="0">
                <a:solidFill>
                  <a:schemeClr val="accent1">
                    <a:lumMod val="75000"/>
                  </a:schemeClr>
                </a:solidFill>
              </a:rPr>
              <a:t>UT</a:t>
            </a:r>
            <a:r>
              <a:rPr lang="et-EE" b="1" dirty="0" smtClean="0">
                <a:solidFill>
                  <a:schemeClr val="accent1">
                    <a:lumMod val="75000"/>
                  </a:schemeClr>
                </a:solidFill>
              </a:rPr>
              <a:t> </a:t>
            </a:r>
            <a:r>
              <a:rPr lang="et-EE" b="1" dirty="0" err="1" smtClean="0">
                <a:solidFill>
                  <a:schemeClr val="accent1">
                    <a:lumMod val="75000"/>
                  </a:schemeClr>
                </a:solidFill>
              </a:rPr>
              <a:t>Library</a:t>
            </a:r>
            <a:r>
              <a:rPr lang="en-GB" b="1" dirty="0" smtClean="0">
                <a:solidFill>
                  <a:schemeClr val="accent1">
                    <a:lumMod val="75000"/>
                  </a:schemeClr>
                </a:solidFill>
              </a:rPr>
              <a:t/>
            </a:r>
            <a:br>
              <a:rPr lang="en-GB" b="1" dirty="0" smtClean="0">
                <a:solidFill>
                  <a:schemeClr val="accent1">
                    <a:lumMod val="75000"/>
                  </a:schemeClr>
                </a:solidFill>
              </a:rPr>
            </a:br>
            <a:endParaRPr lang="en-GB" b="1" dirty="0">
              <a:solidFill>
                <a:schemeClr val="accent1">
                  <a:lumMod val="75000"/>
                </a:schemeClr>
              </a:solidFill>
            </a:endParaRPr>
          </a:p>
        </p:txBody>
      </p:sp>
      <p:sp>
        <p:nvSpPr>
          <p:cNvPr id="3" name="Subtitle 2"/>
          <p:cNvSpPr>
            <a:spLocks noGrp="1"/>
          </p:cNvSpPr>
          <p:nvPr>
            <p:ph type="subTitle" idx="1"/>
          </p:nvPr>
        </p:nvSpPr>
        <p:spPr>
          <a:xfrm>
            <a:off x="1371600" y="4196680"/>
            <a:ext cx="6400800" cy="1752600"/>
          </a:xfrm>
        </p:spPr>
        <p:txBody>
          <a:bodyPr>
            <a:normAutofit/>
          </a:bodyPr>
          <a:lstStyle/>
          <a:p>
            <a:r>
              <a:rPr lang="et-EE" sz="2000" dirty="0" smtClean="0">
                <a:solidFill>
                  <a:schemeClr val="tx1">
                    <a:lumMod val="50000"/>
                    <a:lumOff val="50000"/>
                  </a:schemeClr>
                </a:solidFill>
              </a:rPr>
              <a:t>Tiiu Tarkpea</a:t>
            </a:r>
          </a:p>
          <a:p>
            <a:r>
              <a:rPr lang="et-EE" sz="2000" dirty="0" err="1" smtClean="0">
                <a:solidFill>
                  <a:schemeClr val="tx1">
                    <a:lumMod val="50000"/>
                    <a:lumOff val="50000"/>
                  </a:schemeClr>
                </a:solidFill>
              </a:rPr>
              <a:t>Data</a:t>
            </a:r>
            <a:r>
              <a:rPr lang="et-EE" sz="2000" dirty="0" smtClean="0">
                <a:solidFill>
                  <a:schemeClr val="tx1">
                    <a:lumMod val="50000"/>
                    <a:lumOff val="50000"/>
                  </a:schemeClr>
                </a:solidFill>
              </a:rPr>
              <a:t> </a:t>
            </a:r>
            <a:r>
              <a:rPr lang="et-EE" sz="2000" dirty="0" err="1" smtClean="0">
                <a:solidFill>
                  <a:schemeClr val="tx1">
                    <a:lumMod val="50000"/>
                    <a:lumOff val="50000"/>
                  </a:schemeClr>
                </a:solidFill>
              </a:rPr>
              <a:t>Librarian</a:t>
            </a:r>
            <a:endParaRPr lang="et-EE" sz="2000" dirty="0" smtClean="0">
              <a:solidFill>
                <a:schemeClr val="tx1">
                  <a:lumMod val="50000"/>
                  <a:lumOff val="50000"/>
                </a:schemeClr>
              </a:solidFill>
            </a:endParaRPr>
          </a:p>
          <a:p>
            <a:r>
              <a:rPr lang="et-EE" sz="2000" dirty="0" smtClean="0">
                <a:solidFill>
                  <a:schemeClr val="tx1">
                    <a:lumMod val="50000"/>
                    <a:lumOff val="50000"/>
                  </a:schemeClr>
                </a:solidFill>
              </a:rPr>
              <a:t>University of Tartu Library, Estonia</a:t>
            </a:r>
          </a:p>
          <a:p>
            <a:r>
              <a:rPr lang="et-EE" sz="2000" dirty="0" smtClean="0">
                <a:solidFill>
                  <a:schemeClr val="tx1">
                    <a:lumMod val="50000"/>
                    <a:lumOff val="50000"/>
                  </a:schemeClr>
                </a:solidFill>
              </a:rPr>
              <a:t>28.04.2017</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252933"/>
            <a:ext cx="1728192" cy="1671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395536" y="332656"/>
            <a:ext cx="5363471" cy="1512168"/>
          </a:xfrm>
          <a:prstGeom prst="rect">
            <a:avLst/>
          </a:prstGeom>
          <a:noFill/>
          <a:ln w="9525">
            <a:noFill/>
            <a:miter lim="800000"/>
            <a:headEnd/>
            <a:tailEnd/>
          </a:ln>
        </p:spPr>
      </p:pic>
      <p:sp>
        <p:nvSpPr>
          <p:cNvPr id="2" name="Title 1"/>
          <p:cNvSpPr>
            <a:spLocks noGrp="1"/>
          </p:cNvSpPr>
          <p:nvPr>
            <p:ph type="title"/>
          </p:nvPr>
        </p:nvSpPr>
        <p:spPr>
          <a:xfrm>
            <a:off x="3491880" y="701824"/>
            <a:ext cx="4680520" cy="1143000"/>
          </a:xfrm>
        </p:spPr>
        <p:txBody>
          <a:bodyPr>
            <a:normAutofit fontScale="90000"/>
          </a:bodyPr>
          <a:lstStyle/>
          <a:p>
            <a:pPr algn="r"/>
            <a:r>
              <a:rPr lang="et-EE" sz="4000" b="1" dirty="0" err="1" smtClean="0">
                <a:solidFill>
                  <a:schemeClr val="accent1">
                    <a:lumMod val="75000"/>
                  </a:schemeClr>
                </a:solidFill>
              </a:rPr>
              <a:t>Repositories</a:t>
            </a:r>
            <a:r>
              <a:rPr lang="et-EE" sz="4000" b="1" dirty="0" smtClean="0">
                <a:solidFill>
                  <a:schemeClr val="accent1">
                    <a:lumMod val="75000"/>
                  </a:schemeClr>
                </a:solidFill>
              </a:rPr>
              <a:t>, </a:t>
            </a:r>
            <a:r>
              <a:rPr lang="et-EE" sz="4000" b="1" dirty="0" err="1" smtClean="0">
                <a:solidFill>
                  <a:schemeClr val="accent1">
                    <a:lumMod val="75000"/>
                  </a:schemeClr>
                </a:solidFill>
              </a:rPr>
              <a:t>problems</a:t>
            </a:r>
            <a:endParaRPr lang="en-US" sz="4000" b="1" dirty="0">
              <a:solidFill>
                <a:schemeClr val="accent1">
                  <a:lumMod val="75000"/>
                </a:schemeClr>
              </a:solidFill>
            </a:endParaRPr>
          </a:p>
        </p:txBody>
      </p:sp>
      <p:sp>
        <p:nvSpPr>
          <p:cNvPr id="3" name="Content Placeholder 2"/>
          <p:cNvSpPr>
            <a:spLocks noGrp="1"/>
          </p:cNvSpPr>
          <p:nvPr>
            <p:ph idx="1"/>
          </p:nvPr>
        </p:nvSpPr>
        <p:spPr>
          <a:xfrm>
            <a:off x="755576" y="1916832"/>
            <a:ext cx="7776864" cy="4608512"/>
          </a:xfrm>
        </p:spPr>
        <p:txBody>
          <a:bodyPr>
            <a:noAutofit/>
          </a:bodyPr>
          <a:lstStyle/>
          <a:p>
            <a:r>
              <a:rPr lang="et-EE" sz="2400" i="1" dirty="0" smtClean="0"/>
              <a:t>„I </a:t>
            </a:r>
            <a:r>
              <a:rPr lang="et-EE" sz="2400" i="1" dirty="0" err="1" smtClean="0"/>
              <a:t>have</a:t>
            </a:r>
            <a:r>
              <a:rPr lang="et-EE" sz="2400" i="1" dirty="0" smtClean="0"/>
              <a:t> </a:t>
            </a:r>
            <a:r>
              <a:rPr lang="et-EE" sz="2400" i="1" dirty="0" err="1" smtClean="0"/>
              <a:t>never</a:t>
            </a:r>
            <a:r>
              <a:rPr lang="et-EE" sz="2400" i="1" dirty="0" smtClean="0"/>
              <a:t> </a:t>
            </a:r>
            <a:r>
              <a:rPr lang="et-EE" sz="2400" i="1" dirty="0" err="1" smtClean="0"/>
              <a:t>heard</a:t>
            </a:r>
            <a:r>
              <a:rPr lang="et-EE" sz="2400" i="1" dirty="0" smtClean="0"/>
              <a:t> </a:t>
            </a:r>
            <a:r>
              <a:rPr lang="et-EE" sz="2400" i="1" dirty="0" err="1" smtClean="0"/>
              <a:t>about</a:t>
            </a:r>
            <a:r>
              <a:rPr lang="et-EE" sz="2400" i="1" dirty="0" smtClean="0"/>
              <a:t> </a:t>
            </a:r>
            <a:r>
              <a:rPr lang="et-EE" sz="2400" i="1" dirty="0" err="1" smtClean="0"/>
              <a:t>open</a:t>
            </a:r>
            <a:r>
              <a:rPr lang="et-EE" sz="2400" i="1" dirty="0" smtClean="0"/>
              <a:t> </a:t>
            </a:r>
            <a:r>
              <a:rPr lang="et-EE" sz="2400" i="1" dirty="0" err="1" smtClean="0"/>
              <a:t>research</a:t>
            </a:r>
            <a:r>
              <a:rPr lang="et-EE" sz="2400" i="1" dirty="0" smtClean="0"/>
              <a:t> </a:t>
            </a:r>
            <a:r>
              <a:rPr lang="et-EE" sz="2400" i="1" dirty="0" err="1" smtClean="0"/>
              <a:t>data</a:t>
            </a:r>
            <a:r>
              <a:rPr lang="et-EE" sz="2400" i="1" dirty="0" smtClean="0"/>
              <a:t> </a:t>
            </a:r>
            <a:r>
              <a:rPr lang="et-EE" sz="2400" i="1" dirty="0" err="1" smtClean="0"/>
              <a:t>repositories</a:t>
            </a:r>
            <a:r>
              <a:rPr lang="et-EE" sz="2400" i="1" dirty="0" smtClean="0"/>
              <a:t> </a:t>
            </a:r>
            <a:r>
              <a:rPr lang="et-EE" sz="2400" i="1" dirty="0" err="1" smtClean="0"/>
              <a:t>before</a:t>
            </a:r>
            <a:r>
              <a:rPr lang="et-EE" sz="2400" i="1" dirty="0" smtClean="0"/>
              <a:t>!“</a:t>
            </a:r>
          </a:p>
          <a:p>
            <a:r>
              <a:rPr lang="et-EE" sz="2400" dirty="0" err="1" smtClean="0"/>
              <a:t>Search</a:t>
            </a:r>
            <a:r>
              <a:rPr lang="et-EE" sz="2400" dirty="0" smtClean="0"/>
              <a:t> </a:t>
            </a:r>
            <a:r>
              <a:rPr lang="et-EE" sz="2400" dirty="0" err="1" smtClean="0"/>
              <a:t>is</a:t>
            </a:r>
            <a:r>
              <a:rPr lang="et-EE" sz="2400" dirty="0" smtClean="0"/>
              <a:t> </a:t>
            </a:r>
            <a:r>
              <a:rPr lang="et-EE" sz="2400" dirty="0" err="1" smtClean="0"/>
              <a:t>much</a:t>
            </a:r>
            <a:r>
              <a:rPr lang="et-EE" sz="2400" dirty="0" smtClean="0"/>
              <a:t> </a:t>
            </a:r>
            <a:r>
              <a:rPr lang="et-EE" sz="2400" dirty="0" err="1" smtClean="0"/>
              <a:t>more</a:t>
            </a:r>
            <a:r>
              <a:rPr lang="et-EE" sz="2400" dirty="0" smtClean="0"/>
              <a:t> </a:t>
            </a:r>
            <a:r>
              <a:rPr lang="et-EE" sz="2400" dirty="0" err="1" smtClean="0"/>
              <a:t>complicated</a:t>
            </a:r>
            <a:r>
              <a:rPr lang="et-EE" sz="2400" dirty="0" smtClean="0"/>
              <a:t> </a:t>
            </a:r>
            <a:r>
              <a:rPr lang="et-EE" sz="2400" dirty="0" err="1" smtClean="0"/>
              <a:t>compared</a:t>
            </a:r>
            <a:r>
              <a:rPr lang="et-EE" sz="2400" dirty="0" smtClean="0"/>
              <a:t> </a:t>
            </a:r>
            <a:r>
              <a:rPr lang="et-EE" sz="2400" dirty="0" err="1" smtClean="0"/>
              <a:t>to</a:t>
            </a:r>
            <a:r>
              <a:rPr lang="et-EE" sz="2400" dirty="0" smtClean="0"/>
              <a:t> </a:t>
            </a:r>
            <a:r>
              <a:rPr lang="et-EE" sz="2400" dirty="0" err="1" smtClean="0"/>
              <a:t>search</a:t>
            </a:r>
            <a:r>
              <a:rPr lang="et-EE" sz="2400" dirty="0" smtClean="0"/>
              <a:t> </a:t>
            </a:r>
            <a:r>
              <a:rPr lang="et-EE" sz="2400" dirty="0" err="1" smtClean="0"/>
              <a:t>in</a:t>
            </a:r>
            <a:r>
              <a:rPr lang="et-EE" sz="2400" dirty="0" smtClean="0"/>
              <a:t> </a:t>
            </a:r>
            <a:r>
              <a:rPr lang="et-EE" sz="2400" dirty="0" err="1" smtClean="0"/>
              <a:t>article</a:t>
            </a:r>
            <a:r>
              <a:rPr lang="et-EE" sz="2400" dirty="0" smtClean="0"/>
              <a:t> </a:t>
            </a:r>
            <a:r>
              <a:rPr lang="et-EE" sz="2400" dirty="0" err="1" smtClean="0"/>
              <a:t>databases</a:t>
            </a:r>
            <a:endParaRPr lang="et-EE" sz="2400" dirty="0" smtClean="0"/>
          </a:p>
          <a:p>
            <a:r>
              <a:rPr lang="et-EE" sz="2400" dirty="0" err="1" smtClean="0"/>
              <a:t>Not</a:t>
            </a:r>
            <a:r>
              <a:rPr lang="et-EE" sz="2400" dirty="0" smtClean="0"/>
              <a:t> </a:t>
            </a:r>
            <a:r>
              <a:rPr lang="et-EE" sz="2400" dirty="0" err="1" smtClean="0"/>
              <a:t>enough</a:t>
            </a:r>
            <a:r>
              <a:rPr lang="et-EE" sz="2400" dirty="0" smtClean="0"/>
              <a:t> </a:t>
            </a:r>
            <a:r>
              <a:rPr lang="et-EE" sz="2400" dirty="0" err="1" smtClean="0"/>
              <a:t>metadata</a:t>
            </a:r>
            <a:r>
              <a:rPr lang="et-EE" sz="2400" dirty="0" smtClean="0"/>
              <a:t> </a:t>
            </a:r>
          </a:p>
          <a:p>
            <a:r>
              <a:rPr lang="et-EE" sz="2400" dirty="0" err="1" smtClean="0"/>
              <a:t>Students</a:t>
            </a:r>
            <a:r>
              <a:rPr lang="et-EE" sz="2400" dirty="0" smtClean="0"/>
              <a:t> </a:t>
            </a:r>
            <a:r>
              <a:rPr lang="et-EE" sz="2400" dirty="0" err="1" smtClean="0"/>
              <a:t>don’t</a:t>
            </a:r>
            <a:r>
              <a:rPr lang="et-EE" sz="2400" dirty="0" smtClean="0"/>
              <a:t> </a:t>
            </a:r>
            <a:r>
              <a:rPr lang="et-EE" sz="2400" dirty="0" err="1" smtClean="0"/>
              <a:t>understand</a:t>
            </a:r>
            <a:r>
              <a:rPr lang="et-EE" sz="2400" dirty="0" smtClean="0"/>
              <a:t> </a:t>
            </a:r>
            <a:r>
              <a:rPr lang="et-EE" sz="2400" dirty="0" err="1" smtClean="0"/>
              <a:t>datasets</a:t>
            </a:r>
            <a:endParaRPr lang="et-EE" sz="2400" dirty="0" smtClean="0"/>
          </a:p>
          <a:p>
            <a:r>
              <a:rPr lang="et-EE" sz="2400" dirty="0" err="1" smtClean="0"/>
              <a:t>Reliability</a:t>
            </a:r>
            <a:r>
              <a:rPr lang="et-EE" sz="2400" dirty="0" smtClean="0"/>
              <a:t> </a:t>
            </a:r>
            <a:r>
              <a:rPr lang="et-EE" sz="2400" dirty="0" err="1" smtClean="0"/>
              <a:t>of</a:t>
            </a:r>
            <a:r>
              <a:rPr lang="et-EE" sz="2400" dirty="0" smtClean="0"/>
              <a:t> </a:t>
            </a:r>
            <a:r>
              <a:rPr lang="et-EE" sz="2400" dirty="0" err="1" smtClean="0"/>
              <a:t>data</a:t>
            </a:r>
            <a:endParaRPr lang="et-EE" sz="2400" dirty="0" smtClean="0"/>
          </a:p>
          <a:p>
            <a:endParaRPr lang="en-GB" sz="2400"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4845725"/>
            <a:ext cx="2710805" cy="1348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3356992"/>
            <a:ext cx="2005556"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1478" y="5019576"/>
            <a:ext cx="3358514" cy="115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09650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395536" y="332656"/>
            <a:ext cx="5363471" cy="1512168"/>
          </a:xfrm>
          <a:prstGeom prst="rect">
            <a:avLst/>
          </a:prstGeom>
          <a:noFill/>
          <a:ln w="9525">
            <a:noFill/>
            <a:miter lim="800000"/>
            <a:headEnd/>
            <a:tailEnd/>
          </a:ln>
        </p:spPr>
      </p:pic>
      <p:sp>
        <p:nvSpPr>
          <p:cNvPr id="2" name="Title 1"/>
          <p:cNvSpPr>
            <a:spLocks noGrp="1"/>
          </p:cNvSpPr>
          <p:nvPr>
            <p:ph type="title"/>
          </p:nvPr>
        </p:nvSpPr>
        <p:spPr>
          <a:xfrm>
            <a:off x="4283968" y="701824"/>
            <a:ext cx="3888432" cy="1143000"/>
          </a:xfrm>
        </p:spPr>
        <p:txBody>
          <a:bodyPr>
            <a:normAutofit/>
          </a:bodyPr>
          <a:lstStyle/>
          <a:p>
            <a:pPr algn="r"/>
            <a:r>
              <a:rPr lang="et-EE" sz="4000" b="1" dirty="0" err="1" smtClean="0">
                <a:solidFill>
                  <a:schemeClr val="accent1">
                    <a:lumMod val="75000"/>
                  </a:schemeClr>
                </a:solidFill>
              </a:rPr>
              <a:t>Feedback</a:t>
            </a:r>
            <a:endParaRPr lang="en-US" sz="4000" b="1" dirty="0">
              <a:solidFill>
                <a:schemeClr val="accent1">
                  <a:lumMod val="75000"/>
                </a:schemeClr>
              </a:solidFill>
            </a:endParaRPr>
          </a:p>
        </p:txBody>
      </p:sp>
      <p:sp>
        <p:nvSpPr>
          <p:cNvPr id="3" name="Content Placeholder 2"/>
          <p:cNvSpPr>
            <a:spLocks noGrp="1"/>
          </p:cNvSpPr>
          <p:nvPr>
            <p:ph idx="1"/>
          </p:nvPr>
        </p:nvSpPr>
        <p:spPr>
          <a:xfrm>
            <a:off x="755576" y="1916832"/>
            <a:ext cx="7776864" cy="4608512"/>
          </a:xfrm>
        </p:spPr>
        <p:txBody>
          <a:bodyPr>
            <a:noAutofit/>
          </a:bodyPr>
          <a:lstStyle/>
          <a:p>
            <a:pPr marL="0" lvl="0" indent="0">
              <a:buNone/>
            </a:pPr>
            <a:r>
              <a:rPr lang="et-EE" sz="2400" dirty="0">
                <a:solidFill>
                  <a:prstClr val="black"/>
                </a:solidFill>
              </a:rPr>
              <a:t>„</a:t>
            </a:r>
            <a:r>
              <a:rPr lang="en-GB" sz="2400" i="1" dirty="0">
                <a:solidFill>
                  <a:prstClr val="black"/>
                </a:solidFill>
              </a:rPr>
              <a:t>Until reading the learning material, I had not thought about some of the most important aspects of data management for my research. I had thought only about the ways in which I would manipulate my data, enhance it and process it once it was gathered</a:t>
            </a:r>
            <a:r>
              <a:rPr lang="en-GB" sz="2400" i="1" dirty="0" smtClean="0">
                <a:solidFill>
                  <a:prstClr val="black"/>
                </a:solidFill>
              </a:rPr>
              <a:t>.</a:t>
            </a:r>
            <a:endParaRPr lang="et-EE" sz="2400" i="1" dirty="0" smtClean="0">
              <a:solidFill>
                <a:prstClr val="black"/>
              </a:solidFill>
            </a:endParaRPr>
          </a:p>
          <a:p>
            <a:pPr marL="0" lvl="0" indent="0">
              <a:buNone/>
            </a:pPr>
            <a:r>
              <a:rPr lang="en-GB" sz="2400" i="1" dirty="0" smtClean="0">
                <a:solidFill>
                  <a:prstClr val="black"/>
                </a:solidFill>
              </a:rPr>
              <a:t> </a:t>
            </a:r>
            <a:r>
              <a:rPr lang="en-GB" sz="2400" b="1" i="1" dirty="0">
                <a:solidFill>
                  <a:prstClr val="black"/>
                </a:solidFill>
              </a:rPr>
              <a:t>I had not thought about the ways in which it could be documented to allow it to be preserved, accessible and reusable by other researchers. For these reasons data management appears to be more important than I originally considered.</a:t>
            </a:r>
            <a:r>
              <a:rPr lang="et-EE" sz="2400" b="1" i="1" dirty="0">
                <a:solidFill>
                  <a:prstClr val="black"/>
                </a:solidFill>
              </a:rPr>
              <a:t>“</a:t>
            </a:r>
            <a:endParaRPr lang="en-GB" sz="2400" b="1" i="1" dirty="0">
              <a:solidFill>
                <a:prstClr val="black"/>
              </a:solidFill>
            </a:endParaRPr>
          </a:p>
        </p:txBody>
      </p:sp>
    </p:spTree>
    <p:extLst>
      <p:ext uri="{BB962C8B-B14F-4D97-AF65-F5344CB8AC3E}">
        <p14:creationId xmlns:p14="http://schemas.microsoft.com/office/powerpoint/2010/main" val="2206575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395536" y="332656"/>
            <a:ext cx="5363471" cy="1512168"/>
          </a:xfrm>
          <a:prstGeom prst="rect">
            <a:avLst/>
          </a:prstGeom>
          <a:noFill/>
          <a:ln w="9525">
            <a:noFill/>
            <a:miter lim="800000"/>
            <a:headEnd/>
            <a:tailEnd/>
          </a:ln>
        </p:spPr>
      </p:pic>
      <p:sp>
        <p:nvSpPr>
          <p:cNvPr id="2" name="Title 1"/>
          <p:cNvSpPr>
            <a:spLocks noGrp="1"/>
          </p:cNvSpPr>
          <p:nvPr>
            <p:ph type="title"/>
          </p:nvPr>
        </p:nvSpPr>
        <p:spPr>
          <a:xfrm>
            <a:off x="4283968" y="701824"/>
            <a:ext cx="3888432" cy="1143000"/>
          </a:xfrm>
        </p:spPr>
        <p:txBody>
          <a:bodyPr>
            <a:normAutofit/>
          </a:bodyPr>
          <a:lstStyle/>
          <a:p>
            <a:pPr algn="r"/>
            <a:r>
              <a:rPr lang="et-EE" sz="4000" b="1" dirty="0" err="1" smtClean="0">
                <a:solidFill>
                  <a:schemeClr val="accent1">
                    <a:lumMod val="75000"/>
                  </a:schemeClr>
                </a:solidFill>
              </a:rPr>
              <a:t>Feedback</a:t>
            </a:r>
            <a:endParaRPr lang="en-US" sz="4000" b="1" dirty="0">
              <a:solidFill>
                <a:schemeClr val="accent1">
                  <a:lumMod val="75000"/>
                </a:schemeClr>
              </a:solidFill>
            </a:endParaRPr>
          </a:p>
        </p:txBody>
      </p:sp>
      <p:sp>
        <p:nvSpPr>
          <p:cNvPr id="3" name="Content Placeholder 2"/>
          <p:cNvSpPr>
            <a:spLocks noGrp="1"/>
          </p:cNvSpPr>
          <p:nvPr>
            <p:ph idx="1"/>
          </p:nvPr>
        </p:nvSpPr>
        <p:spPr>
          <a:xfrm>
            <a:off x="755576" y="1916832"/>
            <a:ext cx="7776864" cy="4608512"/>
          </a:xfrm>
        </p:spPr>
        <p:txBody>
          <a:bodyPr>
            <a:noAutofit/>
          </a:bodyPr>
          <a:lstStyle/>
          <a:p>
            <a:pPr marL="0" lvl="0" indent="0">
              <a:buNone/>
            </a:pPr>
            <a:r>
              <a:rPr lang="en-US" sz="2000" b="1" dirty="0">
                <a:solidFill>
                  <a:prstClr val="black"/>
                </a:solidFill>
              </a:rPr>
              <a:t>Have you ever thought about the importance of data management</a:t>
            </a:r>
            <a:r>
              <a:rPr lang="en-US" sz="2000" b="1" dirty="0" smtClean="0">
                <a:solidFill>
                  <a:prstClr val="black"/>
                </a:solidFill>
              </a:rPr>
              <a:t>?</a:t>
            </a:r>
            <a:endParaRPr lang="et-EE" sz="2000" b="1" dirty="0" smtClean="0">
              <a:solidFill>
                <a:prstClr val="black"/>
              </a:solidFill>
            </a:endParaRPr>
          </a:p>
          <a:p>
            <a:pPr marL="0" lvl="0" indent="0">
              <a:buNone/>
            </a:pPr>
            <a:endParaRPr lang="et-EE" sz="2000" b="1" dirty="0">
              <a:solidFill>
                <a:prstClr val="black"/>
              </a:solidFill>
            </a:endParaRPr>
          </a:p>
          <a:p>
            <a:pPr marL="0" lvl="0" indent="0">
              <a:buNone/>
            </a:pPr>
            <a:r>
              <a:rPr lang="et-EE" sz="2000" i="1" dirty="0" smtClean="0">
                <a:solidFill>
                  <a:prstClr val="black"/>
                </a:solidFill>
              </a:rPr>
              <a:t>„</a:t>
            </a:r>
            <a:r>
              <a:rPr lang="en-US" sz="2000" i="1" dirty="0">
                <a:solidFill>
                  <a:prstClr val="black"/>
                </a:solidFill>
              </a:rPr>
              <a:t>Absolutely, it is an essential consideration for my research project. This was drummed into me when I was doing my Master’s degree at the University of Manchester</a:t>
            </a:r>
            <a:r>
              <a:rPr lang="et-EE" sz="2000" i="1" dirty="0">
                <a:solidFill>
                  <a:prstClr val="black"/>
                </a:solidFill>
              </a:rPr>
              <a:t>„</a:t>
            </a:r>
          </a:p>
          <a:p>
            <a:pPr marL="0" indent="0">
              <a:buNone/>
            </a:pPr>
            <a:endParaRPr lang="en-GB" sz="3000" dirty="0" smtClean="0"/>
          </a:p>
        </p:txBody>
      </p:sp>
      <p:pic>
        <p:nvPicPr>
          <p:cNvPr id="1028" name="Picture 4" descr="http://www.maailmakeeled.ut.ee/sites/default/files/field/image/banner_kodukal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3861048"/>
            <a:ext cx="7920880" cy="19392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27584" y="5949280"/>
            <a:ext cx="570990" cy="215444"/>
          </a:xfrm>
          <a:prstGeom prst="rect">
            <a:avLst/>
          </a:prstGeom>
          <a:noFill/>
        </p:spPr>
        <p:txBody>
          <a:bodyPr wrap="none" rtlCol="0">
            <a:spAutoFit/>
          </a:bodyPr>
          <a:lstStyle/>
          <a:p>
            <a:r>
              <a:rPr lang="et-EE" sz="800" dirty="0" err="1" smtClean="0">
                <a:hlinkClick r:id="rId5"/>
              </a:rPr>
              <a:t>Resource</a:t>
            </a:r>
            <a:endParaRPr lang="et-EE" sz="800" dirty="0"/>
          </a:p>
        </p:txBody>
      </p:sp>
    </p:spTree>
    <p:extLst>
      <p:ext uri="{BB962C8B-B14F-4D97-AF65-F5344CB8AC3E}">
        <p14:creationId xmlns:p14="http://schemas.microsoft.com/office/powerpoint/2010/main" val="1797595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395536" y="332656"/>
            <a:ext cx="5363471" cy="1512168"/>
          </a:xfrm>
          <a:prstGeom prst="rect">
            <a:avLst/>
          </a:prstGeom>
          <a:noFill/>
          <a:ln w="9525">
            <a:noFill/>
            <a:miter lim="800000"/>
            <a:headEnd/>
            <a:tailEnd/>
          </a:ln>
        </p:spPr>
      </p:pic>
      <p:sp>
        <p:nvSpPr>
          <p:cNvPr id="2" name="Title 1"/>
          <p:cNvSpPr>
            <a:spLocks noGrp="1"/>
          </p:cNvSpPr>
          <p:nvPr>
            <p:ph type="title"/>
          </p:nvPr>
        </p:nvSpPr>
        <p:spPr>
          <a:xfrm>
            <a:off x="4283968" y="701824"/>
            <a:ext cx="3888432" cy="1143000"/>
          </a:xfrm>
        </p:spPr>
        <p:txBody>
          <a:bodyPr>
            <a:normAutofit/>
          </a:bodyPr>
          <a:lstStyle/>
          <a:p>
            <a:pPr algn="r"/>
            <a:r>
              <a:rPr lang="en-US" sz="3200" b="1" dirty="0">
                <a:solidFill>
                  <a:schemeClr val="accent1">
                    <a:lumMod val="75000"/>
                  </a:schemeClr>
                </a:solidFill>
              </a:rPr>
              <a:t>Starting to design </a:t>
            </a:r>
            <a:r>
              <a:rPr lang="et-EE" sz="3200" b="1" dirty="0" smtClean="0">
                <a:solidFill>
                  <a:schemeClr val="accent1">
                    <a:lumMod val="75000"/>
                  </a:schemeClr>
                </a:solidFill>
              </a:rPr>
              <a:t/>
            </a:r>
            <a:br>
              <a:rPr lang="et-EE" sz="3200" b="1" dirty="0" smtClean="0">
                <a:solidFill>
                  <a:schemeClr val="accent1">
                    <a:lumMod val="75000"/>
                  </a:schemeClr>
                </a:solidFill>
              </a:rPr>
            </a:br>
            <a:r>
              <a:rPr lang="en-US" sz="3200" b="1" dirty="0" smtClean="0">
                <a:solidFill>
                  <a:schemeClr val="accent1">
                    <a:lumMod val="75000"/>
                  </a:schemeClr>
                </a:solidFill>
              </a:rPr>
              <a:t>a </a:t>
            </a:r>
            <a:r>
              <a:rPr lang="en-US" sz="3200" b="1" dirty="0">
                <a:solidFill>
                  <a:schemeClr val="accent1">
                    <a:lumMod val="75000"/>
                  </a:schemeClr>
                </a:solidFill>
              </a:rPr>
              <a:t>RDM course…</a:t>
            </a:r>
            <a:endParaRPr lang="en-US" sz="3200" b="1" dirty="0">
              <a:solidFill>
                <a:schemeClr val="accent1">
                  <a:lumMod val="75000"/>
                </a:schemeClr>
              </a:solidFill>
            </a:endParaRPr>
          </a:p>
        </p:txBody>
      </p:sp>
      <p:sp>
        <p:nvSpPr>
          <p:cNvPr id="3" name="Content Placeholder 2"/>
          <p:cNvSpPr>
            <a:spLocks noGrp="1"/>
          </p:cNvSpPr>
          <p:nvPr>
            <p:ph idx="1"/>
          </p:nvPr>
        </p:nvSpPr>
        <p:spPr>
          <a:xfrm>
            <a:off x="755576" y="1916832"/>
            <a:ext cx="7776864" cy="4608512"/>
          </a:xfrm>
        </p:spPr>
        <p:txBody>
          <a:bodyPr>
            <a:noAutofit/>
          </a:bodyPr>
          <a:lstStyle/>
          <a:p>
            <a:r>
              <a:rPr lang="et-EE" sz="3000" dirty="0" smtClean="0"/>
              <a:t>RDM </a:t>
            </a:r>
            <a:r>
              <a:rPr lang="et-EE" sz="3000" dirty="0" err="1" smtClean="0"/>
              <a:t>glossary</a:t>
            </a:r>
            <a:r>
              <a:rPr lang="et-EE" sz="3000" dirty="0" smtClean="0"/>
              <a:t> </a:t>
            </a:r>
            <a:r>
              <a:rPr lang="et-EE" sz="3000" dirty="0" err="1" smtClean="0"/>
              <a:t>is</a:t>
            </a:r>
            <a:r>
              <a:rPr lang="et-EE" sz="3000" dirty="0" smtClean="0"/>
              <a:t> </a:t>
            </a:r>
            <a:r>
              <a:rPr lang="et-EE" sz="3000" dirty="0" err="1" smtClean="0"/>
              <a:t>needed</a:t>
            </a:r>
            <a:endParaRPr lang="et-EE" sz="3000" dirty="0" smtClean="0"/>
          </a:p>
          <a:p>
            <a:r>
              <a:rPr lang="et-EE" sz="3000" dirty="0" smtClean="0"/>
              <a:t>Start </a:t>
            </a:r>
            <a:r>
              <a:rPr lang="et-EE" sz="3000" dirty="0" err="1" smtClean="0"/>
              <a:t>from</a:t>
            </a:r>
            <a:r>
              <a:rPr lang="et-EE" sz="3000" dirty="0" smtClean="0"/>
              <a:t> </a:t>
            </a:r>
            <a:r>
              <a:rPr lang="et-EE" sz="3000" dirty="0" err="1" smtClean="0"/>
              <a:t>the</a:t>
            </a:r>
            <a:r>
              <a:rPr lang="et-EE" sz="3000" dirty="0" smtClean="0"/>
              <a:t> </a:t>
            </a:r>
            <a:r>
              <a:rPr lang="et-EE" sz="3000" dirty="0" err="1" smtClean="0"/>
              <a:t>beneficials</a:t>
            </a:r>
            <a:endParaRPr lang="et-EE" sz="3000" dirty="0" smtClean="0"/>
          </a:p>
          <a:p>
            <a:r>
              <a:rPr lang="et-EE" sz="3000" dirty="0" err="1" smtClean="0"/>
              <a:t>Discipline-based</a:t>
            </a:r>
            <a:r>
              <a:rPr lang="et-EE" sz="3000" dirty="0" smtClean="0"/>
              <a:t> </a:t>
            </a:r>
            <a:r>
              <a:rPr lang="et-EE" sz="3000" dirty="0" err="1" smtClean="0"/>
              <a:t>teaching</a:t>
            </a:r>
            <a:endParaRPr lang="et-EE" sz="3000" dirty="0" smtClean="0"/>
          </a:p>
          <a:p>
            <a:r>
              <a:rPr lang="et-EE" sz="3000" dirty="0" err="1"/>
              <a:t>R</a:t>
            </a:r>
            <a:r>
              <a:rPr lang="et-EE" sz="3000" dirty="0" err="1" smtClean="0"/>
              <a:t>esearch</a:t>
            </a:r>
            <a:r>
              <a:rPr lang="et-EE" sz="3000" dirty="0" smtClean="0"/>
              <a:t> </a:t>
            </a:r>
            <a:r>
              <a:rPr lang="et-EE" sz="3000" dirty="0" err="1" smtClean="0"/>
              <a:t>topic</a:t>
            </a:r>
            <a:r>
              <a:rPr lang="et-EE" sz="3000" dirty="0" smtClean="0"/>
              <a:t> </a:t>
            </a:r>
            <a:r>
              <a:rPr lang="et-EE" sz="3000" dirty="0" err="1" smtClean="0"/>
              <a:t>defined</a:t>
            </a:r>
            <a:endParaRPr lang="en-GB" sz="3000" dirty="0" smtClean="0"/>
          </a:p>
          <a:p>
            <a:r>
              <a:rPr lang="et-EE" sz="3000" dirty="0" err="1" smtClean="0"/>
              <a:t>Case</a:t>
            </a:r>
            <a:r>
              <a:rPr lang="et-EE" sz="3000" dirty="0" smtClean="0"/>
              <a:t> </a:t>
            </a:r>
            <a:r>
              <a:rPr lang="et-EE" sz="3000" dirty="0" err="1" smtClean="0"/>
              <a:t>studies</a:t>
            </a:r>
            <a:r>
              <a:rPr lang="et-EE" sz="3000" dirty="0" smtClean="0"/>
              <a:t> </a:t>
            </a:r>
            <a:r>
              <a:rPr lang="et-EE" sz="3000" dirty="0" err="1" smtClean="0"/>
              <a:t>as</a:t>
            </a:r>
            <a:r>
              <a:rPr lang="et-EE" sz="3000" dirty="0" smtClean="0"/>
              <a:t> </a:t>
            </a:r>
            <a:r>
              <a:rPr lang="et-EE" sz="3000" dirty="0" err="1" smtClean="0"/>
              <a:t>examples</a:t>
            </a:r>
            <a:endParaRPr lang="en-GB" sz="3000" dirty="0" smtClean="0"/>
          </a:p>
          <a:p>
            <a:r>
              <a:rPr lang="et-EE" sz="3000" dirty="0" err="1" smtClean="0"/>
              <a:t>Step-by-step</a:t>
            </a:r>
            <a:r>
              <a:rPr lang="et-EE" sz="3000" dirty="0" smtClean="0"/>
              <a:t> </a:t>
            </a:r>
            <a:r>
              <a:rPr lang="et-EE" sz="3000" dirty="0" err="1" smtClean="0"/>
              <a:t>self-tests</a:t>
            </a:r>
            <a:endParaRPr lang="en-GB" sz="3000" dirty="0" smtClean="0"/>
          </a:p>
          <a:p>
            <a:r>
              <a:rPr lang="et-EE" sz="3000" dirty="0" err="1" smtClean="0"/>
              <a:t>Digital</a:t>
            </a:r>
            <a:r>
              <a:rPr lang="et-EE" sz="3000" dirty="0" smtClean="0"/>
              <a:t> </a:t>
            </a:r>
            <a:r>
              <a:rPr lang="et-EE" sz="3000" dirty="0" err="1" smtClean="0"/>
              <a:t>literacy</a:t>
            </a:r>
            <a:r>
              <a:rPr lang="et-EE" sz="3000" dirty="0" smtClean="0"/>
              <a:t>!</a:t>
            </a:r>
            <a:endParaRPr lang="en-GB" sz="3000"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854966"/>
            <a:ext cx="2664296" cy="3996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407496" y="6035164"/>
            <a:ext cx="570990" cy="215444"/>
          </a:xfrm>
          <a:prstGeom prst="rect">
            <a:avLst/>
          </a:prstGeom>
          <a:noFill/>
        </p:spPr>
        <p:txBody>
          <a:bodyPr wrap="none" rtlCol="0">
            <a:spAutoFit/>
          </a:bodyPr>
          <a:lstStyle/>
          <a:p>
            <a:r>
              <a:rPr lang="et-EE" sz="800" dirty="0" err="1" smtClean="0">
                <a:hlinkClick r:id="rId5"/>
              </a:rPr>
              <a:t>Resource</a:t>
            </a:r>
            <a:endParaRPr lang="et-EE" sz="800" dirty="0"/>
          </a:p>
        </p:txBody>
      </p:sp>
    </p:spTree>
    <p:extLst>
      <p:ext uri="{BB962C8B-B14F-4D97-AF65-F5344CB8AC3E}">
        <p14:creationId xmlns:p14="http://schemas.microsoft.com/office/powerpoint/2010/main" val="27709716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395536" y="332656"/>
            <a:ext cx="5363471" cy="1512168"/>
          </a:xfrm>
          <a:prstGeom prst="rect">
            <a:avLst/>
          </a:prstGeom>
          <a:noFill/>
          <a:ln w="9525">
            <a:noFill/>
            <a:miter lim="800000"/>
            <a:headEnd/>
            <a:tailEnd/>
          </a:ln>
        </p:spPr>
      </p:pic>
      <p:sp>
        <p:nvSpPr>
          <p:cNvPr id="2" name="Title 1"/>
          <p:cNvSpPr>
            <a:spLocks noGrp="1"/>
          </p:cNvSpPr>
          <p:nvPr>
            <p:ph type="title"/>
          </p:nvPr>
        </p:nvSpPr>
        <p:spPr>
          <a:xfrm>
            <a:off x="4283968" y="701824"/>
            <a:ext cx="3888432" cy="1143000"/>
          </a:xfrm>
        </p:spPr>
        <p:txBody>
          <a:bodyPr>
            <a:normAutofit/>
          </a:bodyPr>
          <a:lstStyle/>
          <a:p>
            <a:pPr algn="r"/>
            <a:r>
              <a:rPr lang="et-EE" sz="4000" b="1" dirty="0" err="1" smtClean="0">
                <a:solidFill>
                  <a:schemeClr val="accent1">
                    <a:lumMod val="75000"/>
                  </a:schemeClr>
                </a:solidFill>
              </a:rPr>
              <a:t>Next</a:t>
            </a:r>
            <a:r>
              <a:rPr lang="et-EE" sz="4000" b="1" dirty="0" smtClean="0">
                <a:solidFill>
                  <a:schemeClr val="accent1">
                    <a:lumMod val="75000"/>
                  </a:schemeClr>
                </a:solidFill>
              </a:rPr>
              <a:t> </a:t>
            </a:r>
            <a:r>
              <a:rPr lang="et-EE" sz="4000" b="1" dirty="0" err="1" smtClean="0">
                <a:solidFill>
                  <a:schemeClr val="accent1">
                    <a:lumMod val="75000"/>
                  </a:schemeClr>
                </a:solidFill>
              </a:rPr>
              <a:t>Steps</a:t>
            </a:r>
            <a:endParaRPr lang="en-US" sz="4000" b="1" dirty="0">
              <a:solidFill>
                <a:schemeClr val="accent1">
                  <a:lumMod val="75000"/>
                </a:schemeClr>
              </a:solidFill>
            </a:endParaRPr>
          </a:p>
        </p:txBody>
      </p:sp>
      <p:sp>
        <p:nvSpPr>
          <p:cNvPr id="3" name="Content Placeholder 2"/>
          <p:cNvSpPr>
            <a:spLocks noGrp="1"/>
          </p:cNvSpPr>
          <p:nvPr>
            <p:ph idx="1"/>
          </p:nvPr>
        </p:nvSpPr>
        <p:spPr>
          <a:xfrm>
            <a:off x="755576" y="1916832"/>
            <a:ext cx="7776864" cy="4608512"/>
          </a:xfrm>
        </p:spPr>
        <p:txBody>
          <a:bodyPr>
            <a:noAutofit/>
          </a:bodyPr>
          <a:lstStyle/>
          <a:p>
            <a:r>
              <a:rPr lang="en-US" sz="3000" dirty="0"/>
              <a:t>„Special course on RDM needed!“</a:t>
            </a:r>
          </a:p>
          <a:p>
            <a:r>
              <a:rPr lang="en-US" sz="3000" dirty="0"/>
              <a:t>Full RDM e-course for PhD students</a:t>
            </a:r>
          </a:p>
          <a:p>
            <a:r>
              <a:rPr lang="en-US" sz="3000" dirty="0"/>
              <a:t>Apply the course results to research workflow</a:t>
            </a:r>
          </a:p>
          <a:p>
            <a:r>
              <a:rPr lang="en-US" sz="3000" dirty="0"/>
              <a:t>Data Management Plan  (</a:t>
            </a:r>
            <a:r>
              <a:rPr lang="en-US" sz="3000" dirty="0" err="1"/>
              <a:t>DMPonline</a:t>
            </a:r>
            <a:r>
              <a:rPr lang="en-US" sz="3000" dirty="0"/>
              <a:t>)</a:t>
            </a:r>
          </a:p>
          <a:p>
            <a:r>
              <a:rPr lang="en-US" sz="3000" dirty="0"/>
              <a:t>F2F courses (Doctoral Schools)</a:t>
            </a:r>
          </a:p>
          <a:p>
            <a:r>
              <a:rPr lang="en-US" sz="3000"/>
              <a:t>2h introductions to everyone interested</a:t>
            </a:r>
            <a:endParaRPr lang="en-US" sz="3000" dirty="0"/>
          </a:p>
        </p:txBody>
      </p:sp>
    </p:spTree>
    <p:extLst>
      <p:ext uri="{BB962C8B-B14F-4D97-AF65-F5344CB8AC3E}">
        <p14:creationId xmlns:p14="http://schemas.microsoft.com/office/powerpoint/2010/main" val="2484270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lum/>
          </a:blip>
          <a:srcRect/>
          <a:stretch>
            <a:fillRect/>
          </a:stretch>
        </p:blipFill>
        <p:spPr bwMode="auto">
          <a:xfrm>
            <a:off x="395536" y="332656"/>
            <a:ext cx="5363471" cy="1512168"/>
          </a:xfrm>
          <a:prstGeom prst="rect">
            <a:avLst/>
          </a:prstGeom>
          <a:noFill/>
          <a:ln w="9525">
            <a:noFill/>
            <a:miter lim="800000"/>
            <a:headEnd/>
            <a:tailEnd/>
          </a:ln>
        </p:spPr>
      </p:pic>
      <p:sp>
        <p:nvSpPr>
          <p:cNvPr id="2" name="Title 1"/>
          <p:cNvSpPr>
            <a:spLocks noGrp="1"/>
          </p:cNvSpPr>
          <p:nvPr>
            <p:ph type="title"/>
          </p:nvPr>
        </p:nvSpPr>
        <p:spPr>
          <a:xfrm>
            <a:off x="2123728" y="1061864"/>
            <a:ext cx="6192688" cy="1143000"/>
          </a:xfrm>
        </p:spPr>
        <p:txBody>
          <a:bodyPr>
            <a:normAutofit/>
          </a:bodyPr>
          <a:lstStyle/>
          <a:p>
            <a:pPr algn="r"/>
            <a:r>
              <a:rPr lang="et-EE" sz="4000" b="1" dirty="0" err="1" smtClean="0">
                <a:solidFill>
                  <a:schemeClr val="accent1">
                    <a:lumMod val="75000"/>
                  </a:schemeClr>
                </a:solidFill>
              </a:rPr>
              <a:t>Outcomes</a:t>
            </a:r>
            <a:endParaRPr lang="en-US" sz="4000" b="1" dirty="0">
              <a:solidFill>
                <a:schemeClr val="accent1">
                  <a:lumMod val="75000"/>
                </a:schemeClr>
              </a:solidFill>
            </a:endParaRPr>
          </a:p>
        </p:txBody>
      </p:sp>
      <p:sp>
        <p:nvSpPr>
          <p:cNvPr id="3" name="Content Placeholder 2"/>
          <p:cNvSpPr>
            <a:spLocks noGrp="1"/>
          </p:cNvSpPr>
          <p:nvPr>
            <p:ph idx="1"/>
          </p:nvPr>
        </p:nvSpPr>
        <p:spPr>
          <a:xfrm>
            <a:off x="539552" y="2503437"/>
            <a:ext cx="7776864" cy="3445843"/>
          </a:xfrm>
        </p:spPr>
        <p:txBody>
          <a:bodyPr>
            <a:normAutofit fontScale="55000" lnSpcReduction="20000"/>
          </a:bodyPr>
          <a:lstStyle/>
          <a:p>
            <a:pPr>
              <a:buNone/>
            </a:pPr>
            <a:r>
              <a:rPr lang="et-EE" dirty="0" smtClean="0"/>
              <a:t>      Tarkpea, T., Seiler, V. </a:t>
            </a:r>
            <a:r>
              <a:rPr lang="et-EE" dirty="0" err="1" smtClean="0"/>
              <a:t>Integrating</a:t>
            </a:r>
            <a:r>
              <a:rPr lang="et-EE" dirty="0" smtClean="0"/>
              <a:t> </a:t>
            </a:r>
            <a:r>
              <a:rPr lang="et-EE" dirty="0" err="1" smtClean="0"/>
              <a:t>data</a:t>
            </a:r>
            <a:r>
              <a:rPr lang="et-EE" dirty="0" smtClean="0"/>
              <a:t> </a:t>
            </a:r>
            <a:r>
              <a:rPr lang="et-EE" dirty="0" err="1" smtClean="0"/>
              <a:t>literacy</a:t>
            </a:r>
            <a:r>
              <a:rPr lang="et-EE" dirty="0" smtClean="0"/>
              <a:t> </a:t>
            </a:r>
            <a:r>
              <a:rPr lang="et-EE" dirty="0" err="1" smtClean="0"/>
              <a:t>into</a:t>
            </a:r>
            <a:r>
              <a:rPr lang="et-EE" dirty="0" smtClean="0"/>
              <a:t> </a:t>
            </a:r>
            <a:r>
              <a:rPr lang="et-EE" dirty="0" err="1" smtClean="0"/>
              <a:t>Information</a:t>
            </a:r>
            <a:r>
              <a:rPr lang="et-EE" dirty="0" smtClean="0"/>
              <a:t> </a:t>
            </a:r>
            <a:r>
              <a:rPr lang="et-EE" dirty="0" err="1" smtClean="0"/>
              <a:t>literacy</a:t>
            </a:r>
            <a:r>
              <a:rPr lang="et-EE" dirty="0" smtClean="0"/>
              <a:t> </a:t>
            </a:r>
            <a:r>
              <a:rPr lang="et-EE" dirty="0" err="1" smtClean="0"/>
              <a:t>e-course</a:t>
            </a:r>
            <a:r>
              <a:rPr lang="et-EE" dirty="0" smtClean="0"/>
              <a:t> </a:t>
            </a:r>
            <a:r>
              <a:rPr lang="et-EE" dirty="0" err="1" smtClean="0"/>
              <a:t>for</a:t>
            </a:r>
            <a:r>
              <a:rPr lang="et-EE" dirty="0" smtClean="0"/>
              <a:t> </a:t>
            </a:r>
            <a:r>
              <a:rPr lang="et-EE" dirty="0" err="1" smtClean="0"/>
              <a:t>PhD</a:t>
            </a:r>
            <a:r>
              <a:rPr lang="et-EE" dirty="0" smtClean="0"/>
              <a:t> </a:t>
            </a:r>
            <a:r>
              <a:rPr lang="et-EE" dirty="0" err="1" smtClean="0"/>
              <a:t>students</a:t>
            </a:r>
            <a:r>
              <a:rPr lang="et-EE" dirty="0" smtClean="0"/>
              <a:t> //</a:t>
            </a:r>
            <a:r>
              <a:rPr lang="et-EE" dirty="0" err="1" smtClean="0"/>
              <a:t>European</a:t>
            </a:r>
            <a:r>
              <a:rPr lang="et-EE" dirty="0" smtClean="0"/>
              <a:t> </a:t>
            </a:r>
            <a:r>
              <a:rPr lang="et-EE" dirty="0" err="1" smtClean="0"/>
              <a:t>Conference</a:t>
            </a:r>
            <a:r>
              <a:rPr lang="et-EE" dirty="0" smtClean="0"/>
              <a:t> on </a:t>
            </a:r>
            <a:r>
              <a:rPr lang="et-EE" dirty="0" err="1" smtClean="0"/>
              <a:t>Information</a:t>
            </a:r>
            <a:r>
              <a:rPr lang="et-EE" dirty="0" smtClean="0"/>
              <a:t> </a:t>
            </a:r>
            <a:r>
              <a:rPr lang="et-EE" dirty="0" err="1" smtClean="0"/>
              <a:t>Literacy</a:t>
            </a:r>
            <a:r>
              <a:rPr lang="et-EE" dirty="0" smtClean="0"/>
              <a:t> (4. : 2016 : Praha, </a:t>
            </a:r>
            <a:r>
              <a:rPr lang="et-EE" dirty="0" err="1" smtClean="0"/>
              <a:t>Česko</a:t>
            </a:r>
            <a:r>
              <a:rPr lang="et-EE" dirty="0" smtClean="0"/>
              <a:t>)</a:t>
            </a:r>
          </a:p>
          <a:p>
            <a:pPr>
              <a:buNone/>
            </a:pPr>
            <a:endParaRPr lang="et-EE" dirty="0"/>
          </a:p>
          <a:p>
            <a:pPr>
              <a:buNone/>
            </a:pPr>
            <a:r>
              <a:rPr lang="et-EE" dirty="0"/>
              <a:t> </a:t>
            </a:r>
            <a:r>
              <a:rPr lang="et-EE" dirty="0" err="1"/>
              <a:t>The</a:t>
            </a:r>
            <a:r>
              <a:rPr lang="et-EE" dirty="0"/>
              <a:t> </a:t>
            </a:r>
            <a:r>
              <a:rPr lang="et-EE" dirty="0" err="1"/>
              <a:t>Fourth</a:t>
            </a:r>
            <a:r>
              <a:rPr lang="et-EE" dirty="0"/>
              <a:t> </a:t>
            </a:r>
            <a:r>
              <a:rPr lang="et-EE" dirty="0" err="1"/>
              <a:t>European</a:t>
            </a:r>
            <a:r>
              <a:rPr lang="et-EE" dirty="0"/>
              <a:t> </a:t>
            </a:r>
            <a:r>
              <a:rPr lang="et-EE" dirty="0" err="1"/>
              <a:t>Conference</a:t>
            </a:r>
            <a:r>
              <a:rPr lang="et-EE" dirty="0"/>
              <a:t> on </a:t>
            </a:r>
            <a:r>
              <a:rPr lang="et-EE" dirty="0" err="1"/>
              <a:t>Information</a:t>
            </a:r>
            <a:r>
              <a:rPr lang="et-EE" dirty="0"/>
              <a:t> </a:t>
            </a:r>
            <a:r>
              <a:rPr lang="et-EE" dirty="0" err="1"/>
              <a:t>Literacy</a:t>
            </a:r>
            <a:r>
              <a:rPr lang="et-EE" dirty="0"/>
              <a:t> : (ECIL)</a:t>
            </a:r>
          </a:p>
          <a:p>
            <a:pPr>
              <a:buNone/>
            </a:pPr>
            <a:r>
              <a:rPr lang="et-EE" dirty="0" err="1"/>
              <a:t>October</a:t>
            </a:r>
            <a:r>
              <a:rPr lang="et-EE" dirty="0"/>
              <a:t> 10th-13th, 2016, </a:t>
            </a:r>
            <a:r>
              <a:rPr lang="et-EE" dirty="0" err="1"/>
              <a:t>Prague</a:t>
            </a:r>
            <a:r>
              <a:rPr lang="et-EE" dirty="0"/>
              <a:t>, </a:t>
            </a:r>
            <a:r>
              <a:rPr lang="et-EE" dirty="0" err="1"/>
              <a:t>Czech</a:t>
            </a:r>
            <a:r>
              <a:rPr lang="et-EE" dirty="0"/>
              <a:t> </a:t>
            </a:r>
            <a:r>
              <a:rPr lang="et-EE" dirty="0" err="1"/>
              <a:t>Republic</a:t>
            </a:r>
            <a:r>
              <a:rPr lang="et-EE" dirty="0"/>
              <a:t> : </a:t>
            </a:r>
            <a:r>
              <a:rPr lang="et-EE" dirty="0" err="1"/>
              <a:t>abstracts</a:t>
            </a:r>
            <a:r>
              <a:rPr lang="et-EE" dirty="0"/>
              <a:t> / </a:t>
            </a:r>
            <a:r>
              <a:rPr lang="et-EE" dirty="0" err="1"/>
              <a:t>editors</a:t>
            </a:r>
            <a:r>
              <a:rPr lang="et-EE" dirty="0"/>
              <a:t>:</a:t>
            </a:r>
          </a:p>
          <a:p>
            <a:pPr>
              <a:buNone/>
            </a:pPr>
            <a:r>
              <a:rPr lang="et-EE" dirty="0" err="1"/>
              <a:t>Sonja</a:t>
            </a:r>
            <a:r>
              <a:rPr lang="et-EE" dirty="0"/>
              <a:t> </a:t>
            </a:r>
            <a:r>
              <a:rPr lang="et-EE" dirty="0" err="1"/>
              <a:t>Špiranec</a:t>
            </a:r>
            <a:r>
              <a:rPr lang="et-EE" dirty="0"/>
              <a:t>, </a:t>
            </a:r>
            <a:r>
              <a:rPr lang="et-EE" dirty="0" err="1"/>
              <a:t>Serap</a:t>
            </a:r>
            <a:r>
              <a:rPr lang="et-EE" dirty="0"/>
              <a:t> </a:t>
            </a:r>
            <a:r>
              <a:rPr lang="et-EE" dirty="0" err="1"/>
              <a:t>Kurbanoğlu</a:t>
            </a:r>
            <a:r>
              <a:rPr lang="et-EE" dirty="0"/>
              <a:t>, </a:t>
            </a:r>
            <a:r>
              <a:rPr lang="et-EE" dirty="0" err="1"/>
              <a:t>Hana</a:t>
            </a:r>
            <a:r>
              <a:rPr lang="et-EE" dirty="0"/>
              <a:t> </a:t>
            </a:r>
            <a:r>
              <a:rPr lang="et-EE" dirty="0" err="1"/>
              <a:t>Landová</a:t>
            </a:r>
            <a:r>
              <a:rPr lang="et-EE" dirty="0"/>
              <a:t>, </a:t>
            </a:r>
            <a:r>
              <a:rPr lang="et-EE" dirty="0" err="1"/>
              <a:t>Esther</a:t>
            </a:r>
            <a:r>
              <a:rPr lang="et-EE" dirty="0"/>
              <a:t> </a:t>
            </a:r>
            <a:r>
              <a:rPr lang="et-EE" dirty="0" err="1"/>
              <a:t>Grassian</a:t>
            </a:r>
            <a:r>
              <a:rPr lang="et-EE" dirty="0"/>
              <a:t>, </a:t>
            </a:r>
            <a:r>
              <a:rPr lang="et-EE" dirty="0" err="1"/>
              <a:t>Diane</a:t>
            </a:r>
            <a:endParaRPr lang="et-EE" dirty="0"/>
          </a:p>
          <a:p>
            <a:pPr>
              <a:buNone/>
            </a:pPr>
            <a:r>
              <a:rPr lang="et-EE" dirty="0" err="1"/>
              <a:t>Mizrachi</a:t>
            </a:r>
            <a:r>
              <a:rPr lang="et-EE" dirty="0"/>
              <a:t>, </a:t>
            </a:r>
            <a:r>
              <a:rPr lang="et-EE" dirty="0" err="1"/>
              <a:t>Loriene</a:t>
            </a:r>
            <a:r>
              <a:rPr lang="et-EE" dirty="0"/>
              <a:t> Roy, Denis </a:t>
            </a:r>
            <a:r>
              <a:rPr lang="et-EE" dirty="0" err="1"/>
              <a:t>Kos</a:t>
            </a:r>
            <a:r>
              <a:rPr lang="et-EE" dirty="0"/>
              <a:t>. -- </a:t>
            </a:r>
            <a:r>
              <a:rPr lang="et-EE" dirty="0" err="1"/>
              <a:t>Prague</a:t>
            </a:r>
            <a:r>
              <a:rPr lang="et-EE" dirty="0"/>
              <a:t> : </a:t>
            </a:r>
            <a:r>
              <a:rPr lang="et-EE" dirty="0" err="1"/>
              <a:t>Association</a:t>
            </a:r>
            <a:r>
              <a:rPr lang="et-EE" dirty="0"/>
              <a:t> </a:t>
            </a:r>
            <a:r>
              <a:rPr lang="et-EE" dirty="0" err="1"/>
              <a:t>of</a:t>
            </a:r>
            <a:r>
              <a:rPr lang="et-EE" dirty="0"/>
              <a:t> </a:t>
            </a:r>
            <a:r>
              <a:rPr lang="et-EE" dirty="0" err="1"/>
              <a:t>Libraries</a:t>
            </a:r>
            <a:r>
              <a:rPr lang="et-EE" dirty="0"/>
              <a:t> </a:t>
            </a:r>
            <a:r>
              <a:rPr lang="et-EE" dirty="0" err="1"/>
              <a:t>of</a:t>
            </a:r>
            <a:endParaRPr lang="et-EE" dirty="0"/>
          </a:p>
          <a:p>
            <a:pPr>
              <a:buNone/>
            </a:pPr>
            <a:r>
              <a:rPr lang="et-EE" dirty="0" err="1"/>
              <a:t>Czech</a:t>
            </a:r>
            <a:r>
              <a:rPr lang="et-EE" dirty="0"/>
              <a:t> </a:t>
            </a:r>
            <a:r>
              <a:rPr lang="et-EE" dirty="0" err="1"/>
              <a:t>Universities</a:t>
            </a:r>
            <a:r>
              <a:rPr lang="et-EE" dirty="0"/>
              <a:t>, 2016. -- 240 pages.</a:t>
            </a:r>
          </a:p>
          <a:p>
            <a:pPr>
              <a:buNone/>
            </a:pPr>
            <a:r>
              <a:rPr lang="et-EE" dirty="0"/>
              <a:t>ISBN 978-80-270-0530-7 </a:t>
            </a:r>
          </a:p>
          <a:p>
            <a:pPr>
              <a:buNone/>
            </a:pPr>
            <a:r>
              <a:rPr lang="et-EE" dirty="0">
                <a:hlinkClick r:id="rId4"/>
              </a:rPr>
              <a:t>http://ecil2016.ilconf.org/wp-content/uploads/2016/10/ECIL2016_BoA.pdf</a:t>
            </a:r>
            <a:endParaRPr lang="et-EE" dirty="0"/>
          </a:p>
          <a:p>
            <a:pPr>
              <a:buNone/>
            </a:pPr>
            <a:r>
              <a:rPr lang="et-EE" dirty="0" smtClean="0"/>
              <a:t>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395536" y="332656"/>
            <a:ext cx="5363471" cy="1512168"/>
          </a:xfrm>
          <a:prstGeom prst="rect">
            <a:avLst/>
          </a:prstGeom>
          <a:noFill/>
          <a:ln w="9525">
            <a:noFill/>
            <a:miter lim="800000"/>
            <a:headEnd/>
            <a:tailEnd/>
          </a:ln>
        </p:spPr>
      </p:pic>
      <p:sp>
        <p:nvSpPr>
          <p:cNvPr id="3" name="TextBox 2"/>
          <p:cNvSpPr txBox="1"/>
          <p:nvPr/>
        </p:nvSpPr>
        <p:spPr>
          <a:xfrm>
            <a:off x="1403648" y="4077072"/>
            <a:ext cx="6336704" cy="1508105"/>
          </a:xfrm>
          <a:prstGeom prst="rect">
            <a:avLst/>
          </a:prstGeom>
          <a:noFill/>
        </p:spPr>
        <p:txBody>
          <a:bodyPr wrap="square" rtlCol="0">
            <a:spAutoFit/>
          </a:bodyPr>
          <a:lstStyle/>
          <a:p>
            <a:pPr algn="ctr"/>
            <a:r>
              <a:rPr lang="et-EE" sz="4400" b="1" dirty="0" smtClean="0">
                <a:solidFill>
                  <a:schemeClr val="accent1">
                    <a:lumMod val="75000"/>
                  </a:schemeClr>
                </a:solidFill>
              </a:rPr>
              <a:t>    </a:t>
            </a:r>
            <a:r>
              <a:rPr lang="et-EE" sz="4400" b="1" dirty="0" err="1" smtClean="0">
                <a:solidFill>
                  <a:schemeClr val="accent1">
                    <a:lumMod val="75000"/>
                  </a:schemeClr>
                </a:solidFill>
              </a:rPr>
              <a:t>Thank</a:t>
            </a:r>
            <a:r>
              <a:rPr lang="et-EE" sz="4400" b="1" dirty="0" smtClean="0">
                <a:solidFill>
                  <a:schemeClr val="accent1">
                    <a:lumMod val="75000"/>
                  </a:schemeClr>
                </a:solidFill>
              </a:rPr>
              <a:t> </a:t>
            </a:r>
            <a:r>
              <a:rPr lang="et-EE" sz="4400" b="1" dirty="0" err="1" smtClean="0">
                <a:solidFill>
                  <a:schemeClr val="accent1">
                    <a:lumMod val="75000"/>
                  </a:schemeClr>
                </a:solidFill>
              </a:rPr>
              <a:t>you</a:t>
            </a:r>
            <a:r>
              <a:rPr lang="et-EE" sz="4400" b="1" dirty="0" smtClean="0">
                <a:solidFill>
                  <a:schemeClr val="accent1">
                    <a:lumMod val="75000"/>
                  </a:schemeClr>
                </a:solidFill>
              </a:rPr>
              <a:t>!</a:t>
            </a:r>
          </a:p>
          <a:p>
            <a:pPr algn="ctr"/>
            <a:r>
              <a:rPr lang="et-EE" sz="2400" dirty="0" smtClean="0">
                <a:solidFill>
                  <a:schemeClr val="accent1">
                    <a:lumMod val="75000"/>
                  </a:schemeClr>
                </a:solidFill>
              </a:rPr>
              <a:t>      Tiiu Tarkpea</a:t>
            </a:r>
          </a:p>
          <a:p>
            <a:pPr algn="ctr"/>
            <a:r>
              <a:rPr lang="et-EE" sz="2400" dirty="0" smtClean="0">
                <a:solidFill>
                  <a:schemeClr val="accent1">
                    <a:lumMod val="75000"/>
                  </a:schemeClr>
                </a:solidFill>
              </a:rPr>
              <a:t>       tiiu.tarkpea@ut.ee</a:t>
            </a:r>
            <a:endParaRPr lang="et-EE" sz="2400" dirty="0">
              <a:solidFill>
                <a:schemeClr val="accent1">
                  <a:lumMod val="75000"/>
                </a:schemeClr>
              </a:solidFill>
            </a:endParaRPr>
          </a:p>
        </p:txBody>
      </p:sp>
      <p:pic>
        <p:nvPicPr>
          <p:cNvPr id="4" name="Pilt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3501008"/>
          </a:xfrm>
          <a:prstGeom prst="rect">
            <a:avLst/>
          </a:prstGeom>
        </p:spPr>
      </p:pic>
      <p:sp>
        <p:nvSpPr>
          <p:cNvPr id="5" name="TextBox 4"/>
          <p:cNvSpPr txBox="1"/>
          <p:nvPr/>
        </p:nvSpPr>
        <p:spPr>
          <a:xfrm>
            <a:off x="179512" y="3573016"/>
            <a:ext cx="570990" cy="215444"/>
          </a:xfrm>
          <a:prstGeom prst="rect">
            <a:avLst/>
          </a:prstGeom>
          <a:noFill/>
        </p:spPr>
        <p:txBody>
          <a:bodyPr wrap="none" rtlCol="0">
            <a:spAutoFit/>
          </a:bodyPr>
          <a:lstStyle/>
          <a:p>
            <a:r>
              <a:rPr lang="et-EE" sz="800" dirty="0" err="1" smtClean="0">
                <a:hlinkClick r:id="rId5"/>
              </a:rPr>
              <a:t>Resource</a:t>
            </a:r>
            <a:endParaRPr lang="et-EE" sz="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endParaRPr lang="et-EE"/>
          </a:p>
        </p:txBody>
      </p:sp>
      <p:pic>
        <p:nvPicPr>
          <p:cNvPr id="4" name="Sisu kohatäid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260648"/>
            <a:ext cx="8208912" cy="5450641"/>
          </a:xfrm>
        </p:spPr>
      </p:pic>
      <p:sp>
        <p:nvSpPr>
          <p:cNvPr id="5" name="TextBox 4"/>
          <p:cNvSpPr txBox="1"/>
          <p:nvPr/>
        </p:nvSpPr>
        <p:spPr>
          <a:xfrm>
            <a:off x="504663" y="6015285"/>
            <a:ext cx="665567" cy="246221"/>
          </a:xfrm>
          <a:prstGeom prst="rect">
            <a:avLst/>
          </a:prstGeom>
          <a:noFill/>
        </p:spPr>
        <p:txBody>
          <a:bodyPr wrap="none" rtlCol="0">
            <a:spAutoFit/>
          </a:bodyPr>
          <a:lstStyle/>
          <a:p>
            <a:r>
              <a:rPr lang="et-EE" sz="1000" dirty="0" err="1" smtClean="0">
                <a:hlinkClick r:id="rId3"/>
              </a:rPr>
              <a:t>Resource</a:t>
            </a:r>
            <a:endParaRPr lang="et-EE" sz="1000" dirty="0"/>
          </a:p>
        </p:txBody>
      </p:sp>
    </p:spTree>
    <p:extLst>
      <p:ext uri="{BB962C8B-B14F-4D97-AF65-F5344CB8AC3E}">
        <p14:creationId xmlns:p14="http://schemas.microsoft.com/office/powerpoint/2010/main" val="1380500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395536" y="332656"/>
            <a:ext cx="5363471" cy="1512168"/>
          </a:xfrm>
          <a:prstGeom prst="rect">
            <a:avLst/>
          </a:prstGeom>
          <a:noFill/>
          <a:ln w="9525">
            <a:noFill/>
            <a:miter lim="800000"/>
            <a:headEnd/>
            <a:tailEnd/>
          </a:ln>
        </p:spPr>
      </p:pic>
      <p:sp>
        <p:nvSpPr>
          <p:cNvPr id="2" name="Title 1"/>
          <p:cNvSpPr>
            <a:spLocks noGrp="1"/>
          </p:cNvSpPr>
          <p:nvPr>
            <p:ph type="title"/>
          </p:nvPr>
        </p:nvSpPr>
        <p:spPr>
          <a:xfrm>
            <a:off x="4283968" y="701824"/>
            <a:ext cx="3888432" cy="1143000"/>
          </a:xfrm>
        </p:spPr>
        <p:txBody>
          <a:bodyPr>
            <a:normAutofit/>
          </a:bodyPr>
          <a:lstStyle/>
          <a:p>
            <a:pPr algn="r"/>
            <a:r>
              <a:rPr lang="et-EE" sz="4000" b="1" dirty="0" err="1" smtClean="0">
                <a:solidFill>
                  <a:schemeClr val="accent1">
                    <a:lumMod val="75000"/>
                  </a:schemeClr>
                </a:solidFill>
              </a:rPr>
              <a:t>Outline</a:t>
            </a:r>
            <a:endParaRPr lang="en-US" sz="4000" b="1" dirty="0">
              <a:solidFill>
                <a:schemeClr val="accent1">
                  <a:lumMod val="75000"/>
                </a:schemeClr>
              </a:solidFill>
            </a:endParaRPr>
          </a:p>
        </p:txBody>
      </p:sp>
      <p:sp>
        <p:nvSpPr>
          <p:cNvPr id="3" name="Content Placeholder 2"/>
          <p:cNvSpPr>
            <a:spLocks noGrp="1"/>
          </p:cNvSpPr>
          <p:nvPr>
            <p:ph idx="1"/>
          </p:nvPr>
        </p:nvSpPr>
        <p:spPr>
          <a:xfrm>
            <a:off x="755576" y="1916832"/>
            <a:ext cx="7776864" cy="4608512"/>
          </a:xfrm>
        </p:spPr>
        <p:txBody>
          <a:bodyPr>
            <a:noAutofit/>
          </a:bodyPr>
          <a:lstStyle/>
          <a:p>
            <a:r>
              <a:rPr lang="et-EE" sz="2400" dirty="0" err="1" smtClean="0"/>
              <a:t>Course</a:t>
            </a:r>
            <a:r>
              <a:rPr lang="et-EE" sz="2400" dirty="0" smtClean="0"/>
              <a:t> </a:t>
            </a:r>
            <a:r>
              <a:rPr lang="et-EE" sz="2400" dirty="0" err="1" smtClean="0"/>
              <a:t>overview</a:t>
            </a:r>
            <a:endParaRPr lang="en-GB" sz="2400" dirty="0" smtClean="0"/>
          </a:p>
          <a:p>
            <a:r>
              <a:rPr lang="et-EE" sz="2400" dirty="0" err="1" smtClean="0"/>
              <a:t>E-course</a:t>
            </a:r>
            <a:r>
              <a:rPr lang="et-EE" sz="2400" dirty="0" smtClean="0"/>
              <a:t> </a:t>
            </a:r>
            <a:r>
              <a:rPr lang="et-EE" sz="2400" dirty="0" err="1" smtClean="0"/>
              <a:t>model</a:t>
            </a:r>
            <a:endParaRPr lang="en-GB" sz="2400" dirty="0" smtClean="0"/>
          </a:p>
          <a:p>
            <a:r>
              <a:rPr lang="et-EE" sz="2400" dirty="0" smtClean="0"/>
              <a:t>RDM </a:t>
            </a:r>
            <a:r>
              <a:rPr lang="et-EE" sz="2400" dirty="0" err="1" smtClean="0"/>
              <a:t>module</a:t>
            </a:r>
            <a:endParaRPr lang="en-GB" sz="2400" dirty="0" smtClean="0"/>
          </a:p>
          <a:p>
            <a:r>
              <a:rPr lang="et-EE" sz="2400" dirty="0" smtClean="0"/>
              <a:t>RDM </a:t>
            </a:r>
            <a:r>
              <a:rPr lang="et-EE" sz="2400" dirty="0" err="1" smtClean="0"/>
              <a:t>learning</a:t>
            </a:r>
            <a:r>
              <a:rPr lang="et-EE" sz="2400" dirty="0" smtClean="0"/>
              <a:t> </a:t>
            </a:r>
            <a:r>
              <a:rPr lang="et-EE" sz="2400" dirty="0" err="1" smtClean="0"/>
              <a:t>objectives</a:t>
            </a:r>
            <a:endParaRPr lang="en-GB" sz="2400" dirty="0" smtClean="0"/>
          </a:p>
          <a:p>
            <a:r>
              <a:rPr lang="et-EE" sz="2400" dirty="0" err="1" smtClean="0"/>
              <a:t>Assignements</a:t>
            </a:r>
            <a:endParaRPr lang="et-EE" sz="2400" dirty="0" smtClean="0"/>
          </a:p>
          <a:p>
            <a:r>
              <a:rPr lang="et-EE" sz="2400" dirty="0" err="1" smtClean="0"/>
              <a:t>Repositories</a:t>
            </a:r>
            <a:r>
              <a:rPr lang="et-EE" sz="2400" dirty="0" smtClean="0"/>
              <a:t>, </a:t>
            </a:r>
            <a:r>
              <a:rPr lang="et-EE" sz="2400" dirty="0" err="1" smtClean="0"/>
              <a:t>problems</a:t>
            </a:r>
            <a:endParaRPr lang="et-EE" sz="2400" dirty="0" smtClean="0"/>
          </a:p>
          <a:p>
            <a:r>
              <a:rPr lang="et-EE" sz="2400" dirty="0" err="1" smtClean="0"/>
              <a:t>Students</a:t>
            </a:r>
            <a:r>
              <a:rPr lang="et-EE" sz="2400" dirty="0" smtClean="0"/>
              <a:t>’ </a:t>
            </a:r>
            <a:r>
              <a:rPr lang="et-EE" sz="2400" dirty="0" err="1" smtClean="0"/>
              <a:t>feedback</a:t>
            </a:r>
            <a:endParaRPr lang="et-EE" sz="2400" dirty="0" smtClean="0"/>
          </a:p>
          <a:p>
            <a:r>
              <a:rPr lang="et-EE" sz="2400" dirty="0" err="1" smtClean="0"/>
              <a:t>Conclusions</a:t>
            </a:r>
            <a:r>
              <a:rPr lang="et-EE" sz="2400" dirty="0" smtClean="0"/>
              <a:t> </a:t>
            </a:r>
          </a:p>
          <a:p>
            <a:r>
              <a:rPr lang="et-EE" sz="2400" dirty="0" err="1" smtClean="0"/>
              <a:t>Next</a:t>
            </a:r>
            <a:r>
              <a:rPr lang="et-EE" sz="2400" dirty="0" smtClean="0"/>
              <a:t> </a:t>
            </a:r>
            <a:r>
              <a:rPr lang="et-EE" sz="2400" dirty="0" err="1" smtClean="0"/>
              <a:t>steps</a:t>
            </a:r>
            <a:endParaRPr lang="et-EE" sz="2400" dirty="0" smtClean="0"/>
          </a:p>
          <a:p>
            <a:endParaRPr lang="et-EE" sz="3000" dirty="0" smtClean="0"/>
          </a:p>
          <a:p>
            <a:endParaRPr lang="en-GB" sz="3000" dirty="0"/>
          </a:p>
        </p:txBody>
      </p:sp>
      <p:pic>
        <p:nvPicPr>
          <p:cNvPr id="2050" name="Picture 2" descr="https://media-cdn.tripadvisor.com/media/photo-s/07/42/12/a9/observatory-of-the-universit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9494" y="1946397"/>
            <a:ext cx="2857500" cy="42862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292080" y="6237312"/>
            <a:ext cx="570990" cy="215444"/>
          </a:xfrm>
          <a:prstGeom prst="rect">
            <a:avLst/>
          </a:prstGeom>
          <a:noFill/>
        </p:spPr>
        <p:txBody>
          <a:bodyPr wrap="none" rtlCol="0">
            <a:spAutoFit/>
          </a:bodyPr>
          <a:lstStyle/>
          <a:p>
            <a:r>
              <a:rPr lang="et-EE" sz="800" dirty="0" err="1" smtClean="0">
                <a:hlinkClick r:id="rId5"/>
              </a:rPr>
              <a:t>Resource</a:t>
            </a:r>
            <a:endParaRPr lang="et-EE" sz="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395536" y="332656"/>
            <a:ext cx="5363471" cy="1512168"/>
          </a:xfrm>
          <a:prstGeom prst="rect">
            <a:avLst/>
          </a:prstGeom>
          <a:noFill/>
          <a:ln w="9525">
            <a:noFill/>
            <a:miter lim="800000"/>
            <a:headEnd/>
            <a:tailEnd/>
          </a:ln>
        </p:spPr>
      </p:pic>
      <p:sp>
        <p:nvSpPr>
          <p:cNvPr id="2" name="Title 1"/>
          <p:cNvSpPr>
            <a:spLocks noGrp="1"/>
          </p:cNvSpPr>
          <p:nvPr>
            <p:ph type="title"/>
          </p:nvPr>
        </p:nvSpPr>
        <p:spPr>
          <a:xfrm>
            <a:off x="4283968" y="701824"/>
            <a:ext cx="3888432" cy="1143000"/>
          </a:xfrm>
        </p:spPr>
        <p:txBody>
          <a:bodyPr>
            <a:normAutofit/>
          </a:bodyPr>
          <a:lstStyle/>
          <a:p>
            <a:pPr algn="r"/>
            <a:r>
              <a:rPr lang="et-EE" sz="4000" b="1" dirty="0" err="1" smtClean="0">
                <a:solidFill>
                  <a:schemeClr val="accent1">
                    <a:lumMod val="75000"/>
                  </a:schemeClr>
                </a:solidFill>
              </a:rPr>
              <a:t>Course</a:t>
            </a:r>
            <a:r>
              <a:rPr lang="et-EE" sz="4000" b="1" dirty="0" smtClean="0">
                <a:solidFill>
                  <a:schemeClr val="accent1">
                    <a:lumMod val="75000"/>
                  </a:schemeClr>
                </a:solidFill>
              </a:rPr>
              <a:t> </a:t>
            </a:r>
            <a:r>
              <a:rPr lang="et-EE" sz="4000" b="1" dirty="0" err="1" smtClean="0">
                <a:solidFill>
                  <a:schemeClr val="accent1">
                    <a:lumMod val="75000"/>
                  </a:schemeClr>
                </a:solidFill>
              </a:rPr>
              <a:t>Overview</a:t>
            </a:r>
            <a:endParaRPr lang="en-US" sz="4000" b="1" dirty="0">
              <a:solidFill>
                <a:schemeClr val="accent1">
                  <a:lumMod val="75000"/>
                </a:schemeClr>
              </a:solidFill>
            </a:endParaRPr>
          </a:p>
        </p:txBody>
      </p:sp>
      <p:sp>
        <p:nvSpPr>
          <p:cNvPr id="3" name="Content Placeholder 2"/>
          <p:cNvSpPr>
            <a:spLocks noGrp="1"/>
          </p:cNvSpPr>
          <p:nvPr>
            <p:ph idx="1"/>
          </p:nvPr>
        </p:nvSpPr>
        <p:spPr>
          <a:xfrm>
            <a:off x="755576" y="1916832"/>
            <a:ext cx="7776864" cy="4608512"/>
          </a:xfrm>
        </p:spPr>
        <p:txBody>
          <a:bodyPr>
            <a:noAutofit/>
          </a:bodyPr>
          <a:lstStyle/>
          <a:p>
            <a:pPr lvl="0"/>
            <a:r>
              <a:rPr lang="et-EE" sz="2400" b="1" dirty="0" err="1">
                <a:solidFill>
                  <a:prstClr val="black"/>
                </a:solidFill>
              </a:rPr>
              <a:t>Introduction</a:t>
            </a:r>
            <a:r>
              <a:rPr lang="et-EE" sz="2400" b="1" dirty="0">
                <a:solidFill>
                  <a:prstClr val="black"/>
                </a:solidFill>
              </a:rPr>
              <a:t> </a:t>
            </a:r>
            <a:r>
              <a:rPr lang="et-EE" sz="2400" b="1" dirty="0" err="1">
                <a:solidFill>
                  <a:prstClr val="black"/>
                </a:solidFill>
              </a:rPr>
              <a:t>to</a:t>
            </a:r>
            <a:r>
              <a:rPr lang="et-EE" sz="2400" b="1" dirty="0">
                <a:solidFill>
                  <a:prstClr val="black"/>
                </a:solidFill>
              </a:rPr>
              <a:t> </a:t>
            </a:r>
            <a:r>
              <a:rPr lang="et-EE" sz="2400" b="1" dirty="0" err="1">
                <a:solidFill>
                  <a:prstClr val="black"/>
                </a:solidFill>
              </a:rPr>
              <a:t>information</a:t>
            </a:r>
            <a:r>
              <a:rPr lang="et-EE" sz="2400" b="1" dirty="0">
                <a:solidFill>
                  <a:prstClr val="black"/>
                </a:solidFill>
              </a:rPr>
              <a:t> </a:t>
            </a:r>
            <a:r>
              <a:rPr lang="et-EE" sz="2400" b="1" dirty="0" err="1">
                <a:solidFill>
                  <a:prstClr val="black"/>
                </a:solidFill>
              </a:rPr>
              <a:t>research</a:t>
            </a:r>
            <a:endParaRPr lang="et-EE" sz="2400" b="1" dirty="0">
              <a:solidFill>
                <a:prstClr val="black"/>
              </a:solidFill>
            </a:endParaRPr>
          </a:p>
          <a:p>
            <a:pPr lvl="0"/>
            <a:r>
              <a:rPr lang="et-EE" sz="2400" dirty="0" err="1">
                <a:solidFill>
                  <a:prstClr val="black"/>
                </a:solidFill>
              </a:rPr>
              <a:t>Online</a:t>
            </a:r>
            <a:r>
              <a:rPr lang="et-EE" sz="2400" dirty="0">
                <a:solidFill>
                  <a:prstClr val="black"/>
                </a:solidFill>
              </a:rPr>
              <a:t> </a:t>
            </a:r>
            <a:r>
              <a:rPr lang="et-EE" sz="2400" dirty="0" err="1">
                <a:solidFill>
                  <a:prstClr val="black"/>
                </a:solidFill>
              </a:rPr>
              <a:t>course</a:t>
            </a:r>
            <a:r>
              <a:rPr lang="et-EE" sz="2400" dirty="0">
                <a:solidFill>
                  <a:prstClr val="black"/>
                </a:solidFill>
              </a:rPr>
              <a:t> </a:t>
            </a:r>
            <a:r>
              <a:rPr lang="et-EE" sz="2400" dirty="0" err="1">
                <a:solidFill>
                  <a:prstClr val="black"/>
                </a:solidFill>
              </a:rPr>
              <a:t>in</a:t>
            </a:r>
            <a:r>
              <a:rPr lang="et-EE" sz="2400" dirty="0">
                <a:solidFill>
                  <a:prstClr val="black"/>
                </a:solidFill>
              </a:rPr>
              <a:t> </a:t>
            </a:r>
            <a:r>
              <a:rPr lang="et-EE" sz="2400" dirty="0" err="1">
                <a:solidFill>
                  <a:prstClr val="black"/>
                </a:solidFill>
              </a:rPr>
              <a:t>Moodle</a:t>
            </a:r>
            <a:r>
              <a:rPr lang="et-EE" sz="2400" dirty="0">
                <a:solidFill>
                  <a:prstClr val="black"/>
                </a:solidFill>
              </a:rPr>
              <a:t>, </a:t>
            </a:r>
            <a:r>
              <a:rPr lang="et-EE" sz="2400" dirty="0" err="1">
                <a:solidFill>
                  <a:prstClr val="black"/>
                </a:solidFill>
              </a:rPr>
              <a:t>Sisu@UT</a:t>
            </a:r>
            <a:r>
              <a:rPr lang="et-EE" sz="2400" dirty="0">
                <a:solidFill>
                  <a:prstClr val="black"/>
                </a:solidFill>
              </a:rPr>
              <a:t> </a:t>
            </a:r>
            <a:r>
              <a:rPr lang="et-EE" sz="2400" dirty="0" err="1">
                <a:solidFill>
                  <a:prstClr val="black"/>
                </a:solidFill>
              </a:rPr>
              <a:t>websites</a:t>
            </a:r>
            <a:endParaRPr lang="et-EE" sz="2400" dirty="0">
              <a:solidFill>
                <a:prstClr val="black"/>
              </a:solidFill>
            </a:endParaRPr>
          </a:p>
          <a:p>
            <a:pPr lvl="0"/>
            <a:r>
              <a:rPr lang="et-EE" sz="2400" dirty="0">
                <a:solidFill>
                  <a:prstClr val="black"/>
                </a:solidFill>
              </a:rPr>
              <a:t>8-module </a:t>
            </a:r>
            <a:r>
              <a:rPr lang="et-EE" sz="2400" dirty="0" err="1">
                <a:solidFill>
                  <a:prstClr val="black"/>
                </a:solidFill>
              </a:rPr>
              <a:t>elective</a:t>
            </a:r>
            <a:r>
              <a:rPr lang="et-EE" sz="2400" dirty="0">
                <a:solidFill>
                  <a:prstClr val="black"/>
                </a:solidFill>
              </a:rPr>
              <a:t> 3-ECTS </a:t>
            </a:r>
            <a:r>
              <a:rPr lang="et-EE" sz="2400" dirty="0" err="1">
                <a:solidFill>
                  <a:prstClr val="black"/>
                </a:solidFill>
              </a:rPr>
              <a:t>course</a:t>
            </a:r>
            <a:r>
              <a:rPr lang="et-EE" sz="2400" dirty="0">
                <a:solidFill>
                  <a:prstClr val="black"/>
                </a:solidFill>
              </a:rPr>
              <a:t> (9 </a:t>
            </a:r>
            <a:r>
              <a:rPr lang="et-EE" sz="2400" dirty="0" err="1">
                <a:solidFill>
                  <a:prstClr val="black"/>
                </a:solidFill>
              </a:rPr>
              <a:t>weeks</a:t>
            </a:r>
            <a:r>
              <a:rPr lang="et-EE" sz="2400" dirty="0">
                <a:solidFill>
                  <a:prstClr val="black"/>
                </a:solidFill>
              </a:rPr>
              <a:t>)</a:t>
            </a:r>
          </a:p>
          <a:p>
            <a:pPr lvl="0"/>
            <a:r>
              <a:rPr lang="et-EE" sz="2400" dirty="0" err="1">
                <a:solidFill>
                  <a:prstClr val="black"/>
                </a:solidFill>
              </a:rPr>
              <a:t>Since</a:t>
            </a:r>
            <a:r>
              <a:rPr lang="et-EE" sz="2400" dirty="0">
                <a:solidFill>
                  <a:prstClr val="black"/>
                </a:solidFill>
              </a:rPr>
              <a:t> 2008, </a:t>
            </a:r>
            <a:r>
              <a:rPr lang="et-EE" sz="2400" dirty="0" smtClean="0">
                <a:solidFill>
                  <a:prstClr val="black"/>
                </a:solidFill>
              </a:rPr>
              <a:t>RDM </a:t>
            </a:r>
            <a:r>
              <a:rPr lang="et-EE" sz="2400" dirty="0" err="1" smtClean="0">
                <a:solidFill>
                  <a:prstClr val="black"/>
                </a:solidFill>
              </a:rPr>
              <a:t>since</a:t>
            </a:r>
            <a:r>
              <a:rPr lang="et-EE" sz="2400" dirty="0" smtClean="0">
                <a:solidFill>
                  <a:prstClr val="black"/>
                </a:solidFill>
              </a:rPr>
              <a:t> 2015</a:t>
            </a:r>
            <a:endParaRPr lang="et-EE" sz="2400" dirty="0">
              <a:solidFill>
                <a:prstClr val="black"/>
              </a:solidFill>
            </a:endParaRPr>
          </a:p>
          <a:p>
            <a:pPr lvl="0"/>
            <a:r>
              <a:rPr lang="et-EE" sz="2400" dirty="0" err="1">
                <a:solidFill>
                  <a:prstClr val="black"/>
                </a:solidFill>
              </a:rPr>
              <a:t>Integrated</a:t>
            </a:r>
            <a:r>
              <a:rPr lang="et-EE" sz="2400" dirty="0">
                <a:solidFill>
                  <a:prstClr val="black"/>
                </a:solidFill>
              </a:rPr>
              <a:t> </a:t>
            </a:r>
            <a:r>
              <a:rPr lang="et-EE" sz="2400" dirty="0" err="1">
                <a:solidFill>
                  <a:prstClr val="black"/>
                </a:solidFill>
              </a:rPr>
              <a:t>to</a:t>
            </a:r>
            <a:r>
              <a:rPr lang="et-EE" sz="2400" dirty="0">
                <a:solidFill>
                  <a:prstClr val="black"/>
                </a:solidFill>
              </a:rPr>
              <a:t> all </a:t>
            </a:r>
            <a:r>
              <a:rPr lang="et-EE" sz="2400" dirty="0" err="1">
                <a:solidFill>
                  <a:prstClr val="black"/>
                </a:solidFill>
              </a:rPr>
              <a:t>doctoral</a:t>
            </a:r>
            <a:r>
              <a:rPr lang="et-EE" sz="2400" dirty="0">
                <a:solidFill>
                  <a:prstClr val="black"/>
                </a:solidFill>
              </a:rPr>
              <a:t> </a:t>
            </a:r>
            <a:r>
              <a:rPr lang="et-EE" sz="2400" dirty="0" err="1">
                <a:solidFill>
                  <a:prstClr val="black"/>
                </a:solidFill>
              </a:rPr>
              <a:t>curricula</a:t>
            </a:r>
            <a:endParaRPr lang="en-GB" sz="2400" dirty="0">
              <a:solidFill>
                <a:prstClr val="black"/>
              </a:solidFill>
            </a:endParaRPr>
          </a:p>
          <a:p>
            <a:pPr lvl="0"/>
            <a:r>
              <a:rPr lang="et-EE" sz="2400" b="1" dirty="0">
                <a:solidFill>
                  <a:prstClr val="black"/>
                </a:solidFill>
              </a:rPr>
              <a:t>59</a:t>
            </a:r>
            <a:r>
              <a:rPr lang="et-EE" sz="2400" dirty="0">
                <a:solidFill>
                  <a:prstClr val="black"/>
                </a:solidFill>
              </a:rPr>
              <a:t> </a:t>
            </a:r>
            <a:r>
              <a:rPr lang="et-EE" sz="2400" dirty="0" err="1">
                <a:solidFill>
                  <a:prstClr val="black"/>
                </a:solidFill>
              </a:rPr>
              <a:t>PhD</a:t>
            </a:r>
            <a:r>
              <a:rPr lang="et-EE" sz="2400" dirty="0">
                <a:solidFill>
                  <a:prstClr val="black"/>
                </a:solidFill>
              </a:rPr>
              <a:t> </a:t>
            </a:r>
            <a:r>
              <a:rPr lang="et-EE" sz="2400" dirty="0" err="1">
                <a:solidFill>
                  <a:prstClr val="black"/>
                </a:solidFill>
              </a:rPr>
              <a:t>students</a:t>
            </a:r>
            <a:r>
              <a:rPr lang="et-EE" sz="2400" dirty="0">
                <a:solidFill>
                  <a:prstClr val="black"/>
                </a:solidFill>
              </a:rPr>
              <a:t> </a:t>
            </a:r>
            <a:r>
              <a:rPr lang="et-EE" sz="2400" dirty="0" err="1">
                <a:solidFill>
                  <a:prstClr val="black"/>
                </a:solidFill>
              </a:rPr>
              <a:t>in</a:t>
            </a:r>
            <a:r>
              <a:rPr lang="et-EE" sz="2400" dirty="0">
                <a:solidFill>
                  <a:prstClr val="black"/>
                </a:solidFill>
              </a:rPr>
              <a:t> 2015, </a:t>
            </a:r>
            <a:r>
              <a:rPr lang="et-EE" sz="2400" b="1" dirty="0">
                <a:solidFill>
                  <a:prstClr val="black"/>
                </a:solidFill>
              </a:rPr>
              <a:t>110</a:t>
            </a:r>
            <a:r>
              <a:rPr lang="et-EE" sz="2400" dirty="0">
                <a:solidFill>
                  <a:prstClr val="black"/>
                </a:solidFill>
              </a:rPr>
              <a:t> </a:t>
            </a:r>
            <a:r>
              <a:rPr lang="et-EE" sz="2400" dirty="0" err="1">
                <a:solidFill>
                  <a:prstClr val="black"/>
                </a:solidFill>
              </a:rPr>
              <a:t>in</a:t>
            </a:r>
            <a:r>
              <a:rPr lang="et-EE" sz="2400" dirty="0">
                <a:solidFill>
                  <a:prstClr val="black"/>
                </a:solidFill>
              </a:rPr>
              <a:t> </a:t>
            </a:r>
            <a:r>
              <a:rPr lang="et-EE" sz="2400" dirty="0" smtClean="0">
                <a:solidFill>
                  <a:prstClr val="black"/>
                </a:solidFill>
              </a:rPr>
              <a:t>2016, ≈ 60 </a:t>
            </a:r>
            <a:r>
              <a:rPr lang="et-EE" sz="2400" dirty="0" err="1" smtClean="0">
                <a:solidFill>
                  <a:prstClr val="black"/>
                </a:solidFill>
              </a:rPr>
              <a:t>in</a:t>
            </a:r>
            <a:r>
              <a:rPr lang="et-EE" sz="2400" dirty="0" smtClean="0">
                <a:solidFill>
                  <a:prstClr val="black"/>
                </a:solidFill>
              </a:rPr>
              <a:t> 2017</a:t>
            </a:r>
            <a:endParaRPr lang="et-EE" sz="2400" dirty="0">
              <a:solidFill>
                <a:prstClr val="black"/>
              </a:solidFill>
            </a:endParaRPr>
          </a:p>
          <a:p>
            <a:pPr lvl="0"/>
            <a:r>
              <a:rPr lang="et-EE" sz="2400" dirty="0">
                <a:solidFill>
                  <a:prstClr val="black"/>
                </a:solidFill>
              </a:rPr>
              <a:t>28% </a:t>
            </a:r>
            <a:r>
              <a:rPr lang="et-EE" sz="2400" i="1" dirty="0" err="1">
                <a:solidFill>
                  <a:prstClr val="black"/>
                </a:solidFill>
              </a:rPr>
              <a:t>Medicina</a:t>
            </a:r>
            <a:r>
              <a:rPr lang="et-EE" sz="2400" dirty="0">
                <a:solidFill>
                  <a:prstClr val="black"/>
                </a:solidFill>
              </a:rPr>
              <a:t>, 29% </a:t>
            </a:r>
            <a:r>
              <a:rPr lang="et-EE" sz="2400" i="1" dirty="0" err="1">
                <a:solidFill>
                  <a:prstClr val="black"/>
                </a:solidFill>
              </a:rPr>
              <a:t>Socialia</a:t>
            </a:r>
            <a:r>
              <a:rPr lang="et-EE" sz="2400" dirty="0">
                <a:solidFill>
                  <a:prstClr val="black"/>
                </a:solidFill>
              </a:rPr>
              <a:t>, 26% </a:t>
            </a:r>
            <a:r>
              <a:rPr lang="et-EE" sz="2400" i="1" dirty="0" err="1" smtClean="0">
                <a:solidFill>
                  <a:prstClr val="black"/>
                </a:solidFill>
              </a:rPr>
              <a:t>Realia</a:t>
            </a:r>
            <a:r>
              <a:rPr lang="et-EE" sz="2400" dirty="0">
                <a:solidFill>
                  <a:prstClr val="black"/>
                </a:solidFill>
              </a:rPr>
              <a:t> </a:t>
            </a:r>
            <a:r>
              <a:rPr lang="et-EE" sz="2400" i="1" dirty="0" smtClean="0">
                <a:solidFill>
                  <a:prstClr val="black"/>
                </a:solidFill>
              </a:rPr>
              <a:t>et </a:t>
            </a:r>
            <a:r>
              <a:rPr lang="et-EE" sz="2400" i="1" dirty="0" err="1" smtClean="0">
                <a:solidFill>
                  <a:prstClr val="black"/>
                </a:solidFill>
              </a:rPr>
              <a:t>Naturalia</a:t>
            </a:r>
            <a:r>
              <a:rPr lang="et-EE" sz="2400" i="1" dirty="0" smtClean="0">
                <a:solidFill>
                  <a:prstClr val="black"/>
                </a:solidFill>
              </a:rPr>
              <a:t> </a:t>
            </a:r>
            <a:endParaRPr lang="et-EE" sz="2400" i="1" dirty="0">
              <a:solidFill>
                <a:prstClr val="black"/>
              </a:solidFill>
            </a:endParaRPr>
          </a:p>
          <a:p>
            <a:pPr marL="0" lvl="0" indent="0">
              <a:buNone/>
            </a:pPr>
            <a:r>
              <a:rPr lang="et-EE" sz="2400" dirty="0">
                <a:solidFill>
                  <a:prstClr val="black"/>
                </a:solidFill>
              </a:rPr>
              <a:t>    17% </a:t>
            </a:r>
            <a:r>
              <a:rPr lang="et-EE" sz="2400" i="1" dirty="0" err="1" smtClean="0">
                <a:solidFill>
                  <a:prstClr val="black"/>
                </a:solidFill>
              </a:rPr>
              <a:t>Humaniora</a:t>
            </a:r>
            <a:endParaRPr lang="et-EE" sz="2400" i="1" dirty="0" smtClean="0">
              <a:solidFill>
                <a:prstClr val="black"/>
              </a:solidFill>
            </a:endParaRPr>
          </a:p>
          <a:p>
            <a:r>
              <a:rPr lang="et-EE" sz="2400" dirty="0" smtClean="0">
                <a:solidFill>
                  <a:prstClr val="black"/>
                </a:solidFill>
                <a:hlinkClick r:id="rId4"/>
              </a:rPr>
              <a:t>RDM </a:t>
            </a:r>
            <a:r>
              <a:rPr lang="et-EE" sz="2400" dirty="0" err="1" smtClean="0">
                <a:solidFill>
                  <a:prstClr val="black"/>
                </a:solidFill>
                <a:hlinkClick r:id="rId4"/>
              </a:rPr>
              <a:t>free</a:t>
            </a:r>
            <a:r>
              <a:rPr lang="et-EE" sz="2400" dirty="0" smtClean="0">
                <a:solidFill>
                  <a:prstClr val="black"/>
                </a:solidFill>
                <a:hlinkClick r:id="rId4"/>
              </a:rPr>
              <a:t> </a:t>
            </a:r>
            <a:r>
              <a:rPr lang="et-EE" sz="2400" dirty="0" err="1" smtClean="0">
                <a:solidFill>
                  <a:prstClr val="black"/>
                </a:solidFill>
                <a:hlinkClick r:id="rId4"/>
              </a:rPr>
              <a:t>tutorial</a:t>
            </a:r>
            <a:r>
              <a:rPr lang="et-EE" sz="2400" i="1" dirty="0" smtClean="0">
                <a:solidFill>
                  <a:prstClr val="black"/>
                </a:solidFill>
                <a:hlinkClick r:id="rId4"/>
              </a:rPr>
              <a:t> </a:t>
            </a:r>
            <a:endParaRPr lang="et-EE" sz="2400" i="1" dirty="0" smtClean="0">
              <a:solidFill>
                <a:prstClr val="black"/>
              </a:solidFill>
            </a:endParaRPr>
          </a:p>
          <a:p>
            <a:pPr marL="0" lvl="0" indent="0">
              <a:buNone/>
            </a:pPr>
            <a:endParaRPr lang="et-EE" sz="2400" i="1" dirty="0">
              <a:solidFill>
                <a:prstClr val="black"/>
              </a:solidFill>
            </a:endParaRPr>
          </a:p>
        </p:txBody>
      </p:sp>
    </p:spTree>
    <p:extLst>
      <p:ext uri="{BB962C8B-B14F-4D97-AF65-F5344CB8AC3E}">
        <p14:creationId xmlns:p14="http://schemas.microsoft.com/office/powerpoint/2010/main" val="612423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395536" y="332656"/>
            <a:ext cx="5363471" cy="1512168"/>
          </a:xfrm>
          <a:prstGeom prst="rect">
            <a:avLst/>
          </a:prstGeom>
          <a:noFill/>
          <a:ln w="9525">
            <a:noFill/>
            <a:miter lim="800000"/>
            <a:headEnd/>
            <a:tailEnd/>
          </a:ln>
        </p:spPr>
      </p:pic>
      <p:sp>
        <p:nvSpPr>
          <p:cNvPr id="2" name="Title 1"/>
          <p:cNvSpPr>
            <a:spLocks noGrp="1"/>
          </p:cNvSpPr>
          <p:nvPr>
            <p:ph type="title"/>
          </p:nvPr>
        </p:nvSpPr>
        <p:spPr>
          <a:xfrm>
            <a:off x="4283968" y="701824"/>
            <a:ext cx="3888432" cy="1143000"/>
          </a:xfrm>
        </p:spPr>
        <p:txBody>
          <a:bodyPr>
            <a:normAutofit/>
          </a:bodyPr>
          <a:lstStyle/>
          <a:p>
            <a:pPr algn="r"/>
            <a:r>
              <a:rPr lang="et-EE" sz="4000" b="1" dirty="0" err="1" smtClean="0">
                <a:solidFill>
                  <a:schemeClr val="accent1">
                    <a:lumMod val="75000"/>
                  </a:schemeClr>
                </a:solidFill>
              </a:rPr>
              <a:t>E-course</a:t>
            </a:r>
            <a:r>
              <a:rPr lang="et-EE" sz="4000" b="1" dirty="0" smtClean="0">
                <a:solidFill>
                  <a:schemeClr val="accent1">
                    <a:lumMod val="75000"/>
                  </a:schemeClr>
                </a:solidFill>
              </a:rPr>
              <a:t> </a:t>
            </a:r>
            <a:r>
              <a:rPr lang="et-EE" sz="4000" b="1" dirty="0" err="1" smtClean="0">
                <a:solidFill>
                  <a:schemeClr val="accent1">
                    <a:lumMod val="75000"/>
                  </a:schemeClr>
                </a:solidFill>
              </a:rPr>
              <a:t>model</a:t>
            </a:r>
            <a:endParaRPr lang="en-US" sz="4000" b="1" dirty="0">
              <a:solidFill>
                <a:schemeClr val="accent1">
                  <a:lumMod val="75000"/>
                </a:schemeClr>
              </a:solidFill>
            </a:endParaRPr>
          </a:p>
        </p:txBody>
      </p:sp>
      <p:sp>
        <p:nvSpPr>
          <p:cNvPr id="3" name="Content Placeholder 2"/>
          <p:cNvSpPr>
            <a:spLocks noGrp="1"/>
          </p:cNvSpPr>
          <p:nvPr>
            <p:ph idx="1"/>
          </p:nvPr>
        </p:nvSpPr>
        <p:spPr>
          <a:xfrm>
            <a:off x="755576" y="1916832"/>
            <a:ext cx="7776864" cy="4608512"/>
          </a:xfrm>
        </p:spPr>
        <p:txBody>
          <a:bodyPr>
            <a:noAutofit/>
          </a:bodyPr>
          <a:lstStyle/>
          <a:p>
            <a:r>
              <a:rPr lang="en-US" sz="2800" dirty="0"/>
              <a:t>Based on personal information </a:t>
            </a:r>
            <a:r>
              <a:rPr lang="en-US" sz="2800" dirty="0" smtClean="0"/>
              <a:t>needs</a:t>
            </a:r>
            <a:r>
              <a:rPr lang="et-EE" sz="2800" dirty="0" smtClean="0"/>
              <a:t> </a:t>
            </a:r>
            <a:endParaRPr lang="et-EE" sz="2800" dirty="0" smtClean="0"/>
          </a:p>
          <a:p>
            <a:pPr marL="0" indent="0">
              <a:buNone/>
            </a:pPr>
            <a:r>
              <a:rPr lang="et-EE" sz="2800" dirty="0"/>
              <a:t> </a:t>
            </a:r>
            <a:r>
              <a:rPr lang="et-EE" sz="2800" dirty="0" smtClean="0"/>
              <a:t>   </a:t>
            </a:r>
            <a:r>
              <a:rPr lang="et-EE" sz="2800" dirty="0" smtClean="0"/>
              <a:t>(</a:t>
            </a:r>
            <a:r>
              <a:rPr lang="et-EE" sz="2800" dirty="0" err="1" smtClean="0"/>
              <a:t>PhD</a:t>
            </a:r>
            <a:r>
              <a:rPr lang="et-EE" sz="2800" dirty="0" smtClean="0"/>
              <a:t> </a:t>
            </a:r>
            <a:r>
              <a:rPr lang="et-EE" sz="2800" dirty="0" err="1" smtClean="0"/>
              <a:t>thesis</a:t>
            </a:r>
            <a:r>
              <a:rPr lang="et-EE" sz="2800" dirty="0" smtClean="0"/>
              <a:t> </a:t>
            </a:r>
            <a:r>
              <a:rPr lang="et-EE" sz="2800" dirty="0" err="1" smtClean="0"/>
              <a:t>topic</a:t>
            </a:r>
            <a:r>
              <a:rPr lang="et-EE" sz="2800" dirty="0" smtClean="0"/>
              <a:t>)</a:t>
            </a:r>
          </a:p>
          <a:p>
            <a:r>
              <a:rPr lang="et-EE" sz="2800" dirty="0" err="1" smtClean="0"/>
              <a:t>Individual</a:t>
            </a:r>
            <a:r>
              <a:rPr lang="et-EE" sz="2800" dirty="0" smtClean="0"/>
              <a:t> </a:t>
            </a:r>
            <a:r>
              <a:rPr lang="et-EE" sz="2800" dirty="0" err="1" smtClean="0"/>
              <a:t>tutoring</a:t>
            </a:r>
            <a:r>
              <a:rPr lang="et-EE" sz="2800" dirty="0" smtClean="0"/>
              <a:t> and </a:t>
            </a:r>
            <a:r>
              <a:rPr lang="et-EE" sz="2800" dirty="0" err="1" smtClean="0"/>
              <a:t>feedback</a:t>
            </a:r>
            <a:r>
              <a:rPr lang="et-EE" sz="2800" dirty="0" smtClean="0"/>
              <a:t> </a:t>
            </a:r>
            <a:r>
              <a:rPr lang="et-EE" sz="2800" dirty="0" err="1" smtClean="0"/>
              <a:t>by</a:t>
            </a:r>
            <a:r>
              <a:rPr lang="et-EE" sz="2800" dirty="0" smtClean="0"/>
              <a:t> </a:t>
            </a:r>
            <a:r>
              <a:rPr lang="et-EE" sz="2800" dirty="0" err="1" smtClean="0"/>
              <a:t>subject</a:t>
            </a:r>
            <a:r>
              <a:rPr lang="et-EE" sz="2800" dirty="0" smtClean="0"/>
              <a:t> and </a:t>
            </a:r>
            <a:r>
              <a:rPr lang="et-EE" sz="2800" dirty="0" err="1" smtClean="0"/>
              <a:t>data</a:t>
            </a:r>
            <a:r>
              <a:rPr lang="et-EE" sz="2800" dirty="0" smtClean="0"/>
              <a:t> </a:t>
            </a:r>
            <a:r>
              <a:rPr lang="et-EE" sz="2800" dirty="0" err="1" smtClean="0"/>
              <a:t>librarians</a:t>
            </a:r>
            <a:endParaRPr lang="en-US" sz="2800" dirty="0"/>
          </a:p>
          <a:p>
            <a:r>
              <a:rPr lang="en-US" sz="2800" dirty="0"/>
              <a:t>Independent </a:t>
            </a:r>
            <a:r>
              <a:rPr lang="en-US" sz="2800" dirty="0" smtClean="0"/>
              <a:t>learning</a:t>
            </a:r>
            <a:r>
              <a:rPr lang="et-EE" sz="2800" dirty="0" smtClean="0"/>
              <a:t> </a:t>
            </a:r>
            <a:r>
              <a:rPr lang="et-EE" sz="2800" dirty="0" err="1" smtClean="0"/>
              <a:t>in</a:t>
            </a:r>
            <a:r>
              <a:rPr lang="et-EE" sz="2800" dirty="0" smtClean="0"/>
              <a:t> </a:t>
            </a:r>
            <a:r>
              <a:rPr lang="et-EE" sz="2800" dirty="0" err="1" smtClean="0"/>
              <a:t>suitable</a:t>
            </a:r>
            <a:r>
              <a:rPr lang="et-EE" sz="2800" dirty="0" smtClean="0"/>
              <a:t> </a:t>
            </a:r>
            <a:r>
              <a:rPr lang="et-EE" sz="2800" dirty="0" err="1" smtClean="0"/>
              <a:t>place</a:t>
            </a:r>
            <a:r>
              <a:rPr lang="et-EE" sz="2800" dirty="0" smtClean="0"/>
              <a:t> and </a:t>
            </a:r>
            <a:r>
              <a:rPr lang="et-EE" sz="2800" dirty="0" err="1" smtClean="0"/>
              <a:t>time</a:t>
            </a:r>
            <a:endParaRPr lang="en-US" sz="2800" dirty="0"/>
          </a:p>
          <a:p>
            <a:r>
              <a:rPr lang="en-US" sz="2800" dirty="0" smtClean="0"/>
              <a:t>Open </a:t>
            </a:r>
            <a:r>
              <a:rPr lang="en-US" sz="2800" dirty="0"/>
              <a:t>forums as contribution to learning </a:t>
            </a:r>
            <a:r>
              <a:rPr lang="en-US" sz="2800" dirty="0" smtClean="0"/>
              <a:t>community</a:t>
            </a:r>
            <a:endParaRPr lang="et-EE" sz="2800" dirty="0" smtClean="0"/>
          </a:p>
          <a:p>
            <a:r>
              <a:rPr lang="et-EE" sz="2800" dirty="0" err="1" smtClean="0"/>
              <a:t>Assignments</a:t>
            </a:r>
            <a:endParaRPr lang="en-US" sz="2800" dirty="0"/>
          </a:p>
          <a:p>
            <a:r>
              <a:rPr lang="en-US" sz="2800" dirty="0"/>
              <a:t>Reflection </a:t>
            </a:r>
          </a:p>
        </p:txBody>
      </p:sp>
    </p:spTree>
    <p:extLst>
      <p:ext uri="{BB962C8B-B14F-4D97-AF65-F5344CB8AC3E}">
        <p14:creationId xmlns:p14="http://schemas.microsoft.com/office/powerpoint/2010/main" val="2198016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395536" y="332656"/>
            <a:ext cx="5363471" cy="1512168"/>
          </a:xfrm>
          <a:prstGeom prst="rect">
            <a:avLst/>
          </a:prstGeom>
          <a:noFill/>
          <a:ln w="9525">
            <a:noFill/>
            <a:miter lim="800000"/>
            <a:headEnd/>
            <a:tailEnd/>
          </a:ln>
        </p:spPr>
      </p:pic>
      <p:sp>
        <p:nvSpPr>
          <p:cNvPr id="2" name="Title 1"/>
          <p:cNvSpPr>
            <a:spLocks noGrp="1"/>
          </p:cNvSpPr>
          <p:nvPr>
            <p:ph type="title"/>
          </p:nvPr>
        </p:nvSpPr>
        <p:spPr>
          <a:xfrm>
            <a:off x="4283968" y="701824"/>
            <a:ext cx="3888432" cy="1143000"/>
          </a:xfrm>
        </p:spPr>
        <p:txBody>
          <a:bodyPr>
            <a:normAutofit/>
          </a:bodyPr>
          <a:lstStyle/>
          <a:p>
            <a:pPr algn="r"/>
            <a:r>
              <a:rPr lang="et-EE" sz="4000" b="1" dirty="0" smtClean="0">
                <a:solidFill>
                  <a:schemeClr val="accent1">
                    <a:lumMod val="75000"/>
                  </a:schemeClr>
                </a:solidFill>
              </a:rPr>
              <a:t>RDM </a:t>
            </a:r>
            <a:r>
              <a:rPr lang="et-EE" sz="4000" b="1" dirty="0" err="1" smtClean="0">
                <a:solidFill>
                  <a:schemeClr val="accent1">
                    <a:lumMod val="75000"/>
                  </a:schemeClr>
                </a:solidFill>
              </a:rPr>
              <a:t>Module</a:t>
            </a:r>
            <a:endParaRPr lang="en-US" sz="4000" b="1" dirty="0">
              <a:solidFill>
                <a:schemeClr val="accent1">
                  <a:lumMod val="75000"/>
                </a:schemeClr>
              </a:solidFill>
            </a:endParaRPr>
          </a:p>
        </p:txBody>
      </p:sp>
      <p:sp>
        <p:nvSpPr>
          <p:cNvPr id="3" name="Content Placeholder 2"/>
          <p:cNvSpPr>
            <a:spLocks noGrp="1"/>
          </p:cNvSpPr>
          <p:nvPr>
            <p:ph idx="1"/>
          </p:nvPr>
        </p:nvSpPr>
        <p:spPr>
          <a:xfrm>
            <a:off x="755576" y="1916832"/>
            <a:ext cx="7776864" cy="4608512"/>
          </a:xfrm>
        </p:spPr>
        <p:txBody>
          <a:bodyPr>
            <a:noAutofit/>
          </a:bodyPr>
          <a:lstStyle/>
          <a:p>
            <a:r>
              <a:rPr lang="et-EE" dirty="0" err="1" smtClean="0"/>
              <a:t>Terminology</a:t>
            </a:r>
            <a:r>
              <a:rPr lang="et-EE" dirty="0" smtClean="0"/>
              <a:t> (</a:t>
            </a:r>
            <a:r>
              <a:rPr lang="et-EE" dirty="0" err="1" smtClean="0"/>
              <a:t>Research</a:t>
            </a:r>
            <a:r>
              <a:rPr lang="et-EE" dirty="0" smtClean="0"/>
              <a:t> </a:t>
            </a:r>
            <a:r>
              <a:rPr lang="et-EE" dirty="0" err="1" smtClean="0"/>
              <a:t>Data</a:t>
            </a:r>
            <a:r>
              <a:rPr lang="et-EE" dirty="0" smtClean="0"/>
              <a:t>, </a:t>
            </a:r>
            <a:r>
              <a:rPr lang="et-EE" dirty="0" err="1" smtClean="0"/>
              <a:t>Open</a:t>
            </a:r>
            <a:r>
              <a:rPr lang="et-EE" dirty="0" smtClean="0"/>
              <a:t> </a:t>
            </a:r>
            <a:r>
              <a:rPr lang="et-EE" dirty="0" err="1" smtClean="0"/>
              <a:t>Data…</a:t>
            </a:r>
            <a:r>
              <a:rPr lang="et-EE" dirty="0" smtClean="0"/>
              <a:t>)</a:t>
            </a:r>
          </a:p>
          <a:p>
            <a:r>
              <a:rPr lang="et-EE" dirty="0" err="1"/>
              <a:t>R</a:t>
            </a:r>
            <a:r>
              <a:rPr lang="et-EE" dirty="0" err="1" smtClean="0"/>
              <a:t>esearch</a:t>
            </a:r>
            <a:r>
              <a:rPr lang="et-EE" dirty="0" smtClean="0"/>
              <a:t> </a:t>
            </a:r>
            <a:r>
              <a:rPr lang="et-EE" dirty="0" err="1" smtClean="0"/>
              <a:t>funding</a:t>
            </a:r>
            <a:r>
              <a:rPr lang="et-EE" dirty="0" smtClean="0"/>
              <a:t> </a:t>
            </a:r>
            <a:r>
              <a:rPr lang="et-EE" dirty="0" err="1" smtClean="0"/>
              <a:t>in</a:t>
            </a:r>
            <a:r>
              <a:rPr lang="et-EE" dirty="0" smtClean="0"/>
              <a:t> Estonia</a:t>
            </a:r>
          </a:p>
          <a:p>
            <a:r>
              <a:rPr lang="et-EE" dirty="0" err="1" smtClean="0">
                <a:hlinkClick r:id="rId4"/>
              </a:rPr>
              <a:t>Principles&amp;Recommendations</a:t>
            </a:r>
            <a:r>
              <a:rPr lang="et-EE" dirty="0" smtClean="0"/>
              <a:t> </a:t>
            </a:r>
            <a:r>
              <a:rPr lang="et-EE" dirty="0" err="1" smtClean="0"/>
              <a:t>of</a:t>
            </a:r>
            <a:r>
              <a:rPr lang="et-EE" dirty="0" smtClean="0"/>
              <a:t> RC on OS</a:t>
            </a:r>
            <a:endParaRPr lang="en-GB" dirty="0" smtClean="0"/>
          </a:p>
          <a:p>
            <a:r>
              <a:rPr lang="et-EE" dirty="0" err="1" smtClean="0"/>
              <a:t>Legal</a:t>
            </a:r>
            <a:r>
              <a:rPr lang="et-EE" dirty="0" smtClean="0"/>
              <a:t> and </a:t>
            </a:r>
            <a:r>
              <a:rPr lang="et-EE" dirty="0" err="1" smtClean="0"/>
              <a:t>ethical</a:t>
            </a:r>
            <a:r>
              <a:rPr lang="et-EE" dirty="0" smtClean="0"/>
              <a:t> </a:t>
            </a:r>
            <a:r>
              <a:rPr lang="et-EE" dirty="0" err="1" smtClean="0"/>
              <a:t>issues</a:t>
            </a:r>
            <a:r>
              <a:rPr lang="et-EE" dirty="0" smtClean="0"/>
              <a:t> </a:t>
            </a:r>
            <a:endParaRPr lang="en-GB" dirty="0" smtClean="0"/>
          </a:p>
          <a:p>
            <a:r>
              <a:rPr lang="et-EE" b="1" dirty="0" err="1" smtClean="0"/>
              <a:t>Research</a:t>
            </a:r>
            <a:r>
              <a:rPr lang="et-EE" b="1" dirty="0" smtClean="0"/>
              <a:t> </a:t>
            </a:r>
            <a:r>
              <a:rPr lang="et-EE" b="1" dirty="0" err="1" smtClean="0"/>
              <a:t>Data</a:t>
            </a:r>
            <a:r>
              <a:rPr lang="et-EE" b="1" dirty="0" smtClean="0"/>
              <a:t> </a:t>
            </a:r>
            <a:r>
              <a:rPr lang="et-EE" b="1" dirty="0" err="1" smtClean="0"/>
              <a:t>Management</a:t>
            </a:r>
            <a:endParaRPr lang="en-GB" b="1" dirty="0" smtClean="0"/>
          </a:p>
          <a:p>
            <a:r>
              <a:rPr lang="et-EE" dirty="0" err="1" smtClean="0"/>
              <a:t>Data</a:t>
            </a:r>
            <a:r>
              <a:rPr lang="et-EE" dirty="0" smtClean="0"/>
              <a:t> </a:t>
            </a:r>
            <a:r>
              <a:rPr lang="et-EE" dirty="0" err="1" smtClean="0"/>
              <a:t>repositories</a:t>
            </a:r>
            <a:endParaRPr lang="en-GB" dirty="0" smtClean="0"/>
          </a:p>
          <a:p>
            <a:r>
              <a:rPr lang="et-EE" dirty="0" err="1" smtClean="0"/>
              <a:t>DataCite</a:t>
            </a:r>
            <a:r>
              <a:rPr lang="et-EE" dirty="0" smtClean="0"/>
              <a:t> and DOI</a:t>
            </a:r>
            <a:endParaRPr lang="en-GB"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4941168"/>
            <a:ext cx="3096344" cy="1042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9093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lum/>
          </a:blip>
          <a:srcRect/>
          <a:stretch>
            <a:fillRect/>
          </a:stretch>
        </p:blipFill>
        <p:spPr bwMode="auto">
          <a:xfrm>
            <a:off x="395536" y="332656"/>
            <a:ext cx="5363471" cy="1512168"/>
          </a:xfrm>
          <a:prstGeom prst="rect">
            <a:avLst/>
          </a:prstGeom>
          <a:noFill/>
          <a:ln w="9525">
            <a:noFill/>
            <a:miter lim="800000"/>
            <a:headEnd/>
            <a:tailEnd/>
          </a:ln>
        </p:spPr>
      </p:pic>
      <p:sp>
        <p:nvSpPr>
          <p:cNvPr id="2" name="Title 1"/>
          <p:cNvSpPr>
            <a:spLocks noGrp="1"/>
          </p:cNvSpPr>
          <p:nvPr>
            <p:ph type="title"/>
          </p:nvPr>
        </p:nvSpPr>
        <p:spPr>
          <a:xfrm>
            <a:off x="2195736" y="1069493"/>
            <a:ext cx="6192688" cy="1143000"/>
          </a:xfrm>
        </p:spPr>
        <p:txBody>
          <a:bodyPr>
            <a:normAutofit/>
          </a:bodyPr>
          <a:lstStyle/>
          <a:p>
            <a:pPr algn="r"/>
            <a:r>
              <a:rPr lang="et-EE" sz="4000" b="1" dirty="0" smtClean="0">
                <a:solidFill>
                  <a:schemeClr val="accent1">
                    <a:lumMod val="75000"/>
                  </a:schemeClr>
                </a:solidFill>
              </a:rPr>
              <a:t>RDM </a:t>
            </a:r>
            <a:r>
              <a:rPr lang="et-EE" sz="4000" b="1" dirty="0" err="1">
                <a:solidFill>
                  <a:schemeClr val="accent1">
                    <a:lumMod val="75000"/>
                  </a:schemeClr>
                </a:solidFill>
              </a:rPr>
              <a:t>L</a:t>
            </a:r>
            <a:r>
              <a:rPr lang="et-EE" sz="4000" b="1" dirty="0" err="1" smtClean="0">
                <a:solidFill>
                  <a:schemeClr val="accent1">
                    <a:lumMod val="75000"/>
                  </a:schemeClr>
                </a:solidFill>
              </a:rPr>
              <a:t>earning</a:t>
            </a:r>
            <a:r>
              <a:rPr lang="et-EE" sz="4000" b="1" dirty="0" smtClean="0">
                <a:solidFill>
                  <a:schemeClr val="accent1">
                    <a:lumMod val="75000"/>
                  </a:schemeClr>
                </a:solidFill>
              </a:rPr>
              <a:t> </a:t>
            </a:r>
            <a:r>
              <a:rPr lang="et-EE" sz="4000" b="1" dirty="0" err="1">
                <a:solidFill>
                  <a:schemeClr val="accent1">
                    <a:lumMod val="75000"/>
                  </a:schemeClr>
                </a:solidFill>
              </a:rPr>
              <a:t>O</a:t>
            </a:r>
            <a:r>
              <a:rPr lang="et-EE" sz="4000" b="1" dirty="0" err="1" smtClean="0">
                <a:solidFill>
                  <a:schemeClr val="accent1">
                    <a:lumMod val="75000"/>
                  </a:schemeClr>
                </a:solidFill>
              </a:rPr>
              <a:t>bjectives</a:t>
            </a:r>
            <a:endParaRPr lang="en-US" sz="4000" b="1" dirty="0">
              <a:solidFill>
                <a:schemeClr val="accent1">
                  <a:lumMod val="75000"/>
                </a:schemeClr>
              </a:solidFill>
            </a:endParaRPr>
          </a:p>
        </p:txBody>
      </p:sp>
      <p:sp>
        <p:nvSpPr>
          <p:cNvPr id="3" name="Content Placeholder 2"/>
          <p:cNvSpPr>
            <a:spLocks noGrp="1"/>
          </p:cNvSpPr>
          <p:nvPr>
            <p:ph idx="1"/>
          </p:nvPr>
        </p:nvSpPr>
        <p:spPr>
          <a:xfrm>
            <a:off x="611560" y="2564904"/>
            <a:ext cx="7776864" cy="3445843"/>
          </a:xfrm>
        </p:spPr>
        <p:txBody>
          <a:bodyPr>
            <a:normAutofit fontScale="62500" lnSpcReduction="20000"/>
          </a:bodyPr>
          <a:lstStyle/>
          <a:p>
            <a:pPr>
              <a:buNone/>
            </a:pPr>
            <a:r>
              <a:rPr lang="et-EE" dirty="0" smtClean="0"/>
              <a:t>	</a:t>
            </a:r>
            <a:r>
              <a:rPr lang="et-EE" sz="5100" dirty="0" err="1" smtClean="0"/>
              <a:t>Finishing</a:t>
            </a:r>
            <a:r>
              <a:rPr lang="et-EE" sz="5100" dirty="0" smtClean="0"/>
              <a:t> </a:t>
            </a:r>
            <a:r>
              <a:rPr lang="et-EE" sz="5100" dirty="0" err="1"/>
              <a:t>the</a:t>
            </a:r>
            <a:r>
              <a:rPr lang="et-EE" sz="5100" dirty="0"/>
              <a:t> RDM </a:t>
            </a:r>
            <a:r>
              <a:rPr lang="et-EE" sz="5100" dirty="0" err="1"/>
              <a:t>module</a:t>
            </a:r>
            <a:r>
              <a:rPr lang="et-EE" sz="5100" dirty="0"/>
              <a:t> </a:t>
            </a:r>
            <a:r>
              <a:rPr lang="et-EE" sz="5100" dirty="0" err="1"/>
              <a:t>students</a:t>
            </a:r>
            <a:r>
              <a:rPr lang="et-EE" sz="5100" dirty="0"/>
              <a:t> </a:t>
            </a:r>
            <a:r>
              <a:rPr lang="et-EE" sz="5100" dirty="0" err="1"/>
              <a:t>should</a:t>
            </a:r>
            <a:r>
              <a:rPr lang="et-EE" sz="5100" dirty="0"/>
              <a:t> </a:t>
            </a:r>
            <a:r>
              <a:rPr lang="et-EE" sz="5100" dirty="0" err="1"/>
              <a:t>have</a:t>
            </a:r>
            <a:r>
              <a:rPr lang="et-EE" sz="5100" dirty="0"/>
              <a:t> realised </a:t>
            </a:r>
            <a:r>
              <a:rPr lang="et-EE" sz="5100" dirty="0" err="1"/>
              <a:t>the</a:t>
            </a:r>
            <a:r>
              <a:rPr lang="et-EE" sz="5100" dirty="0"/>
              <a:t> </a:t>
            </a:r>
            <a:r>
              <a:rPr lang="et-EE" sz="5100" dirty="0" err="1"/>
              <a:t>importance</a:t>
            </a:r>
            <a:r>
              <a:rPr lang="et-EE" sz="5100" dirty="0"/>
              <a:t> </a:t>
            </a:r>
            <a:r>
              <a:rPr lang="et-EE" sz="5100" dirty="0" err="1"/>
              <a:t>of</a:t>
            </a:r>
            <a:r>
              <a:rPr lang="et-EE" sz="5100" dirty="0"/>
              <a:t> </a:t>
            </a:r>
            <a:r>
              <a:rPr lang="et-EE" sz="5100" dirty="0" err="1"/>
              <a:t>raw</a:t>
            </a:r>
            <a:r>
              <a:rPr lang="et-EE" sz="5100" dirty="0"/>
              <a:t>  </a:t>
            </a:r>
            <a:r>
              <a:rPr lang="et-EE" sz="5100" dirty="0" err="1"/>
              <a:t>scientific</a:t>
            </a:r>
            <a:r>
              <a:rPr lang="et-EE" sz="5100" dirty="0"/>
              <a:t> </a:t>
            </a:r>
            <a:r>
              <a:rPr lang="et-EE" sz="5100" dirty="0" err="1"/>
              <a:t>data</a:t>
            </a:r>
            <a:r>
              <a:rPr lang="et-EE" sz="5100" dirty="0"/>
              <a:t> and </a:t>
            </a:r>
            <a:r>
              <a:rPr lang="et-EE" sz="5100" dirty="0" err="1"/>
              <a:t>the</a:t>
            </a:r>
            <a:r>
              <a:rPr lang="et-EE" sz="5100" dirty="0"/>
              <a:t> </a:t>
            </a:r>
            <a:r>
              <a:rPr lang="et-EE" sz="5100" dirty="0" err="1"/>
              <a:t>necessity</a:t>
            </a:r>
            <a:r>
              <a:rPr lang="et-EE" sz="5100" dirty="0"/>
              <a:t> </a:t>
            </a:r>
            <a:r>
              <a:rPr lang="et-EE" sz="5100" dirty="0" err="1"/>
              <a:t>of</a:t>
            </a:r>
            <a:r>
              <a:rPr lang="et-EE" sz="5100" dirty="0"/>
              <a:t> </a:t>
            </a:r>
            <a:r>
              <a:rPr lang="et-EE" sz="5100" dirty="0" err="1"/>
              <a:t>data</a:t>
            </a:r>
            <a:r>
              <a:rPr lang="et-EE" sz="5100" dirty="0"/>
              <a:t> </a:t>
            </a:r>
            <a:r>
              <a:rPr lang="et-EE" sz="5100" dirty="0" err="1"/>
              <a:t>management</a:t>
            </a:r>
            <a:r>
              <a:rPr lang="et-EE" sz="5100" dirty="0"/>
              <a:t>, are </a:t>
            </a:r>
            <a:r>
              <a:rPr lang="et-EE" sz="5100" dirty="0" err="1"/>
              <a:t>able</a:t>
            </a:r>
            <a:r>
              <a:rPr lang="et-EE" sz="5100" dirty="0"/>
              <a:t> </a:t>
            </a:r>
            <a:r>
              <a:rPr lang="et-EE" sz="5100" dirty="0" err="1"/>
              <a:t>to</a:t>
            </a:r>
            <a:r>
              <a:rPr lang="et-EE" sz="5100" dirty="0"/>
              <a:t> </a:t>
            </a:r>
            <a:r>
              <a:rPr lang="et-EE" sz="5100" dirty="0" err="1"/>
              <a:t>find</a:t>
            </a:r>
            <a:r>
              <a:rPr lang="et-EE" sz="5100" dirty="0"/>
              <a:t> and </a:t>
            </a:r>
            <a:r>
              <a:rPr lang="et-EE" sz="5100" dirty="0" err="1"/>
              <a:t>use</a:t>
            </a:r>
            <a:r>
              <a:rPr lang="et-EE" sz="5100" dirty="0"/>
              <a:t> </a:t>
            </a:r>
            <a:r>
              <a:rPr lang="et-EE" sz="5100" dirty="0" err="1"/>
              <a:t>open</a:t>
            </a:r>
            <a:r>
              <a:rPr lang="et-EE" sz="5100" dirty="0"/>
              <a:t> </a:t>
            </a:r>
            <a:r>
              <a:rPr lang="et-EE" sz="5100" dirty="0" err="1"/>
              <a:t>data</a:t>
            </a:r>
            <a:r>
              <a:rPr lang="et-EE" sz="5100" dirty="0"/>
              <a:t> </a:t>
            </a:r>
            <a:r>
              <a:rPr lang="et-EE" sz="5100" dirty="0" err="1"/>
              <a:t>repositories</a:t>
            </a:r>
            <a:r>
              <a:rPr lang="et-EE" sz="5100" dirty="0"/>
              <a:t>, </a:t>
            </a:r>
            <a:r>
              <a:rPr lang="et-EE" sz="5100" dirty="0" err="1"/>
              <a:t>know</a:t>
            </a:r>
            <a:r>
              <a:rPr lang="et-EE" sz="5100" dirty="0"/>
              <a:t> </a:t>
            </a:r>
            <a:r>
              <a:rPr lang="et-EE" sz="5100" dirty="0" err="1"/>
              <a:t>what</a:t>
            </a:r>
            <a:r>
              <a:rPr lang="et-EE" sz="5100" dirty="0"/>
              <a:t> </a:t>
            </a:r>
            <a:r>
              <a:rPr lang="et-EE" sz="5100" dirty="0" err="1"/>
              <a:t>is</a:t>
            </a:r>
            <a:r>
              <a:rPr lang="et-EE" sz="5100" dirty="0"/>
              <a:t> </a:t>
            </a:r>
            <a:r>
              <a:rPr lang="et-EE" sz="5100" dirty="0" err="1"/>
              <a:t>the</a:t>
            </a:r>
            <a:r>
              <a:rPr lang="et-EE" sz="5100" dirty="0"/>
              <a:t> </a:t>
            </a:r>
            <a:r>
              <a:rPr lang="et-EE" sz="5100" dirty="0" err="1"/>
              <a:t>digital</a:t>
            </a:r>
            <a:r>
              <a:rPr lang="et-EE" sz="5100" dirty="0"/>
              <a:t> </a:t>
            </a:r>
            <a:r>
              <a:rPr lang="et-EE" sz="5100" dirty="0" err="1"/>
              <a:t>object</a:t>
            </a:r>
            <a:r>
              <a:rPr lang="et-EE" sz="5100" dirty="0"/>
              <a:t> </a:t>
            </a:r>
            <a:r>
              <a:rPr lang="et-EE" sz="5100" dirty="0" err="1"/>
              <a:t>identificator</a:t>
            </a:r>
            <a:r>
              <a:rPr lang="et-EE" sz="5100" dirty="0"/>
              <a:t> and </a:t>
            </a:r>
            <a:r>
              <a:rPr lang="et-EE" sz="5100" dirty="0" err="1"/>
              <a:t>how</a:t>
            </a:r>
            <a:r>
              <a:rPr lang="et-EE" sz="5100" dirty="0"/>
              <a:t> </a:t>
            </a:r>
            <a:r>
              <a:rPr lang="et-EE" sz="5100" dirty="0" err="1"/>
              <a:t>to</a:t>
            </a:r>
            <a:r>
              <a:rPr lang="et-EE" sz="5100" dirty="0"/>
              <a:t> </a:t>
            </a:r>
            <a:r>
              <a:rPr lang="et-EE" sz="5100" dirty="0" err="1"/>
              <a:t>get</a:t>
            </a:r>
            <a:r>
              <a:rPr lang="et-EE" sz="5100" dirty="0"/>
              <a:t> </a:t>
            </a:r>
            <a:r>
              <a:rPr lang="et-EE" sz="5100" dirty="0" err="1"/>
              <a:t>the</a:t>
            </a:r>
            <a:r>
              <a:rPr lang="et-EE" sz="5100" dirty="0"/>
              <a:t> </a:t>
            </a:r>
            <a:r>
              <a:rPr lang="et-EE" sz="5100" dirty="0" err="1"/>
              <a:t>DataCite</a:t>
            </a:r>
            <a:r>
              <a:rPr lang="et-EE" sz="5100" dirty="0"/>
              <a:t> DOIs </a:t>
            </a:r>
            <a:r>
              <a:rPr lang="et-EE" sz="5100" dirty="0" err="1"/>
              <a:t>for</a:t>
            </a:r>
            <a:r>
              <a:rPr lang="et-EE" sz="5100" dirty="0"/>
              <a:t> </a:t>
            </a:r>
            <a:r>
              <a:rPr lang="et-EE" sz="5100" dirty="0" err="1"/>
              <a:t>their</a:t>
            </a:r>
            <a:r>
              <a:rPr lang="et-EE" sz="5100" dirty="0"/>
              <a:t> </a:t>
            </a:r>
            <a:r>
              <a:rPr lang="et-EE" sz="5100" dirty="0" err="1"/>
              <a:t>own</a:t>
            </a:r>
            <a:r>
              <a:rPr lang="et-EE" sz="5100" dirty="0"/>
              <a:t>  </a:t>
            </a:r>
            <a:r>
              <a:rPr lang="et-EE" sz="5100" dirty="0" err="1"/>
              <a:t>datasets</a:t>
            </a:r>
            <a:r>
              <a:rPr lang="et-EE" sz="5100" dirty="0"/>
              <a:t>.</a:t>
            </a:r>
            <a:r>
              <a:rPr lang="et-EE" sz="5100" dirty="0" smtClean="0"/>
              <a:t> </a:t>
            </a:r>
            <a:endParaRPr lang="en-US" sz="5100" dirty="0"/>
          </a:p>
          <a:p>
            <a:pPr>
              <a:buNone/>
            </a:pPr>
            <a:r>
              <a:rPr lang="et-EE" sz="2000" dirty="0" smtClean="0"/>
              <a:t>	</a:t>
            </a:r>
          </a:p>
          <a:p>
            <a:pPr>
              <a:buNone/>
            </a:pPr>
            <a:endParaRPr lang="et-EE" sz="2000" dirty="0" smtClean="0"/>
          </a:p>
          <a:p>
            <a:pPr algn="r">
              <a:buNone/>
            </a:pPr>
            <a:r>
              <a:rPr lang="et-EE" sz="2000" dirty="0" smtClean="0"/>
              <a:t>	</a:t>
            </a:r>
            <a:endParaRPr lang="en-US" sz="2000" i="1" dirty="0"/>
          </a:p>
          <a:p>
            <a:endParaRPr lang="en-US" dirty="0"/>
          </a:p>
        </p:txBody>
      </p:sp>
    </p:spTree>
    <p:extLst>
      <p:ext uri="{BB962C8B-B14F-4D97-AF65-F5344CB8AC3E}">
        <p14:creationId xmlns:p14="http://schemas.microsoft.com/office/powerpoint/2010/main" val="723843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endParaRPr lang="et-EE"/>
          </a:p>
        </p:txBody>
      </p:sp>
      <p:sp>
        <p:nvSpPr>
          <p:cNvPr id="3" name="Sisu kohatäide 2"/>
          <p:cNvSpPr>
            <a:spLocks noGrp="1"/>
          </p:cNvSpPr>
          <p:nvPr>
            <p:ph idx="1"/>
          </p:nvPr>
        </p:nvSpPr>
        <p:spPr/>
        <p:txBody>
          <a:bodyPr/>
          <a:lstStyle/>
          <a:p>
            <a:endParaRPr lang="et-EE"/>
          </a:p>
        </p:txBody>
      </p:sp>
      <p:pic>
        <p:nvPicPr>
          <p:cNvPr id="4" name="Pil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649"/>
            <a:ext cx="9144000" cy="6192688"/>
          </a:xfrm>
          <a:prstGeom prst="rect">
            <a:avLst/>
          </a:prstGeom>
        </p:spPr>
      </p:pic>
    </p:spTree>
    <p:extLst>
      <p:ext uri="{BB962C8B-B14F-4D97-AF65-F5344CB8AC3E}">
        <p14:creationId xmlns:p14="http://schemas.microsoft.com/office/powerpoint/2010/main" val="40347432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395536" y="332656"/>
            <a:ext cx="5363471" cy="1512168"/>
          </a:xfrm>
          <a:prstGeom prst="rect">
            <a:avLst/>
          </a:prstGeom>
          <a:noFill/>
          <a:ln w="9525">
            <a:noFill/>
            <a:miter lim="800000"/>
            <a:headEnd/>
            <a:tailEnd/>
          </a:ln>
        </p:spPr>
      </p:pic>
      <p:sp>
        <p:nvSpPr>
          <p:cNvPr id="2" name="Title 1"/>
          <p:cNvSpPr>
            <a:spLocks noGrp="1"/>
          </p:cNvSpPr>
          <p:nvPr>
            <p:ph type="title"/>
          </p:nvPr>
        </p:nvSpPr>
        <p:spPr>
          <a:xfrm>
            <a:off x="4283968" y="701824"/>
            <a:ext cx="3888432" cy="1143000"/>
          </a:xfrm>
        </p:spPr>
        <p:txBody>
          <a:bodyPr>
            <a:normAutofit/>
          </a:bodyPr>
          <a:lstStyle/>
          <a:p>
            <a:pPr algn="r"/>
            <a:r>
              <a:rPr lang="et-EE" sz="4000" b="1" dirty="0" err="1" smtClean="0">
                <a:solidFill>
                  <a:schemeClr val="accent1">
                    <a:lumMod val="75000"/>
                  </a:schemeClr>
                </a:solidFill>
              </a:rPr>
              <a:t>Assignments</a:t>
            </a:r>
            <a:r>
              <a:rPr lang="et-EE" sz="4000" b="1" dirty="0" smtClean="0">
                <a:solidFill>
                  <a:schemeClr val="accent1">
                    <a:lumMod val="75000"/>
                  </a:schemeClr>
                </a:solidFill>
              </a:rPr>
              <a:t> </a:t>
            </a:r>
            <a:br>
              <a:rPr lang="et-EE" sz="4000" b="1" dirty="0" smtClean="0">
                <a:solidFill>
                  <a:schemeClr val="accent1">
                    <a:lumMod val="75000"/>
                  </a:schemeClr>
                </a:solidFill>
              </a:rPr>
            </a:br>
            <a:endParaRPr lang="en-US" sz="2200" b="1" dirty="0">
              <a:solidFill>
                <a:schemeClr val="accent1">
                  <a:lumMod val="75000"/>
                </a:schemeClr>
              </a:solidFill>
            </a:endParaRPr>
          </a:p>
        </p:txBody>
      </p:sp>
      <p:sp>
        <p:nvSpPr>
          <p:cNvPr id="3" name="Content Placeholder 2"/>
          <p:cNvSpPr>
            <a:spLocks noGrp="1"/>
          </p:cNvSpPr>
          <p:nvPr>
            <p:ph idx="1"/>
          </p:nvPr>
        </p:nvSpPr>
        <p:spPr>
          <a:xfrm>
            <a:off x="683568" y="1844824"/>
            <a:ext cx="7776864" cy="4608512"/>
          </a:xfrm>
        </p:spPr>
        <p:txBody>
          <a:bodyPr>
            <a:noAutofit/>
          </a:bodyPr>
          <a:lstStyle/>
          <a:p>
            <a:pPr marL="514350" indent="-514350">
              <a:buAutoNum type="arabicPeriod"/>
            </a:pPr>
            <a:r>
              <a:rPr lang="en-US" sz="2000" dirty="0" smtClean="0"/>
              <a:t>Get </a:t>
            </a:r>
            <a:r>
              <a:rPr lang="en-US" sz="2000" dirty="0"/>
              <a:t>familiar with registers of repositories and find a data repository and a dataset that is relevant for your </a:t>
            </a:r>
            <a:r>
              <a:rPr lang="en-US" sz="2000" dirty="0" smtClean="0"/>
              <a:t>research</a:t>
            </a:r>
            <a:endParaRPr lang="et-EE" sz="2000" dirty="0" smtClean="0"/>
          </a:p>
          <a:p>
            <a:pPr marL="514350" indent="-514350">
              <a:buAutoNum type="arabicPeriod"/>
            </a:pPr>
            <a:r>
              <a:rPr lang="en-US" sz="2000" dirty="0" smtClean="0"/>
              <a:t>Study </a:t>
            </a:r>
            <a:r>
              <a:rPr lang="en-US" sz="2000" dirty="0"/>
              <a:t>the </a:t>
            </a:r>
            <a:r>
              <a:rPr lang="en-US" sz="2000" dirty="0">
                <a:hlinkClick r:id="rId4"/>
              </a:rPr>
              <a:t>checklist</a:t>
            </a:r>
            <a:r>
              <a:rPr lang="en-US" sz="2000" dirty="0"/>
              <a:t> of </a:t>
            </a:r>
            <a:r>
              <a:rPr lang="en-US" sz="2000" dirty="0" smtClean="0"/>
              <a:t>DMP.</a:t>
            </a:r>
            <a:r>
              <a:rPr lang="en-US" sz="2000" dirty="0"/>
              <a:t> </a:t>
            </a:r>
            <a:r>
              <a:rPr lang="en-US" sz="2000" dirty="0" smtClean="0"/>
              <a:t>Answer </a:t>
            </a:r>
            <a:r>
              <a:rPr lang="en-US" sz="2000" dirty="0"/>
              <a:t>the questions in context of your (forthcoming) </a:t>
            </a:r>
            <a:r>
              <a:rPr lang="en-US" sz="2000" dirty="0" smtClean="0"/>
              <a:t>research</a:t>
            </a:r>
            <a:r>
              <a:rPr lang="en-US" sz="2000" dirty="0"/>
              <a:t> </a:t>
            </a:r>
            <a:endParaRPr lang="et-EE" sz="2000" dirty="0" smtClean="0"/>
          </a:p>
          <a:p>
            <a:pPr marL="514350" indent="-514350">
              <a:buAutoNum type="arabicPeriod"/>
            </a:pPr>
            <a:r>
              <a:rPr lang="en-US" sz="2000" dirty="0" smtClean="0"/>
              <a:t>Use </a:t>
            </a:r>
            <a:r>
              <a:rPr lang="en-US" sz="2000" dirty="0" err="1"/>
              <a:t>DataCite</a:t>
            </a:r>
            <a:r>
              <a:rPr lang="en-US" sz="2000" dirty="0"/>
              <a:t> Metadata Search and find out, how many </a:t>
            </a:r>
            <a:r>
              <a:rPr lang="en-US" sz="2000" dirty="0" err="1"/>
              <a:t>DataCite</a:t>
            </a:r>
            <a:r>
              <a:rPr lang="en-US" sz="2000" dirty="0"/>
              <a:t> DOIs has minted Tartu University as </a:t>
            </a:r>
            <a:r>
              <a:rPr lang="en-US" sz="2000" dirty="0" smtClean="0"/>
              <a:t>allocator</a:t>
            </a:r>
            <a:r>
              <a:rPr lang="et-EE" sz="2000" dirty="0" smtClean="0"/>
              <a:t> so </a:t>
            </a:r>
            <a:r>
              <a:rPr lang="et-EE" sz="2000" dirty="0" err="1" smtClean="0"/>
              <a:t>far</a:t>
            </a:r>
            <a:r>
              <a:rPr lang="et-EE" sz="2000" dirty="0"/>
              <a:t> (</a:t>
            </a:r>
            <a:r>
              <a:rPr lang="et-EE" sz="2000" dirty="0" smtClean="0"/>
              <a:t>491 074 (26.04.2017))</a:t>
            </a:r>
          </a:p>
          <a:p>
            <a:pPr marL="514350" indent="-514350">
              <a:buAutoNum type="arabicPeriod"/>
            </a:pPr>
            <a:r>
              <a:rPr lang="et-EE" sz="2000" b="1" dirty="0" smtClean="0"/>
              <a:t>2017: </a:t>
            </a:r>
            <a:r>
              <a:rPr lang="en-US" sz="2000" b="1" dirty="0"/>
              <a:t>Use repository registries, </a:t>
            </a:r>
            <a:r>
              <a:rPr lang="en-US" sz="2000" b="1" dirty="0" err="1"/>
              <a:t>DataCite</a:t>
            </a:r>
            <a:r>
              <a:rPr lang="en-US" sz="2000" b="1" dirty="0"/>
              <a:t> or </a:t>
            </a:r>
            <a:r>
              <a:rPr lang="en-US" sz="2000" b="1" dirty="0" err="1"/>
              <a:t>OpenAire</a:t>
            </a:r>
            <a:r>
              <a:rPr lang="en-US" sz="2000" b="1" dirty="0"/>
              <a:t> </a:t>
            </a:r>
            <a:r>
              <a:rPr lang="en-US" sz="2000" b="1" dirty="0" smtClean="0"/>
              <a:t>portals</a:t>
            </a:r>
            <a:r>
              <a:rPr lang="et-EE" sz="2000" b="1" dirty="0" smtClean="0"/>
              <a:t> and p</a:t>
            </a:r>
            <a:r>
              <a:rPr lang="en-US" sz="2000" b="1" dirty="0" err="1" smtClean="0"/>
              <a:t>oint</a:t>
            </a:r>
            <a:r>
              <a:rPr lang="en-US" sz="2000" b="1" dirty="0" smtClean="0"/>
              <a:t> </a:t>
            </a:r>
            <a:r>
              <a:rPr lang="en-US" sz="2000" b="1" dirty="0"/>
              <a:t>out the repository from which you found  a suitable </a:t>
            </a:r>
            <a:r>
              <a:rPr lang="en-US" sz="2000" b="1" dirty="0" smtClean="0"/>
              <a:t>dataset</a:t>
            </a:r>
            <a:r>
              <a:rPr lang="et-EE" sz="2000" b="1" dirty="0" smtClean="0"/>
              <a:t>.</a:t>
            </a:r>
          </a:p>
          <a:p>
            <a:r>
              <a:rPr lang="en-US" sz="2000" b="1" dirty="0"/>
              <a:t>Did you find how to cite the data from the repository?</a:t>
            </a:r>
          </a:p>
          <a:p>
            <a:r>
              <a:rPr lang="en-US" sz="2000" b="1" dirty="0"/>
              <a:t>Comment on your searches and </a:t>
            </a:r>
            <a:r>
              <a:rPr lang="en-US" sz="2000" b="1" dirty="0" err="1" smtClean="0"/>
              <a:t>analy</a:t>
            </a:r>
            <a:r>
              <a:rPr lang="et-EE" sz="2000" b="1" dirty="0" smtClean="0"/>
              <a:t>z</a:t>
            </a:r>
            <a:r>
              <a:rPr lang="en-US" sz="2000" b="1" dirty="0" smtClean="0"/>
              <a:t>e </a:t>
            </a:r>
            <a:r>
              <a:rPr lang="en-US" sz="2000" b="1" dirty="0"/>
              <a:t>their productivity</a:t>
            </a:r>
            <a:r>
              <a:rPr lang="en-US" sz="2000" b="1" dirty="0">
                <a:latin typeface="OpenSans"/>
              </a:rPr>
              <a:t>.</a:t>
            </a:r>
          </a:p>
          <a:p>
            <a:pPr marL="0" indent="0">
              <a:buNone/>
            </a:pPr>
            <a:endParaRPr lang="en-GB" sz="2000" b="1" dirty="0" smtClean="0"/>
          </a:p>
          <a:p>
            <a:pPr marL="0" indent="0">
              <a:buNone/>
            </a:pPr>
            <a:endParaRPr lang="en-GB" sz="3000" dirty="0"/>
          </a:p>
        </p:txBody>
      </p:sp>
    </p:spTree>
    <p:extLst>
      <p:ext uri="{BB962C8B-B14F-4D97-AF65-F5344CB8AC3E}">
        <p14:creationId xmlns:p14="http://schemas.microsoft.com/office/powerpoint/2010/main" val="41587373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3070</TotalTime>
  <Words>590</Words>
  <Application>Microsoft Office PowerPoint</Application>
  <PresentationFormat>Ekraaniseanss (4:3)</PresentationFormat>
  <Paragraphs>115</Paragraphs>
  <Slides>16</Slides>
  <Notes>14</Notes>
  <HiddenSlides>0</HiddenSlides>
  <MMClips>0</MMClips>
  <ScaleCrop>false</ScaleCrop>
  <HeadingPairs>
    <vt:vector size="4" baseType="variant">
      <vt:variant>
        <vt:lpstr>Kujundus</vt:lpstr>
      </vt:variant>
      <vt:variant>
        <vt:i4>1</vt:i4>
      </vt:variant>
      <vt:variant>
        <vt:lpstr>Slaidipealkirjad</vt:lpstr>
      </vt:variant>
      <vt:variant>
        <vt:i4>16</vt:i4>
      </vt:variant>
    </vt:vector>
  </HeadingPairs>
  <TitlesOfParts>
    <vt:vector size="17" baseType="lpstr">
      <vt:lpstr>Office Theme</vt:lpstr>
      <vt:lpstr> E-course on Research Data Management at UT Library </vt:lpstr>
      <vt:lpstr>PowerPointi esitlus</vt:lpstr>
      <vt:lpstr>Outline</vt:lpstr>
      <vt:lpstr>Course Overview</vt:lpstr>
      <vt:lpstr>E-course model</vt:lpstr>
      <vt:lpstr>RDM Module</vt:lpstr>
      <vt:lpstr>RDM Learning Objectives</vt:lpstr>
      <vt:lpstr>PowerPointi esitlus</vt:lpstr>
      <vt:lpstr>Assignments  </vt:lpstr>
      <vt:lpstr>Repositories, problems</vt:lpstr>
      <vt:lpstr>Feedback</vt:lpstr>
      <vt:lpstr>Feedback</vt:lpstr>
      <vt:lpstr>Starting to design  a RDM course…</vt:lpstr>
      <vt:lpstr>Next Steps</vt:lpstr>
      <vt:lpstr>Outcomes</vt:lpstr>
      <vt:lpstr>PowerPointi esitlus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teach information literacy relevant to students</dc:title>
  <dc:creator>kodu</dc:creator>
  <cp:lastModifiedBy>Tiiu Tarkpea</cp:lastModifiedBy>
  <cp:revision>262</cp:revision>
  <dcterms:created xsi:type="dcterms:W3CDTF">2011-06-01T08:16:11Z</dcterms:created>
  <dcterms:modified xsi:type="dcterms:W3CDTF">2017-04-28T07:10:55Z</dcterms:modified>
</cp:coreProperties>
</file>