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2" r:id="rId2"/>
    <p:sldMasterId id="2147483761" r:id="rId3"/>
    <p:sldMasterId id="2147483780" r:id="rId4"/>
    <p:sldMasterId id="2147483790" r:id="rId5"/>
    <p:sldMasterId id="2147483809" r:id="rId6"/>
  </p:sldMasterIdLst>
  <p:notesMasterIdLst>
    <p:notesMasterId r:id="rId19"/>
  </p:notesMasterIdLst>
  <p:handoutMasterIdLst>
    <p:handoutMasterId r:id="rId20"/>
  </p:handoutMasterIdLst>
  <p:sldIdLst>
    <p:sldId id="537" r:id="rId7"/>
    <p:sldId id="733" r:id="rId8"/>
    <p:sldId id="597" r:id="rId9"/>
    <p:sldId id="734" r:id="rId10"/>
    <p:sldId id="736" r:id="rId11"/>
    <p:sldId id="737" r:id="rId12"/>
    <p:sldId id="735" r:id="rId13"/>
    <p:sldId id="738" r:id="rId14"/>
    <p:sldId id="739" r:id="rId15"/>
    <p:sldId id="641" r:id="rId16"/>
    <p:sldId id="740" r:id="rId17"/>
    <p:sldId id="5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9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wrap="none" lIns="90000" tIns="45000" rIns="90000" bIns="4500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compatLnSpc="1">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en-US" sz="1400" b="0" i="0" u="none" strike="noStrike" baseline="0">
              <a:ln>
                <a:noFill/>
              </a:ln>
              <a:solidFill>
                <a:srgbClr val="FFFFFF"/>
              </a:solidFill>
              <a:latin typeface="Liberation Serif" pitchFamily="18"/>
              <a:ea typeface="DejaVu Sans" pitchFamily="2"/>
              <a:cs typeface="DejaVu Sans"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compatLnSpc="1">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fld id="{D769F39F-B0BB-4037-8D6E-CA1CC871B01A}" type="slidenum">
              <a:t>‹#›</a:t>
            </a:fld>
            <a:endParaRPr lang="en-US" sz="1400" b="0" i="0" u="none" strike="noStrike" baseline="0">
              <a:ln>
                <a:noFill/>
              </a:ln>
              <a:solidFill>
                <a:srgbClr val="FFFFFF"/>
              </a:solidFill>
              <a:latin typeface="Liberation Serif" pitchFamily="18"/>
              <a:ea typeface="DejaVu Sans" pitchFamily="2"/>
              <a:cs typeface="DejaVu Sans" pitchFamily="2"/>
            </a:endParaRPr>
          </a:p>
        </p:txBody>
      </p:sp>
    </p:spTree>
    <p:extLst>
      <p:ext uri="{BB962C8B-B14F-4D97-AF65-F5344CB8AC3E}">
        <p14:creationId xmlns:p14="http://schemas.microsoft.com/office/powerpoint/2010/main" val="262267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3" name="Freeform 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4" name="Freeform 3"/>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5" name="Freeform 4"/>
          <p:cNvSpPr/>
          <p:nvPr/>
        </p:nvSpPr>
        <p:spPr>
          <a:xfrm>
            <a:off x="0" y="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6" name="Date Placeholder 5"/>
          <p:cNvSpPr txBox="1">
            <a:spLocks noGrp="1"/>
          </p:cNvSpPr>
          <p:nvPr>
            <p:ph type="dt" idx="1"/>
          </p:nvPr>
        </p:nvSpPr>
        <p:spPr>
          <a:xfrm>
            <a:off x="3884759" y="-360"/>
            <a:ext cx="2968559" cy="454320"/>
          </a:xfrm>
          <a:prstGeom prst="rect">
            <a:avLst/>
          </a:prstGeom>
          <a:noFill/>
          <a:ln>
            <a:noFill/>
          </a:ln>
        </p:spPr>
        <p:txBody>
          <a:bodyPr vert="horz" wrap="square" lIns="90000" tIns="46800" rIns="90000" bIns="46800" anchor="t" anchorCtr="0" compatLnSpc="1">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solidFill>
                  <a:srgbClr val="000000"/>
                </a:solidFill>
                <a:latin typeface="Calibri" pitchFamily="34"/>
                <a:ea typeface="MS PGothic" pitchFamily="34"/>
                <a:cs typeface="MS PGothic" pitchFamily="34"/>
              </a:defRPr>
            </a:lvl1pPr>
          </a:lstStyle>
          <a:p>
            <a:pPr lvl="0"/>
            <a:r>
              <a:rPr lang="en-US"/>
              <a:t>10/10/11</a:t>
            </a:r>
          </a:p>
        </p:txBody>
      </p:sp>
      <p:sp>
        <p:nvSpPr>
          <p:cNvPr id="7" name="Slide Image Placeholder 6"/>
          <p:cNvSpPr>
            <a:spLocks noGrp="1" noRot="1" noChangeAspect="1"/>
          </p:cNvSpPr>
          <p:nvPr>
            <p:ph type="sldImg" idx="2"/>
          </p:nvPr>
        </p:nvSpPr>
        <p:spPr>
          <a:xfrm>
            <a:off x="1142640" y="685799"/>
            <a:ext cx="4568760" cy="3426120"/>
          </a:xfrm>
          <a:prstGeom prst="rect">
            <a:avLst/>
          </a:prstGeom>
          <a:noFill/>
          <a:ln>
            <a:noFill/>
            <a:prstDash val="solid"/>
          </a:ln>
        </p:spPr>
      </p:sp>
      <p:sp>
        <p:nvSpPr>
          <p:cNvPr id="8" name="Notes Placeholder 7"/>
          <p:cNvSpPr txBox="1">
            <a:spLocks noGrp="1"/>
          </p:cNvSpPr>
          <p:nvPr>
            <p:ph type="body" sz="quarter" idx="3"/>
          </p:nvPr>
        </p:nvSpPr>
        <p:spPr>
          <a:xfrm>
            <a:off x="685440" y="4343040"/>
            <a:ext cx="5483159" cy="4111920"/>
          </a:xfrm>
          <a:prstGeom prst="rect">
            <a:avLst/>
          </a:prstGeom>
          <a:noFill/>
          <a:ln>
            <a:noFill/>
          </a:ln>
        </p:spPr>
        <p:txBody>
          <a:bodyPr vert="horz" lIns="0" tIns="0" rIns="0" bIns="0" compatLnSpc="1"/>
          <a:lstStyle/>
          <a:p>
            <a:endParaRPr lang="en-US"/>
          </a:p>
        </p:txBody>
      </p:sp>
      <p:sp>
        <p:nvSpPr>
          <p:cNvPr id="9" name="Freeform 8"/>
          <p:cNvSpPr/>
          <p:nvPr/>
        </p:nvSpPr>
        <p:spPr>
          <a:xfrm>
            <a:off x="0"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Liberation Serif" pitchFamily="18"/>
              <a:ea typeface="DejaVu Sans" pitchFamily="2"/>
              <a:cs typeface="DejaVu Sans" pitchFamily="2"/>
            </a:endParaRPr>
          </a:p>
        </p:txBody>
      </p:sp>
      <p:sp>
        <p:nvSpPr>
          <p:cNvPr id="10" name="Slide Number Placeholder 9"/>
          <p:cNvSpPr txBox="1">
            <a:spLocks noGrp="1"/>
          </p:cNvSpPr>
          <p:nvPr>
            <p:ph type="sldNum" sz="quarter" idx="5"/>
          </p:nvPr>
        </p:nvSpPr>
        <p:spPr>
          <a:xfrm>
            <a:off x="3884759" y="8684640"/>
            <a:ext cx="2968559" cy="454320"/>
          </a:xfrm>
          <a:prstGeom prst="rect">
            <a:avLst/>
          </a:prstGeom>
          <a:noFill/>
          <a:ln>
            <a:noFill/>
          </a:ln>
        </p:spPr>
        <p:txBody>
          <a:bodyPr vert="horz" wrap="square" lIns="90000" tIns="46800" rIns="90000" bIns="46800" anchor="b" anchorCtr="0" compatLnSpc="1">
            <a:noAutofit/>
          </a:bodyPr>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solidFill>
                  <a:srgbClr val="000000"/>
                </a:solidFill>
                <a:latin typeface="Calibri" pitchFamily="34"/>
                <a:ea typeface="MS PGothic" pitchFamily="34"/>
                <a:cs typeface="MS PGothic" pitchFamily="34"/>
              </a:defRPr>
            </a:lvl1pPr>
          </a:lstStyle>
          <a:p>
            <a:pPr lvl="0"/>
            <a:fld id="{325E6636-46EE-465A-AFF6-F7F0F3E94AC6}" type="slidenum">
              <a:t>‹#›</a:t>
            </a:fld>
            <a:endParaRPr lang="en-US"/>
          </a:p>
        </p:txBody>
      </p:sp>
    </p:spTree>
    <p:extLst>
      <p:ext uri="{BB962C8B-B14F-4D97-AF65-F5344CB8AC3E}">
        <p14:creationId xmlns:p14="http://schemas.microsoft.com/office/powerpoint/2010/main" val="1672275609"/>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333"/>
            <a:ext cx="6813884" cy="1639468"/>
          </a:xfrm>
          <a:prstGeom prst="rect">
            <a:avLst/>
          </a:prstGeom>
        </p:spPr>
        <p:txBody>
          <a:bodyPr>
            <a:noAutofit/>
          </a:bodyPr>
          <a:lstStyle>
            <a:lvl1pPr algn="l">
              <a:defRPr sz="5000">
                <a:solidFill>
                  <a:srgbClr val="595959"/>
                </a:solidFill>
                <a:latin typeface="Open Sans"/>
                <a:cs typeface="Ope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6760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algn="ctr" defTabSz="457200">
              <a:defRPr/>
            </a:pPr>
            <a:r>
              <a:rPr lang="en-US" sz="5400" dirty="0" smtClean="0">
                <a:solidFill>
                  <a:srgbClr val="FFFFFF"/>
                </a:solidFill>
                <a:latin typeface="Open Sans"/>
                <a:cs typeface="Open Sans"/>
              </a:rPr>
              <a:t>“Quote here. Quote here. Quote here. Quote here. Quote here. Quote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pPr defTabSz="457200"/>
            <a:r>
              <a:rPr lang="en-US" sz="2400" b="1" dirty="0" smtClean="0">
                <a:solidFill>
                  <a:srgbClr val="FFFFFF"/>
                </a:solidFill>
                <a:latin typeface="Open Sans"/>
                <a:cs typeface="Open Sans"/>
              </a:rPr>
              <a:t>- AUTHOR NAME HERE</a:t>
            </a:r>
            <a:endParaRPr lang="en-US" sz="2400" b="1" dirty="0">
              <a:solidFill>
                <a:srgbClr val="FFFFFF"/>
              </a:solidFill>
              <a:latin typeface="Open Sans"/>
              <a:cs typeface="Open Sans"/>
            </a:endParaRPr>
          </a:p>
        </p:txBody>
      </p:sp>
    </p:spTree>
    <p:extLst>
      <p:ext uri="{BB962C8B-B14F-4D97-AF65-F5344CB8AC3E}">
        <p14:creationId xmlns:p14="http://schemas.microsoft.com/office/powerpoint/2010/main" val="1514337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323514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1693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90631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24274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1648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7944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3694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3054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9703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1268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0926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36369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973455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53978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592005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818714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98641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353935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algn="ctr" defTabSz="457200">
              <a:defRPr/>
            </a:pPr>
            <a:r>
              <a:rPr lang="en-US" sz="5400" dirty="0" smtClean="0">
                <a:solidFill>
                  <a:srgbClr val="FFFFFF"/>
                </a:solidFill>
                <a:latin typeface="Open Sans"/>
                <a:cs typeface="Open Sans"/>
              </a:rPr>
              <a:t>“Quote here. Quote here. Quote here. Quote here. Quote here. Quote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pPr defTabSz="457200"/>
            <a:r>
              <a:rPr lang="en-US" sz="2400" b="1" dirty="0" smtClean="0">
                <a:solidFill>
                  <a:srgbClr val="FFFFFF"/>
                </a:solidFill>
                <a:latin typeface="Open Sans"/>
                <a:cs typeface="Open Sans"/>
              </a:rPr>
              <a:t>- AUTHOR NAME HERE</a:t>
            </a:r>
            <a:endParaRPr lang="en-US" sz="2400" b="1" dirty="0">
              <a:solidFill>
                <a:srgbClr val="FFFFFF"/>
              </a:solidFill>
              <a:latin typeface="Open Sans"/>
              <a:cs typeface="Open Sans"/>
            </a:endParaRPr>
          </a:p>
        </p:txBody>
      </p:sp>
    </p:spTree>
    <p:extLst>
      <p:ext uri="{BB962C8B-B14F-4D97-AF65-F5344CB8AC3E}">
        <p14:creationId xmlns:p14="http://schemas.microsoft.com/office/powerpoint/2010/main" val="1376399847"/>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144118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47781" y="332657"/>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93244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14939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45894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80386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84335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61203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263663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76989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6782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4B81FC85-EDEF-5E4A-BACB-E2E10F38733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47715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66857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51"/>
            <a:ext cx="7464425" cy="1143000"/>
          </a:xfrm>
          <a:prstGeom prst="rect">
            <a:avLst/>
          </a:prstGeom>
        </p:spPr>
        <p:txBody>
          <a:bodyPr>
            <a:normAutofit/>
          </a:bodyPr>
          <a:lstStyle>
            <a:lvl1pPr>
              <a:defRPr sz="4200"/>
            </a:lvl1pPr>
          </a:lstStyle>
          <a:p>
            <a:r>
              <a:rPr lang="en-US" dirty="0" smtClean="0"/>
              <a:t>Click to edit Master</a:t>
            </a:r>
            <a:endParaRPr lang="en-US" dirty="0"/>
          </a:p>
        </p:txBody>
      </p:sp>
      <p:sp>
        <p:nvSpPr>
          <p:cNvPr id="3" name="Content Placeholder 2"/>
          <p:cNvSpPr>
            <a:spLocks noGrp="1"/>
          </p:cNvSpPr>
          <p:nvPr>
            <p:ph sz="half" idx="1"/>
          </p:nvPr>
        </p:nvSpPr>
        <p:spPr>
          <a:xfrm>
            <a:off x="457200" y="2097755"/>
            <a:ext cx="3717925"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4175125" y="2097754"/>
            <a:ext cx="3746500" cy="2823497"/>
          </a:xfrm>
          <a:prstGeom prst="rect">
            <a:avLst/>
          </a:prstGeom>
        </p:spPr>
        <p:txBody>
          <a:bodyPr/>
          <a:lstStyle>
            <a:lvl1pPr>
              <a:defRPr sz="22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63656" y="316782"/>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879845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04757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217580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80650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752950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660343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83293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24333"/>
            <a:ext cx="6813884" cy="1639468"/>
          </a:xfrm>
          <a:prstGeom prst="rect">
            <a:avLst/>
          </a:prstGeom>
        </p:spPr>
        <p:txBody>
          <a:bodyPr>
            <a:noAutofit/>
          </a:bodyPr>
          <a:lstStyle>
            <a:lvl1pPr algn="l">
              <a:defRPr sz="3750">
                <a:solidFill>
                  <a:srgbClr val="595959"/>
                </a:solidFill>
                <a:latin typeface="Open Sans"/>
                <a:cs typeface="Ope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9758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106237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7"/>
            <a:ext cx="7772400" cy="1996573"/>
          </a:xfrm>
          <a:prstGeom prst="rect">
            <a:avLst/>
          </a:prstGeom>
        </p:spPr>
        <p:txBody>
          <a:bodyPr anchor="t">
            <a:noAutofit/>
          </a:bodyPr>
          <a:lstStyle>
            <a:lvl1pPr algn="l">
              <a:defRPr sz="315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68325" y="1019343"/>
            <a:ext cx="7772400" cy="895685"/>
          </a:xfrm>
          <a:prstGeom prst="rect">
            <a:avLst/>
          </a:prstGeom>
        </p:spPr>
        <p:txBody>
          <a:bodyPr anchor="b">
            <a:normAutofit/>
          </a:bodyPr>
          <a:lstStyle>
            <a:lvl1pPr marL="0" indent="0">
              <a:buNone/>
              <a:defRPr sz="165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47782" y="332659"/>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280699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72051"/>
            <a:ext cx="7464425" cy="1143000"/>
          </a:xfrm>
          <a:prstGeom prst="rect">
            <a:avLst/>
          </a:prstGeom>
        </p:spPr>
        <p:txBody>
          <a:bodyPr>
            <a:normAutofit/>
          </a:bodyPr>
          <a:lstStyle>
            <a:lvl1pPr>
              <a:defRPr sz="3150"/>
            </a:lvl1pPr>
          </a:lstStyle>
          <a:p>
            <a:r>
              <a:rPr lang="en-US" dirty="0" smtClean="0"/>
              <a:t>Click to edit Master</a:t>
            </a:r>
            <a:endParaRPr lang="en-US" dirty="0"/>
          </a:p>
        </p:txBody>
      </p:sp>
      <p:sp>
        <p:nvSpPr>
          <p:cNvPr id="3" name="Content Placeholder 2"/>
          <p:cNvSpPr>
            <a:spLocks noGrp="1"/>
          </p:cNvSpPr>
          <p:nvPr>
            <p:ph sz="half" idx="1"/>
          </p:nvPr>
        </p:nvSpPr>
        <p:spPr>
          <a:xfrm>
            <a:off x="457201" y="2097755"/>
            <a:ext cx="3717925" cy="2823496"/>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4175126" y="2097756"/>
            <a:ext cx="3746500" cy="2823497"/>
          </a:xfrm>
          <a:prstGeom prst="rect">
            <a:avLst/>
          </a:prstGeom>
        </p:spPr>
        <p:txBody>
          <a:bodyPr/>
          <a:lstStyle>
            <a:lvl1pPr>
              <a:defRPr sz="1650">
                <a:solidFill>
                  <a:srgbClr val="595959"/>
                </a:solidFill>
              </a:defRPr>
            </a:lvl1pPr>
            <a:lvl2pPr>
              <a:defRPr sz="1500">
                <a:solidFill>
                  <a:srgbClr val="595959"/>
                </a:solidFill>
              </a:defRPr>
            </a:lvl2pPr>
            <a:lvl3pPr>
              <a:defRPr sz="1350">
                <a:solidFill>
                  <a:srgbClr val="595959"/>
                </a:solidFill>
              </a:defRPr>
            </a:lvl3pPr>
            <a:lvl4pPr>
              <a:defRPr sz="1200">
                <a:solidFill>
                  <a:srgbClr val="595959"/>
                </a:solidFill>
              </a:defRPr>
            </a:lvl4pPr>
            <a:lvl5pPr>
              <a:defRPr sz="1050">
                <a:solidFill>
                  <a:srgbClr val="59595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63657" y="316784"/>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1413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29328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15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443511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453509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356819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6961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885915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522"/>
            <a:ext cx="2133360" cy="364679"/>
          </a:xfrm>
          <a:prstGeom prst="rect">
            <a:avLst/>
          </a:prstGeom>
        </p:spPr>
        <p:txBody>
          <a:bodyPr/>
          <a:lstStyle/>
          <a:p>
            <a:fld id="{AD9637AF-00E8-4E8E-80FD-A4D872D66332}" type="datetime1">
              <a:rPr lang="en-US" smtClean="0"/>
              <a:pPr/>
              <a:t>20/12/17</a:t>
            </a:fld>
            <a:endParaRPr/>
          </a:p>
        </p:txBody>
      </p:sp>
      <p:sp>
        <p:nvSpPr>
          <p:cNvPr id="3" name="Footer Placeholder 2"/>
          <p:cNvSpPr>
            <a:spLocks noGrp="1"/>
          </p:cNvSpPr>
          <p:nvPr>
            <p:ph type="ftr" sz="quarter" idx="11"/>
          </p:nvPr>
        </p:nvSpPr>
        <p:spPr>
          <a:xfrm>
            <a:off x="3124079" y="6356522"/>
            <a:ext cx="2895120" cy="364679"/>
          </a:xfrm>
          <a:prstGeom prst="rect">
            <a:avLst/>
          </a:prstGeom>
        </p:spPr>
        <p:txBody>
          <a:bodyPr/>
          <a:lstStyle/>
          <a:p>
            <a:endParaRPr>
              <a:solidFill>
                <a:prstClr val="black"/>
              </a:solidFill>
            </a:endParaRPr>
          </a:p>
        </p:txBody>
      </p:sp>
      <p:sp>
        <p:nvSpPr>
          <p:cNvPr id="4" name="Slide Number Placeholder 3"/>
          <p:cNvSpPr>
            <a:spLocks noGrp="1"/>
          </p:cNvSpPr>
          <p:nvPr>
            <p:ph type="sldNum" sz="quarter" idx="12"/>
          </p:nvPr>
        </p:nvSpPr>
        <p:spPr>
          <a:xfrm>
            <a:off x="6553080" y="6356522"/>
            <a:ext cx="2133360" cy="364679"/>
          </a:xfrm>
          <a:prstGeom prst="rect">
            <a:avLst/>
          </a:prstGeom>
        </p:spPr>
        <p:txBody>
          <a:bodyPr/>
          <a:lstStyle/>
          <a:p>
            <a:fld id="{5390297E-1C0F-438B-A46A-E8D0D62269B4}" type="slidenum">
              <a:rPr/>
              <a:pPr/>
              <a:t>‹#›</a:t>
            </a:fld>
            <a:endParaRPr/>
          </a:p>
        </p:txBody>
      </p:sp>
    </p:spTree>
    <p:extLst>
      <p:ext uri="{BB962C8B-B14F-4D97-AF65-F5344CB8AC3E}">
        <p14:creationId xmlns:p14="http://schemas.microsoft.com/office/powerpoint/2010/main" val="209363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1962076"/>
          </a:xfrm>
          <a:prstGeom prst="rect">
            <a:avLst/>
          </a:prstGeom>
          <a:noFill/>
        </p:spPr>
        <p:txBody>
          <a:bodyPr wrap="square" rtlCol="0">
            <a:spAutoFit/>
          </a:bodyPr>
          <a:lstStyle/>
          <a:p>
            <a:pPr algn="ctr" defTabSz="342900">
              <a:defRPr/>
            </a:pPr>
            <a:r>
              <a:rPr lang="en-US" sz="4050" dirty="0" smtClean="0">
                <a:solidFill>
                  <a:srgbClr val="FFFFFF"/>
                </a:solidFill>
                <a:latin typeface="Open Sans"/>
                <a:cs typeface="Open Sans"/>
              </a:rPr>
              <a:t>“Quote here. Quote here. Quote here. Quote here. Quote here. Quote here.” </a:t>
            </a:r>
            <a:endParaRPr lang="en-US" sz="1350" dirty="0">
              <a:solidFill>
                <a:srgbClr val="FFFFFF"/>
              </a:solidFill>
            </a:endParaRPr>
          </a:p>
        </p:txBody>
      </p:sp>
      <p:sp>
        <p:nvSpPr>
          <p:cNvPr id="10" name="TextBox 9"/>
          <p:cNvSpPr txBox="1"/>
          <p:nvPr userDrawn="1"/>
        </p:nvSpPr>
        <p:spPr>
          <a:xfrm>
            <a:off x="3810001" y="4801542"/>
            <a:ext cx="4651375" cy="369332"/>
          </a:xfrm>
          <a:prstGeom prst="rect">
            <a:avLst/>
          </a:prstGeom>
          <a:noFill/>
        </p:spPr>
        <p:txBody>
          <a:bodyPr wrap="square" rtlCol="0">
            <a:spAutoFit/>
          </a:bodyPr>
          <a:lstStyle/>
          <a:p>
            <a:pPr defTabSz="342900"/>
            <a:r>
              <a:rPr lang="en-US" sz="1800" b="1" dirty="0" smtClean="0">
                <a:solidFill>
                  <a:srgbClr val="FFFFFF"/>
                </a:solidFill>
                <a:latin typeface="Open Sans"/>
                <a:cs typeface="Open Sans"/>
              </a:rPr>
              <a:t>- AUTHOR NAME HERE</a:t>
            </a:r>
            <a:endParaRPr lang="en-US" sz="1800" b="1" dirty="0">
              <a:solidFill>
                <a:srgbClr val="FFFFFF"/>
              </a:solidFill>
              <a:latin typeface="Open Sans"/>
              <a:cs typeface="Open Sans"/>
            </a:endParaRPr>
          </a:p>
        </p:txBody>
      </p:sp>
    </p:spTree>
    <p:extLst>
      <p:ext uri="{BB962C8B-B14F-4D97-AF65-F5344CB8AC3E}">
        <p14:creationId xmlns:p14="http://schemas.microsoft.com/office/powerpoint/2010/main" val="2897003457"/>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627" y="5422267"/>
            <a:ext cx="5083400" cy="1435735"/>
          </a:xfrm>
          <a:prstGeom prst="rect">
            <a:avLst/>
          </a:prstGeom>
        </p:spPr>
      </p:pic>
    </p:spTree>
    <p:extLst>
      <p:ext uri="{BB962C8B-B14F-4D97-AF65-F5344CB8AC3E}">
        <p14:creationId xmlns:p14="http://schemas.microsoft.com/office/powerpoint/2010/main" val="3114233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802409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71109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777366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3448578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793662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932753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728643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296617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746775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342900"/>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342900"/>
            <a:r>
              <a:rPr lang="en-US" smtClean="0">
                <a:solidFill>
                  <a:prstClr val="black"/>
                </a:solidFill>
              </a:rPr>
              <a:t>www.eifl.net</a:t>
            </a:r>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342900"/>
            <a:fld id="{4B81FC85-EDEF-5E4A-BACB-E2E10F38733B}" type="slidenum">
              <a:rPr lang="en-US" smtClean="0">
                <a:solidFill>
                  <a:prstClr val="black"/>
                </a:solidFill>
              </a:rPr>
              <a:pPr defTabSz="342900"/>
              <a:t>‹#›</a:t>
            </a:fld>
            <a:endParaRPr lang="en-US">
              <a:solidFill>
                <a:prstClr val="black"/>
              </a:solidFill>
            </a:endParaRPr>
          </a:p>
        </p:txBody>
      </p:sp>
    </p:spTree>
    <p:extLst>
      <p:ext uri="{BB962C8B-B14F-4D97-AF65-F5344CB8AC3E}">
        <p14:creationId xmlns:p14="http://schemas.microsoft.com/office/powerpoint/2010/main" val="2296750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54305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359951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77411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826347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205533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1041995"/>
            <a:ext cx="3008313" cy="404988"/>
          </a:xfrm>
          <a:prstGeom prst="rect">
            <a:avLst/>
          </a:prstGeom>
        </p:spPr>
        <p:txBody>
          <a:bodyPr anchor="b"/>
          <a:lstStyle>
            <a:lvl1pPr algn="l">
              <a:defRPr sz="15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1" y="1041997"/>
            <a:ext cx="4537075" cy="3657005"/>
          </a:xfrm>
          <a:prstGeom prst="rect">
            <a:avLst/>
          </a:prstGeo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1" y="1531653"/>
            <a:ext cx="3008313" cy="31673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1" y="316784"/>
            <a:ext cx="3495675" cy="488017"/>
          </a:xfrm>
          <a:prstGeom prst="rect">
            <a:avLst/>
          </a:prstGeom>
        </p:spPr>
        <p:txBody>
          <a:bodyPr>
            <a:normAutofit/>
          </a:bodyPr>
          <a:lstStyle>
            <a:lvl1pPr marL="0" indent="0">
              <a:buNone/>
              <a:defRPr sz="135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2" y="344186"/>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096707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5622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1" y="2400387"/>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1" y="331941"/>
            <a:ext cx="3495675" cy="488017"/>
          </a:xfrm>
          <a:prstGeom prst="rect">
            <a:avLst/>
          </a:prstGeom>
        </p:spPr>
        <p:txBody>
          <a:bodyPr>
            <a:normAutofit/>
          </a:bodyPr>
          <a:lstStyle>
            <a:lvl1pPr marL="0" indent="0">
              <a:buNone/>
              <a:defRPr sz="135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41"/>
            <a:ext cx="2238375" cy="492365"/>
          </a:xfrm>
          <a:prstGeom prst="rect">
            <a:avLst/>
          </a:prstGeom>
        </p:spPr>
        <p:txBody>
          <a:bodyPr>
            <a:normAutofit/>
          </a:bodyPr>
          <a:lstStyle>
            <a:lvl1pPr marL="0" indent="0">
              <a:buNone/>
              <a:defRPr sz="135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159989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20/12/17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7DDC78F-8F01-4700-AC64-C6465CE6E46F}" type="slidenum">
              <a:rPr/>
              <a:pPr/>
              <a:t>‹#›</a:t>
            </a:fld>
            <a:endParaRPr/>
          </a:p>
        </p:txBody>
      </p:sp>
    </p:spTree>
    <p:extLst>
      <p:ext uri="{BB962C8B-B14F-4D97-AF65-F5344CB8AC3E}">
        <p14:creationId xmlns:p14="http://schemas.microsoft.com/office/powerpoint/2010/main" val="123722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20/12/17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927A65D5-73BD-427E-84BC-B34CB695A0E8}" type="slidenum">
              <a:rPr/>
              <a:pPr/>
              <a:t>‹#›</a:t>
            </a:fld>
            <a:endParaRPr/>
          </a:p>
        </p:txBody>
      </p:sp>
    </p:spTree>
    <p:extLst>
      <p:ext uri="{BB962C8B-B14F-4D97-AF65-F5344CB8AC3E}">
        <p14:creationId xmlns:p14="http://schemas.microsoft.com/office/powerpoint/2010/main" val="53693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637AF-00E8-4E8E-80FD-A4D872D66332}" type="datetime1">
              <a:rPr lang="en-US" smtClean="0"/>
              <a:pPr/>
              <a:t>20/12/17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02829D0-0F67-4C7A-9A38-4C949D788F66}" type="slidenum">
              <a:rPr/>
              <a:pPr/>
              <a:t>‹#›</a:t>
            </a:fld>
            <a:endParaRPr/>
          </a:p>
        </p:txBody>
      </p:sp>
    </p:spTree>
    <p:extLst>
      <p:ext uri="{BB962C8B-B14F-4D97-AF65-F5344CB8AC3E}">
        <p14:creationId xmlns:p14="http://schemas.microsoft.com/office/powerpoint/2010/main" val="2611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397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397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637AF-00E8-4E8E-80FD-A4D872D66332}" type="datetime1">
              <a:rPr lang="en-US" smtClean="0"/>
              <a:pPr/>
              <a:t>20/12/17</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6CBFF468-48DB-46A7-B4A4-C360C69181D1}" type="slidenum">
              <a:rPr/>
              <a:pPr/>
              <a:t>‹#›</a:t>
            </a:fld>
            <a:endParaRPr/>
          </a:p>
        </p:txBody>
      </p:sp>
    </p:spTree>
    <p:extLst>
      <p:ext uri="{BB962C8B-B14F-4D97-AF65-F5344CB8AC3E}">
        <p14:creationId xmlns:p14="http://schemas.microsoft.com/office/powerpoint/2010/main" val="87257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637AF-00E8-4E8E-80FD-A4D872D66332}" type="datetime1">
              <a:rPr lang="en-US" smtClean="0"/>
              <a:pPr/>
              <a:t>20/12/17</a:t>
            </a:fld>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C8774590-97C9-46AE-AA97-0133B1DD14EE}" type="slidenum">
              <a:rPr/>
              <a:pPr/>
              <a:t>‹#›</a:t>
            </a:fld>
            <a:endParaRPr/>
          </a:p>
        </p:txBody>
      </p:sp>
    </p:spTree>
    <p:extLst>
      <p:ext uri="{BB962C8B-B14F-4D97-AF65-F5344CB8AC3E}">
        <p14:creationId xmlns:p14="http://schemas.microsoft.com/office/powerpoint/2010/main" val="297178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637AF-00E8-4E8E-80FD-A4D872D66332}" type="datetime1">
              <a:rPr lang="en-US" smtClean="0"/>
              <a:pPr/>
              <a:t>20/12/17</a:t>
            </a:fld>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A47755E3-36C9-475D-ABC2-6B09DA46956B}" type="slidenum">
              <a:rPr/>
              <a:pPr/>
              <a:t>‹#›</a:t>
            </a:fld>
            <a:endParaRPr/>
          </a:p>
        </p:txBody>
      </p:sp>
    </p:spTree>
    <p:extLst>
      <p:ext uri="{BB962C8B-B14F-4D97-AF65-F5344CB8AC3E}">
        <p14:creationId xmlns:p14="http://schemas.microsoft.com/office/powerpoint/2010/main" val="364908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41242550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37AF-00E8-4E8E-80FD-A4D872D66332}" type="datetime1">
              <a:rPr lang="en-US" smtClean="0"/>
              <a:pPr/>
              <a:t>20/12/17</a:t>
            </a:fld>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5390297E-1C0F-438B-A46A-E8D0D62269B4}" type="slidenum">
              <a:rPr/>
              <a:pPr/>
              <a:t>‹#›</a:t>
            </a:fld>
            <a:endParaRPr/>
          </a:p>
        </p:txBody>
      </p:sp>
    </p:spTree>
    <p:extLst>
      <p:ext uri="{BB962C8B-B14F-4D97-AF65-F5344CB8AC3E}">
        <p14:creationId xmlns:p14="http://schemas.microsoft.com/office/powerpoint/2010/main" val="283953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lang="en-US" smtClean="0"/>
              <a:pPr/>
              <a:t>20/12/17</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AE2F1A0B-E026-47DB-BF07-49DE879D86F1}" type="slidenum">
              <a:rPr/>
              <a:pPr/>
              <a:t>‹#›</a:t>
            </a:fld>
            <a:endParaRPr/>
          </a:p>
        </p:txBody>
      </p:sp>
    </p:spTree>
    <p:extLst>
      <p:ext uri="{BB962C8B-B14F-4D97-AF65-F5344CB8AC3E}">
        <p14:creationId xmlns:p14="http://schemas.microsoft.com/office/powerpoint/2010/main" val="281833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lang="en-US" smtClean="0"/>
              <a:pPr/>
              <a:t>20/12/17</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D08A64FE-7495-46CC-A278-10882D86CC85}" type="slidenum">
              <a:rPr/>
              <a:pPr/>
              <a:t>‹#›</a:t>
            </a:fld>
            <a:endParaRPr/>
          </a:p>
        </p:txBody>
      </p:sp>
    </p:spTree>
    <p:extLst>
      <p:ext uri="{BB962C8B-B14F-4D97-AF65-F5344CB8AC3E}">
        <p14:creationId xmlns:p14="http://schemas.microsoft.com/office/powerpoint/2010/main" val="132753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20/12/17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D00EFFAC-0F63-4D0D-A818-407F5CD02648}" type="slidenum">
              <a:rPr/>
              <a:pPr/>
              <a:t>‹#›</a:t>
            </a:fld>
            <a:endParaRPr/>
          </a:p>
        </p:txBody>
      </p:sp>
    </p:spTree>
    <p:extLst>
      <p:ext uri="{BB962C8B-B14F-4D97-AF65-F5344CB8AC3E}">
        <p14:creationId xmlns:p14="http://schemas.microsoft.com/office/powerpoint/2010/main" val="141239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30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30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lang="en-US" smtClean="0"/>
              <a:pPr/>
              <a:t>20/12/17</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F3397E65-054A-427F-9C66-2065ED4DBFA5}" type="slidenum">
              <a:rPr/>
              <a:pPr/>
              <a:t>‹#›</a:t>
            </a:fld>
            <a:endParaRPr/>
          </a:p>
        </p:txBody>
      </p:sp>
    </p:spTree>
    <p:extLst>
      <p:ext uri="{BB962C8B-B14F-4D97-AF65-F5344CB8AC3E}">
        <p14:creationId xmlns:p14="http://schemas.microsoft.com/office/powerpoint/2010/main" val="67566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636253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20" Type="http://schemas.openxmlformats.org/officeDocument/2006/relationships/image" Target="../media/image5.png"/><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slideLayout" Target="../slideLayouts/slideLayout25.xml"/><Relationship Id="rId17" Type="http://schemas.openxmlformats.org/officeDocument/2006/relationships/slideLayout" Target="../slideLayouts/slideLayout26.xml"/><Relationship Id="rId18" Type="http://schemas.openxmlformats.org/officeDocument/2006/relationships/slideLayout" Target="../slideLayouts/slideLayout27.xml"/><Relationship Id="rId19"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20" Type="http://schemas.openxmlformats.org/officeDocument/2006/relationships/image" Target="../media/image5.png"/><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emf"/><Relationship Id="rId13" Type="http://schemas.openxmlformats.org/officeDocument/2006/relationships/image" Target="../media/image7.png"/><Relationship Id="rId14" Type="http://schemas.openxmlformats.org/officeDocument/2006/relationships/image" Target="../media/image3.png"/><Relationship Id="rId15" Type="http://schemas.openxmlformats.org/officeDocument/2006/relationships/image" Target="../media/image8.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4.xml"/><Relationship Id="rId20" Type="http://schemas.openxmlformats.org/officeDocument/2006/relationships/image" Target="../media/image5.png"/><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Relationship Id="rId18" Type="http://schemas.openxmlformats.org/officeDocument/2006/relationships/slideLayout" Target="../slideLayouts/slideLayout73.xml"/><Relationship Id="rId19" Type="http://schemas.openxmlformats.org/officeDocument/2006/relationships/theme" Target="../theme/theme5.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theme" Target="../theme/theme6.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8" y="5307263"/>
            <a:ext cx="184666" cy="369332"/>
          </a:xfrm>
          <a:prstGeom prst="rect">
            <a:avLst/>
          </a:prstGeom>
          <a:noFill/>
        </p:spPr>
        <p:txBody>
          <a:bodyPr wrap="none" rtlCol="0">
            <a:spAutoFit/>
          </a:bodyPr>
          <a:lstStyle/>
          <a:p>
            <a:pPr defTabSz="457200"/>
            <a:endParaRPr lang="en-US" dirty="0">
              <a:solidFill>
                <a:srgbClr val="000000"/>
              </a:solidFill>
            </a:endParaRPr>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1"/>
          <a:stretch>
            <a:fillRect/>
          </a:stretch>
        </p:blipFill>
        <p:spPr>
          <a:xfrm>
            <a:off x="6274508" y="0"/>
            <a:ext cx="2869492" cy="2379579"/>
          </a:xfrm>
          <a:prstGeom prst="rect">
            <a:avLst/>
          </a:prstGeom>
        </p:spPr>
      </p:pic>
      <p:pic>
        <p:nvPicPr>
          <p:cNvPr id="2" name="Picture 1" descr="EIFL_LOGO_BG_WHITE.ps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7368" y="6000750"/>
            <a:ext cx="2529334" cy="714375"/>
          </a:xfrm>
          <a:prstGeom prst="rect">
            <a:avLst/>
          </a:prstGeom>
        </p:spPr>
      </p:pic>
      <p:pic>
        <p:nvPicPr>
          <p:cNvPr id="5" name="Picture 4" descr="Untitled6.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29762"/>
            <a:ext cx="9159875" cy="2471398"/>
          </a:xfrm>
          <a:prstGeom prst="rect">
            <a:avLst/>
          </a:prstGeom>
        </p:spPr>
      </p:pic>
      <p:pic>
        <p:nvPicPr>
          <p:cNvPr id="6" name="Picture 5" descr="EIFL_LOGO_BG_WHITE.ps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4952" y="5676595"/>
            <a:ext cx="3365554" cy="950554"/>
          </a:xfrm>
          <a:prstGeom prst="rect">
            <a:avLst/>
          </a:prstGeom>
        </p:spPr>
      </p:pic>
    </p:spTree>
    <p:extLst>
      <p:ext uri="{BB962C8B-B14F-4D97-AF65-F5344CB8AC3E}">
        <p14:creationId xmlns:p14="http://schemas.microsoft.com/office/powerpoint/2010/main" val="33027742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5000" kern="1200">
          <a:solidFill>
            <a:schemeClr val="accent3"/>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267172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1155388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9" y="5307263"/>
            <a:ext cx="184731" cy="300082"/>
          </a:xfrm>
          <a:prstGeom prst="rect">
            <a:avLst/>
          </a:prstGeom>
          <a:noFill/>
        </p:spPr>
        <p:txBody>
          <a:bodyPr wrap="none" rtlCol="0">
            <a:spAutoFit/>
          </a:bodyPr>
          <a:lstStyle/>
          <a:p>
            <a:pPr defTabSz="342900"/>
            <a:endParaRPr lang="en-US" sz="1350" dirty="0">
              <a:solidFill>
                <a:srgbClr val="000000"/>
              </a:solidFill>
            </a:endParaRPr>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2"/>
          <a:stretch>
            <a:fillRect/>
          </a:stretch>
        </p:blipFill>
        <p:spPr>
          <a:xfrm>
            <a:off x="6274509" y="2"/>
            <a:ext cx="2869492" cy="2379579"/>
          </a:xfrm>
          <a:prstGeom prst="rect">
            <a:avLst/>
          </a:prstGeom>
        </p:spPr>
      </p:pic>
      <p:pic>
        <p:nvPicPr>
          <p:cNvPr id="2" name="Picture 1" descr="EIFL_LOGO_BG_WHITE.ps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7369" y="6000752"/>
            <a:ext cx="2529334" cy="714375"/>
          </a:xfrm>
          <a:prstGeom prst="rect">
            <a:avLst/>
          </a:prstGeom>
        </p:spPr>
      </p:pic>
      <p:pic>
        <p:nvPicPr>
          <p:cNvPr id="5" name="Picture 4" descr="Untitled6.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4429762"/>
            <a:ext cx="9159875" cy="2471398"/>
          </a:xfrm>
          <a:prstGeom prst="rect">
            <a:avLst/>
          </a:prstGeom>
        </p:spPr>
      </p:pic>
      <p:pic>
        <p:nvPicPr>
          <p:cNvPr id="6" name="Picture 5" descr="EIFL_LOGO_BG_WHITE.ps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4952" y="5676595"/>
            <a:ext cx="3365554" cy="950554"/>
          </a:xfrm>
          <a:prstGeom prst="rect">
            <a:avLst/>
          </a:prstGeom>
        </p:spPr>
      </p:pic>
    </p:spTree>
    <p:extLst>
      <p:ext uri="{BB962C8B-B14F-4D97-AF65-F5344CB8AC3E}">
        <p14:creationId xmlns:p14="http://schemas.microsoft.com/office/powerpoint/2010/main" val="27365843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821" r:id="rId10"/>
  </p:sldLayoutIdLst>
  <p:timing>
    <p:tnLst>
      <p:par>
        <p:cTn xmlns:p14="http://schemas.microsoft.com/office/powerpoint/2010/main" id="1" dur="indefinite" restart="never" nodeType="tmRoot"/>
      </p:par>
    </p:tnLst>
  </p:timing>
  <p:hf sldNum="0" hdr="0" dt="0"/>
  <p:txStyles>
    <p:titleStyle>
      <a:lvl1pPr algn="l" defTabSz="342900" rtl="0" eaLnBrk="1" latinLnBrk="0" hangingPunct="1">
        <a:spcBef>
          <a:spcPct val="0"/>
        </a:spcBef>
        <a:buNone/>
        <a:defRPr sz="3750" kern="1200">
          <a:solidFill>
            <a:schemeClr val="accent3"/>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650" kern="1200">
          <a:solidFill>
            <a:schemeClr val="accent3"/>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accent3"/>
          </a:solidFill>
          <a:latin typeface="Open Sans"/>
          <a:ea typeface="+mn-ea"/>
          <a:cs typeface="Open Sans"/>
        </a:defRPr>
      </a:lvl2pPr>
      <a:lvl3pPr marL="857250" indent="-171450" algn="l" defTabSz="342900" rtl="0" eaLnBrk="1" latinLnBrk="0" hangingPunct="1">
        <a:spcBef>
          <a:spcPct val="20000"/>
        </a:spcBef>
        <a:buFont typeface="Arial"/>
        <a:buChar char="•"/>
        <a:defRPr sz="1350" kern="1200">
          <a:solidFill>
            <a:schemeClr val="accent3"/>
          </a:solidFill>
          <a:latin typeface="Open Sans"/>
          <a:ea typeface="+mn-ea"/>
          <a:cs typeface="Open Sans"/>
        </a:defRPr>
      </a:lvl3pPr>
      <a:lvl4pPr marL="1200150" indent="-171450" algn="l" defTabSz="342900" rtl="0" eaLnBrk="1" latinLnBrk="0" hangingPunct="1">
        <a:spcBef>
          <a:spcPct val="20000"/>
        </a:spcBef>
        <a:buFont typeface="Arial"/>
        <a:buChar char="–"/>
        <a:defRPr sz="1200" kern="1200">
          <a:solidFill>
            <a:schemeClr val="accent3"/>
          </a:solidFill>
          <a:latin typeface="Open Sans"/>
          <a:ea typeface="+mn-ea"/>
          <a:cs typeface="Open Sans"/>
        </a:defRPr>
      </a:lvl4pPr>
      <a:lvl5pPr marL="1543050" indent="-171450" algn="l" defTabSz="342900" rtl="0" eaLnBrk="1" latinLnBrk="0" hangingPunct="1">
        <a:spcBef>
          <a:spcPct val="20000"/>
        </a:spcBef>
        <a:buFont typeface="Arial"/>
        <a:buChar char="»"/>
        <a:defRPr sz="1050" kern="1200">
          <a:solidFill>
            <a:schemeClr val="accent3"/>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38553734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timing>
    <p:tnLst>
      <p:par>
        <p:cTn xmlns:p14="http://schemas.microsoft.com/office/powerpoint/2010/main" id="1" dur="indefinite" restart="never" nodeType="tmRoot"/>
      </p:par>
    </p:tnLst>
  </p:timing>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20"/>
            <a:ext cx="2133360" cy="36467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1200" b="0" i="0" u="none" strike="noStrike" kern="1200" cap="none" spc="0">
                <a:solidFill>
                  <a:srgbClr val="8B8B8B"/>
                </a:solidFill>
                <a:latin typeface="Calibri"/>
                <a:ea typeface="DejaVu Sans" pitchFamily="2"/>
                <a:cs typeface="DejaVu Sans" pitchFamily="2"/>
              </a:defRPr>
            </a:lvl1pPr>
          </a:lstStyle>
          <a:p>
            <a:fld id="{AD9637AF-00E8-4E8E-80FD-A4D872D66332}" type="datetime1">
              <a:rPr lang="en-US"/>
              <a:pPr/>
              <a:t>20/12/17</a:t>
            </a:fld>
            <a:endParaRPr/>
          </a:p>
        </p:txBody>
      </p:sp>
      <p:sp>
        <p:nvSpPr>
          <p:cNvPr id="3" name="Footer Placeholder 2"/>
          <p:cNvSpPr txBox="1">
            <a:spLocks noGrp="1"/>
          </p:cNvSpPr>
          <p:nvPr>
            <p:ph type="ftr" sz="quarter" idx="3"/>
          </p:nvPr>
        </p:nvSpPr>
        <p:spPr>
          <a:xfrm>
            <a:off x="3124079" y="6356520"/>
            <a:ext cx="2895120" cy="364679"/>
          </a:xfrm>
          <a:prstGeom prst="rect">
            <a:avLst/>
          </a:prstGeom>
          <a:noFill/>
          <a:ln>
            <a:noFill/>
          </a:ln>
        </p:spPr>
        <p:txBody>
          <a:bodyPr wrap="square" lIns="91440" tIns="45720" rIns="91440" bIns="45720" anchor="ctr" anchorCtr="0">
            <a:noAutofit/>
          </a:bodyPr>
          <a:lstStyle>
            <a:lvl1pPr lvl="0" rtl="0" hangingPunct="0">
              <a:buNone/>
              <a:tabLst/>
              <a:defRPr lang="en-US" sz="2400" kern="1200">
                <a:latin typeface="Liberation Serif" pitchFamily="18"/>
                <a:ea typeface="DejaVu Sans" pitchFamily="2"/>
                <a:cs typeface="DejaVu Sans" pitchFamily="2"/>
              </a:defRPr>
            </a:lvl1pPr>
          </a:lstStyle>
          <a:p>
            <a:endParaRPr>
              <a:solidFill>
                <a:prstClr val="black"/>
              </a:solidFill>
            </a:endParaRPr>
          </a:p>
        </p:txBody>
      </p:sp>
      <p:sp>
        <p:nvSpPr>
          <p:cNvPr id="4" name="Slide Number Placeholder 3"/>
          <p:cNvSpPr txBox="1">
            <a:spLocks noGrp="1"/>
          </p:cNvSpPr>
          <p:nvPr>
            <p:ph type="sldNum" sz="quarter" idx="4"/>
          </p:nvPr>
        </p:nvSpPr>
        <p:spPr>
          <a:xfrm>
            <a:off x="6553080" y="6356520"/>
            <a:ext cx="2133360" cy="36467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1200" b="0" i="0" u="none" strike="noStrike" kern="1200" cap="none" spc="0">
                <a:solidFill>
                  <a:srgbClr val="8B8B8B"/>
                </a:solidFill>
                <a:latin typeface="Calibri"/>
                <a:ea typeface="DejaVu Sans" pitchFamily="2"/>
                <a:cs typeface="DejaVu Sans" pitchFamily="2"/>
              </a:defRPr>
            </a:lvl1pPr>
          </a:lstStyle>
          <a:p>
            <a:fld id="{731B422D-1A51-4381-8674-25EA4EE7E223}" type="slidenum">
              <a:rPr/>
              <a:pPr/>
              <a:t>‹#›</a:t>
            </a:fld>
            <a:endParaRPr/>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vert="horz" lIns="0" tIns="0" rIns="0" bIns="0" anchor="ctr"/>
          <a:lstStyle/>
          <a:p>
            <a:endParaRPr lang="en-US"/>
          </a:p>
        </p:txBody>
      </p:sp>
      <p:sp>
        <p:nvSpPr>
          <p:cNvPr id="6" name="Text Placeholder 5"/>
          <p:cNvSpPr txBox="1">
            <a:spLocks noGrp="1"/>
          </p:cNvSpPr>
          <p:nvPr>
            <p:ph type="body" idx="1"/>
          </p:nvPr>
        </p:nvSpPr>
        <p:spPr>
          <a:xfrm>
            <a:off x="457200" y="1604520"/>
            <a:ext cx="8229240" cy="3977279"/>
          </a:xfrm>
          <a:prstGeom prst="rect">
            <a:avLst/>
          </a:prstGeom>
          <a:noFill/>
          <a:ln>
            <a:noFill/>
          </a:ln>
        </p:spPr>
        <p:txBody>
          <a:bodyPr vert="horz" lIns="0" tIns="0" r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83506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lnSpc>
          <a:spcPct val="100000"/>
        </a:lnSpc>
        <a:tabLst/>
        <a:defRPr lang="en-US" sz="1800" b="0" i="0" u="none" strike="noStrike" kern="1200" cap="none" spc="0">
          <a:ln>
            <a:noFill/>
          </a:ln>
          <a:solidFill>
            <a:srgbClr val="000000"/>
          </a:solidFill>
          <a:latin typeface="Calibri"/>
          <a:ea typeface="Microsoft YaHei" pitchFamily="2"/>
          <a:cs typeface="Mangal" pitchFamily="2"/>
        </a:defRPr>
      </a:lvl1pPr>
    </p:titleStyle>
    <p:bodyStyle>
      <a:lvl1pPr marL="0" marR="0" indent="0" algn="l" rtl="0" hangingPunct="1">
        <a:lnSpc>
          <a:spcPct val="100000"/>
        </a:lnSpc>
        <a:spcBef>
          <a:spcPts val="0"/>
        </a:spcBef>
        <a:spcAft>
          <a:spcPts val="1417"/>
        </a:spcAft>
        <a:tabLst/>
        <a:defRPr lang="en-US" sz="3200" b="0" i="0" u="none" strike="noStrike" kern="1200" cap="none" spc="0">
          <a:ln>
            <a:noFill/>
          </a:ln>
          <a:solidFill>
            <a:srgbClr val="000000"/>
          </a:solidFill>
          <a:latin typeface="Calibri"/>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1.tmp"/><Relationship Id="rId3" Type="http://schemas.openxmlformats.org/officeDocument/2006/relationships/hyperlink" Target="http://eifl.net/resources/checklist-how-make-your-dspace-open-access-repository-work-really-we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ifl.net/resources/webinar-how-install-dspace" TargetMode="External"/><Relationship Id="rId4" Type="http://schemas.openxmlformats.org/officeDocument/2006/relationships/hyperlink" Target="http://eifl.net/resources/webinar-dspace-system-administration" TargetMode="External"/><Relationship Id="rId5" Type="http://schemas.openxmlformats.org/officeDocument/2006/relationships/hyperlink" Target="http://eifl.net/resources/webinar-dspace-post-installation-tasks" TargetMode="External"/><Relationship Id="rId6" Type="http://schemas.openxmlformats.org/officeDocument/2006/relationships/hyperlink" Target="http://eifl.net/resources/webinar-enabling-and-customizing-mirage-2-responsive-xmlui-dspace-repository" TargetMode="External"/><Relationship Id="rId7" Type="http://schemas.openxmlformats.org/officeDocument/2006/relationships/hyperlink" Target="http://eifl.net/resources/webinar-how-upgrade-dspace" TargetMode="External"/><Relationship Id="rId8" Type="http://schemas.openxmlformats.org/officeDocument/2006/relationships/hyperlink" Target="http://eifl.net/resources/webinar-dspace-customization-open-access-repositories" TargetMode="External"/><Relationship Id="rId1" Type="http://schemas.openxmlformats.org/officeDocument/2006/relationships/slideLayout" Target="../slideLayouts/slideLayout75.xml"/><Relationship Id="rId2" Type="http://schemas.openxmlformats.org/officeDocument/2006/relationships/hyperlink" Target="http://www.eifl.net/news/expert-tips-setting-and-managing-dspace-reposit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hyperlink" Target="https://zenodo.org/record/1095493%23.Wi-W6Ddx3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2.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3.tmp"/><Relationship Id="rId3" Type="http://schemas.openxmlformats.org/officeDocument/2006/relationships/hyperlink" Target="https://opendocs.ids.ac.uk/opendocs/handle/123456789/1285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hyperlink" Target="http://eifl.net/resources/checklist-how-make-your-dspace-open-access-repository-work-really-wel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hyperlink" Target="http://eifl.net/resources/checklist-how-make-your-dspace-open-access-repository-work-really-wel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4.tmp"/><Relationship Id="rId3" Type="http://schemas.openxmlformats.org/officeDocument/2006/relationships/hyperlink" Target="https://www.coar-repositories.org/activities/advocacy-leadership/working-group-next-generation-reposito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825" y="1909933"/>
            <a:ext cx="8382000" cy="1086098"/>
          </a:xfrm>
        </p:spPr>
        <p:txBody>
          <a:bodyPr/>
          <a:lstStyle/>
          <a:p>
            <a:r>
              <a:rPr lang="en-US" sz="8000" dirty="0" smtClean="0">
                <a:solidFill>
                  <a:schemeClr val="tx1"/>
                </a:solidFill>
              </a:rPr>
              <a:t>Webinar</a:t>
            </a:r>
            <a:br>
              <a:rPr lang="en-US" sz="8000" dirty="0" smtClean="0">
                <a:solidFill>
                  <a:schemeClr val="tx1"/>
                </a:solidFill>
              </a:rPr>
            </a:br>
            <a:r>
              <a:rPr lang="en-US" sz="8000" dirty="0" smtClean="0">
                <a:solidFill>
                  <a:schemeClr val="tx1"/>
                </a:solidFill>
              </a:rPr>
              <a:t>Q&amp;A </a:t>
            </a:r>
            <a:r>
              <a:rPr lang="en-US" sz="8000" dirty="0">
                <a:solidFill>
                  <a:schemeClr val="tx1"/>
                </a:solidFill>
              </a:rPr>
              <a:t>on </a:t>
            </a:r>
            <a:r>
              <a:rPr lang="en-US" sz="8000" dirty="0" err="1">
                <a:solidFill>
                  <a:schemeClr val="tx1"/>
                </a:solidFill>
              </a:rPr>
              <a:t>DSpace</a:t>
            </a:r>
            <a:r>
              <a:rPr lang="en-US" sz="5400" dirty="0">
                <a:solidFill>
                  <a:schemeClr val="tx1"/>
                </a:solidFill>
                <a:latin typeface="+mj-lt"/>
              </a:rPr>
              <a:t/>
            </a:r>
            <a:br>
              <a:rPr lang="en-US" sz="5400" dirty="0">
                <a:solidFill>
                  <a:schemeClr val="tx1"/>
                </a:solidFill>
                <a:latin typeface="+mj-lt"/>
              </a:rPr>
            </a:br>
            <a:endParaRPr lang="en-US" sz="5400" dirty="0">
              <a:solidFill>
                <a:schemeClr val="tx1"/>
              </a:solidFill>
              <a:latin typeface="+mj-lt"/>
            </a:endParaRPr>
          </a:p>
        </p:txBody>
      </p:sp>
      <p:sp>
        <p:nvSpPr>
          <p:cNvPr id="3" name="Subtitle 2"/>
          <p:cNvSpPr>
            <a:spLocks noGrp="1"/>
          </p:cNvSpPr>
          <p:nvPr>
            <p:ph type="subTitle" idx="1"/>
          </p:nvPr>
        </p:nvSpPr>
        <p:spPr>
          <a:xfrm>
            <a:off x="571500" y="3897241"/>
            <a:ext cx="8029575" cy="1235973"/>
          </a:xfrm>
        </p:spPr>
        <p:txBody>
          <a:bodyPr>
            <a:noAutofit/>
          </a:bodyPr>
          <a:lstStyle/>
          <a:p>
            <a:r>
              <a:rPr lang="en-US" sz="3600" dirty="0" err="1">
                <a:solidFill>
                  <a:schemeClr val="tx1"/>
                </a:solidFill>
              </a:rPr>
              <a:t>Nason</a:t>
            </a:r>
            <a:r>
              <a:rPr lang="en-US" sz="3600" dirty="0">
                <a:solidFill>
                  <a:schemeClr val="tx1"/>
                </a:solidFill>
              </a:rPr>
              <a:t> </a:t>
            </a:r>
            <a:r>
              <a:rPr lang="en-US" sz="3600" dirty="0" err="1">
                <a:solidFill>
                  <a:schemeClr val="tx1"/>
                </a:solidFill>
              </a:rPr>
              <a:t>Bimbe</a:t>
            </a:r>
            <a:r>
              <a:rPr lang="en-US" sz="3600" dirty="0">
                <a:solidFill>
                  <a:schemeClr val="tx1"/>
                </a:solidFill>
              </a:rPr>
              <a:t>, Iryna Kuchma, Evan </a:t>
            </a:r>
            <a:r>
              <a:rPr lang="en-US" sz="3600" dirty="0" err="1">
                <a:solidFill>
                  <a:schemeClr val="tx1"/>
                </a:solidFill>
              </a:rPr>
              <a:t>Njoroge</a:t>
            </a:r>
            <a:r>
              <a:rPr lang="en-US" sz="3600" dirty="0">
                <a:solidFill>
                  <a:schemeClr val="tx1"/>
                </a:solidFill>
              </a:rPr>
              <a:t> and Felix </a:t>
            </a:r>
            <a:r>
              <a:rPr lang="en-US" sz="3600" dirty="0" err="1">
                <a:solidFill>
                  <a:schemeClr val="tx1"/>
                </a:solidFill>
              </a:rPr>
              <a:t>Kibet</a:t>
            </a:r>
            <a:r>
              <a:rPr lang="en-US" sz="3600" dirty="0">
                <a:solidFill>
                  <a:schemeClr val="tx1"/>
                </a:solidFill>
              </a:rPr>
              <a:t> </a:t>
            </a:r>
            <a:r>
              <a:rPr lang="en-US" sz="3600" dirty="0" err="1">
                <a:solidFill>
                  <a:schemeClr val="tx1"/>
                </a:solidFill>
              </a:rPr>
              <a:t>Rop</a:t>
            </a:r>
            <a:endParaRPr lang="en-GB" sz="3600" b="1" dirty="0">
              <a:solidFill>
                <a:schemeClr val="tx1"/>
              </a:solidFill>
              <a:latin typeface="+mj-lt"/>
              <a:ea typeface="Open Sans" panose="020B0606030504020204" pitchFamily="34" charset="0"/>
              <a:cs typeface="Open Sans" panose="020B0606030504020204" pitchFamily="34" charset="0"/>
            </a:endParaRPr>
          </a:p>
        </p:txBody>
      </p:sp>
      <p:sp>
        <p:nvSpPr>
          <p:cNvPr id="4" name="Rectangle 3"/>
          <p:cNvSpPr/>
          <p:nvPr/>
        </p:nvSpPr>
        <p:spPr>
          <a:xfrm>
            <a:off x="6457955" y="5477630"/>
            <a:ext cx="2528577" cy="338554"/>
          </a:xfrm>
          <a:prstGeom prst="rect">
            <a:avLst/>
          </a:prstGeom>
        </p:spPr>
        <p:txBody>
          <a:bodyPr wrap="none">
            <a:spAutoFit/>
          </a:bodyPr>
          <a:lstStyle/>
          <a:p>
            <a:r>
              <a:rPr lang="en-US" sz="1600" dirty="0">
                <a:solidFill>
                  <a:srgbClr val="000000"/>
                </a:solidFill>
                <a:latin typeface="+mj-lt"/>
                <a:ea typeface="Open Sans" panose="020B0606030504020204" pitchFamily="34" charset="0"/>
                <a:cs typeface="Open Sans" panose="020B0606030504020204" pitchFamily="34" charset="0"/>
              </a:rPr>
              <a:t>Attribution 4.0 International</a:t>
            </a:r>
          </a:p>
        </p:txBody>
      </p:sp>
      <p:pic>
        <p:nvPicPr>
          <p:cNvPr id="1026" name="Picture 2" descr="http://i.creativecommons.org/l/by/3.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5128668"/>
            <a:ext cx="990600" cy="34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25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2" y="223839"/>
            <a:ext cx="8249053" cy="613172"/>
          </a:xfrm>
        </p:spPr>
        <p:txBody>
          <a:bodyPr>
            <a:noAutofit/>
          </a:bodyPr>
          <a:lstStyle/>
          <a:p>
            <a:pPr>
              <a:defRPr/>
            </a:pPr>
            <a:r>
              <a:rPr lang="en-US" b="1" dirty="0" smtClean="0">
                <a:latin typeface="Open Sans" panose="020B0606030504020204" pitchFamily="34" charset="0"/>
                <a:ea typeface="Open Sans" panose="020B0606030504020204" pitchFamily="34" charset="0"/>
                <a:cs typeface="Open Sans" panose="020B0606030504020204" pitchFamily="34" charset="0"/>
              </a:rPr>
              <a:t/>
            </a:r>
            <a:br>
              <a:rPr lang="en-US" b="1" dirty="0" smtClean="0">
                <a:latin typeface="Open Sans" panose="020B0606030504020204" pitchFamily="34" charset="0"/>
                <a:ea typeface="Open Sans" panose="020B0606030504020204" pitchFamily="34" charset="0"/>
                <a:cs typeface="Open Sans" panose="020B0606030504020204" pitchFamily="34" charset="0"/>
              </a:rPr>
            </a:br>
            <a:r>
              <a:rPr lang="en-US" sz="4400" b="1" dirty="0" smtClean="0">
                <a:latin typeface="+mn-lt"/>
                <a:ea typeface="Open Sans" panose="020B0606030504020204" pitchFamily="34" charset="0"/>
                <a:cs typeface="Open Sans" panose="020B0606030504020204" pitchFamily="34" charset="0"/>
              </a:rPr>
              <a:t>Today’s questions</a:t>
            </a:r>
            <a:endParaRPr lang="en-US" sz="4400" b="1" dirty="0">
              <a:latin typeface="+mn-lt"/>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656822" y="1425094"/>
            <a:ext cx="7611414" cy="3671888"/>
          </a:xfrm>
        </p:spPr>
        <p:txBody>
          <a:bodyPr>
            <a:noAutofit/>
          </a:bodyPr>
          <a:lstStyle/>
          <a:p>
            <a:r>
              <a:rPr lang="en-US" dirty="0"/>
              <a:t>Some </a:t>
            </a:r>
            <a:r>
              <a:rPr lang="en-US" dirty="0" err="1"/>
              <a:t>Dspace</a:t>
            </a:r>
            <a:r>
              <a:rPr lang="en-US" dirty="0"/>
              <a:t> 6.x features fail to run on Tomcat 8. </a:t>
            </a:r>
            <a:br>
              <a:rPr lang="en-US" dirty="0"/>
            </a:br>
            <a:endParaRPr lang="en-US" dirty="0"/>
          </a:p>
          <a:p>
            <a:r>
              <a:rPr lang="en-US" dirty="0"/>
              <a:t>I also want to find out how </a:t>
            </a:r>
            <a:r>
              <a:rPr lang="en-US" dirty="0" smtClean="0"/>
              <a:t>I </a:t>
            </a:r>
            <a:r>
              <a:rPr lang="en-US" dirty="0"/>
              <a:t>can customize </a:t>
            </a:r>
            <a:r>
              <a:rPr lang="en-US" dirty="0" err="1"/>
              <a:t>DSpace</a:t>
            </a:r>
            <a:r>
              <a:rPr lang="en-US" dirty="0"/>
              <a:t> application starting from novice to advanced </a:t>
            </a:r>
            <a:r>
              <a:rPr lang="en-US" dirty="0" smtClean="0"/>
              <a:t>customization.</a:t>
            </a:r>
          </a:p>
          <a:p>
            <a:endParaRPr lang="en-US" dirty="0" smtClean="0"/>
          </a:p>
          <a:p>
            <a:r>
              <a:rPr lang="en-US" dirty="0" smtClean="0"/>
              <a:t>(</a:t>
            </a:r>
            <a:r>
              <a:rPr lang="en-US" dirty="0"/>
              <a:t>Gilbert </a:t>
            </a:r>
            <a:r>
              <a:rPr lang="en-US" dirty="0" err="1" smtClean="0"/>
              <a:t>Kunonga</a:t>
            </a:r>
            <a:r>
              <a:rPr lang="en-US" dirty="0" smtClean="0"/>
              <a:t>)</a:t>
            </a:r>
            <a:endParaRPr lang="en-US" dirty="0"/>
          </a:p>
        </p:txBody>
      </p:sp>
    </p:spTree>
    <p:extLst>
      <p:ext uri="{BB962C8B-B14F-4D97-AF65-F5344CB8AC3E}">
        <p14:creationId xmlns:p14="http://schemas.microsoft.com/office/powerpoint/2010/main" val="281721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2" y="223839"/>
            <a:ext cx="8249053" cy="613172"/>
          </a:xfrm>
        </p:spPr>
        <p:txBody>
          <a:bodyPr>
            <a:noAutofit/>
          </a:bodyPr>
          <a:lstStyle/>
          <a:p>
            <a:pPr>
              <a:defRPr/>
            </a:pPr>
            <a:r>
              <a:rPr lang="en-US" b="1" dirty="0" smtClean="0">
                <a:latin typeface="Open Sans" panose="020B0606030504020204" pitchFamily="34" charset="0"/>
                <a:ea typeface="Open Sans" panose="020B0606030504020204" pitchFamily="34" charset="0"/>
                <a:cs typeface="Open Sans" panose="020B0606030504020204" pitchFamily="34" charset="0"/>
              </a:rPr>
              <a:t/>
            </a:r>
            <a:br>
              <a:rPr lang="en-US" b="1" dirty="0" smtClean="0">
                <a:latin typeface="Open Sans" panose="020B0606030504020204" pitchFamily="34" charset="0"/>
                <a:ea typeface="Open Sans" panose="020B0606030504020204" pitchFamily="34" charset="0"/>
                <a:cs typeface="Open Sans" panose="020B0606030504020204" pitchFamily="34" charset="0"/>
              </a:rPr>
            </a:br>
            <a:r>
              <a:rPr lang="en-US" sz="4400" b="1" dirty="0" smtClean="0">
                <a:latin typeface="+mn-lt"/>
                <a:ea typeface="Open Sans" panose="020B0606030504020204" pitchFamily="34" charset="0"/>
                <a:cs typeface="Open Sans" panose="020B0606030504020204" pitchFamily="34" charset="0"/>
              </a:rPr>
              <a:t>Today’s questions (2)</a:t>
            </a:r>
            <a:endParaRPr lang="en-US" sz="4400" b="1" dirty="0">
              <a:latin typeface="+mn-lt"/>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656822" y="1425094"/>
            <a:ext cx="7611414" cy="3671888"/>
          </a:xfrm>
        </p:spPr>
        <p:txBody>
          <a:bodyPr>
            <a:noAutofit/>
          </a:bodyPr>
          <a:lstStyle/>
          <a:p>
            <a:r>
              <a:rPr lang="en-US" dirty="0"/>
              <a:t>Can you start a closed repository and later on make it open access? What are the settings that need to change? Could you give an example or demo of this during the webinar? In general, can you change </a:t>
            </a:r>
            <a:r>
              <a:rPr lang="en-US" dirty="0" err="1" smtClean="0"/>
              <a:t>DSace</a:t>
            </a:r>
            <a:r>
              <a:rPr lang="en-US" dirty="0" smtClean="0"/>
              <a:t> </a:t>
            </a:r>
            <a:r>
              <a:rPr lang="en-US" dirty="0"/>
              <a:t>settings at any point of development</a:t>
            </a:r>
            <a:r>
              <a:rPr lang="en-US" dirty="0" smtClean="0"/>
              <a:t>?</a:t>
            </a:r>
          </a:p>
          <a:p>
            <a:endParaRPr lang="en-US" dirty="0" smtClean="0"/>
          </a:p>
          <a:p>
            <a:r>
              <a:rPr lang="en-US" dirty="0" smtClean="0"/>
              <a:t>(</a:t>
            </a:r>
            <a:r>
              <a:rPr lang="en-US" dirty="0" err="1"/>
              <a:t>Jolanta</a:t>
            </a:r>
            <a:r>
              <a:rPr lang="en-US" dirty="0"/>
              <a:t> </a:t>
            </a:r>
            <a:r>
              <a:rPr lang="en-US" dirty="0" err="1"/>
              <a:t>Kaun</a:t>
            </a:r>
            <a:r>
              <a:rPr lang="en-US" dirty="0" smtClean="0"/>
              <a:t>)</a:t>
            </a:r>
            <a:endParaRPr lang="en-US" dirty="0"/>
          </a:p>
        </p:txBody>
      </p:sp>
    </p:spTree>
    <p:extLst>
      <p:ext uri="{BB962C8B-B14F-4D97-AF65-F5344CB8AC3E}">
        <p14:creationId xmlns:p14="http://schemas.microsoft.com/office/powerpoint/2010/main" val="82316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5900" y="1325166"/>
            <a:ext cx="6172200" cy="857250"/>
          </a:xfrm>
          <a:prstGeom prst="rect">
            <a:avLst/>
          </a:prstGeom>
        </p:spPr>
        <p:txBody>
          <a:bodyPr/>
          <a:lstStyle/>
          <a:p>
            <a:pPr algn="l"/>
            <a:r>
              <a:rPr lang="en-US" sz="6000" b="1" dirty="0">
                <a:solidFill>
                  <a:schemeClr val="bg1"/>
                </a:solidFill>
                <a:latin typeface="Open Sans"/>
                <a:cs typeface="Open Sans"/>
              </a:rPr>
              <a:t>Thank you</a:t>
            </a:r>
            <a:r>
              <a:rPr lang="en-US" sz="6000" dirty="0">
                <a:solidFill>
                  <a:schemeClr val="bg1"/>
                </a:solidFill>
                <a:latin typeface="Open Sans"/>
                <a:cs typeface="Open Sans"/>
              </a:rPr>
              <a:t>!</a:t>
            </a:r>
            <a:br>
              <a:rPr lang="en-US" sz="6000" dirty="0">
                <a:solidFill>
                  <a:schemeClr val="bg1"/>
                </a:solidFill>
                <a:latin typeface="Open Sans"/>
                <a:cs typeface="Open Sans"/>
              </a:rPr>
            </a:br>
            <a:r>
              <a:rPr lang="en-US" sz="6000" b="1" dirty="0" smtClean="0">
                <a:solidFill>
                  <a:schemeClr val="bg1"/>
                </a:solidFill>
                <a:latin typeface="Open Sans"/>
                <a:cs typeface="Open Sans"/>
              </a:rPr>
              <a:t>Contacts:</a:t>
            </a:r>
            <a:r>
              <a:rPr lang="en-US" dirty="0">
                <a:solidFill>
                  <a:schemeClr val="bg1"/>
                </a:solidFill>
                <a:latin typeface="Open Sans"/>
                <a:cs typeface="Open Sans"/>
              </a:rPr>
              <a:t/>
            </a:r>
            <a:br>
              <a:rPr lang="en-US" dirty="0">
                <a:solidFill>
                  <a:schemeClr val="bg1"/>
                </a:solidFill>
                <a:latin typeface="Open Sans"/>
                <a:cs typeface="Open Sans"/>
              </a:rPr>
            </a:br>
            <a:r>
              <a:rPr lang="en-US" sz="2800" dirty="0" err="1" smtClean="0">
                <a:solidFill>
                  <a:schemeClr val="bg1"/>
                </a:solidFill>
              </a:rPr>
              <a:t>Nason</a:t>
            </a:r>
            <a:r>
              <a:rPr lang="en-US" sz="2800" dirty="0" smtClean="0">
                <a:solidFill>
                  <a:schemeClr val="bg1"/>
                </a:solidFill>
              </a:rPr>
              <a:t> </a:t>
            </a:r>
            <a:r>
              <a:rPr lang="en-US" sz="2800" dirty="0" err="1" smtClean="0">
                <a:solidFill>
                  <a:schemeClr val="bg1"/>
                </a:solidFill>
              </a:rPr>
              <a:t>Bimbe</a:t>
            </a:r>
            <a:r>
              <a:rPr lang="en-US" sz="2800" dirty="0" smtClean="0">
                <a:solidFill>
                  <a:schemeClr val="bg1"/>
                </a:solidFill>
              </a:rPr>
              <a:t>: nasonbimbe@gmail.com</a:t>
            </a:r>
            <a:r>
              <a:rPr lang="en-US" sz="2800" dirty="0">
                <a:solidFill>
                  <a:schemeClr val="bg1"/>
                </a:solidFill>
                <a:latin typeface="Open Sans"/>
                <a:cs typeface="Open Sans"/>
              </a:rPr>
              <a:t/>
            </a:r>
            <a:br>
              <a:rPr lang="en-US" sz="2800" dirty="0">
                <a:solidFill>
                  <a:schemeClr val="bg1"/>
                </a:solidFill>
                <a:latin typeface="Open Sans"/>
                <a:cs typeface="Open Sans"/>
              </a:rPr>
            </a:br>
            <a:r>
              <a:rPr lang="en-US" sz="2800" dirty="0">
                <a:solidFill>
                  <a:schemeClr val="bg1"/>
                </a:solidFill>
              </a:rPr>
              <a:t>Evan </a:t>
            </a:r>
            <a:r>
              <a:rPr lang="en-US" sz="2800" dirty="0" err="1" smtClean="0">
                <a:solidFill>
                  <a:schemeClr val="bg1"/>
                </a:solidFill>
              </a:rPr>
              <a:t>Njoroge</a:t>
            </a:r>
            <a:r>
              <a:rPr lang="en-US" sz="2800" dirty="0" smtClean="0">
                <a:solidFill>
                  <a:schemeClr val="bg1"/>
                </a:solidFill>
              </a:rPr>
              <a:t>: evannjoroge@gmail.com</a:t>
            </a:r>
            <a:r>
              <a:rPr lang="en-US" sz="2800" dirty="0" smtClean="0">
                <a:solidFill>
                  <a:schemeClr val="bg1"/>
                </a:solidFill>
                <a:latin typeface="Open Sans"/>
                <a:cs typeface="Open Sans"/>
              </a:rPr>
              <a:t/>
            </a:r>
            <a:br>
              <a:rPr lang="en-US" sz="2800" dirty="0" smtClean="0">
                <a:solidFill>
                  <a:schemeClr val="bg1"/>
                </a:solidFill>
                <a:latin typeface="Open Sans"/>
                <a:cs typeface="Open Sans"/>
              </a:rPr>
            </a:br>
            <a:r>
              <a:rPr lang="en-US" sz="2800" dirty="0">
                <a:solidFill>
                  <a:schemeClr val="bg1"/>
                </a:solidFill>
              </a:rPr>
              <a:t>Felix </a:t>
            </a:r>
            <a:r>
              <a:rPr lang="en-US" sz="2800" dirty="0" err="1">
                <a:solidFill>
                  <a:schemeClr val="bg1"/>
                </a:solidFill>
              </a:rPr>
              <a:t>Kibet</a:t>
            </a:r>
            <a:r>
              <a:rPr lang="en-US" sz="2800" dirty="0">
                <a:solidFill>
                  <a:schemeClr val="bg1"/>
                </a:solidFill>
              </a:rPr>
              <a:t> </a:t>
            </a:r>
            <a:r>
              <a:rPr lang="en-US" sz="2800" dirty="0" err="1" smtClean="0">
                <a:solidFill>
                  <a:schemeClr val="bg1"/>
                </a:solidFill>
              </a:rPr>
              <a:t>Rop</a:t>
            </a:r>
            <a:r>
              <a:rPr lang="en-US" sz="2800" dirty="0" smtClean="0">
                <a:solidFill>
                  <a:schemeClr val="bg1"/>
                </a:solidFill>
              </a:rPr>
              <a:t> feropx@gmail.com</a:t>
            </a:r>
            <a:r>
              <a:rPr lang="en-US" sz="2800" dirty="0" smtClean="0">
                <a:solidFill>
                  <a:schemeClr val="bg1"/>
                </a:solidFill>
                <a:latin typeface="Open Sans"/>
                <a:cs typeface="Open Sans"/>
              </a:rPr>
              <a:t/>
            </a:r>
            <a:br>
              <a:rPr lang="en-US" sz="2800" dirty="0" smtClean="0">
                <a:solidFill>
                  <a:schemeClr val="bg1"/>
                </a:solidFill>
                <a:latin typeface="Open Sans"/>
                <a:cs typeface="Open Sans"/>
              </a:rPr>
            </a:br>
            <a:r>
              <a:rPr lang="en-US" sz="2800" dirty="0" smtClean="0">
                <a:solidFill>
                  <a:schemeClr val="bg1"/>
                </a:solidFill>
                <a:cs typeface="Open Sans"/>
              </a:rPr>
              <a:t>Iryna Kuchma: iryna.kuchma@eifl.net</a:t>
            </a:r>
            <a:r>
              <a:rPr lang="en-US" dirty="0" smtClean="0">
                <a:solidFill>
                  <a:schemeClr val="bg1"/>
                </a:solidFill>
                <a:cs typeface="Open Sans"/>
              </a:rPr>
              <a:t/>
            </a:r>
            <a:br>
              <a:rPr lang="en-US" dirty="0" smtClean="0">
                <a:solidFill>
                  <a:schemeClr val="bg1"/>
                </a:solidFill>
                <a:cs typeface="Open Sans"/>
              </a:rPr>
            </a:br>
            <a:endParaRPr lang="en-US" dirty="0">
              <a:solidFill>
                <a:schemeClr val="bg1"/>
              </a:solidFill>
              <a:cs typeface="Open Sans"/>
            </a:endParaRPr>
          </a:p>
        </p:txBody>
      </p:sp>
      <p:sp>
        <p:nvSpPr>
          <p:cNvPr id="3" name="Title 1"/>
          <p:cNvSpPr txBox="1">
            <a:spLocks/>
          </p:cNvSpPr>
          <p:nvPr/>
        </p:nvSpPr>
        <p:spPr>
          <a:xfrm>
            <a:off x="5850731" y="5572125"/>
            <a:ext cx="61722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50" dirty="0" err="1">
                <a:solidFill>
                  <a:prstClr val="white"/>
                </a:solidFill>
                <a:latin typeface="Open Sans"/>
                <a:cs typeface="Open Sans"/>
              </a:rPr>
              <a:t>www.eifl.net</a:t>
            </a:r>
            <a:endParaRPr lang="en-US" sz="2250" dirty="0">
              <a:solidFill>
                <a:prstClr val="white"/>
              </a:solidFill>
              <a:latin typeface="Open Sans"/>
              <a:cs typeface="Open Sans"/>
            </a:endParaRPr>
          </a:p>
        </p:txBody>
      </p:sp>
    </p:spTree>
    <p:extLst>
      <p:ext uri="{BB962C8B-B14F-4D97-AF65-F5344CB8AC3E}">
        <p14:creationId xmlns:p14="http://schemas.microsoft.com/office/powerpoint/2010/main" val="23081701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ecklist: How to make your DSpace open access repository work really well | EIFL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
        <p:nvSpPr>
          <p:cNvPr id="7" name="Rectangle 6"/>
          <p:cNvSpPr/>
          <p:nvPr/>
        </p:nvSpPr>
        <p:spPr>
          <a:xfrm>
            <a:off x="285750" y="1243310"/>
            <a:ext cx="8572500" cy="338554"/>
          </a:xfrm>
          <a:prstGeom prst="rect">
            <a:avLst/>
          </a:prstGeom>
        </p:spPr>
        <p:txBody>
          <a:bodyPr wrap="square">
            <a:spAutoFit/>
          </a:bodyPr>
          <a:lstStyle/>
          <a:p>
            <a:r>
              <a:rPr lang="en-US" sz="1600" dirty="0">
                <a:hlinkClick r:id="rId3"/>
              </a:rPr>
              <a:t>http://</a:t>
            </a:r>
            <a:r>
              <a:rPr lang="en-US" sz="1600" dirty="0" smtClean="0">
                <a:hlinkClick r:id="rId3"/>
              </a:rPr>
              <a:t>eifl.net/resources/checklist-how-make-your-dspace-open-access-repository-work-really-well</a:t>
            </a:r>
            <a:r>
              <a:rPr lang="en-US" sz="1600" dirty="0" smtClean="0"/>
              <a:t> </a:t>
            </a:r>
            <a:endParaRPr lang="en-US" sz="1600" dirty="0"/>
          </a:p>
        </p:txBody>
      </p:sp>
    </p:spTree>
    <p:extLst>
      <p:ext uri="{BB962C8B-B14F-4D97-AF65-F5344CB8AC3E}">
        <p14:creationId xmlns:p14="http://schemas.microsoft.com/office/powerpoint/2010/main" val="123533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New to </a:t>
            </a:r>
            <a:r>
              <a:rPr lang="en-US" sz="4400" b="1" dirty="0" err="1" smtClean="0"/>
              <a:t>DSpace</a:t>
            </a:r>
            <a:r>
              <a:rPr lang="en-US" sz="4400" b="1" dirty="0" smtClean="0"/>
              <a:t>?</a:t>
            </a:r>
            <a:endParaRPr lang="en-US" sz="4400" b="1" dirty="0"/>
          </a:p>
        </p:txBody>
      </p:sp>
      <p:sp>
        <p:nvSpPr>
          <p:cNvPr id="3" name="Content Placeholder 2"/>
          <p:cNvSpPr>
            <a:spLocks noGrp="1"/>
          </p:cNvSpPr>
          <p:nvPr>
            <p:ph idx="1"/>
          </p:nvPr>
        </p:nvSpPr>
        <p:spPr/>
        <p:txBody>
          <a:bodyPr/>
          <a:lstStyle/>
          <a:p>
            <a:r>
              <a:rPr lang="en-US" dirty="0"/>
              <a:t>Take a look at our </a:t>
            </a:r>
            <a:r>
              <a:rPr lang="en-US" dirty="0">
                <a:hlinkClick r:id="rId2"/>
              </a:rPr>
              <a:t>expert tips for setting up and managing a </a:t>
            </a:r>
            <a:r>
              <a:rPr lang="en-US" dirty="0" err="1">
                <a:hlinkClick r:id="rId2"/>
              </a:rPr>
              <a:t>DSpace</a:t>
            </a:r>
            <a:r>
              <a:rPr lang="en-US" dirty="0">
                <a:hlinkClick r:id="rId2"/>
              </a:rPr>
              <a:t> </a:t>
            </a:r>
            <a:r>
              <a:rPr lang="en-US" dirty="0" smtClean="0">
                <a:hlinkClick r:id="rId2"/>
              </a:rPr>
              <a:t>repository</a:t>
            </a:r>
            <a:r>
              <a:rPr lang="en-US" dirty="0" smtClean="0"/>
              <a:t> and</a:t>
            </a:r>
          </a:p>
        </p:txBody>
      </p:sp>
      <p:graphicFrame>
        <p:nvGraphicFramePr>
          <p:cNvPr id="4" name="Table 3"/>
          <p:cNvGraphicFramePr>
            <a:graphicFrameLocks noGrp="1"/>
          </p:cNvGraphicFramePr>
          <p:nvPr>
            <p:extLst>
              <p:ext uri="{D42A27DB-BD31-4B8C-83A1-F6EECF244321}">
                <p14:modId xmlns:p14="http://schemas.microsoft.com/office/powerpoint/2010/main" val="842954920"/>
              </p:ext>
            </p:extLst>
          </p:nvPr>
        </p:nvGraphicFramePr>
        <p:xfrm>
          <a:off x="457200" y="3067050"/>
          <a:ext cx="7848600" cy="3261359"/>
        </p:xfrm>
        <a:graphic>
          <a:graphicData uri="http://schemas.openxmlformats.org/drawingml/2006/table">
            <a:tbl>
              <a:tblPr firstRow="1" bandRow="1">
                <a:tableStyleId>{5C22544A-7EE6-4342-B048-85BDC9FD1C3A}</a:tableStyleId>
              </a:tblPr>
              <a:tblGrid>
                <a:gridCol w="3924300"/>
                <a:gridCol w="3924300"/>
              </a:tblGrid>
              <a:tr h="8232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t>Resources on the following topics</a:t>
                      </a:r>
                    </a:p>
                    <a:p>
                      <a:endParaRPr lang="en-US" dirty="0"/>
                    </a:p>
                  </a:txBody>
                  <a:tcPr/>
                </a:tc>
                <a:tc hMerge="1">
                  <a:txBody>
                    <a:bodyPr/>
                    <a:lstStyle/>
                    <a:p>
                      <a:endParaRPr lang="en-US" dirty="0"/>
                    </a:p>
                  </a:txBody>
                  <a:tcPr/>
                </a:tc>
              </a:tr>
              <a:tr h="370840">
                <a:tc>
                  <a:txBody>
                    <a:bodyPr/>
                    <a:lstStyle/>
                    <a:p>
                      <a:pPr algn="ctr"/>
                      <a:r>
                        <a:rPr lang="en-US" sz="2800" dirty="0" err="1" smtClean="0">
                          <a:hlinkClick r:id="rId3"/>
                        </a:rPr>
                        <a:t>DSpace</a:t>
                      </a:r>
                      <a:r>
                        <a:rPr lang="en-US" sz="2800" dirty="0" smtClean="0">
                          <a:hlinkClick r:id="rId3"/>
                        </a:rPr>
                        <a:t> installation</a:t>
                      </a:r>
                      <a:endParaRPr lang="en-US" sz="2800" dirty="0"/>
                    </a:p>
                  </a:txBody>
                  <a:tcPr/>
                </a:tc>
                <a:tc>
                  <a:txBody>
                    <a:bodyPr/>
                    <a:lstStyle/>
                    <a:p>
                      <a:pPr algn="ctr"/>
                      <a:r>
                        <a:rPr lang="en-US" sz="2800" dirty="0" err="1" smtClean="0">
                          <a:hlinkClick r:id="rId4"/>
                        </a:rPr>
                        <a:t>DSpace</a:t>
                      </a:r>
                      <a:r>
                        <a:rPr lang="en-US" sz="2800" dirty="0" smtClean="0">
                          <a:hlinkClick r:id="rId4"/>
                        </a:rPr>
                        <a:t> system administration</a:t>
                      </a:r>
                      <a:endParaRPr lang="en-US" sz="2800" dirty="0"/>
                    </a:p>
                  </a:txBody>
                  <a:tcPr/>
                </a:tc>
              </a:tr>
              <a:tr h="370840">
                <a:tc>
                  <a:txBody>
                    <a:bodyPr/>
                    <a:lstStyle/>
                    <a:p>
                      <a:pPr algn="ctr"/>
                      <a:r>
                        <a:rPr lang="en-US" sz="2800" dirty="0" smtClean="0">
                          <a:hlinkClick r:id="rId5"/>
                        </a:rPr>
                        <a:t>Post-installation tasks</a:t>
                      </a:r>
                      <a:endParaRPr lang="en-US" sz="2800" dirty="0"/>
                    </a:p>
                  </a:txBody>
                  <a:tcPr/>
                </a:tc>
                <a:tc>
                  <a:txBody>
                    <a:bodyPr/>
                    <a:lstStyle/>
                    <a:p>
                      <a:pPr algn="ctr"/>
                      <a:r>
                        <a:rPr lang="en-US" sz="2800" dirty="0" smtClean="0">
                          <a:hlinkClick r:id="rId6"/>
                        </a:rPr>
                        <a:t>Enabling a responsive user interface</a:t>
                      </a:r>
                      <a:endParaRPr lang="en-US" sz="2800" dirty="0"/>
                    </a:p>
                  </a:txBody>
                  <a:tcPr/>
                </a:tc>
              </a:tr>
              <a:tr h="370840">
                <a:tc>
                  <a:txBody>
                    <a:bodyPr/>
                    <a:lstStyle/>
                    <a:p>
                      <a:pPr algn="ctr"/>
                      <a:r>
                        <a:rPr lang="en-US" sz="2800" dirty="0" smtClean="0">
                          <a:hlinkClick r:id="rId7"/>
                        </a:rPr>
                        <a:t>How to upgrade </a:t>
                      </a:r>
                      <a:r>
                        <a:rPr lang="en-US" sz="2800" dirty="0" err="1" smtClean="0">
                          <a:hlinkClick r:id="rId7"/>
                        </a:rPr>
                        <a:t>DSpace</a:t>
                      </a:r>
                      <a:endParaRPr lang="en-US" sz="2800" dirty="0"/>
                    </a:p>
                  </a:txBody>
                  <a:tcPr/>
                </a:tc>
                <a:tc>
                  <a:txBody>
                    <a:bodyPr/>
                    <a:lstStyle/>
                    <a:p>
                      <a:pPr algn="ctr"/>
                      <a:r>
                        <a:rPr lang="en-US" sz="2800" dirty="0" smtClean="0">
                          <a:hlinkClick r:id="rId8"/>
                        </a:rPr>
                        <a:t>Customizing </a:t>
                      </a:r>
                      <a:r>
                        <a:rPr lang="en-US" sz="2800" dirty="0" err="1" smtClean="0">
                          <a:hlinkClick r:id="rId8"/>
                        </a:rPr>
                        <a:t>DSpace</a:t>
                      </a:r>
                      <a:endParaRPr lang="en-US" sz="2800" dirty="0"/>
                    </a:p>
                  </a:txBody>
                  <a:tcPr/>
                </a:tc>
              </a:tr>
            </a:tbl>
          </a:graphicData>
        </a:graphic>
      </p:graphicFrame>
    </p:spTree>
    <p:extLst>
      <p:ext uri="{BB962C8B-B14F-4D97-AF65-F5344CB8AC3E}">
        <p14:creationId xmlns:p14="http://schemas.microsoft.com/office/powerpoint/2010/main" val="108144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Which version of the </a:t>
            </a:r>
            <a:r>
              <a:rPr lang="en-US" sz="4400" b="1" dirty="0" err="1"/>
              <a:t>DSpace</a:t>
            </a:r>
            <a:r>
              <a:rPr lang="en-US" sz="4400" b="1" dirty="0"/>
              <a:t> software do you use</a:t>
            </a:r>
            <a:r>
              <a:rPr lang="en-US" sz="4400" b="1" dirty="0" smtClean="0"/>
              <a:t>?</a:t>
            </a:r>
            <a:endParaRPr lang="en-US" sz="4400" b="1" dirty="0"/>
          </a:p>
        </p:txBody>
      </p:sp>
      <p:sp>
        <p:nvSpPr>
          <p:cNvPr id="3" name="Content Placeholder 2"/>
          <p:cNvSpPr>
            <a:spLocks noGrp="1"/>
          </p:cNvSpPr>
          <p:nvPr>
            <p:ph idx="1"/>
          </p:nvPr>
        </p:nvSpPr>
        <p:spPr/>
        <p:txBody>
          <a:bodyPr/>
          <a:lstStyle/>
          <a:p>
            <a:r>
              <a:rPr lang="en-US" dirty="0"/>
              <a:t>Always run your repository with the latest software versions (or no more than one version behind) </a:t>
            </a:r>
            <a:endParaRPr lang="en-US" dirty="0" smtClean="0"/>
          </a:p>
          <a:p>
            <a:r>
              <a:rPr lang="en-US" dirty="0" smtClean="0"/>
              <a:t>The </a:t>
            </a:r>
            <a:r>
              <a:rPr lang="en-US" dirty="0"/>
              <a:t>current latest release is </a:t>
            </a:r>
            <a:r>
              <a:rPr lang="en-US" dirty="0" err="1"/>
              <a:t>DSpace</a:t>
            </a:r>
            <a:r>
              <a:rPr lang="en-US" dirty="0"/>
              <a:t> </a:t>
            </a:r>
            <a:r>
              <a:rPr lang="en-US" dirty="0" smtClean="0"/>
              <a:t>6.2</a:t>
            </a:r>
          </a:p>
          <a:p>
            <a:r>
              <a:rPr lang="en-US" dirty="0" smtClean="0"/>
              <a:t>If </a:t>
            </a:r>
            <a:r>
              <a:rPr lang="en-US" dirty="0"/>
              <a:t>you want to upgrade your </a:t>
            </a:r>
            <a:r>
              <a:rPr lang="en-US" dirty="0" err="1"/>
              <a:t>DSpace</a:t>
            </a:r>
            <a:r>
              <a:rPr lang="en-US" dirty="0"/>
              <a:t> from 5.x to 6.x with XMLUI, </a:t>
            </a:r>
            <a:r>
              <a:rPr lang="en-US" dirty="0" err="1"/>
              <a:t>Nason</a:t>
            </a:r>
            <a:r>
              <a:rPr lang="en-US" dirty="0"/>
              <a:t> </a:t>
            </a:r>
            <a:r>
              <a:rPr lang="en-US" dirty="0" err="1"/>
              <a:t>Bimbe</a:t>
            </a:r>
            <a:r>
              <a:rPr lang="en-US" dirty="0"/>
              <a:t> has prepared useful notes, available at </a:t>
            </a:r>
            <a:r>
              <a:rPr lang="en-US" dirty="0">
                <a:hlinkClick r:id="rId2"/>
              </a:rPr>
              <a:t>https://zenodo.org/record/1095493#.</a:t>
            </a:r>
            <a:r>
              <a:rPr lang="en-US" dirty="0" smtClean="0">
                <a:hlinkClick r:id="rId2"/>
              </a:rPr>
              <a:t>Wi-W6Ddx3cs</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113447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grading from DSpace 5.5 to DSpace 6.2 Using XMLUI | Zenodo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Tree>
    <p:extLst>
      <p:ext uri="{BB962C8B-B14F-4D97-AF65-F5344CB8AC3E}">
        <p14:creationId xmlns:p14="http://schemas.microsoft.com/office/powerpoint/2010/main" val="228043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llenges in Reinvigorating and Upgrading DSpace-based Institutional Repositories: A University of Zambia (UNZA) Library Case Study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
        <p:nvSpPr>
          <p:cNvPr id="3" name="Rectangle 2"/>
          <p:cNvSpPr/>
          <p:nvPr/>
        </p:nvSpPr>
        <p:spPr>
          <a:xfrm>
            <a:off x="1914525" y="1277719"/>
            <a:ext cx="6838950" cy="369332"/>
          </a:xfrm>
          <a:prstGeom prst="rect">
            <a:avLst/>
          </a:prstGeom>
        </p:spPr>
        <p:txBody>
          <a:bodyPr wrap="square">
            <a:spAutoFit/>
          </a:bodyPr>
          <a:lstStyle/>
          <a:p>
            <a:r>
              <a:rPr lang="en-US" dirty="0">
                <a:hlinkClick r:id="rId3"/>
              </a:rPr>
              <a:t>https://</a:t>
            </a:r>
            <a:r>
              <a:rPr lang="en-US" dirty="0" smtClean="0">
                <a:hlinkClick r:id="rId3"/>
              </a:rPr>
              <a:t>opendocs.ids.ac.uk/opendocs/handle/123456789/12858</a:t>
            </a:r>
            <a:r>
              <a:rPr lang="en-US" dirty="0" smtClean="0"/>
              <a:t> </a:t>
            </a:r>
            <a:endParaRPr lang="en-US" dirty="0"/>
          </a:p>
        </p:txBody>
      </p:sp>
    </p:spTree>
    <p:extLst>
      <p:ext uri="{BB962C8B-B14F-4D97-AF65-F5344CB8AC3E}">
        <p14:creationId xmlns:p14="http://schemas.microsoft.com/office/powerpoint/2010/main" val="285737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Q&amp;A</a:t>
            </a:r>
            <a:endParaRPr lang="en-US" sz="4400" b="1" dirty="0"/>
          </a:p>
        </p:txBody>
      </p:sp>
      <p:sp>
        <p:nvSpPr>
          <p:cNvPr id="3" name="Content Placeholder 2"/>
          <p:cNvSpPr>
            <a:spLocks noGrp="1"/>
          </p:cNvSpPr>
          <p:nvPr>
            <p:ph idx="1"/>
          </p:nvPr>
        </p:nvSpPr>
        <p:spPr>
          <a:xfrm>
            <a:off x="457200" y="1318770"/>
            <a:ext cx="8229240" cy="3977279"/>
          </a:xfrm>
        </p:spPr>
        <p:txBody>
          <a:bodyPr/>
          <a:lstStyle/>
          <a:p>
            <a:r>
              <a:rPr lang="en-US" dirty="0"/>
              <a:t>Have you enabled the handle service? </a:t>
            </a:r>
            <a:endParaRPr lang="en-US" dirty="0" smtClean="0"/>
          </a:p>
          <a:p>
            <a:r>
              <a:rPr lang="en-US" dirty="0" smtClean="0"/>
              <a:t>Do </a:t>
            </a:r>
            <a:r>
              <a:rPr lang="en-US" dirty="0"/>
              <a:t>you have backup/restore procedures and policies for disaster recovery?</a:t>
            </a:r>
          </a:p>
          <a:p>
            <a:r>
              <a:rPr lang="en-US" dirty="0"/>
              <a:t>Have you enabled the OAI-PMH server?</a:t>
            </a:r>
          </a:p>
          <a:p>
            <a:r>
              <a:rPr lang="en-US" dirty="0"/>
              <a:t>How to improve discoverability through search engines</a:t>
            </a:r>
          </a:p>
          <a:p>
            <a:r>
              <a:rPr lang="en-US" dirty="0"/>
              <a:t>Do you track and analyze statistics and web traffic?</a:t>
            </a:r>
            <a:br>
              <a:rPr lang="en-US" dirty="0"/>
            </a:br>
            <a:endParaRPr lang="en-US" dirty="0"/>
          </a:p>
        </p:txBody>
      </p:sp>
      <p:sp>
        <p:nvSpPr>
          <p:cNvPr id="4" name="Rectangle 3"/>
          <p:cNvSpPr/>
          <p:nvPr/>
        </p:nvSpPr>
        <p:spPr>
          <a:xfrm>
            <a:off x="457200" y="6072485"/>
            <a:ext cx="8543925" cy="646331"/>
          </a:xfrm>
          <a:prstGeom prst="rect">
            <a:avLst/>
          </a:prstGeom>
        </p:spPr>
        <p:txBody>
          <a:bodyPr wrap="square">
            <a:spAutoFit/>
          </a:bodyPr>
          <a:lstStyle/>
          <a:p>
            <a:r>
              <a:rPr lang="en-US" dirty="0">
                <a:hlinkClick r:id="rId2"/>
              </a:rPr>
              <a:t>http://</a:t>
            </a:r>
            <a:r>
              <a:rPr lang="en-US" dirty="0" smtClean="0">
                <a:hlinkClick r:id="rId2"/>
              </a:rPr>
              <a:t>eifl.net/resources/checklist-how-make-your-dspace-open-access-repository-work-really-well</a:t>
            </a:r>
            <a:r>
              <a:rPr lang="en-US" dirty="0" smtClean="0"/>
              <a:t> </a:t>
            </a:r>
            <a:endParaRPr lang="en-US" dirty="0"/>
          </a:p>
        </p:txBody>
      </p:sp>
    </p:spTree>
    <p:extLst>
      <p:ext uri="{BB962C8B-B14F-4D97-AF65-F5344CB8AC3E}">
        <p14:creationId xmlns:p14="http://schemas.microsoft.com/office/powerpoint/2010/main" val="272227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Q&amp;A (2)</a:t>
            </a:r>
            <a:endParaRPr lang="en-US" sz="4400" b="1" dirty="0"/>
          </a:p>
        </p:txBody>
      </p:sp>
      <p:sp>
        <p:nvSpPr>
          <p:cNvPr id="3" name="Content Placeholder 2"/>
          <p:cNvSpPr>
            <a:spLocks noGrp="1"/>
          </p:cNvSpPr>
          <p:nvPr>
            <p:ph idx="1"/>
          </p:nvPr>
        </p:nvSpPr>
        <p:spPr>
          <a:xfrm>
            <a:off x="457200" y="1299720"/>
            <a:ext cx="8229240" cy="3977279"/>
          </a:xfrm>
        </p:spPr>
        <p:txBody>
          <a:bodyPr/>
          <a:lstStyle/>
          <a:p>
            <a:r>
              <a:rPr lang="en-US" dirty="0" smtClean="0"/>
              <a:t>Does </a:t>
            </a:r>
            <a:r>
              <a:rPr lang="en-US" dirty="0"/>
              <a:t>your repository offer a good user experience for smartphones and tablets</a:t>
            </a:r>
            <a:r>
              <a:rPr lang="en-US" dirty="0" smtClean="0"/>
              <a:t>?</a:t>
            </a:r>
          </a:p>
          <a:p>
            <a:r>
              <a:rPr lang="en-US" dirty="0" smtClean="0"/>
              <a:t>Does </a:t>
            </a:r>
            <a:r>
              <a:rPr lang="en-US" dirty="0"/>
              <a:t>your repository have an open access repository policy</a:t>
            </a:r>
            <a:r>
              <a:rPr lang="en-US" dirty="0" smtClean="0"/>
              <a:t>?</a:t>
            </a:r>
          </a:p>
          <a:p>
            <a:r>
              <a:rPr lang="en-US" dirty="0" smtClean="0"/>
              <a:t>Do you </a:t>
            </a:r>
            <a:r>
              <a:rPr lang="en-US" dirty="0"/>
              <a:t>allow your researchers to register to deposit in your repository with their ORCID</a:t>
            </a:r>
            <a:r>
              <a:rPr lang="en-US" dirty="0" smtClean="0"/>
              <a:t>?</a:t>
            </a:r>
          </a:p>
          <a:p>
            <a:r>
              <a:rPr lang="en-US" dirty="0" smtClean="0"/>
              <a:t>New </a:t>
            </a:r>
            <a:r>
              <a:rPr lang="en-US" dirty="0"/>
              <a:t>plugin: Open Peer Review Module for repositories </a:t>
            </a:r>
          </a:p>
          <a:p>
            <a:endParaRPr lang="en-US" dirty="0"/>
          </a:p>
        </p:txBody>
      </p:sp>
      <p:sp>
        <p:nvSpPr>
          <p:cNvPr id="4" name="Rectangle 3"/>
          <p:cNvSpPr/>
          <p:nvPr/>
        </p:nvSpPr>
        <p:spPr>
          <a:xfrm>
            <a:off x="457200" y="5979953"/>
            <a:ext cx="8543925" cy="646331"/>
          </a:xfrm>
          <a:prstGeom prst="rect">
            <a:avLst/>
          </a:prstGeom>
        </p:spPr>
        <p:txBody>
          <a:bodyPr wrap="square">
            <a:spAutoFit/>
          </a:bodyPr>
          <a:lstStyle/>
          <a:p>
            <a:r>
              <a:rPr lang="en-US" dirty="0">
                <a:hlinkClick r:id="rId2"/>
              </a:rPr>
              <a:t>http://</a:t>
            </a:r>
            <a:r>
              <a:rPr lang="en-US" dirty="0" smtClean="0">
                <a:hlinkClick r:id="rId2"/>
              </a:rPr>
              <a:t>eifl.net/resources/checklist-how-make-your-dspace-open-access-repository-work-really-well</a:t>
            </a:r>
            <a:r>
              <a:rPr lang="en-US" dirty="0" smtClean="0"/>
              <a:t> </a:t>
            </a:r>
            <a:endParaRPr lang="en-US" dirty="0"/>
          </a:p>
        </p:txBody>
      </p:sp>
    </p:spTree>
    <p:extLst>
      <p:ext uri="{BB962C8B-B14F-4D97-AF65-F5344CB8AC3E}">
        <p14:creationId xmlns:p14="http://schemas.microsoft.com/office/powerpoint/2010/main" val="312865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AR » Next Generation Repositorie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0"/>
            <a:ext cx="8887968" cy="6858000"/>
          </a:xfrm>
          <a:prstGeom prst="rect">
            <a:avLst/>
          </a:prstGeom>
        </p:spPr>
      </p:pic>
      <p:sp>
        <p:nvSpPr>
          <p:cNvPr id="5" name="Rectangle 4"/>
          <p:cNvSpPr/>
          <p:nvPr/>
        </p:nvSpPr>
        <p:spPr>
          <a:xfrm>
            <a:off x="128016" y="1552486"/>
            <a:ext cx="8515350" cy="646331"/>
          </a:xfrm>
          <a:prstGeom prst="rect">
            <a:avLst/>
          </a:prstGeom>
        </p:spPr>
        <p:txBody>
          <a:bodyPr wrap="square">
            <a:spAutoFit/>
          </a:bodyPr>
          <a:lstStyle/>
          <a:p>
            <a:r>
              <a:rPr lang="en-US" dirty="0">
                <a:hlinkClick r:id="rId3"/>
              </a:rPr>
              <a:t>https://</a:t>
            </a:r>
            <a:r>
              <a:rPr lang="en-US" dirty="0" smtClean="0">
                <a:hlinkClick r:id="rId3"/>
              </a:rPr>
              <a:t>www.coar-repositories.org/activities/advocacy-leadership/working-group-next-generation-repositories</a:t>
            </a:r>
            <a:r>
              <a:rPr lang="en-US" dirty="0" smtClean="0"/>
              <a:t> </a:t>
            </a:r>
            <a:endParaRPr lang="en-US" dirty="0"/>
          </a:p>
        </p:txBody>
      </p:sp>
    </p:spTree>
    <p:extLst>
      <p:ext uri="{BB962C8B-B14F-4D97-AF65-F5344CB8AC3E}">
        <p14:creationId xmlns:p14="http://schemas.microsoft.com/office/powerpoint/2010/main" val="279270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6151</TotalTime>
  <Words>384</Words>
  <Application>Microsoft Macintosh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Custom Design</vt:lpstr>
      <vt:lpstr>1_Custom Design</vt:lpstr>
      <vt:lpstr>2_Custom Design</vt:lpstr>
      <vt:lpstr>3_Custom Design</vt:lpstr>
      <vt:lpstr>4_Custom Design</vt:lpstr>
      <vt:lpstr>Blank</vt:lpstr>
      <vt:lpstr>Webinar Q&amp;A on DSpace </vt:lpstr>
      <vt:lpstr>PowerPoint Presentation</vt:lpstr>
      <vt:lpstr>New to DSpace?</vt:lpstr>
      <vt:lpstr>Which version of the DSpace software do you use?</vt:lpstr>
      <vt:lpstr>PowerPoint Presentation</vt:lpstr>
      <vt:lpstr>PowerPoint Presentation</vt:lpstr>
      <vt:lpstr>Q&amp;A</vt:lpstr>
      <vt:lpstr>Q&amp;A (2)</vt:lpstr>
      <vt:lpstr>PowerPoint Presentation</vt:lpstr>
      <vt:lpstr> Today’s questions</vt:lpstr>
      <vt:lpstr> Today’s questions (2)</vt:lpstr>
      <vt:lpstr>Thank you! Contacts: Nason Bimbe: nasonbimbe@gmail.com Evan Njoroge: evannjoroge@gmail.com Felix Kibet Rop feropx@gmail.com Iryna Kuchma: iryna.kuchma@eifl.net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Lucy Morton</dc:creator>
  <cp:lastModifiedBy>Jean Fairbairn</cp:lastModifiedBy>
  <cp:revision>1487</cp:revision>
  <dcterms:created xsi:type="dcterms:W3CDTF">2011-01-31T19:30:11Z</dcterms:created>
  <dcterms:modified xsi:type="dcterms:W3CDTF">2017-12-20T15:42:25Z</dcterms:modified>
</cp:coreProperties>
</file>