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Playfair Display" charset="1" panose="00000000000000000000"/>
      <p:regular r:id="rId21"/>
    </p:embeddedFont>
    <p:embeddedFont>
      <p:font typeface="Inter" charset="1" panose="020B0502030000000004"/>
      <p:regular r:id="rId22"/>
    </p:embeddedFont>
    <p:embeddedFont>
      <p:font typeface="The Youngest Serif" charset="1" panose="00000500000000000000"/>
      <p:regular r:id="rId23"/>
    </p:embeddedFont>
    <p:embeddedFont>
      <p:font typeface="Playfair Display Bold" charset="1" panose="00000000000000000000"/>
      <p:regular r:id="rId24"/>
    </p:embeddedFont>
    <p:embeddedFont>
      <p:font typeface="Inter Bold" charset="1" panose="020B0802030000000004"/>
      <p:regular r:id="rId25"/>
    </p:embeddedFont>
    <p:embeddedFont>
      <p:font typeface="Canva Sans" charset="1" panose="020B0503030501040103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B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239000" y="3048000"/>
            <a:ext cx="3810000" cy="0"/>
          </a:xfrm>
          <a:prstGeom prst="line">
            <a:avLst/>
          </a:prstGeom>
          <a:ln cap="flat" w="7620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3606641"/>
            <a:ext cx="16354425" cy="220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59"/>
              </a:lnSpc>
            </a:pPr>
            <a:r>
              <a:rPr lang="en-US" sz="72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Communications &amp; Marketing at EAJNS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6265544"/>
            <a:ext cx="15944850" cy="117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199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Building visibility for a regional journal — our social media,podcasts and what we've learned along the way</a:t>
            </a:r>
          </a:p>
        </p:txBody>
      </p:sp>
      <p:sp>
        <p:nvSpPr>
          <p:cNvPr name="AutoShape 5" id="5"/>
          <p:cNvSpPr/>
          <p:nvPr/>
        </p:nvSpPr>
        <p:spPr>
          <a:xfrm>
            <a:off x="7239000" y="8048625"/>
            <a:ext cx="3810000" cy="0"/>
          </a:xfrm>
          <a:prstGeom prst="line">
            <a:avLst/>
          </a:prstGeom>
          <a:ln cap="flat" w="7620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4000500" y="8767444"/>
            <a:ext cx="11372850" cy="490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B8B8C8"/>
                </a:solidFill>
                <a:latin typeface="Inter"/>
                <a:ea typeface="Inter"/>
                <a:cs typeface="Inter"/>
                <a:sym typeface="Inter"/>
              </a:rPr>
              <a:t>Riya Patel</a:t>
            </a:r>
            <a:r>
              <a:rPr lang="en-US" sz="2799">
                <a:solidFill>
                  <a:srgbClr val="B8B8C8"/>
                </a:solidFill>
                <a:latin typeface="Inter"/>
                <a:ea typeface="Inter"/>
                <a:cs typeface="Inter"/>
                <a:sym typeface="Inter"/>
              </a:rPr>
              <a:t>  ·  Editorial Assistant, EAJNS  ·  23/7/2026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6790770" y="382584"/>
            <a:ext cx="7903231" cy="1236666"/>
          </a:xfrm>
          <a:custGeom>
            <a:avLst/>
            <a:gdLst/>
            <a:ahLst/>
            <a:cxnLst/>
            <a:rect r="r" b="b" t="t" l="l"/>
            <a:pathLst>
              <a:path h="1236666" w="7903231">
                <a:moveTo>
                  <a:pt x="0" y="0"/>
                </a:moveTo>
                <a:lnTo>
                  <a:pt x="7903231" y="0"/>
                </a:lnTo>
                <a:lnTo>
                  <a:pt x="7903231" y="1236666"/>
                </a:lnTo>
                <a:lnTo>
                  <a:pt x="0" y="12366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" t="0" r="-171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4974125" y="235430"/>
            <a:ext cx="1533012" cy="1530973"/>
            <a:chOff x="0" y="0"/>
            <a:chExt cx="2044015" cy="2041297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2044015" cy="2041297"/>
              <a:chOff x="0" y="0"/>
              <a:chExt cx="802578" cy="801511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02578" cy="801511"/>
              </a:xfrm>
              <a:custGeom>
                <a:avLst/>
                <a:gdLst/>
                <a:ahLst/>
                <a:cxnLst/>
                <a:rect r="r" b="b" t="t" l="l"/>
                <a:pathLst>
                  <a:path h="801511" w="802578">
                    <a:moveTo>
                      <a:pt x="401289" y="0"/>
                    </a:moveTo>
                    <a:cubicBezTo>
                      <a:pt x="179663" y="0"/>
                      <a:pt x="0" y="179424"/>
                      <a:pt x="0" y="400755"/>
                    </a:cubicBezTo>
                    <a:cubicBezTo>
                      <a:pt x="0" y="622086"/>
                      <a:pt x="179663" y="801511"/>
                      <a:pt x="401289" y="801511"/>
                    </a:cubicBezTo>
                    <a:cubicBezTo>
                      <a:pt x="622915" y="801511"/>
                      <a:pt x="802578" y="622086"/>
                      <a:pt x="802578" y="400755"/>
                    </a:cubicBezTo>
                    <a:cubicBezTo>
                      <a:pt x="802578" y="179424"/>
                      <a:pt x="622915" y="0"/>
                      <a:pt x="401289" y="0"/>
                    </a:cubicBezTo>
                    <a:close/>
                  </a:path>
                </a:pathLst>
              </a:custGeom>
              <a:solidFill>
                <a:srgbClr val="310E06"/>
              </a:solidFill>
              <a:ln w="57150" cap="sq">
                <a:solidFill>
                  <a:srgbClr val="D99940"/>
                </a:solidFill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5242" y="56092"/>
                <a:ext cx="652094" cy="670277"/>
              </a:xfrm>
              <a:prstGeom prst="rect">
                <a:avLst/>
              </a:prstGeom>
            </p:spPr>
            <p:txBody>
              <a:bodyPr anchor="ctr" rtlCol="false" tIns="66419" lIns="66419" bIns="66419" rIns="66419"/>
              <a:lstStyle/>
              <a:p>
                <a:pPr algn="ctr">
                  <a:lnSpc>
                    <a:spcPts val="100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227592" y="222620"/>
              <a:ext cx="1598051" cy="1596057"/>
              <a:chOff x="0" y="0"/>
              <a:chExt cx="685283" cy="684428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85283" cy="684428"/>
              </a:xfrm>
              <a:custGeom>
                <a:avLst/>
                <a:gdLst/>
                <a:ahLst/>
                <a:cxnLst/>
                <a:rect r="r" b="b" t="t" l="l"/>
                <a:pathLst>
                  <a:path h="684428" w="685283">
                    <a:moveTo>
                      <a:pt x="342641" y="0"/>
                    </a:moveTo>
                    <a:cubicBezTo>
                      <a:pt x="153406" y="0"/>
                      <a:pt x="0" y="153214"/>
                      <a:pt x="0" y="342214"/>
                    </a:cubicBezTo>
                    <a:cubicBezTo>
                      <a:pt x="0" y="531213"/>
                      <a:pt x="153406" y="684428"/>
                      <a:pt x="342641" y="684428"/>
                    </a:cubicBezTo>
                    <a:cubicBezTo>
                      <a:pt x="531877" y="684428"/>
                      <a:pt x="685283" y="531213"/>
                      <a:pt x="685283" y="342214"/>
                    </a:cubicBezTo>
                    <a:cubicBezTo>
                      <a:pt x="685283" y="153214"/>
                      <a:pt x="531877" y="0"/>
                      <a:pt x="342641" y="0"/>
                    </a:cubicBezTo>
                    <a:close/>
                  </a:path>
                </a:pathLst>
              </a:custGeom>
              <a:solidFill>
                <a:srgbClr val="062931"/>
              </a:solidFill>
              <a:ln w="38100" cap="sq">
                <a:solidFill>
                  <a:srgbClr val="D99940"/>
                </a:solidFill>
                <a:prstDash val="solid"/>
                <a:miter/>
              </a:ln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64245" y="45115"/>
                <a:ext cx="556792" cy="575148"/>
              </a:xfrm>
              <a:prstGeom prst="rect">
                <a:avLst/>
              </a:prstGeom>
            </p:spPr>
            <p:txBody>
              <a:bodyPr anchor="ctr" rtlCol="false" tIns="66419" lIns="66419" bIns="66419" rIns="66419"/>
              <a:lstStyle/>
              <a:p>
                <a:pPr algn="ctr">
                  <a:lnSpc>
                    <a:spcPts val="1008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5" id="15"/>
            <p:cNvSpPr txBox="true"/>
            <p:nvPr/>
          </p:nvSpPr>
          <p:spPr>
            <a:xfrm rot="0">
              <a:off x="82692" y="62715"/>
              <a:ext cx="1878632" cy="17954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97"/>
                </a:lnSpc>
              </a:pPr>
              <a:r>
                <a:rPr lang="en-US" sz="614" spc="244">
                  <a:solidFill>
                    <a:srgbClr val="DA9A40"/>
                  </a:solidFill>
                  <a:latin typeface="The Youngest Serif"/>
                  <a:ea typeface="The Youngest Serif"/>
                  <a:cs typeface="The Youngest Serif"/>
                  <a:sym typeface="The Youngest Serif"/>
                </a:rPr>
                <a:t>EAST AFRICAN JOURNAL OF NEUROLOGICAL SCIENCES</a:t>
              </a:r>
            </a:p>
            <a:p>
              <a:pPr algn="ctr">
                <a:lnSpc>
                  <a:spcPts val="897"/>
                </a:lnSpc>
              </a:pPr>
            </a:p>
          </p:txBody>
        </p:sp>
        <p:sp>
          <p:nvSpPr>
            <p:cNvPr name="Freeform 16" id="16"/>
            <p:cNvSpPr/>
            <p:nvPr/>
          </p:nvSpPr>
          <p:spPr>
            <a:xfrm flipH="false" flipV="false" rot="0">
              <a:off x="378397" y="150639"/>
              <a:ext cx="1238996" cy="1481686"/>
            </a:xfrm>
            <a:custGeom>
              <a:avLst/>
              <a:gdLst/>
              <a:ahLst/>
              <a:cxnLst/>
              <a:rect r="r" b="b" t="t" l="l"/>
              <a:pathLst>
                <a:path h="1481686" w="1238996">
                  <a:moveTo>
                    <a:pt x="0" y="0"/>
                  </a:moveTo>
                  <a:lnTo>
                    <a:pt x="1238996" y="0"/>
                  </a:lnTo>
                  <a:lnTo>
                    <a:pt x="1238996" y="1481686"/>
                  </a:lnTo>
                  <a:lnTo>
                    <a:pt x="0" y="14816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897071" y="1824302"/>
              <a:ext cx="259092" cy="1570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65"/>
                </a:lnSpc>
              </a:pPr>
              <a:r>
                <a:rPr lang="en-US" sz="689">
                  <a:solidFill>
                    <a:srgbClr val="DA9A40"/>
                  </a:solidFill>
                  <a:latin typeface="The Youngest Serif"/>
                  <a:ea typeface="The Youngest Serif"/>
                  <a:cs typeface="The Youngest Serif"/>
                  <a:sym typeface="The Youngest Serif"/>
                </a:rPr>
                <a:t>2022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43000" y="518160"/>
            <a:ext cx="15992475" cy="1885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Do we track views and visits — and what do we track?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952500" y="2476500"/>
            <a:ext cx="16383000" cy="476250"/>
            <a:chOff x="0" y="0"/>
            <a:chExt cx="21844000" cy="635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844000" cy="635000"/>
            </a:xfrm>
            <a:custGeom>
              <a:avLst/>
              <a:gdLst/>
              <a:ahLst/>
              <a:cxnLst/>
              <a:rect r="r" b="b" t="t" l="l"/>
              <a:pathLst>
                <a:path h="635000" w="21844000">
                  <a:moveTo>
                    <a:pt x="0" y="0"/>
                  </a:moveTo>
                  <a:lnTo>
                    <a:pt x="21844000" y="0"/>
                  </a:lnTo>
                  <a:lnTo>
                    <a:pt x="21844000" y="635000"/>
                  </a:lnTo>
                  <a:lnTo>
                    <a:pt x="0" y="635000"/>
                  </a:lnTo>
                  <a:close/>
                </a:path>
              </a:pathLst>
            </a:custGeom>
            <a:solidFill>
              <a:srgbClr val="2A347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844000" cy="673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143000" y="2552700"/>
            <a:ext cx="4381500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b="true" sz="1599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METRIC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05500" y="2552700"/>
            <a:ext cx="4191000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b="true" sz="1599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WHERE WE TRACK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77500" y="2552700"/>
            <a:ext cx="5905500" cy="2736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b="true" sz="1599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WHAT IT TELLS US</a:t>
            </a:r>
          </a:p>
        </p:txBody>
      </p:sp>
      <p:sp>
        <p:nvSpPr>
          <p:cNvPr name="AutoShape 9" id="9"/>
          <p:cNvSpPr/>
          <p:nvPr/>
        </p:nvSpPr>
        <p:spPr>
          <a:xfrm>
            <a:off x="952500" y="2952750"/>
            <a:ext cx="16383000" cy="0"/>
          </a:xfrm>
          <a:prstGeom prst="line">
            <a:avLst/>
          </a:prstGeom>
          <a:ln cap="flat" w="9525">
            <a:solidFill>
              <a:srgbClr val="3A42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1143000" y="3088640"/>
            <a:ext cx="4381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b="true" sz="1999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Website traffic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05500" y="3080385"/>
            <a:ext cx="419100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Journal site analytics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477500" y="3051810"/>
            <a:ext cx="5905500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Whether people are visiting the journal website, not just the social pages</a:t>
            </a:r>
          </a:p>
        </p:txBody>
      </p:sp>
      <p:sp>
        <p:nvSpPr>
          <p:cNvPr name="AutoShape 13" id="13"/>
          <p:cNvSpPr/>
          <p:nvPr/>
        </p:nvSpPr>
        <p:spPr>
          <a:xfrm>
            <a:off x="952500" y="4095750"/>
            <a:ext cx="16383000" cy="0"/>
          </a:xfrm>
          <a:prstGeom prst="line">
            <a:avLst/>
          </a:prstGeom>
          <a:ln cap="flat" w="9525">
            <a:solidFill>
              <a:srgbClr val="3A42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4" id="14"/>
          <p:cNvSpPr txBox="true"/>
          <p:nvPr/>
        </p:nvSpPr>
        <p:spPr>
          <a:xfrm rot="0">
            <a:off x="1143000" y="4231640"/>
            <a:ext cx="4381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b="true" sz="1999" strike="noStrike" u="none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Views / reach / time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905500" y="4223385"/>
            <a:ext cx="419100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YouTube Studio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477500" y="4223385"/>
            <a:ext cx="590550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Which posts hold attention</a:t>
            </a:r>
          </a:p>
        </p:txBody>
      </p:sp>
      <p:sp>
        <p:nvSpPr>
          <p:cNvPr name="AutoShape 17" id="17"/>
          <p:cNvSpPr/>
          <p:nvPr/>
        </p:nvSpPr>
        <p:spPr>
          <a:xfrm>
            <a:off x="952500" y="5238750"/>
            <a:ext cx="16383000" cy="0"/>
          </a:xfrm>
          <a:prstGeom prst="line">
            <a:avLst/>
          </a:prstGeom>
          <a:ln cap="flat" w="9525">
            <a:solidFill>
              <a:srgbClr val="3A42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143000" y="5374640"/>
            <a:ext cx="4381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b="true" sz="1999" strike="noStrike" u="none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Subscribers / follower growth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905500" y="5329238"/>
            <a:ext cx="4191000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Analytics across YouTube, Instagram, X, LinkedIn</a:t>
            </a:r>
          </a:p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10477500" y="5350510"/>
            <a:ext cx="5905500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Whether an audience is consistently growing over time</a:t>
            </a:r>
          </a:p>
        </p:txBody>
      </p:sp>
      <p:sp>
        <p:nvSpPr>
          <p:cNvPr name="AutoShape 21" id="21"/>
          <p:cNvSpPr/>
          <p:nvPr/>
        </p:nvSpPr>
        <p:spPr>
          <a:xfrm>
            <a:off x="952500" y="6381750"/>
            <a:ext cx="16383000" cy="0"/>
          </a:xfrm>
          <a:prstGeom prst="line">
            <a:avLst/>
          </a:prstGeom>
          <a:ln cap="flat" w="9525">
            <a:solidFill>
              <a:srgbClr val="3A42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2" id="22"/>
          <p:cNvSpPr txBox="true"/>
          <p:nvPr/>
        </p:nvSpPr>
        <p:spPr>
          <a:xfrm rot="0">
            <a:off x="1143000" y="6517640"/>
            <a:ext cx="4381500" cy="33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b="true" sz="1999" strike="noStrike" u="none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WhatsApp Channel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905500" y="6509385"/>
            <a:ext cx="419100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WhatsApp Channel insights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477500" y="6456997"/>
            <a:ext cx="5905500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How core reach is.How many people actually see updates</a:t>
            </a:r>
          </a:p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</a:p>
        </p:txBody>
      </p:sp>
      <p:sp>
        <p:nvSpPr>
          <p:cNvPr name="AutoShape 25" id="25"/>
          <p:cNvSpPr/>
          <p:nvPr/>
        </p:nvSpPr>
        <p:spPr>
          <a:xfrm>
            <a:off x="952500" y="7524750"/>
            <a:ext cx="16383000" cy="0"/>
          </a:xfrm>
          <a:prstGeom prst="line">
            <a:avLst/>
          </a:prstGeom>
          <a:ln cap="flat" w="9525">
            <a:solidFill>
              <a:srgbClr val="3A42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6" id="26"/>
          <p:cNvSpPr txBox="true"/>
          <p:nvPr/>
        </p:nvSpPr>
        <p:spPr>
          <a:xfrm rot="0">
            <a:off x="1143000" y="7557294"/>
            <a:ext cx="4381500" cy="69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b="true" sz="1999" strike="noStrike" u="none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Podcast plays</a:t>
            </a:r>
          </a:p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5905500" y="7652385"/>
            <a:ext cx="419100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Reels: IG /  YouTube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477500" y="7652385"/>
            <a:ext cx="590550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5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Whether the visual channel is gaining traction</a:t>
            </a:r>
          </a:p>
        </p:txBody>
      </p:sp>
      <p:sp>
        <p:nvSpPr>
          <p:cNvPr name="AutoShape 29" id="29"/>
          <p:cNvSpPr/>
          <p:nvPr/>
        </p:nvSpPr>
        <p:spPr>
          <a:xfrm>
            <a:off x="952500" y="8667750"/>
            <a:ext cx="16383000" cy="0"/>
          </a:xfrm>
          <a:prstGeom prst="line">
            <a:avLst/>
          </a:prstGeom>
          <a:ln cap="flat" w="9525">
            <a:solidFill>
              <a:srgbClr val="3A428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1" id="31"/>
          <p:cNvSpPr txBox="true"/>
          <p:nvPr/>
        </p:nvSpPr>
        <p:spPr>
          <a:xfrm rot="0">
            <a:off x="876300" y="9420225"/>
            <a:ext cx="2552700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</p:spTree>
  </p:cSld>
  <p:clrMapOvr>
    <a:masterClrMapping/>
  </p:clrMapOvr>
  <p:transition spd="fast">
    <p:cover dir="u"/>
  </p:transition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286250" y="525780"/>
            <a:ext cx="11430000" cy="1885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What the Data Tells Us So Far</a:t>
            </a:r>
          </a:p>
          <a:p>
            <a:pPr algn="just" marL="0" indent="0" lvl="0">
              <a:lnSpc>
                <a:spcPts val="7439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143000" y="1598960"/>
            <a:ext cx="15240000" cy="1021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059"/>
              </a:lnSpc>
              <a:spcBef>
                <a:spcPct val="0"/>
              </a:spcBef>
            </a:pPr>
            <a:r>
              <a:rPr lang="en-US" sz="2899" strike="noStrike" u="none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Two patterns hold across every channel, not just one platform</a:t>
            </a:r>
          </a:p>
          <a:p>
            <a:pPr algn="l" marL="0" indent="0" lvl="0">
              <a:lnSpc>
                <a:spcPts val="4059"/>
              </a:lnSpc>
              <a:spcBef>
                <a:spcPct val="0"/>
              </a:spcBef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143000" y="2792730"/>
            <a:ext cx="7429500" cy="2724150"/>
            <a:chOff x="0" y="0"/>
            <a:chExt cx="9906000" cy="3632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906000" cy="3632200"/>
            </a:xfrm>
            <a:custGeom>
              <a:avLst/>
              <a:gdLst/>
              <a:ahLst/>
              <a:cxnLst/>
              <a:rect r="r" b="b" t="t" l="l"/>
              <a:pathLst>
                <a:path h="3632200" w="9906000">
                  <a:moveTo>
                    <a:pt x="279400" y="0"/>
                  </a:moveTo>
                  <a:lnTo>
                    <a:pt x="9626600" y="0"/>
                  </a:lnTo>
                  <a:cubicBezTo>
                    <a:pt x="9780908" y="0"/>
                    <a:pt x="9906000" y="162619"/>
                    <a:pt x="9906000" y="363220"/>
                  </a:cubicBezTo>
                  <a:lnTo>
                    <a:pt x="9906000" y="3268980"/>
                  </a:lnTo>
                  <a:cubicBezTo>
                    <a:pt x="9906000" y="3469581"/>
                    <a:pt x="9780908" y="3632200"/>
                    <a:pt x="9626600" y="3632200"/>
                  </a:cubicBezTo>
                  <a:lnTo>
                    <a:pt x="279400" y="3632200"/>
                  </a:lnTo>
                  <a:cubicBezTo>
                    <a:pt x="125092" y="3632200"/>
                    <a:pt x="0" y="3469581"/>
                    <a:pt x="0" y="3268980"/>
                  </a:cubicBezTo>
                  <a:lnTo>
                    <a:pt x="0" y="363220"/>
                  </a:lnTo>
                  <a:cubicBezTo>
                    <a:pt x="0" y="162619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8D8E4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906000" cy="3670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619250" y="3006306"/>
            <a:ext cx="6667500" cy="464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b="true" sz="26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Graphical abstracts win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24000" y="3733800"/>
            <a:ext cx="6667500" cy="1838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 We post a graphical abstract for each article specifically to drive engagement and pull readers into the full issue,and it consistently performs, across platforms.</a:t>
            </a:r>
          </a:p>
          <a:p>
            <a:pPr algn="l">
              <a:lnSpc>
                <a:spcPts val="2999"/>
              </a:lnSpc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8953500" y="2792730"/>
            <a:ext cx="7429500" cy="2724150"/>
            <a:chOff x="0" y="0"/>
            <a:chExt cx="9906000" cy="3632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906000" cy="3632200"/>
            </a:xfrm>
            <a:custGeom>
              <a:avLst/>
              <a:gdLst/>
              <a:ahLst/>
              <a:cxnLst/>
              <a:rect r="r" b="b" t="t" l="l"/>
              <a:pathLst>
                <a:path h="3632200" w="9906000">
                  <a:moveTo>
                    <a:pt x="279400" y="0"/>
                  </a:moveTo>
                  <a:lnTo>
                    <a:pt x="9626600" y="0"/>
                  </a:lnTo>
                  <a:cubicBezTo>
                    <a:pt x="9780908" y="0"/>
                    <a:pt x="9906000" y="162619"/>
                    <a:pt x="9906000" y="363220"/>
                  </a:cubicBezTo>
                  <a:lnTo>
                    <a:pt x="9906000" y="3268980"/>
                  </a:lnTo>
                  <a:cubicBezTo>
                    <a:pt x="9906000" y="3469581"/>
                    <a:pt x="9780908" y="3632200"/>
                    <a:pt x="9626600" y="3632200"/>
                  </a:cubicBezTo>
                  <a:lnTo>
                    <a:pt x="279400" y="3632200"/>
                  </a:lnTo>
                  <a:cubicBezTo>
                    <a:pt x="125092" y="3632200"/>
                    <a:pt x="0" y="3469581"/>
                    <a:pt x="0" y="3268980"/>
                  </a:cubicBezTo>
                  <a:lnTo>
                    <a:pt x="0" y="363220"/>
                  </a:lnTo>
                  <a:cubicBezTo>
                    <a:pt x="0" y="162619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8D8E4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9906000" cy="3670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9334500" y="3018523"/>
            <a:ext cx="6667500" cy="464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b="true" sz="26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Issue launches are our top performer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39649" y="3881192"/>
            <a:ext cx="666750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 Our highest-viewed post this month was the announcement of Volume 5, Issue 3. New-issue posts consistently outperform routine updates.</a:t>
            </a:r>
          </a:p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143000" y="6305550"/>
            <a:ext cx="15240000" cy="2419350"/>
            <a:chOff x="0" y="0"/>
            <a:chExt cx="20320000" cy="3225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0320000" cy="3225800"/>
            </a:xfrm>
            <a:custGeom>
              <a:avLst/>
              <a:gdLst/>
              <a:ahLst/>
              <a:cxnLst/>
              <a:rect r="r" b="b" t="t" l="l"/>
              <a:pathLst>
                <a:path h="3225800" w="20320000">
                  <a:moveTo>
                    <a:pt x="279400" y="0"/>
                  </a:moveTo>
                  <a:lnTo>
                    <a:pt x="20040600" y="0"/>
                  </a:lnTo>
                  <a:cubicBezTo>
                    <a:pt x="20194908" y="0"/>
                    <a:pt x="20320000" y="144424"/>
                    <a:pt x="20320000" y="322580"/>
                  </a:cubicBezTo>
                  <a:lnTo>
                    <a:pt x="20320000" y="2903220"/>
                  </a:lnTo>
                  <a:cubicBezTo>
                    <a:pt x="20320000" y="3081376"/>
                    <a:pt x="20194908" y="3225800"/>
                    <a:pt x="20040600" y="3225800"/>
                  </a:cubicBezTo>
                  <a:lnTo>
                    <a:pt x="279400" y="3225800"/>
                  </a:lnTo>
                  <a:cubicBezTo>
                    <a:pt x="125092" y="3225800"/>
                    <a:pt x="0" y="3081376"/>
                    <a:pt x="0" y="2903220"/>
                  </a:cubicBezTo>
                  <a:lnTo>
                    <a:pt x="0" y="322580"/>
                  </a:lnTo>
                  <a:cubicBezTo>
                    <a:pt x="0" y="144424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8D8E4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0320000" cy="3263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428750" y="6480214"/>
            <a:ext cx="14287500" cy="941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  <a:r>
              <a:rPr lang="en-US" b="true" sz="26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Evidence: Instagram, our most-tracked platform </a:t>
            </a:r>
          </a:p>
          <a:p>
            <a:pPr algn="ctr" marL="0" indent="0" lvl="0">
              <a:lnSpc>
                <a:spcPts val="3779"/>
              </a:lnSpc>
              <a:spcBef>
                <a:spcPct val="0"/>
              </a:spcBef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719649" y="7106007"/>
            <a:ext cx="14287500" cy="1611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9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322 followers across 230 posts — the clearest data trail we have, since it's the platform we check most closely. The next step is building the same habit of review across every channel, on a fixed monthly cadence.</a:t>
            </a:r>
          </a:p>
          <a:p>
            <a:pPr algn="l" marL="0" indent="0" lvl="0">
              <a:lnSpc>
                <a:spcPts val="3299"/>
              </a:lnSpc>
              <a:spcBef>
                <a:spcPct val="0"/>
              </a:spcBef>
            </a:pPr>
          </a:p>
        </p:txBody>
      </p:sp>
      <p:sp>
        <p:nvSpPr>
          <p:cNvPr name="AutoShape 19" id="19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0" id="20"/>
          <p:cNvSpPr txBox="true"/>
          <p:nvPr/>
        </p:nvSpPr>
        <p:spPr>
          <a:xfrm rot="0">
            <a:off x="876300" y="9410700"/>
            <a:ext cx="2552700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</p:spTree>
  </p:cSld>
  <p:clrMapOvr>
    <a:masterClrMapping/>
  </p:clrMapOvr>
  <p:transition spd="fast">
    <p:cover dir="u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87668" y="2197319"/>
            <a:ext cx="6082765" cy="5092262"/>
          </a:xfrm>
          <a:custGeom>
            <a:avLst/>
            <a:gdLst/>
            <a:ahLst/>
            <a:cxnLst/>
            <a:rect r="r" b="b" t="t" l="l"/>
            <a:pathLst>
              <a:path h="5092262" w="6082765">
                <a:moveTo>
                  <a:pt x="0" y="0"/>
                </a:moveTo>
                <a:lnTo>
                  <a:pt x="6082764" y="0"/>
                </a:lnTo>
                <a:lnTo>
                  <a:pt x="6082764" y="5092262"/>
                </a:lnTo>
                <a:lnTo>
                  <a:pt x="0" y="50922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346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28388" y="2023343"/>
            <a:ext cx="4946854" cy="6094858"/>
          </a:xfrm>
          <a:custGeom>
            <a:avLst/>
            <a:gdLst/>
            <a:ahLst/>
            <a:cxnLst/>
            <a:rect r="r" b="b" t="t" l="l"/>
            <a:pathLst>
              <a:path h="6094858" w="4946854">
                <a:moveTo>
                  <a:pt x="0" y="0"/>
                </a:moveTo>
                <a:lnTo>
                  <a:pt x="4946855" y="0"/>
                </a:lnTo>
                <a:lnTo>
                  <a:pt x="4946855" y="6094858"/>
                </a:lnTo>
                <a:lnTo>
                  <a:pt x="0" y="60948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862" r="-339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079842" y="2023343"/>
            <a:ext cx="4928315" cy="6094858"/>
          </a:xfrm>
          <a:custGeom>
            <a:avLst/>
            <a:gdLst/>
            <a:ahLst/>
            <a:cxnLst/>
            <a:rect r="r" b="b" t="t" l="l"/>
            <a:pathLst>
              <a:path h="6094858" w="4928315">
                <a:moveTo>
                  <a:pt x="0" y="0"/>
                </a:moveTo>
                <a:lnTo>
                  <a:pt x="4928315" y="0"/>
                </a:lnTo>
                <a:lnTo>
                  <a:pt x="4928315" y="6094858"/>
                </a:lnTo>
                <a:lnTo>
                  <a:pt x="0" y="60948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229350" y="740092"/>
            <a:ext cx="11430000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EXAMPLES:</a:t>
            </a:r>
          </a:p>
        </p:txBody>
      </p:sp>
    </p:spTree>
  </p:cSld>
  <p:clrMapOvr>
    <a:masterClrMapping/>
  </p:clrMapOvr>
  <p:transition spd="fast">
    <p:cover dir="u"/>
  </p:transition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69450" y="557212"/>
            <a:ext cx="15069481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Case in point: the EAJNS Journal Club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524000" y="1599883"/>
            <a:ext cx="15240000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499" strike="noStrike" u="none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A structured,online series where students &amp; early-career researchers critically appraised published papers — run in partnership with  journals including Annals of African Surgery and JOGECA to name a few.</a:t>
            </a:r>
          </a:p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143000" y="3543300"/>
            <a:ext cx="7429500" cy="5524500"/>
            <a:chOff x="0" y="0"/>
            <a:chExt cx="9906000" cy="736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906000" cy="7366000"/>
            </a:xfrm>
            <a:custGeom>
              <a:avLst/>
              <a:gdLst/>
              <a:ahLst/>
              <a:cxnLst/>
              <a:rect r="r" b="b" t="t" l="l"/>
              <a:pathLst>
                <a:path h="7366000" w="9906000">
                  <a:moveTo>
                    <a:pt x="736600" y="0"/>
                  </a:moveTo>
                  <a:lnTo>
                    <a:pt x="9169400" y="0"/>
                  </a:lnTo>
                  <a:cubicBezTo>
                    <a:pt x="9576213" y="0"/>
                    <a:pt x="9906000" y="329787"/>
                    <a:pt x="9906000" y="736600"/>
                  </a:cubicBezTo>
                  <a:lnTo>
                    <a:pt x="9906000" y="6629400"/>
                  </a:lnTo>
                  <a:cubicBezTo>
                    <a:pt x="9906000" y="7036213"/>
                    <a:pt x="9576213" y="7366000"/>
                    <a:pt x="9169400" y="7366000"/>
                  </a:cubicBezTo>
                  <a:lnTo>
                    <a:pt x="736600" y="7366000"/>
                  </a:lnTo>
                  <a:cubicBezTo>
                    <a:pt x="329787" y="7366000"/>
                    <a:pt x="0" y="7036213"/>
                    <a:pt x="0" y="6629400"/>
                  </a:cubicBezTo>
                  <a:lnTo>
                    <a:pt x="0" y="736600"/>
                  </a:lnTo>
                  <a:cubicBezTo>
                    <a:pt x="0" y="329787"/>
                    <a:pt x="329787" y="0"/>
                    <a:pt x="736600" y="0"/>
                  </a:cubicBezTo>
                  <a:close/>
                </a:path>
              </a:pathLst>
            </a:custGeom>
            <a:solidFill>
              <a:srgbClr val="2A3570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906000" cy="740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669450" y="3958272"/>
            <a:ext cx="6667500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b="true" sz="2599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Why it works as a communications tool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3000" y="4846002"/>
            <a:ext cx="7429500" cy="1158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7" indent="-226693" lvl="1">
              <a:lnSpc>
                <a:spcPts val="3149"/>
              </a:lnSpc>
              <a:buFont typeface="Arial"/>
              <a:buChar char="•"/>
            </a:pPr>
            <a:r>
              <a:rPr lang="en-US" sz="20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Repeatable format : same structure every session, low prep burden once set up</a:t>
            </a:r>
          </a:p>
          <a:p>
            <a:pPr algn="l">
              <a:lnSpc>
                <a:spcPts val="3149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143000" y="5796982"/>
            <a:ext cx="7193950" cy="1158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7" indent="-226693" lvl="1">
              <a:lnSpc>
                <a:spcPts val="3149"/>
              </a:lnSpc>
              <a:spcBef>
                <a:spcPct val="0"/>
              </a:spcBef>
              <a:buFont typeface="Arial"/>
              <a:buChar char="•"/>
            </a:pPr>
            <a:r>
              <a:rPr lang="en-US" sz="2099" strike="noStrike" u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Built-in content pipeline : every session becomes ready-made video for YouTube</a:t>
            </a:r>
          </a:p>
          <a:p>
            <a:pPr algn="l">
              <a:lnSpc>
                <a:spcPts val="3149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143000" y="6700837"/>
            <a:ext cx="7193950" cy="1158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7" indent="-226693" lvl="1">
              <a:lnSpc>
                <a:spcPts val="3149"/>
              </a:lnSpc>
              <a:spcBef>
                <a:spcPct val="0"/>
              </a:spcBef>
              <a:buFont typeface="Arial"/>
              <a:buChar char="•"/>
            </a:pPr>
            <a:r>
              <a:rPr lang="en-US" sz="2099" strike="noStrike" u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Shared reach : partner journals bring their own audiences into the room</a:t>
            </a:r>
          </a:p>
          <a:p>
            <a:pPr algn="l">
              <a:lnSpc>
                <a:spcPts val="3149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143000" y="7594316"/>
            <a:ext cx="7038849" cy="1158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7" indent="-226693" lvl="1">
              <a:lnSpc>
                <a:spcPts val="3149"/>
              </a:lnSpc>
              <a:spcBef>
                <a:spcPct val="0"/>
              </a:spcBef>
              <a:buFont typeface="Arial"/>
              <a:buChar char="•"/>
            </a:pPr>
            <a:r>
              <a:rPr lang="en-US" sz="2099" strike="noStrike" u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Serves a real need : critical appraisal skills, so people attend for the substance</a:t>
            </a:r>
          </a:p>
          <a:p>
            <a:pPr algn="l">
              <a:lnSpc>
                <a:spcPts val="3149"/>
              </a:lnSpc>
              <a:spcBef>
                <a:spcPct val="0"/>
              </a:spcBef>
            </a:pPr>
          </a:p>
        </p:txBody>
      </p:sp>
      <p:grpSp>
        <p:nvGrpSpPr>
          <p:cNvPr name="Group 12" id="12"/>
          <p:cNvGrpSpPr/>
          <p:nvPr/>
        </p:nvGrpSpPr>
        <p:grpSpPr>
          <a:xfrm rot="0">
            <a:off x="9525000" y="3543300"/>
            <a:ext cx="7429500" cy="5524500"/>
            <a:chOff x="0" y="0"/>
            <a:chExt cx="9906000" cy="7366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906000" cy="7366000"/>
            </a:xfrm>
            <a:custGeom>
              <a:avLst/>
              <a:gdLst/>
              <a:ahLst/>
              <a:cxnLst/>
              <a:rect r="r" b="b" t="t" l="l"/>
              <a:pathLst>
                <a:path h="7366000" w="9906000">
                  <a:moveTo>
                    <a:pt x="736600" y="0"/>
                  </a:moveTo>
                  <a:lnTo>
                    <a:pt x="9169400" y="0"/>
                  </a:lnTo>
                  <a:cubicBezTo>
                    <a:pt x="9576213" y="0"/>
                    <a:pt x="9906000" y="329787"/>
                    <a:pt x="9906000" y="736600"/>
                  </a:cubicBezTo>
                  <a:lnTo>
                    <a:pt x="9906000" y="6629400"/>
                  </a:lnTo>
                  <a:cubicBezTo>
                    <a:pt x="9906000" y="7036213"/>
                    <a:pt x="9576213" y="7366000"/>
                    <a:pt x="9169400" y="7366000"/>
                  </a:cubicBezTo>
                  <a:lnTo>
                    <a:pt x="736600" y="7366000"/>
                  </a:lnTo>
                  <a:cubicBezTo>
                    <a:pt x="329787" y="7366000"/>
                    <a:pt x="0" y="7036213"/>
                    <a:pt x="0" y="6629400"/>
                  </a:cubicBezTo>
                  <a:lnTo>
                    <a:pt x="0" y="736600"/>
                  </a:lnTo>
                  <a:cubicBezTo>
                    <a:pt x="0" y="329787"/>
                    <a:pt x="329787" y="0"/>
                    <a:pt x="736600" y="0"/>
                  </a:cubicBezTo>
                  <a:close/>
                </a:path>
              </a:pathLst>
            </a:custGeom>
            <a:solidFill>
              <a:srgbClr val="2A357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9906000" cy="740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9906000" y="4007167"/>
            <a:ext cx="6667500" cy="905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  <a:r>
              <a:rPr lang="en-US" b="true" sz="2599" strike="noStrike" u="none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Recent sessions of appraised topics</a:t>
            </a:r>
          </a:p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9906000" y="5081270"/>
            <a:ext cx="6477000" cy="37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7" indent="-226693" lvl="1">
              <a:lnSpc>
                <a:spcPts val="3149"/>
              </a:lnSpc>
              <a:spcBef>
                <a:spcPct val="0"/>
              </a:spcBef>
              <a:buFont typeface="Arial"/>
              <a:buChar char="•"/>
            </a:pPr>
            <a:r>
              <a:rPr lang="en-US" sz="2099" strike="noStrike" u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Critical Appraisal of case reports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906000" y="5829651"/>
            <a:ext cx="6477000" cy="37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7" indent="-226693" lvl="1">
              <a:lnSpc>
                <a:spcPts val="3149"/>
              </a:lnSpc>
              <a:spcBef>
                <a:spcPct val="0"/>
              </a:spcBef>
              <a:buFont typeface="Arial"/>
              <a:buChar char="•"/>
            </a:pPr>
            <a:r>
              <a:rPr lang="en-US" sz="2099" strike="noStrike" u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Critical Appraisal of systemic review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906000" y="7283800"/>
            <a:ext cx="6477000" cy="37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7" indent="-226693" lvl="1">
              <a:lnSpc>
                <a:spcPts val="3149"/>
              </a:lnSpc>
              <a:spcBef>
                <a:spcPct val="0"/>
              </a:spcBef>
              <a:buFont typeface="Arial"/>
              <a:buChar char="•"/>
            </a:pPr>
            <a:r>
              <a:rPr lang="en-US" sz="2099" strike="noStrike" u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Critical Appraisal of a case control study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906000" y="6578032"/>
            <a:ext cx="6477000" cy="37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87" indent="-226693" lvl="1">
              <a:lnSpc>
                <a:spcPts val="3149"/>
              </a:lnSpc>
              <a:spcBef>
                <a:spcPct val="0"/>
              </a:spcBef>
              <a:buFont typeface="Arial"/>
              <a:buChar char="•"/>
            </a:pPr>
            <a:r>
              <a:rPr lang="en-US" sz="2099" strike="noStrike" u="non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Critical Appraisal of experimental animal study</a:t>
            </a:r>
          </a:p>
        </p:txBody>
      </p:sp>
      <p:sp>
        <p:nvSpPr>
          <p:cNvPr name="AutoShape 20" id="20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1" id="21"/>
          <p:cNvSpPr txBox="true"/>
          <p:nvPr/>
        </p:nvSpPr>
        <p:spPr>
          <a:xfrm rot="0">
            <a:off x="876300" y="9410700"/>
            <a:ext cx="2552700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15370" y="238125"/>
            <a:ext cx="16428759" cy="1885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Advice for Journals Wanting to Do the Same</a:t>
            </a:r>
          </a:p>
          <a:p>
            <a:pPr algn="just" marL="0" indent="0" lvl="0">
              <a:lnSpc>
                <a:spcPts val="7439"/>
              </a:lnSpc>
              <a:spcBef>
                <a:spcPct val="0"/>
              </a:spcBef>
            </a:pPr>
          </a:p>
        </p:txBody>
      </p:sp>
      <p:grpSp>
        <p:nvGrpSpPr>
          <p:cNvPr name="Group 3" id="3"/>
          <p:cNvGrpSpPr/>
          <p:nvPr/>
        </p:nvGrpSpPr>
        <p:grpSpPr>
          <a:xfrm rot="0">
            <a:off x="1143000" y="1714500"/>
            <a:ext cx="16002000" cy="1238250"/>
            <a:chOff x="0" y="0"/>
            <a:chExt cx="21336000" cy="1651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36000" cy="1651000"/>
            </a:xfrm>
            <a:custGeom>
              <a:avLst/>
              <a:gdLst/>
              <a:ahLst/>
              <a:cxnLst/>
              <a:rect r="r" b="b" t="t" l="l"/>
              <a:pathLst>
                <a:path h="1651000" w="21336000">
                  <a:moveTo>
                    <a:pt x="165100" y="0"/>
                  </a:moveTo>
                  <a:lnTo>
                    <a:pt x="21170900" y="0"/>
                  </a:lnTo>
                  <a:cubicBezTo>
                    <a:pt x="21262082" y="0"/>
                    <a:pt x="21336000" y="73918"/>
                    <a:pt x="21336000" y="165100"/>
                  </a:cubicBezTo>
                  <a:lnTo>
                    <a:pt x="21336000" y="1485900"/>
                  </a:lnTo>
                  <a:cubicBezTo>
                    <a:pt x="21336000" y="1577082"/>
                    <a:pt x="21262082" y="1651000"/>
                    <a:pt x="21170900" y="1651000"/>
                  </a:cubicBezTo>
                  <a:lnTo>
                    <a:pt x="165100" y="1651000"/>
                  </a:lnTo>
                  <a:cubicBezTo>
                    <a:pt x="73918" y="1651000"/>
                    <a:pt x="0" y="1577082"/>
                    <a:pt x="0" y="1485900"/>
                  </a:cubicBezTo>
                  <a:lnTo>
                    <a:pt x="0" y="165100"/>
                  </a:lnTo>
                  <a:cubicBezTo>
                    <a:pt x="0" y="73918"/>
                    <a:pt x="73918" y="0"/>
                    <a:pt x="165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8D8E4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336000" cy="1689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43000" y="3124200"/>
            <a:ext cx="16002000" cy="1238250"/>
            <a:chOff x="0" y="0"/>
            <a:chExt cx="21336000" cy="1651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1336000" cy="1651000"/>
            </a:xfrm>
            <a:custGeom>
              <a:avLst/>
              <a:gdLst/>
              <a:ahLst/>
              <a:cxnLst/>
              <a:rect r="r" b="b" t="t" l="l"/>
              <a:pathLst>
                <a:path h="1651000" w="21336000">
                  <a:moveTo>
                    <a:pt x="165100" y="0"/>
                  </a:moveTo>
                  <a:lnTo>
                    <a:pt x="21170900" y="0"/>
                  </a:lnTo>
                  <a:cubicBezTo>
                    <a:pt x="21262082" y="0"/>
                    <a:pt x="21336000" y="73918"/>
                    <a:pt x="21336000" y="165100"/>
                  </a:cubicBezTo>
                  <a:lnTo>
                    <a:pt x="21336000" y="1485900"/>
                  </a:lnTo>
                  <a:cubicBezTo>
                    <a:pt x="21336000" y="1577082"/>
                    <a:pt x="21262082" y="1651000"/>
                    <a:pt x="21170900" y="1651000"/>
                  </a:cubicBezTo>
                  <a:lnTo>
                    <a:pt x="165100" y="1651000"/>
                  </a:lnTo>
                  <a:cubicBezTo>
                    <a:pt x="73918" y="1651000"/>
                    <a:pt x="0" y="1577082"/>
                    <a:pt x="0" y="1485900"/>
                  </a:cubicBezTo>
                  <a:lnTo>
                    <a:pt x="0" y="165100"/>
                  </a:lnTo>
                  <a:cubicBezTo>
                    <a:pt x="0" y="73918"/>
                    <a:pt x="73918" y="0"/>
                    <a:pt x="165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8D8E4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1336000" cy="1689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43000" y="4533900"/>
            <a:ext cx="16002000" cy="1238250"/>
            <a:chOff x="0" y="0"/>
            <a:chExt cx="21336000" cy="1651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336000" cy="1651000"/>
            </a:xfrm>
            <a:custGeom>
              <a:avLst/>
              <a:gdLst/>
              <a:ahLst/>
              <a:cxnLst/>
              <a:rect r="r" b="b" t="t" l="l"/>
              <a:pathLst>
                <a:path h="1651000" w="21336000">
                  <a:moveTo>
                    <a:pt x="165100" y="0"/>
                  </a:moveTo>
                  <a:lnTo>
                    <a:pt x="21170900" y="0"/>
                  </a:lnTo>
                  <a:cubicBezTo>
                    <a:pt x="21262082" y="0"/>
                    <a:pt x="21336000" y="73918"/>
                    <a:pt x="21336000" y="165100"/>
                  </a:cubicBezTo>
                  <a:lnTo>
                    <a:pt x="21336000" y="1485900"/>
                  </a:lnTo>
                  <a:cubicBezTo>
                    <a:pt x="21336000" y="1577082"/>
                    <a:pt x="21262082" y="1651000"/>
                    <a:pt x="21170900" y="1651000"/>
                  </a:cubicBezTo>
                  <a:lnTo>
                    <a:pt x="165100" y="1651000"/>
                  </a:lnTo>
                  <a:cubicBezTo>
                    <a:pt x="73918" y="1651000"/>
                    <a:pt x="0" y="1577082"/>
                    <a:pt x="0" y="1485900"/>
                  </a:cubicBezTo>
                  <a:lnTo>
                    <a:pt x="0" y="165100"/>
                  </a:lnTo>
                  <a:cubicBezTo>
                    <a:pt x="0" y="73918"/>
                    <a:pt x="73918" y="0"/>
                    <a:pt x="165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8D8E4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1336000" cy="1689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43000" y="5943600"/>
            <a:ext cx="16002000" cy="1238250"/>
            <a:chOff x="0" y="0"/>
            <a:chExt cx="21336000" cy="1651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336000" cy="1651000"/>
            </a:xfrm>
            <a:custGeom>
              <a:avLst/>
              <a:gdLst/>
              <a:ahLst/>
              <a:cxnLst/>
              <a:rect r="r" b="b" t="t" l="l"/>
              <a:pathLst>
                <a:path h="1651000" w="21336000">
                  <a:moveTo>
                    <a:pt x="165100" y="0"/>
                  </a:moveTo>
                  <a:lnTo>
                    <a:pt x="21170900" y="0"/>
                  </a:lnTo>
                  <a:cubicBezTo>
                    <a:pt x="21262082" y="0"/>
                    <a:pt x="21336000" y="73918"/>
                    <a:pt x="21336000" y="165100"/>
                  </a:cubicBezTo>
                  <a:lnTo>
                    <a:pt x="21336000" y="1485900"/>
                  </a:lnTo>
                  <a:cubicBezTo>
                    <a:pt x="21336000" y="1577082"/>
                    <a:pt x="21262082" y="1651000"/>
                    <a:pt x="21170900" y="1651000"/>
                  </a:cubicBezTo>
                  <a:lnTo>
                    <a:pt x="165100" y="1651000"/>
                  </a:lnTo>
                  <a:cubicBezTo>
                    <a:pt x="73918" y="1651000"/>
                    <a:pt x="0" y="1577082"/>
                    <a:pt x="0" y="1485900"/>
                  </a:cubicBezTo>
                  <a:lnTo>
                    <a:pt x="0" y="165100"/>
                  </a:lnTo>
                  <a:cubicBezTo>
                    <a:pt x="0" y="73918"/>
                    <a:pt x="73918" y="0"/>
                    <a:pt x="165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8D8E4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1336000" cy="1689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43000" y="7353300"/>
            <a:ext cx="16002000" cy="1238250"/>
            <a:chOff x="0" y="0"/>
            <a:chExt cx="21336000" cy="1651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1336000" cy="1651000"/>
            </a:xfrm>
            <a:custGeom>
              <a:avLst/>
              <a:gdLst/>
              <a:ahLst/>
              <a:cxnLst/>
              <a:rect r="r" b="b" t="t" l="l"/>
              <a:pathLst>
                <a:path h="1651000" w="21336000">
                  <a:moveTo>
                    <a:pt x="165100" y="0"/>
                  </a:moveTo>
                  <a:lnTo>
                    <a:pt x="21170900" y="0"/>
                  </a:lnTo>
                  <a:cubicBezTo>
                    <a:pt x="21262082" y="0"/>
                    <a:pt x="21336000" y="73918"/>
                    <a:pt x="21336000" y="165100"/>
                  </a:cubicBezTo>
                  <a:lnTo>
                    <a:pt x="21336000" y="1485900"/>
                  </a:lnTo>
                  <a:cubicBezTo>
                    <a:pt x="21336000" y="1577082"/>
                    <a:pt x="21262082" y="1651000"/>
                    <a:pt x="21170900" y="1651000"/>
                  </a:cubicBezTo>
                  <a:lnTo>
                    <a:pt x="165100" y="1651000"/>
                  </a:lnTo>
                  <a:cubicBezTo>
                    <a:pt x="73918" y="1651000"/>
                    <a:pt x="0" y="1577082"/>
                    <a:pt x="0" y="1485900"/>
                  </a:cubicBezTo>
                  <a:lnTo>
                    <a:pt x="0" y="165100"/>
                  </a:lnTo>
                  <a:cubicBezTo>
                    <a:pt x="0" y="73918"/>
                    <a:pt x="73918" y="0"/>
                    <a:pt x="165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D8D8E4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21336000" cy="1689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AutoShape 18" id="18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9" id="19"/>
          <p:cNvGrpSpPr/>
          <p:nvPr/>
        </p:nvGrpSpPr>
        <p:grpSpPr>
          <a:xfrm rot="0">
            <a:off x="1333500" y="2124075"/>
            <a:ext cx="419100" cy="419100"/>
            <a:chOff x="0" y="0"/>
            <a:chExt cx="558800" cy="558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58800" cy="558800"/>
            </a:xfrm>
            <a:custGeom>
              <a:avLst/>
              <a:gdLst/>
              <a:ahLst/>
              <a:cxnLst/>
              <a:rect r="r" b="b" t="t" l="l"/>
              <a:pathLst>
                <a:path h="558800" w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222B6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7"/>
                </a:lnSpc>
              </a:pPr>
              <a:r>
                <a:rPr lang="en-US" sz="1605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1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33500" y="3533775"/>
            <a:ext cx="419100" cy="419100"/>
            <a:chOff x="0" y="0"/>
            <a:chExt cx="558800" cy="558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58800" cy="558800"/>
            </a:xfrm>
            <a:custGeom>
              <a:avLst/>
              <a:gdLst/>
              <a:ahLst/>
              <a:cxnLst/>
              <a:rect r="r" b="b" t="t" l="l"/>
              <a:pathLst>
                <a:path h="558800" w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222B63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7"/>
                </a:lnSpc>
              </a:pPr>
              <a:r>
                <a:rPr lang="en-US" sz="1605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2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33500" y="4943475"/>
            <a:ext cx="419100" cy="419100"/>
            <a:chOff x="0" y="0"/>
            <a:chExt cx="558800" cy="558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58800" cy="558800"/>
            </a:xfrm>
            <a:custGeom>
              <a:avLst/>
              <a:gdLst/>
              <a:ahLst/>
              <a:cxnLst/>
              <a:rect r="r" b="b" t="t" l="l"/>
              <a:pathLst>
                <a:path h="558800" w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222B63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7"/>
                </a:lnSpc>
              </a:pPr>
              <a:r>
                <a:rPr lang="en-US" sz="1605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3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33500" y="6353175"/>
            <a:ext cx="419100" cy="419100"/>
            <a:chOff x="0" y="0"/>
            <a:chExt cx="558800" cy="558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58800" cy="558800"/>
            </a:xfrm>
            <a:custGeom>
              <a:avLst/>
              <a:gdLst/>
              <a:ahLst/>
              <a:cxnLst/>
              <a:rect r="r" b="b" t="t" l="l"/>
              <a:pathLst>
                <a:path h="558800" w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222B63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7"/>
                </a:lnSpc>
              </a:pPr>
              <a:r>
                <a:rPr lang="en-US" sz="1605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4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333500" y="7762875"/>
            <a:ext cx="419100" cy="419100"/>
            <a:chOff x="0" y="0"/>
            <a:chExt cx="558800" cy="558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558800" cy="558800"/>
            </a:xfrm>
            <a:custGeom>
              <a:avLst/>
              <a:gdLst/>
              <a:ahLst/>
              <a:cxnLst/>
              <a:rect r="r" b="b" t="t" l="l"/>
              <a:pathLst>
                <a:path h="558800" w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222B63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38100"/>
              <a:ext cx="558800" cy="596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47"/>
                </a:lnSpc>
              </a:pPr>
              <a:r>
                <a:rPr lang="en-US" sz="1605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5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875776" y="941220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952625" y="1965007"/>
            <a:ext cx="14954250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tru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Start where your people already are</a:t>
            </a:r>
            <a:r>
              <a:rPr lang="en-US" sz="2099">
                <a:solidFill>
                  <a:srgbClr val="222B63"/>
                </a:solidFill>
                <a:latin typeface="Inter"/>
                <a:ea typeface="Inter"/>
                <a:cs typeface="Inter"/>
                <a:sym typeface="Inter"/>
              </a:rPr>
              <a:t> — Pick 1-2 channels your actual audience already uses and post consistently before expanding.</a:t>
            </a:r>
          </a:p>
          <a:p>
            <a:pPr algn="l">
              <a:lnSpc>
                <a:spcPts val="2939"/>
              </a:lnSpc>
            </a:pPr>
          </a:p>
        </p:txBody>
      </p:sp>
      <p:sp>
        <p:nvSpPr>
          <p:cNvPr name="TextBox 36" id="36"/>
          <p:cNvSpPr txBox="true"/>
          <p:nvPr/>
        </p:nvSpPr>
        <p:spPr>
          <a:xfrm rot="0">
            <a:off x="1952625" y="3326130"/>
            <a:ext cx="14954250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39"/>
              </a:lnSpc>
              <a:spcBef>
                <a:spcPct val="0"/>
              </a:spcBef>
            </a:pPr>
            <a:r>
              <a:rPr lang="en-US" b="true" sz="20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Consistency beats production value </a:t>
            </a:r>
            <a:r>
              <a:rPr lang="en-US" sz="2099" strike="noStrike" u="none">
                <a:solidFill>
                  <a:srgbClr val="222B63"/>
                </a:solidFill>
                <a:latin typeface="Inter"/>
                <a:ea typeface="Inter"/>
                <a:cs typeface="Inter"/>
                <a:sym typeface="Inter"/>
              </a:rPr>
              <a:t>— a graphical abstract posted at least once a week builds far more presence than a polished piece released twice a year.</a:t>
            </a:r>
          </a:p>
          <a:p>
            <a:pPr algn="l" marL="0" indent="0" lvl="0">
              <a:lnSpc>
                <a:spcPts val="2939"/>
              </a:lnSpc>
              <a:spcBef>
                <a:spcPct val="0"/>
              </a:spcBef>
            </a:pPr>
          </a:p>
        </p:txBody>
      </p:sp>
      <p:sp>
        <p:nvSpPr>
          <p:cNvPr name="TextBox 37" id="37"/>
          <p:cNvSpPr txBox="true"/>
          <p:nvPr/>
        </p:nvSpPr>
        <p:spPr>
          <a:xfrm rot="0">
            <a:off x="1952625" y="4737735"/>
            <a:ext cx="14954250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39"/>
              </a:lnSpc>
              <a:spcBef>
                <a:spcPct val="0"/>
              </a:spcBef>
            </a:pPr>
            <a:r>
              <a:rPr lang="en-US" b="true" sz="20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Repurpose relentlessly </a:t>
            </a:r>
            <a:r>
              <a:rPr lang="en-US" sz="2099" strike="noStrike" u="none">
                <a:solidFill>
                  <a:srgbClr val="222B63"/>
                </a:solidFill>
                <a:latin typeface="Inter"/>
                <a:ea typeface="Inter"/>
                <a:cs typeface="Inter"/>
                <a:sym typeface="Inter"/>
              </a:rPr>
              <a:t>— We don't create four versions of content,one graphical abstract or podcast clip gets posted to every channel unchanged.</a:t>
            </a:r>
          </a:p>
          <a:p>
            <a:pPr algn="l" marL="0" indent="0" lvl="0">
              <a:lnSpc>
                <a:spcPts val="2939"/>
              </a:lnSpc>
              <a:spcBef>
                <a:spcPct val="0"/>
              </a:spcBef>
            </a:pPr>
          </a:p>
        </p:txBody>
      </p:sp>
      <p:sp>
        <p:nvSpPr>
          <p:cNvPr name="TextBox 38" id="38"/>
          <p:cNvSpPr txBox="true"/>
          <p:nvPr/>
        </p:nvSpPr>
        <p:spPr>
          <a:xfrm rot="0">
            <a:off x="1952625" y="6333172"/>
            <a:ext cx="14954250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39"/>
              </a:lnSpc>
              <a:spcBef>
                <a:spcPct val="0"/>
              </a:spcBef>
            </a:pPr>
            <a:r>
              <a:rPr lang="en-US" b="true" sz="20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Track from day one </a:t>
            </a:r>
            <a:r>
              <a:rPr lang="en-US" sz="2099" strike="noStrike" u="none">
                <a:solidFill>
                  <a:srgbClr val="222B63"/>
                </a:solidFill>
                <a:latin typeface="Inter"/>
                <a:ea typeface="Inter"/>
                <a:cs typeface="Inter"/>
                <a:sym typeface="Inter"/>
              </a:rPr>
              <a:t>— Even simple view/follower counts, tracked from the start, shows you growth.</a:t>
            </a:r>
          </a:p>
          <a:p>
            <a:pPr algn="l" marL="0" indent="0" lvl="0">
              <a:lnSpc>
                <a:spcPts val="2939"/>
              </a:lnSpc>
              <a:spcBef>
                <a:spcPct val="0"/>
              </a:spcBef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1952625" y="7557135"/>
            <a:ext cx="14954250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39"/>
              </a:lnSpc>
              <a:spcBef>
                <a:spcPct val="0"/>
              </a:spcBef>
            </a:pPr>
            <a:r>
              <a:rPr lang="en-US" b="true" sz="20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Make it someone's real job </a:t>
            </a:r>
            <a:r>
              <a:rPr lang="en-US" sz="2099" strike="noStrike" u="none">
                <a:solidFill>
                  <a:srgbClr val="222B63"/>
                </a:solidFill>
                <a:latin typeface="Inter"/>
                <a:ea typeface="Inter"/>
                <a:cs typeface="Inter"/>
                <a:sym typeface="Inter"/>
              </a:rPr>
              <a:t>— Even a small, named responsibility (a few hours a month) beats "everyone's responsibility," which becomes no one's.</a:t>
            </a:r>
          </a:p>
          <a:p>
            <a:pPr algn="l" marL="0" indent="0" lvl="0">
              <a:lnSpc>
                <a:spcPts val="2939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cover dir="u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22B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7715250" y="2857500"/>
            <a:ext cx="2857500" cy="0"/>
          </a:xfrm>
          <a:prstGeom prst="line">
            <a:avLst/>
          </a:prstGeom>
          <a:ln cap="flat" w="104775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334000" y="3734673"/>
            <a:ext cx="7620000" cy="96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Thank You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286500" y="5538152"/>
            <a:ext cx="5715000" cy="372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Questions &amp; discussion welcome</a:t>
            </a:r>
          </a:p>
        </p:txBody>
      </p:sp>
      <p:sp>
        <p:nvSpPr>
          <p:cNvPr name="AutoShape 5" id="5"/>
          <p:cNvSpPr/>
          <p:nvPr/>
        </p:nvSpPr>
        <p:spPr>
          <a:xfrm>
            <a:off x="7715250" y="6849110"/>
            <a:ext cx="2857500" cy="0"/>
          </a:xfrm>
          <a:prstGeom prst="line">
            <a:avLst/>
          </a:prstGeom>
          <a:ln cap="flat" w="104775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6286500" y="7621270"/>
            <a:ext cx="5715000" cy="147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000">
                <a:solidFill>
                  <a:srgbClr val="B8B8C8"/>
                </a:solidFill>
                <a:latin typeface="Inter"/>
                <a:ea typeface="Inter"/>
                <a:cs typeface="Inter"/>
                <a:sym typeface="Inter"/>
              </a:rPr>
              <a:t>riyapatel0602@gmail.com </a:t>
            </a:r>
          </a:p>
          <a:p>
            <a:pPr algn="ctr">
              <a:lnSpc>
                <a:spcPts val="4000"/>
              </a:lnSpc>
            </a:pPr>
            <a:r>
              <a:rPr lang="en-US" sz="2000">
                <a:solidFill>
                  <a:srgbClr val="B8B8C8"/>
                </a:solidFill>
                <a:latin typeface="Inter"/>
                <a:ea typeface="Inter"/>
                <a:cs typeface="Inter"/>
                <a:sym typeface="Inter"/>
              </a:rPr>
              <a:t>theeajns.org</a:t>
            </a:r>
          </a:p>
          <a:p>
            <a:pPr algn="ctr">
              <a:lnSpc>
                <a:spcPts val="4000"/>
              </a:lnSpc>
            </a:pPr>
            <a:r>
              <a:rPr lang="en-US" sz="2000">
                <a:solidFill>
                  <a:srgbClr val="B8B8C8"/>
                </a:solidFill>
                <a:latin typeface="Inter"/>
                <a:ea typeface="Inter"/>
                <a:cs typeface="Inter"/>
                <a:sym typeface="Inter"/>
              </a:rPr>
              <a:t>youtube.com/@EAJNS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258170" y="473996"/>
            <a:ext cx="1771661" cy="1769305"/>
            <a:chOff x="0" y="0"/>
            <a:chExt cx="2362214" cy="2359073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2362214" cy="2359073"/>
              <a:chOff x="0" y="0"/>
              <a:chExt cx="802578" cy="801511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02578" cy="801511"/>
              </a:xfrm>
              <a:custGeom>
                <a:avLst/>
                <a:gdLst/>
                <a:ahLst/>
                <a:cxnLst/>
                <a:rect r="r" b="b" t="t" l="l"/>
                <a:pathLst>
                  <a:path h="801511" w="802578">
                    <a:moveTo>
                      <a:pt x="401289" y="0"/>
                    </a:moveTo>
                    <a:cubicBezTo>
                      <a:pt x="179663" y="0"/>
                      <a:pt x="0" y="179424"/>
                      <a:pt x="0" y="400755"/>
                    </a:cubicBezTo>
                    <a:cubicBezTo>
                      <a:pt x="0" y="622086"/>
                      <a:pt x="179663" y="801511"/>
                      <a:pt x="401289" y="801511"/>
                    </a:cubicBezTo>
                    <a:cubicBezTo>
                      <a:pt x="622915" y="801511"/>
                      <a:pt x="802578" y="622086"/>
                      <a:pt x="802578" y="400755"/>
                    </a:cubicBezTo>
                    <a:cubicBezTo>
                      <a:pt x="802578" y="179424"/>
                      <a:pt x="622915" y="0"/>
                      <a:pt x="401289" y="0"/>
                    </a:cubicBezTo>
                    <a:close/>
                  </a:path>
                </a:pathLst>
              </a:custGeom>
              <a:solidFill>
                <a:srgbClr val="310E06"/>
              </a:solidFill>
              <a:ln w="57150" cap="sq">
                <a:solidFill>
                  <a:srgbClr val="D99940"/>
                </a:solidFill>
                <a:prstDash val="solid"/>
                <a:miter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75242" y="56092"/>
                <a:ext cx="652094" cy="670277"/>
              </a:xfrm>
              <a:prstGeom prst="rect">
                <a:avLst/>
              </a:prstGeom>
            </p:spPr>
            <p:txBody>
              <a:bodyPr anchor="ctr" rtlCol="false" tIns="66419" lIns="66419" bIns="66419" rIns="66419"/>
              <a:lstStyle/>
              <a:p>
                <a:pPr algn="ctr">
                  <a:lnSpc>
                    <a:spcPts val="1008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263022" y="257276"/>
              <a:ext cx="1846825" cy="1844521"/>
              <a:chOff x="0" y="0"/>
              <a:chExt cx="685283" cy="684428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85283" cy="684428"/>
              </a:xfrm>
              <a:custGeom>
                <a:avLst/>
                <a:gdLst/>
                <a:ahLst/>
                <a:cxnLst/>
                <a:rect r="r" b="b" t="t" l="l"/>
                <a:pathLst>
                  <a:path h="684428" w="685283">
                    <a:moveTo>
                      <a:pt x="342641" y="0"/>
                    </a:moveTo>
                    <a:cubicBezTo>
                      <a:pt x="153406" y="0"/>
                      <a:pt x="0" y="153214"/>
                      <a:pt x="0" y="342214"/>
                    </a:cubicBezTo>
                    <a:cubicBezTo>
                      <a:pt x="0" y="531213"/>
                      <a:pt x="153406" y="684428"/>
                      <a:pt x="342641" y="684428"/>
                    </a:cubicBezTo>
                    <a:cubicBezTo>
                      <a:pt x="531877" y="684428"/>
                      <a:pt x="685283" y="531213"/>
                      <a:pt x="685283" y="342214"/>
                    </a:cubicBezTo>
                    <a:cubicBezTo>
                      <a:pt x="685283" y="153214"/>
                      <a:pt x="531877" y="0"/>
                      <a:pt x="342641" y="0"/>
                    </a:cubicBezTo>
                    <a:close/>
                  </a:path>
                </a:pathLst>
              </a:custGeom>
              <a:solidFill>
                <a:srgbClr val="062931"/>
              </a:solidFill>
              <a:ln w="38100" cap="sq">
                <a:solidFill>
                  <a:srgbClr val="D99940"/>
                </a:solidFill>
                <a:prstDash val="solid"/>
                <a:miter/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64245" y="45115"/>
                <a:ext cx="556792" cy="575148"/>
              </a:xfrm>
              <a:prstGeom prst="rect">
                <a:avLst/>
              </a:prstGeom>
            </p:spPr>
            <p:txBody>
              <a:bodyPr anchor="ctr" rtlCol="false" tIns="66419" lIns="66419" bIns="66419" rIns="66419"/>
              <a:lstStyle/>
              <a:p>
                <a:pPr algn="ctr">
                  <a:lnSpc>
                    <a:spcPts val="1008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95565" y="65919"/>
              <a:ext cx="2171085" cy="2081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37"/>
                </a:lnSpc>
              </a:pPr>
              <a:r>
                <a:rPr lang="en-US" sz="710" spc="282">
                  <a:solidFill>
                    <a:srgbClr val="DA9A40"/>
                  </a:solidFill>
                  <a:latin typeface="The Youngest Serif"/>
                  <a:ea typeface="The Youngest Serif"/>
                  <a:cs typeface="The Youngest Serif"/>
                  <a:sym typeface="The Youngest Serif"/>
                </a:rPr>
                <a:t>EAST AFRICAN JOURNAL OF NEUROLOGICAL SCIENCES</a:t>
              </a:r>
            </a:p>
            <a:p>
              <a:pPr algn="ctr">
                <a:lnSpc>
                  <a:spcPts val="1037"/>
                </a:lnSpc>
              </a:pPr>
            </a:p>
          </p:txBody>
        </p:sp>
        <p:sp>
          <p:nvSpPr>
            <p:cNvPr name="Freeform 15" id="15"/>
            <p:cNvSpPr/>
            <p:nvPr/>
          </p:nvSpPr>
          <p:spPr>
            <a:xfrm flipH="false" flipV="false" rot="0">
              <a:off x="437303" y="174090"/>
              <a:ext cx="1431874" cy="1712345"/>
            </a:xfrm>
            <a:custGeom>
              <a:avLst/>
              <a:gdLst/>
              <a:ahLst/>
              <a:cxnLst/>
              <a:rect r="r" b="b" t="t" l="l"/>
              <a:pathLst>
                <a:path h="1712345" w="1431874">
                  <a:moveTo>
                    <a:pt x="0" y="0"/>
                  </a:moveTo>
                  <a:lnTo>
                    <a:pt x="1431875" y="0"/>
                  </a:lnTo>
                  <a:lnTo>
                    <a:pt x="1431875" y="1712344"/>
                  </a:lnTo>
                  <a:lnTo>
                    <a:pt x="0" y="1712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036721" y="2111263"/>
              <a:ext cx="299426" cy="1785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115"/>
                </a:lnSpc>
              </a:pPr>
              <a:r>
                <a:rPr lang="en-US" sz="796">
                  <a:solidFill>
                    <a:srgbClr val="DA9A40"/>
                  </a:solidFill>
                  <a:latin typeface="The Youngest Serif"/>
                  <a:ea typeface="The Youngest Serif"/>
                  <a:cs typeface="The Youngest Serif"/>
                  <a:sym typeface="The Youngest Serif"/>
                </a:rPr>
                <a:t>2022</a:t>
              </a:r>
            </a:p>
          </p:txBody>
        </p:sp>
      </p:grpSp>
    </p:spTree>
  </p:cSld>
  <p:clrMapOvr>
    <a:masterClrMapping/>
  </p:clrMapOvr>
  <p:transition spd="fast">
    <p:cover dir="u"/>
  </p:transition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408720" y="966788"/>
            <a:ext cx="7620000" cy="82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b="true" sz="5499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EAJNS at a Glance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333500" y="2857500"/>
            <a:ext cx="3619500" cy="1905000"/>
            <a:chOff x="0" y="0"/>
            <a:chExt cx="4826000" cy="2540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260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4826000">
                  <a:moveTo>
                    <a:pt x="254000" y="0"/>
                  </a:moveTo>
                  <a:lnTo>
                    <a:pt x="4572000" y="0"/>
                  </a:lnTo>
                  <a:cubicBezTo>
                    <a:pt x="4712280" y="0"/>
                    <a:pt x="4826000" y="113720"/>
                    <a:pt x="4826000" y="254000"/>
                  </a:cubicBezTo>
                  <a:lnTo>
                    <a:pt x="4826000" y="2286000"/>
                  </a:lnTo>
                  <a:cubicBezTo>
                    <a:pt x="4826000" y="2426280"/>
                    <a:pt x="4712280" y="2540000"/>
                    <a:pt x="4572000" y="2540000"/>
                  </a:cubicBezTo>
                  <a:lnTo>
                    <a:pt x="254000" y="2540000"/>
                  </a:lnTo>
                  <a:cubicBezTo>
                    <a:pt x="113720" y="2540000"/>
                    <a:pt x="0" y="2426280"/>
                    <a:pt x="0" y="228600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26000" cy="257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14500" y="3017837"/>
            <a:ext cx="3086100" cy="40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9"/>
              </a:lnSpc>
            </a:pPr>
            <a:r>
              <a:rPr lang="en-US" b="true" sz="24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Dec 2021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57350" y="3990022"/>
            <a:ext cx="3086100" cy="382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First issue launched 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5334000" y="2857500"/>
            <a:ext cx="3619500" cy="1905000"/>
            <a:chOff x="0" y="0"/>
            <a:chExt cx="4826000" cy="254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260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4826000">
                  <a:moveTo>
                    <a:pt x="254000" y="0"/>
                  </a:moveTo>
                  <a:lnTo>
                    <a:pt x="4572000" y="0"/>
                  </a:lnTo>
                  <a:cubicBezTo>
                    <a:pt x="4712280" y="0"/>
                    <a:pt x="4826000" y="113720"/>
                    <a:pt x="4826000" y="254000"/>
                  </a:cubicBezTo>
                  <a:lnTo>
                    <a:pt x="4826000" y="2286000"/>
                  </a:lnTo>
                  <a:cubicBezTo>
                    <a:pt x="4826000" y="2426280"/>
                    <a:pt x="4712280" y="2540000"/>
                    <a:pt x="4572000" y="2540000"/>
                  </a:cubicBezTo>
                  <a:lnTo>
                    <a:pt x="254000" y="2540000"/>
                  </a:lnTo>
                  <a:cubicBezTo>
                    <a:pt x="113720" y="2540000"/>
                    <a:pt x="0" y="2426280"/>
                    <a:pt x="0" y="228600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4826000" cy="257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5676900" y="3017837"/>
            <a:ext cx="3086100" cy="40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49"/>
              </a:lnSpc>
              <a:spcBef>
                <a:spcPct val="0"/>
              </a:spcBef>
            </a:pPr>
            <a:r>
              <a:rPr lang="en-US" b="true" sz="24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Vol. 5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600700" y="3814345"/>
            <a:ext cx="3086100" cy="792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9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Currently publishing</a:t>
            </a:r>
          </a:p>
          <a:p>
            <a:pPr algn="l" marL="0" indent="0" lvl="0">
              <a:lnSpc>
                <a:spcPts val="329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Quarterly from 2026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334500" y="2828925"/>
            <a:ext cx="3619500" cy="1905000"/>
            <a:chOff x="0" y="0"/>
            <a:chExt cx="4826000" cy="2540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8260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4826000">
                  <a:moveTo>
                    <a:pt x="254000" y="0"/>
                  </a:moveTo>
                  <a:lnTo>
                    <a:pt x="4572000" y="0"/>
                  </a:lnTo>
                  <a:cubicBezTo>
                    <a:pt x="4712280" y="0"/>
                    <a:pt x="4826000" y="113720"/>
                    <a:pt x="4826000" y="254000"/>
                  </a:cubicBezTo>
                  <a:lnTo>
                    <a:pt x="4826000" y="2286000"/>
                  </a:lnTo>
                  <a:cubicBezTo>
                    <a:pt x="4826000" y="2426280"/>
                    <a:pt x="4712280" y="2540000"/>
                    <a:pt x="4572000" y="2540000"/>
                  </a:cubicBezTo>
                  <a:lnTo>
                    <a:pt x="254000" y="2540000"/>
                  </a:lnTo>
                  <a:cubicBezTo>
                    <a:pt x="113720" y="2540000"/>
                    <a:pt x="0" y="2426280"/>
                    <a:pt x="0" y="228600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4826000" cy="257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9601200" y="3017837"/>
            <a:ext cx="3086100" cy="40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49"/>
              </a:lnSpc>
              <a:spcBef>
                <a:spcPct val="0"/>
              </a:spcBef>
            </a:pPr>
            <a:r>
              <a:rPr lang="en-US" b="true" sz="24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Official Journal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544050" y="3564790"/>
            <a:ext cx="3086100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4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East African Association of Neurological Surgeons (EAANS)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3487400" y="2857500"/>
            <a:ext cx="3619500" cy="1905000"/>
            <a:chOff x="0" y="0"/>
            <a:chExt cx="4826000" cy="25400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260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4826000">
                  <a:moveTo>
                    <a:pt x="254000" y="0"/>
                  </a:moveTo>
                  <a:lnTo>
                    <a:pt x="4572000" y="0"/>
                  </a:lnTo>
                  <a:cubicBezTo>
                    <a:pt x="4712280" y="0"/>
                    <a:pt x="4826000" y="113720"/>
                    <a:pt x="4826000" y="254000"/>
                  </a:cubicBezTo>
                  <a:lnTo>
                    <a:pt x="4826000" y="2286000"/>
                  </a:lnTo>
                  <a:cubicBezTo>
                    <a:pt x="4826000" y="2426280"/>
                    <a:pt x="4712280" y="2540000"/>
                    <a:pt x="4572000" y="2540000"/>
                  </a:cubicBezTo>
                  <a:lnTo>
                    <a:pt x="254000" y="2540000"/>
                  </a:lnTo>
                  <a:cubicBezTo>
                    <a:pt x="113720" y="2540000"/>
                    <a:pt x="0" y="2426280"/>
                    <a:pt x="0" y="228600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4826000" cy="257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3677900" y="3017837"/>
            <a:ext cx="3086100" cy="40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49"/>
              </a:lnSpc>
              <a:spcBef>
                <a:spcPct val="0"/>
              </a:spcBef>
            </a:pPr>
            <a:r>
              <a:rPr lang="en-US" b="true" sz="24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Pan-African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754100" y="3660457"/>
            <a:ext cx="3086100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4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Contributors from Kenya, Tanzania, Uganda, Nigeria, Chad &amp; beyond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143000" y="5729288"/>
            <a:ext cx="16002000" cy="1894899"/>
            <a:chOff x="0" y="0"/>
            <a:chExt cx="21336000" cy="2526532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1336000" cy="2526532"/>
            </a:xfrm>
            <a:custGeom>
              <a:avLst/>
              <a:gdLst/>
              <a:ahLst/>
              <a:cxnLst/>
              <a:rect r="r" b="b" t="t" l="l"/>
              <a:pathLst>
                <a:path h="2526532" w="21336000">
                  <a:moveTo>
                    <a:pt x="177800" y="0"/>
                  </a:moveTo>
                  <a:lnTo>
                    <a:pt x="21158200" y="0"/>
                  </a:lnTo>
                  <a:cubicBezTo>
                    <a:pt x="21256396" y="0"/>
                    <a:pt x="21336000" y="113117"/>
                    <a:pt x="21336000" y="252653"/>
                  </a:cubicBezTo>
                  <a:lnTo>
                    <a:pt x="21336000" y="2273879"/>
                  </a:lnTo>
                  <a:cubicBezTo>
                    <a:pt x="21336000" y="2413415"/>
                    <a:pt x="21256396" y="2526532"/>
                    <a:pt x="21158200" y="2526532"/>
                  </a:cubicBezTo>
                  <a:lnTo>
                    <a:pt x="177800" y="2526532"/>
                  </a:lnTo>
                  <a:cubicBezTo>
                    <a:pt x="79604" y="2526532"/>
                    <a:pt x="0" y="2413415"/>
                    <a:pt x="0" y="2273879"/>
                  </a:cubicBezTo>
                  <a:lnTo>
                    <a:pt x="0" y="252653"/>
                  </a:lnTo>
                  <a:cubicBezTo>
                    <a:pt x="0" y="113117"/>
                    <a:pt x="79604" y="0"/>
                    <a:pt x="1778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21336000" cy="25646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600200" y="5870693"/>
            <a:ext cx="5715000" cy="448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b="true" sz="25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Why this matters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524000" y="6648568"/>
            <a:ext cx="15582900" cy="767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sz="20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EAJNS is a regional journal — not a large publisher with a dedicated marketing department. Everything presented today is built around that reality.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57300" y="8321593"/>
            <a:ext cx="16002000" cy="37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sz="20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Led by Editor-in-Chief </a:t>
            </a:r>
            <a:r>
              <a:rPr lang="en-US" b="true" sz="2099">
                <a:solidFill>
                  <a:srgbClr val="555566"/>
                </a:solidFill>
                <a:latin typeface="Inter Bold"/>
                <a:ea typeface="Inter Bold"/>
                <a:cs typeface="Inter Bold"/>
                <a:sym typeface="Inter Bold"/>
              </a:rPr>
              <a:t>Dr Philip Mwachaka</a:t>
            </a:r>
            <a:r>
              <a:rPr lang="en-US" sz="20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 (PhD, MMed Neurosurgery, University of Nairobi), supported by an editorial team.</a:t>
            </a:r>
          </a:p>
        </p:txBody>
      </p:sp>
      <p:sp>
        <p:nvSpPr>
          <p:cNvPr name="AutoShape 29" id="29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0" id="30"/>
          <p:cNvSpPr txBox="true"/>
          <p:nvPr/>
        </p:nvSpPr>
        <p:spPr>
          <a:xfrm rot="0">
            <a:off x="875776" y="941220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</p:spTree>
  </p:cSld>
  <p:clrMapOvr>
    <a:masterClrMapping/>
  </p:clrMapOvr>
  <p:transition spd="fast">
    <p:cover dir="u"/>
  </p:transition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143000" y="4286250"/>
            <a:ext cx="16002000" cy="0"/>
          </a:xfrm>
          <a:prstGeom prst="line">
            <a:avLst/>
          </a:prstGeom>
          <a:ln cap="flat" w="9525">
            <a:solidFill>
              <a:srgbClr val="E8E8E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5600700" y="582930"/>
            <a:ext cx="7620000" cy="82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Why Visibility Matters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005442" y="1817687"/>
            <a:ext cx="6049363" cy="490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222B63"/>
                </a:solidFill>
                <a:latin typeface="Inter"/>
                <a:ea typeface="Inter"/>
                <a:cs typeface="Inter"/>
                <a:sym typeface="Inter"/>
              </a:rPr>
              <a:t>What EAJNS has already built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143000" y="2781300"/>
            <a:ext cx="3619500" cy="2237192"/>
            <a:chOff x="0" y="0"/>
            <a:chExt cx="4826000" cy="298292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26000" cy="2982922"/>
            </a:xfrm>
            <a:custGeom>
              <a:avLst/>
              <a:gdLst/>
              <a:ahLst/>
              <a:cxnLst/>
              <a:rect r="r" b="b" t="t" l="l"/>
              <a:pathLst>
                <a:path h="2982922" w="4826000">
                  <a:moveTo>
                    <a:pt x="254000" y="0"/>
                  </a:moveTo>
                  <a:lnTo>
                    <a:pt x="4572000" y="0"/>
                  </a:lnTo>
                  <a:cubicBezTo>
                    <a:pt x="4712280" y="0"/>
                    <a:pt x="4826000" y="133550"/>
                    <a:pt x="4826000" y="298292"/>
                  </a:cubicBezTo>
                  <a:lnTo>
                    <a:pt x="4826000" y="2684630"/>
                  </a:lnTo>
                  <a:cubicBezTo>
                    <a:pt x="4826000" y="2849372"/>
                    <a:pt x="4712280" y="2982922"/>
                    <a:pt x="4572000" y="2982922"/>
                  </a:cubicBezTo>
                  <a:lnTo>
                    <a:pt x="254000" y="2982922"/>
                  </a:lnTo>
                  <a:cubicBezTo>
                    <a:pt x="113720" y="2982922"/>
                    <a:pt x="0" y="2849372"/>
                    <a:pt x="0" y="2684630"/>
                  </a:cubicBezTo>
                  <a:lnTo>
                    <a:pt x="0" y="298292"/>
                  </a:lnTo>
                  <a:cubicBezTo>
                    <a:pt x="0" y="133550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26000" cy="30210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504950" y="2974458"/>
            <a:ext cx="3086100" cy="361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9"/>
              </a:lnSpc>
            </a:pPr>
            <a:r>
              <a:rPr lang="en-US" b="true" sz="22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9 Issues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47800" y="3560445"/>
            <a:ext cx="3086100" cy="139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49"/>
              </a:lnSpc>
            </a:pPr>
            <a:r>
              <a:rPr lang="en-US" sz="18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Published in EAJNS's first three years (2022–2025), and growing</a:t>
            </a:r>
          </a:p>
          <a:p>
            <a:pPr algn="l">
              <a:lnSpc>
                <a:spcPts val="2849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5195692" y="2781300"/>
            <a:ext cx="3619500" cy="2237192"/>
            <a:chOff x="0" y="0"/>
            <a:chExt cx="4826000" cy="298292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826000" cy="2982922"/>
            </a:xfrm>
            <a:custGeom>
              <a:avLst/>
              <a:gdLst/>
              <a:ahLst/>
              <a:cxnLst/>
              <a:rect r="r" b="b" t="t" l="l"/>
              <a:pathLst>
                <a:path h="2982922" w="4826000">
                  <a:moveTo>
                    <a:pt x="254000" y="0"/>
                  </a:moveTo>
                  <a:lnTo>
                    <a:pt x="4572000" y="0"/>
                  </a:lnTo>
                  <a:cubicBezTo>
                    <a:pt x="4712280" y="0"/>
                    <a:pt x="4826000" y="133550"/>
                    <a:pt x="4826000" y="298292"/>
                  </a:cubicBezTo>
                  <a:lnTo>
                    <a:pt x="4826000" y="2684630"/>
                  </a:lnTo>
                  <a:cubicBezTo>
                    <a:pt x="4826000" y="2849372"/>
                    <a:pt x="4712280" y="2982922"/>
                    <a:pt x="4572000" y="2982922"/>
                  </a:cubicBezTo>
                  <a:lnTo>
                    <a:pt x="254000" y="2982922"/>
                  </a:lnTo>
                  <a:cubicBezTo>
                    <a:pt x="113720" y="2982922"/>
                    <a:pt x="0" y="2849372"/>
                    <a:pt x="0" y="2684630"/>
                  </a:cubicBezTo>
                  <a:lnTo>
                    <a:pt x="0" y="298292"/>
                  </a:lnTo>
                  <a:cubicBezTo>
                    <a:pt x="0" y="133550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826000" cy="30210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5410200" y="2974458"/>
            <a:ext cx="3086100" cy="361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9"/>
              </a:lnSpc>
            </a:pPr>
            <a:r>
              <a:rPr lang="en-US" b="true" sz="22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AJOL Hosted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462392" y="3557356"/>
            <a:ext cx="3086100" cy="1746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4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Indexed via African Journals Online, which assigns a DOI to every article</a:t>
            </a:r>
          </a:p>
          <a:p>
            <a:pPr algn="l" marL="0" indent="0" lvl="0">
              <a:lnSpc>
                <a:spcPts val="2849"/>
              </a:lnSpc>
              <a:spcBef>
                <a:spcPct val="0"/>
              </a:spcBef>
            </a:pPr>
          </a:p>
        </p:txBody>
      </p:sp>
      <p:grpSp>
        <p:nvGrpSpPr>
          <p:cNvPr name="Group 15" id="15"/>
          <p:cNvGrpSpPr/>
          <p:nvPr/>
        </p:nvGrpSpPr>
        <p:grpSpPr>
          <a:xfrm rot="0">
            <a:off x="9144000" y="2857500"/>
            <a:ext cx="3619500" cy="2160992"/>
            <a:chOff x="0" y="0"/>
            <a:chExt cx="4826000" cy="288132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826000" cy="2881322"/>
            </a:xfrm>
            <a:custGeom>
              <a:avLst/>
              <a:gdLst/>
              <a:ahLst/>
              <a:cxnLst/>
              <a:rect r="r" b="b" t="t" l="l"/>
              <a:pathLst>
                <a:path h="2881322" w="4826000">
                  <a:moveTo>
                    <a:pt x="254000" y="0"/>
                  </a:moveTo>
                  <a:lnTo>
                    <a:pt x="4572000" y="0"/>
                  </a:lnTo>
                  <a:cubicBezTo>
                    <a:pt x="4712280" y="0"/>
                    <a:pt x="4826000" y="129001"/>
                    <a:pt x="4826000" y="288132"/>
                  </a:cubicBezTo>
                  <a:lnTo>
                    <a:pt x="4826000" y="2593190"/>
                  </a:lnTo>
                  <a:cubicBezTo>
                    <a:pt x="4826000" y="2752321"/>
                    <a:pt x="4712280" y="2881322"/>
                    <a:pt x="4572000" y="2881322"/>
                  </a:cubicBezTo>
                  <a:lnTo>
                    <a:pt x="254000" y="2881322"/>
                  </a:lnTo>
                  <a:cubicBezTo>
                    <a:pt x="113720" y="2881322"/>
                    <a:pt x="0" y="2752321"/>
                    <a:pt x="0" y="2593190"/>
                  </a:cubicBezTo>
                  <a:lnTo>
                    <a:pt x="0" y="288132"/>
                  </a:lnTo>
                  <a:cubicBezTo>
                    <a:pt x="0" y="129001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4826000" cy="29194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9462892" y="2978586"/>
            <a:ext cx="3086100" cy="353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b="true" sz="21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COPE &amp; ICMJE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410700" y="3391852"/>
            <a:ext cx="3086100" cy="1922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4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Editorial process follows international publication-ethics standards</a:t>
            </a:r>
          </a:p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</a:p>
        </p:txBody>
      </p:sp>
      <p:grpSp>
        <p:nvGrpSpPr>
          <p:cNvPr name="Group 20" id="20"/>
          <p:cNvGrpSpPr/>
          <p:nvPr/>
        </p:nvGrpSpPr>
        <p:grpSpPr>
          <a:xfrm rot="0">
            <a:off x="13220700" y="2781300"/>
            <a:ext cx="3619500" cy="2237192"/>
            <a:chOff x="0" y="0"/>
            <a:chExt cx="4826000" cy="2982922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26000" cy="2982922"/>
            </a:xfrm>
            <a:custGeom>
              <a:avLst/>
              <a:gdLst/>
              <a:ahLst/>
              <a:cxnLst/>
              <a:rect r="r" b="b" t="t" l="l"/>
              <a:pathLst>
                <a:path h="2982922" w="4826000">
                  <a:moveTo>
                    <a:pt x="254000" y="0"/>
                  </a:moveTo>
                  <a:lnTo>
                    <a:pt x="4572000" y="0"/>
                  </a:lnTo>
                  <a:cubicBezTo>
                    <a:pt x="4712280" y="0"/>
                    <a:pt x="4826000" y="133550"/>
                    <a:pt x="4826000" y="298292"/>
                  </a:cubicBezTo>
                  <a:lnTo>
                    <a:pt x="4826000" y="2684630"/>
                  </a:lnTo>
                  <a:cubicBezTo>
                    <a:pt x="4826000" y="2849372"/>
                    <a:pt x="4712280" y="2982922"/>
                    <a:pt x="4572000" y="2982922"/>
                  </a:cubicBezTo>
                  <a:lnTo>
                    <a:pt x="254000" y="2982922"/>
                  </a:lnTo>
                  <a:cubicBezTo>
                    <a:pt x="113720" y="2982922"/>
                    <a:pt x="0" y="2849372"/>
                    <a:pt x="0" y="2684630"/>
                  </a:cubicBezTo>
                  <a:lnTo>
                    <a:pt x="0" y="298292"/>
                  </a:lnTo>
                  <a:cubicBezTo>
                    <a:pt x="0" y="133550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4826000" cy="30210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3487400" y="2916916"/>
            <a:ext cx="3086100" cy="1076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59"/>
              </a:lnSpc>
              <a:spcBef>
                <a:spcPct val="0"/>
              </a:spcBef>
            </a:pPr>
            <a:r>
              <a:rPr lang="en-US" b="true" sz="21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4 disciplines+ </a:t>
            </a:r>
          </a:p>
          <a:p>
            <a:pPr algn="ctr" marL="0" indent="0" lvl="0">
              <a:lnSpc>
                <a:spcPts val="2859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2859"/>
              </a:lnSpc>
              <a:spcBef>
                <a:spcPct val="0"/>
              </a:spcBef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13487400" y="3384232"/>
            <a:ext cx="3086100" cy="1746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49"/>
              </a:lnSpc>
              <a:spcBef>
                <a:spcPct val="0"/>
              </a:spcBef>
            </a:pPr>
            <a:r>
              <a:rPr lang="en-US" sz="18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Editorial board spans surgery, pathology, imaging &amp; anatomy departments</a:t>
            </a:r>
          </a:p>
          <a:p>
            <a:pPr algn="l" marL="0" indent="0" lvl="0">
              <a:lnSpc>
                <a:spcPts val="2849"/>
              </a:lnSpc>
              <a:spcBef>
                <a:spcPct val="0"/>
              </a:spcBef>
            </a:pPr>
          </a:p>
        </p:txBody>
      </p:sp>
      <p:grpSp>
        <p:nvGrpSpPr>
          <p:cNvPr name="Group 25" id="25"/>
          <p:cNvGrpSpPr/>
          <p:nvPr/>
        </p:nvGrpSpPr>
        <p:grpSpPr>
          <a:xfrm rot="0">
            <a:off x="1652392" y="5675717"/>
            <a:ext cx="15187808" cy="3371572"/>
            <a:chOff x="0" y="0"/>
            <a:chExt cx="20250410" cy="449542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0250410" cy="4495429"/>
            </a:xfrm>
            <a:custGeom>
              <a:avLst/>
              <a:gdLst/>
              <a:ahLst/>
              <a:cxnLst/>
              <a:rect r="r" b="b" t="t" l="l"/>
              <a:pathLst>
                <a:path h="4495429" w="20250410">
                  <a:moveTo>
                    <a:pt x="354382" y="0"/>
                  </a:moveTo>
                  <a:lnTo>
                    <a:pt x="19896027" y="0"/>
                  </a:lnTo>
                  <a:cubicBezTo>
                    <a:pt x="20091749" y="0"/>
                    <a:pt x="20250410" y="201267"/>
                    <a:pt x="20250410" y="449543"/>
                  </a:cubicBezTo>
                  <a:lnTo>
                    <a:pt x="20250410" y="4045886"/>
                  </a:lnTo>
                  <a:cubicBezTo>
                    <a:pt x="20250410" y="4294162"/>
                    <a:pt x="20091749" y="4495429"/>
                    <a:pt x="19896027" y="4495429"/>
                  </a:cubicBezTo>
                  <a:lnTo>
                    <a:pt x="354382" y="4495429"/>
                  </a:lnTo>
                  <a:cubicBezTo>
                    <a:pt x="158662" y="4495429"/>
                    <a:pt x="0" y="4294162"/>
                    <a:pt x="0" y="4045886"/>
                  </a:cubicBezTo>
                  <a:lnTo>
                    <a:pt x="0" y="449543"/>
                  </a:lnTo>
                  <a:cubicBezTo>
                    <a:pt x="0" y="201267"/>
                    <a:pt x="158662" y="0"/>
                    <a:pt x="354382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66675"/>
              <a:ext cx="20250410" cy="45621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0" indent="0" lvl="0">
                <a:lnSpc>
                  <a:spcPts val="314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3663765" y="6659522"/>
            <a:ext cx="7048500" cy="405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b="true" sz="23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Editorial Core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394079" y="6671481"/>
            <a:ext cx="8636371" cy="37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sz="20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Dr Philip Mwachaka (EIC) + 3 Assistant Editors + Editorial intern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005442" y="5890431"/>
            <a:ext cx="5715000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9"/>
              </a:lnSpc>
            </a:pPr>
            <a:r>
              <a:rPr lang="en-US" sz="3099">
                <a:solidFill>
                  <a:srgbClr val="222B6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Editorial Leadership</a:t>
            </a:r>
          </a:p>
        </p:txBody>
      </p:sp>
      <p:sp>
        <p:nvSpPr>
          <p:cNvPr name="AutoShape 31" id="31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2" id="32"/>
          <p:cNvSpPr txBox="true"/>
          <p:nvPr/>
        </p:nvSpPr>
        <p:spPr>
          <a:xfrm rot="0">
            <a:off x="875776" y="941220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3427880" y="7284362"/>
            <a:ext cx="7048500" cy="824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3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Advisory board 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</p:txBody>
      </p:sp>
      <p:sp>
        <p:nvSpPr>
          <p:cNvPr name="TextBox 34" id="34"/>
          <p:cNvSpPr txBox="true"/>
          <p:nvPr/>
        </p:nvSpPr>
        <p:spPr>
          <a:xfrm rot="0">
            <a:off x="2095500" y="7977782"/>
            <a:ext cx="7048500" cy="824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b="true" sz="23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Cross-disciplinary reach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</p:txBody>
      </p:sp>
      <p:sp>
        <p:nvSpPr>
          <p:cNvPr name="TextBox 35" id="35"/>
          <p:cNvSpPr txBox="true"/>
          <p:nvPr/>
        </p:nvSpPr>
        <p:spPr>
          <a:xfrm rot="0">
            <a:off x="6394079" y="7303412"/>
            <a:ext cx="11202832" cy="767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4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Drawn from the University of Nairobi and multiple universitites across</a:t>
            </a:r>
          </a:p>
          <a:p>
            <a:pPr algn="l" marL="0" indent="0" lvl="0">
              <a:lnSpc>
                <a:spcPts val="3149"/>
              </a:lnSpc>
              <a:spcBef>
                <a:spcPct val="0"/>
              </a:spcBef>
            </a:pPr>
          </a:p>
        </p:txBody>
      </p:sp>
      <p:sp>
        <p:nvSpPr>
          <p:cNvPr name="TextBox 36" id="36"/>
          <p:cNvSpPr txBox="true"/>
          <p:nvPr/>
        </p:nvSpPr>
        <p:spPr>
          <a:xfrm rot="0">
            <a:off x="6394079" y="7801569"/>
            <a:ext cx="11026702" cy="1158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4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Surgery, Pathology, Diagnostic Imaging &amp; Human Anatomy departments all represented</a:t>
            </a:r>
          </a:p>
          <a:p>
            <a:pPr algn="l" marL="0" indent="0" lvl="0">
              <a:lnSpc>
                <a:spcPts val="3149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cover dir="u"/>
  </p:transition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43000" y="256987"/>
            <a:ext cx="16451730" cy="248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</a:pPr>
            <a:r>
              <a:rPr lang="en-US" sz="5499" b="tru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Why a Regional Journal Needs a Communications Approach </a:t>
            </a:r>
          </a:p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</a:p>
        </p:txBody>
      </p:sp>
      <p:grpSp>
        <p:nvGrpSpPr>
          <p:cNvPr name="Group 3" id="3"/>
          <p:cNvGrpSpPr/>
          <p:nvPr/>
        </p:nvGrpSpPr>
        <p:grpSpPr>
          <a:xfrm rot="0">
            <a:off x="1638662" y="7327947"/>
            <a:ext cx="15830550" cy="1489690"/>
            <a:chOff x="0" y="0"/>
            <a:chExt cx="21107400" cy="198625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107400" cy="1986253"/>
            </a:xfrm>
            <a:custGeom>
              <a:avLst/>
              <a:gdLst/>
              <a:ahLst/>
              <a:cxnLst/>
              <a:rect r="r" b="b" t="t" l="l"/>
              <a:pathLst>
                <a:path h="1986253" w="21107400">
                  <a:moveTo>
                    <a:pt x="1136552" y="0"/>
                  </a:moveTo>
                  <a:lnTo>
                    <a:pt x="19970848" y="0"/>
                  </a:lnTo>
                  <a:cubicBezTo>
                    <a:pt x="20598547" y="0"/>
                    <a:pt x="21107400" y="88928"/>
                    <a:pt x="21107400" y="198625"/>
                  </a:cubicBezTo>
                  <a:lnTo>
                    <a:pt x="21107400" y="1787628"/>
                  </a:lnTo>
                  <a:cubicBezTo>
                    <a:pt x="21107400" y="1897325"/>
                    <a:pt x="20598547" y="1986253"/>
                    <a:pt x="19970848" y="1986253"/>
                  </a:cubicBezTo>
                  <a:lnTo>
                    <a:pt x="1136552" y="1986253"/>
                  </a:lnTo>
                  <a:cubicBezTo>
                    <a:pt x="508852" y="1986253"/>
                    <a:pt x="0" y="1897325"/>
                    <a:pt x="0" y="1787628"/>
                  </a:cubicBezTo>
                  <a:lnTo>
                    <a:pt x="0" y="198625"/>
                  </a:lnTo>
                  <a:cubicBezTo>
                    <a:pt x="0" y="88928"/>
                    <a:pt x="508852" y="0"/>
                    <a:pt x="1136552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21107400" cy="20243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7793021" y="7388941"/>
            <a:ext cx="4381500" cy="916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  <a:r>
              <a:rPr lang="en-US" b="true" sz="27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Trust takes visibility </a:t>
            </a:r>
          </a:p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823013" y="8056898"/>
            <a:ext cx="15654771" cy="8172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Being seen consistently is part of how a young journal builds credibility with its own community.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</p:txBody>
      </p:sp>
      <p:sp>
        <p:nvSpPr>
          <p:cNvPr name="AutoShape 8" id="8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9" id="9"/>
          <p:cNvSpPr txBox="true"/>
          <p:nvPr/>
        </p:nvSpPr>
        <p:spPr>
          <a:xfrm rot="0">
            <a:off x="875776" y="941220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453590" y="5143500"/>
            <a:ext cx="15830550" cy="1571677"/>
            <a:chOff x="0" y="0"/>
            <a:chExt cx="21107400" cy="209556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1107400" cy="2095569"/>
            </a:xfrm>
            <a:custGeom>
              <a:avLst/>
              <a:gdLst/>
              <a:ahLst/>
              <a:cxnLst/>
              <a:rect r="r" b="b" t="t" l="l"/>
              <a:pathLst>
                <a:path h="2095569" w="21107400">
                  <a:moveTo>
                    <a:pt x="1136552" y="0"/>
                  </a:moveTo>
                  <a:lnTo>
                    <a:pt x="19970848" y="0"/>
                  </a:lnTo>
                  <a:cubicBezTo>
                    <a:pt x="20598547" y="0"/>
                    <a:pt x="21107400" y="93822"/>
                    <a:pt x="21107400" y="209557"/>
                  </a:cubicBezTo>
                  <a:lnTo>
                    <a:pt x="21107400" y="1886012"/>
                  </a:lnTo>
                  <a:cubicBezTo>
                    <a:pt x="21107400" y="2001747"/>
                    <a:pt x="20598547" y="2095569"/>
                    <a:pt x="19970848" y="2095569"/>
                  </a:cubicBezTo>
                  <a:lnTo>
                    <a:pt x="1136552" y="2095569"/>
                  </a:lnTo>
                  <a:cubicBezTo>
                    <a:pt x="508852" y="2095569"/>
                    <a:pt x="0" y="2001747"/>
                    <a:pt x="0" y="1886012"/>
                  </a:cubicBezTo>
                  <a:lnTo>
                    <a:pt x="0" y="209557"/>
                  </a:lnTo>
                  <a:cubicBezTo>
                    <a:pt x="0" y="93822"/>
                    <a:pt x="508852" y="0"/>
                    <a:pt x="1136552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1107400" cy="213366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672795" y="5914471"/>
            <a:ext cx="15620638" cy="8172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0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We need to reach both readers and clinicians looking for research, and authors deciding where to submit their next paper.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453590" y="2762062"/>
            <a:ext cx="15830550" cy="1558465"/>
            <a:chOff x="0" y="0"/>
            <a:chExt cx="21107400" cy="207795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107400" cy="2077953"/>
            </a:xfrm>
            <a:custGeom>
              <a:avLst/>
              <a:gdLst/>
              <a:ahLst/>
              <a:cxnLst/>
              <a:rect r="r" b="b" t="t" l="l"/>
              <a:pathLst>
                <a:path h="2077953" w="21107400">
                  <a:moveTo>
                    <a:pt x="1136552" y="0"/>
                  </a:moveTo>
                  <a:lnTo>
                    <a:pt x="19970848" y="0"/>
                  </a:lnTo>
                  <a:cubicBezTo>
                    <a:pt x="20598547" y="0"/>
                    <a:pt x="21107400" y="93033"/>
                    <a:pt x="21107400" y="207795"/>
                  </a:cubicBezTo>
                  <a:lnTo>
                    <a:pt x="21107400" y="1870158"/>
                  </a:lnTo>
                  <a:cubicBezTo>
                    <a:pt x="21107400" y="1984920"/>
                    <a:pt x="20598547" y="2077953"/>
                    <a:pt x="19970848" y="2077953"/>
                  </a:cubicBezTo>
                  <a:lnTo>
                    <a:pt x="1136552" y="2077953"/>
                  </a:lnTo>
                  <a:cubicBezTo>
                    <a:pt x="508852" y="2077953"/>
                    <a:pt x="0" y="1984920"/>
                    <a:pt x="0" y="1870158"/>
                  </a:cubicBezTo>
                  <a:lnTo>
                    <a:pt x="0" y="207795"/>
                  </a:lnTo>
                  <a:cubicBezTo>
                    <a:pt x="0" y="93033"/>
                    <a:pt x="508852" y="0"/>
                    <a:pt x="1136552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1107400" cy="21160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638662" y="3291131"/>
            <a:ext cx="15654771" cy="115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0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New, regionally-based journals are easy to overlook in a global indexing landscape dominated by large, established publishers.</a:t>
            </a:r>
          </a:p>
          <a:p>
            <a:pPr algn="l">
              <a:lnSpc>
                <a:spcPts val="2559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8038983" y="2812341"/>
            <a:ext cx="438150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b="true" sz="27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Discoverability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793021" y="5342789"/>
            <a:ext cx="4381500" cy="916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  <a:r>
              <a:rPr lang="en-US" b="true" sz="27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Two audiences at once</a:t>
            </a:r>
          </a:p>
          <a:p>
            <a:pPr algn="l" marL="0" indent="0" lvl="0">
              <a:lnSpc>
                <a:spcPts val="3639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cover dir="u"/>
  </p:transition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843386" y="1763631"/>
          <a:ext cx="16202025" cy="8355149"/>
        </p:xfrm>
        <a:graphic>
          <a:graphicData uri="http://schemas.openxmlformats.org/drawingml/2006/table">
            <a:tbl>
              <a:tblPr/>
              <a:tblGrid>
                <a:gridCol w="4887309"/>
                <a:gridCol w="3142182"/>
                <a:gridCol w="3142182"/>
                <a:gridCol w="5030352"/>
              </a:tblGrid>
              <a:tr h="134609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Platform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BB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405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8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Handle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BB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405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8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Followers / Reach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BB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405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8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Where It Fits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BBB"/>
                    </a:solidFill>
                  </a:tcPr>
                </a:tc>
              </a:tr>
              <a:tr h="121825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639"/>
                        </a:lnSpc>
                        <a:defRPr/>
                      </a:pPr>
                      <a:r>
                        <a:rPr lang="en-US" sz="2599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YouTube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@EAJNS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83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Long-form &amp; search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608"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WhatsApp Channel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EAJNS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255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Fastest, most direct reach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608"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Instagram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@the_eajns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322 followers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Visual — graphical abstracts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608"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X (Twitter)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@TheEAJNS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115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Speed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1986"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LinkedIn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The EAJNS</a:t>
                      </a:r>
                      <a:endParaRPr lang="en-US" sz="1100"/>
                    </a:p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</a:pPr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454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Professional credibility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1986"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The EAJNS Podcast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Spotify &amp; YouTube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approx 200 views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0" indent="0" lvl="0">
                        <a:lnSpc>
                          <a:spcPts val="363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599" strike="noStrike" u="none">
                          <a:solidFill>
                            <a:srgbClr val="000000"/>
                          </a:solidFill>
                          <a:latin typeface="Canva Sans"/>
                          <a:ea typeface="Canva Sans"/>
                          <a:cs typeface="Canva Sans"/>
                          <a:sym typeface="Canva Sans"/>
                        </a:rPr>
                        <a:t>On-the-go, long-form listening</a:t>
                      </a:r>
                      <a:endParaRPr lang="en-US" sz="1100"/>
                    </a:p>
                  </a:txBody>
                  <a:tcPr marL="114300" marR="114300" marT="114300" marB="114300" anchor="t">
                    <a:lnL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5400000">
            <a:off x="13277396" y="5526167"/>
            <a:ext cx="9205916" cy="514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b="true" sz="2799">
                <a:solidFill>
                  <a:srgbClr val="C9A96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One message.Six platforms.Different strengths.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963719" y="1133076"/>
            <a:ext cx="12360563" cy="824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Same content everywhere — here's where we currently stand on each platform</a:t>
            </a:r>
          </a:p>
          <a:p>
            <a:pPr algn="l">
              <a:lnSpc>
                <a:spcPts val="33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843386" y="0"/>
            <a:ext cx="16116300" cy="165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Our Channel Mix Today: A Reach Snapshot</a:t>
            </a:r>
          </a:p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-5400000">
            <a:off x="-1151804" y="887283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</p:spTree>
  </p:cSld>
  <p:clrMapOvr>
    <a:masterClrMapping/>
  </p:clrMapOvr>
  <p:transition spd="fast">
    <p:cover dir="u"/>
  </p:transition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38250" y="200025"/>
            <a:ext cx="14822016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One Content Strategy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570832" y="1648552"/>
            <a:ext cx="9146336" cy="1189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true">
                <a:solidFill>
                  <a:srgbClr val="C9A96E"/>
                </a:solidFill>
                <a:latin typeface="Inter Bold"/>
                <a:ea typeface="Inter Bold"/>
                <a:cs typeface="Inter Bold"/>
                <a:sym typeface="Inter Bold"/>
              </a:rPr>
              <a:t>Matched to Each Platform's Strength</a:t>
            </a:r>
          </a:p>
          <a:p>
            <a:pPr algn="l" marL="0" indent="0" lvl="0">
              <a:lnSpc>
                <a:spcPts val="4759"/>
              </a:lnSpc>
              <a:spcBef>
                <a:spcPct val="0"/>
              </a:spcBef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673303" y="5063608"/>
            <a:ext cx="7143750" cy="3105336"/>
            <a:chOff x="0" y="0"/>
            <a:chExt cx="9525000" cy="414044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25000" cy="4140448"/>
            </a:xfrm>
            <a:custGeom>
              <a:avLst/>
              <a:gdLst/>
              <a:ahLst/>
              <a:cxnLst/>
              <a:rect r="r" b="b" t="t" l="l"/>
              <a:pathLst>
                <a:path h="4140448" w="9525000">
                  <a:moveTo>
                    <a:pt x="254000" y="0"/>
                  </a:moveTo>
                  <a:lnTo>
                    <a:pt x="9271000" y="0"/>
                  </a:lnTo>
                  <a:cubicBezTo>
                    <a:pt x="9411281" y="0"/>
                    <a:pt x="9525000" y="185374"/>
                    <a:pt x="9525000" y="414045"/>
                  </a:cubicBezTo>
                  <a:lnTo>
                    <a:pt x="9525000" y="3726403"/>
                  </a:lnTo>
                  <a:cubicBezTo>
                    <a:pt x="9525000" y="3955074"/>
                    <a:pt x="9411281" y="4140448"/>
                    <a:pt x="9271000" y="4140448"/>
                  </a:cubicBezTo>
                  <a:lnTo>
                    <a:pt x="254000" y="4140448"/>
                  </a:lnTo>
                  <a:cubicBezTo>
                    <a:pt x="113720" y="4140448"/>
                    <a:pt x="0" y="3955074"/>
                    <a:pt x="0" y="3726403"/>
                  </a:cubicBezTo>
                  <a:lnTo>
                    <a:pt x="0" y="414045"/>
                  </a:lnTo>
                  <a:cubicBezTo>
                    <a:pt x="0" y="185374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525000" cy="41785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2151828" y="5336467"/>
            <a:ext cx="6572250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b="true" sz="29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Graphical Abstracts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5777" y="6104949"/>
            <a:ext cx="6578803" cy="1835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9"/>
              </a:lnSpc>
            </a:pPr>
            <a:r>
              <a:rPr lang="en-US" sz="22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 A designed visual pulling out each article's key finding,built to spark curiosity and drive readers into the full issue.</a:t>
            </a:r>
          </a:p>
          <a:p>
            <a:pPr algn="l">
              <a:lnSpc>
                <a:spcPts val="3679"/>
              </a:lnSpc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9885053" y="5063608"/>
            <a:ext cx="7143750" cy="3105336"/>
            <a:chOff x="0" y="0"/>
            <a:chExt cx="9525000" cy="414044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525000" cy="4140448"/>
            </a:xfrm>
            <a:custGeom>
              <a:avLst/>
              <a:gdLst/>
              <a:ahLst/>
              <a:cxnLst/>
              <a:rect r="r" b="b" t="t" l="l"/>
              <a:pathLst>
                <a:path h="4140448" w="9525000">
                  <a:moveTo>
                    <a:pt x="254000" y="0"/>
                  </a:moveTo>
                  <a:lnTo>
                    <a:pt x="9271000" y="0"/>
                  </a:lnTo>
                  <a:cubicBezTo>
                    <a:pt x="9411281" y="0"/>
                    <a:pt x="9525000" y="185374"/>
                    <a:pt x="9525000" y="414045"/>
                  </a:cubicBezTo>
                  <a:lnTo>
                    <a:pt x="9525000" y="3726403"/>
                  </a:lnTo>
                  <a:cubicBezTo>
                    <a:pt x="9525000" y="3955074"/>
                    <a:pt x="9411281" y="4140448"/>
                    <a:pt x="9271000" y="4140448"/>
                  </a:cubicBezTo>
                  <a:lnTo>
                    <a:pt x="254000" y="4140448"/>
                  </a:lnTo>
                  <a:cubicBezTo>
                    <a:pt x="113720" y="4140448"/>
                    <a:pt x="0" y="3955074"/>
                    <a:pt x="0" y="3726403"/>
                  </a:cubicBezTo>
                  <a:lnTo>
                    <a:pt x="0" y="414045"/>
                  </a:lnTo>
                  <a:cubicBezTo>
                    <a:pt x="0" y="185374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9525000" cy="41785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170803" y="5336467"/>
            <a:ext cx="6572250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99"/>
              </a:lnSpc>
              <a:spcBef>
                <a:spcPct val="0"/>
              </a:spcBef>
            </a:pPr>
            <a:r>
              <a:rPr lang="en-US" b="true" sz="29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Podcast Sneak Clips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170803" y="6055571"/>
            <a:ext cx="6572250" cy="1916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23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 Short highlight cuts from full episodes, used as teasers across every channel to drive plays.</a:t>
            </a:r>
          </a:p>
          <a:p>
            <a:pPr algn="l" marL="0" indent="0" lvl="0">
              <a:lnSpc>
                <a:spcPts val="3839"/>
              </a:lnSpc>
              <a:spcBef>
                <a:spcPct val="0"/>
              </a:spcBef>
            </a:pPr>
          </a:p>
        </p:txBody>
      </p:sp>
      <p:sp>
        <p:nvSpPr>
          <p:cNvPr name="AutoShape 14" id="14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5" id="15"/>
          <p:cNvSpPr txBox="true"/>
          <p:nvPr/>
        </p:nvSpPr>
        <p:spPr>
          <a:xfrm rot="0">
            <a:off x="875776" y="941220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78045" y="2635367"/>
            <a:ext cx="16931910" cy="17900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We don't create different content per channel — we build two flagship formats and post them everywhere</a:t>
            </a:r>
          </a:p>
          <a:p>
            <a:pPr algn="l" marL="0" indent="0" lvl="0">
              <a:lnSpc>
                <a:spcPts val="4759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fast">
    <p:cover dir="u"/>
  </p:transition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231637"/>
            <a:ext cx="18522492" cy="94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How Do We Choose a Communication Channel?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048000" y="1313539"/>
            <a:ext cx="13177840" cy="1189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Four questions to ask before adopting any new channel</a:t>
            </a:r>
          </a:p>
          <a:p>
            <a:pPr algn="l">
              <a:lnSpc>
                <a:spcPts val="475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143000" y="2770230"/>
            <a:ext cx="7143750" cy="2617385"/>
            <a:chOff x="0" y="0"/>
            <a:chExt cx="9525000" cy="348984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525000" cy="3489847"/>
            </a:xfrm>
            <a:custGeom>
              <a:avLst/>
              <a:gdLst/>
              <a:ahLst/>
              <a:cxnLst/>
              <a:rect r="r" b="b" t="t" l="l"/>
              <a:pathLst>
                <a:path h="3489847" w="9525000">
                  <a:moveTo>
                    <a:pt x="279400" y="0"/>
                  </a:moveTo>
                  <a:lnTo>
                    <a:pt x="9245600" y="0"/>
                  </a:lnTo>
                  <a:cubicBezTo>
                    <a:pt x="9399908" y="0"/>
                    <a:pt x="9525000" y="156246"/>
                    <a:pt x="9525000" y="348985"/>
                  </a:cubicBezTo>
                  <a:lnTo>
                    <a:pt x="9525000" y="3140862"/>
                  </a:lnTo>
                  <a:cubicBezTo>
                    <a:pt x="9525000" y="3333601"/>
                    <a:pt x="9399908" y="3489847"/>
                    <a:pt x="9245600" y="3489847"/>
                  </a:cubicBezTo>
                  <a:lnTo>
                    <a:pt x="279400" y="3489847"/>
                  </a:lnTo>
                  <a:cubicBezTo>
                    <a:pt x="125092" y="3489847"/>
                    <a:pt x="0" y="3333601"/>
                    <a:pt x="0" y="3140862"/>
                  </a:cubicBezTo>
                  <a:lnTo>
                    <a:pt x="0" y="348985"/>
                  </a:lnTo>
                  <a:cubicBezTo>
                    <a:pt x="0" y="156246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9525000" cy="35279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428750" y="3070225"/>
            <a:ext cx="657225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b="true" sz="27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Where is our audience already?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00200" y="3688079"/>
            <a:ext cx="6400800" cy="1726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9"/>
              </a:lnSpc>
            </a:pPr>
            <a:r>
              <a:rPr lang="en-US" sz="21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We go to platforms our readers and authors already use daily, rather than asking them to adopt something new.</a:t>
            </a:r>
          </a:p>
          <a:p>
            <a:pPr algn="l">
              <a:lnSpc>
                <a:spcPts val="3519"/>
              </a:lnSpc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8667750" y="2770230"/>
            <a:ext cx="7143750" cy="2617385"/>
            <a:chOff x="0" y="0"/>
            <a:chExt cx="9525000" cy="348984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525000" cy="3489847"/>
            </a:xfrm>
            <a:custGeom>
              <a:avLst/>
              <a:gdLst/>
              <a:ahLst/>
              <a:cxnLst/>
              <a:rect r="r" b="b" t="t" l="l"/>
              <a:pathLst>
                <a:path h="3489847" w="9525000">
                  <a:moveTo>
                    <a:pt x="279400" y="0"/>
                  </a:moveTo>
                  <a:lnTo>
                    <a:pt x="9245600" y="0"/>
                  </a:lnTo>
                  <a:cubicBezTo>
                    <a:pt x="9399908" y="0"/>
                    <a:pt x="9525000" y="156246"/>
                    <a:pt x="9525000" y="348985"/>
                  </a:cubicBezTo>
                  <a:lnTo>
                    <a:pt x="9525000" y="3140862"/>
                  </a:lnTo>
                  <a:cubicBezTo>
                    <a:pt x="9525000" y="3333601"/>
                    <a:pt x="9399908" y="3489847"/>
                    <a:pt x="9245600" y="3489847"/>
                  </a:cubicBezTo>
                  <a:lnTo>
                    <a:pt x="279400" y="3489847"/>
                  </a:lnTo>
                  <a:cubicBezTo>
                    <a:pt x="125092" y="3489847"/>
                    <a:pt x="0" y="3333601"/>
                    <a:pt x="0" y="3140862"/>
                  </a:cubicBezTo>
                  <a:lnTo>
                    <a:pt x="0" y="348985"/>
                  </a:lnTo>
                  <a:cubicBezTo>
                    <a:pt x="0" y="156246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9525000" cy="35279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8953500" y="3070225"/>
            <a:ext cx="657225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b="true" sz="27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Can one person sustain it?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953500" y="3688079"/>
            <a:ext cx="6572250" cy="1726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1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 A channel we can't post to consistently does more harm than one we never started, consistency is the real constraint.</a:t>
            </a:r>
          </a:p>
          <a:p>
            <a:pPr algn="l" marL="0" indent="0" lvl="0">
              <a:lnSpc>
                <a:spcPts val="3519"/>
              </a:lnSpc>
              <a:spcBef>
                <a:spcPct val="0"/>
              </a:spcBef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028700" y="6252845"/>
            <a:ext cx="7143750" cy="2617385"/>
            <a:chOff x="0" y="0"/>
            <a:chExt cx="9525000" cy="348984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9525000" cy="3489847"/>
            </a:xfrm>
            <a:custGeom>
              <a:avLst/>
              <a:gdLst/>
              <a:ahLst/>
              <a:cxnLst/>
              <a:rect r="r" b="b" t="t" l="l"/>
              <a:pathLst>
                <a:path h="3489847" w="9525000">
                  <a:moveTo>
                    <a:pt x="279400" y="0"/>
                  </a:moveTo>
                  <a:lnTo>
                    <a:pt x="9245600" y="0"/>
                  </a:lnTo>
                  <a:cubicBezTo>
                    <a:pt x="9399908" y="0"/>
                    <a:pt x="9525000" y="156246"/>
                    <a:pt x="9525000" y="348985"/>
                  </a:cubicBezTo>
                  <a:lnTo>
                    <a:pt x="9525000" y="3140862"/>
                  </a:lnTo>
                  <a:cubicBezTo>
                    <a:pt x="9525000" y="3333601"/>
                    <a:pt x="9399908" y="3489847"/>
                    <a:pt x="9245600" y="3489847"/>
                  </a:cubicBezTo>
                  <a:lnTo>
                    <a:pt x="279400" y="3489847"/>
                  </a:lnTo>
                  <a:cubicBezTo>
                    <a:pt x="125092" y="3489847"/>
                    <a:pt x="0" y="3333601"/>
                    <a:pt x="0" y="3140862"/>
                  </a:cubicBezTo>
                  <a:lnTo>
                    <a:pt x="0" y="348985"/>
                  </a:lnTo>
                  <a:cubicBezTo>
                    <a:pt x="0" y="156246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9525000" cy="35279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428750" y="6591575"/>
            <a:ext cx="657225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b="true" sz="27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What is each platform's strength?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28725" y="7184665"/>
            <a:ext cx="6943725" cy="1726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1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We post the same core content everywhere. The question isn't what to say differently, it's which platform to lean on for speed, depth, or visual reach.</a:t>
            </a:r>
          </a:p>
          <a:p>
            <a:pPr algn="l" marL="0" indent="0" lvl="0">
              <a:lnSpc>
                <a:spcPts val="3519"/>
              </a:lnSpc>
              <a:spcBef>
                <a:spcPct val="0"/>
              </a:spcBef>
            </a:pPr>
          </a:p>
        </p:txBody>
      </p:sp>
      <p:grpSp>
        <p:nvGrpSpPr>
          <p:cNvPr name="Group 19" id="19"/>
          <p:cNvGrpSpPr/>
          <p:nvPr/>
        </p:nvGrpSpPr>
        <p:grpSpPr>
          <a:xfrm rot="0">
            <a:off x="8667750" y="6252845"/>
            <a:ext cx="7143750" cy="2617385"/>
            <a:chOff x="0" y="0"/>
            <a:chExt cx="9525000" cy="348984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9525000" cy="3489847"/>
            </a:xfrm>
            <a:custGeom>
              <a:avLst/>
              <a:gdLst/>
              <a:ahLst/>
              <a:cxnLst/>
              <a:rect r="r" b="b" t="t" l="l"/>
              <a:pathLst>
                <a:path h="3489847" w="9525000">
                  <a:moveTo>
                    <a:pt x="279400" y="0"/>
                  </a:moveTo>
                  <a:lnTo>
                    <a:pt x="9245600" y="0"/>
                  </a:lnTo>
                  <a:cubicBezTo>
                    <a:pt x="9399908" y="0"/>
                    <a:pt x="9525000" y="156246"/>
                    <a:pt x="9525000" y="348985"/>
                  </a:cubicBezTo>
                  <a:lnTo>
                    <a:pt x="9525000" y="3140862"/>
                  </a:lnTo>
                  <a:cubicBezTo>
                    <a:pt x="9525000" y="3333601"/>
                    <a:pt x="9399908" y="3489847"/>
                    <a:pt x="9245600" y="3489847"/>
                  </a:cubicBezTo>
                  <a:lnTo>
                    <a:pt x="279400" y="3489847"/>
                  </a:lnTo>
                  <a:cubicBezTo>
                    <a:pt x="125092" y="3489847"/>
                    <a:pt x="0" y="3333601"/>
                    <a:pt x="0" y="3140862"/>
                  </a:cubicBezTo>
                  <a:lnTo>
                    <a:pt x="0" y="348985"/>
                  </a:lnTo>
                  <a:cubicBezTo>
                    <a:pt x="0" y="156246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9525000" cy="35279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8667750" y="6591575"/>
            <a:ext cx="6572250" cy="45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9"/>
              </a:lnSpc>
              <a:spcBef>
                <a:spcPct val="0"/>
              </a:spcBef>
            </a:pPr>
            <a:r>
              <a:rPr lang="en-US" b="true" sz="27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Does it fit out existing toolkit?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953500" y="7184665"/>
            <a:ext cx="6572250" cy="1726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19"/>
              </a:lnSpc>
              <a:spcBef>
                <a:spcPct val="0"/>
              </a:spcBef>
            </a:pPr>
            <a:r>
              <a:rPr lang="en-US" sz="21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 We have modest,partner-funded budget for tools like Canva Pro.The bar is whether a channel needs new recurring spend on top of that</a:t>
            </a:r>
          </a:p>
          <a:p>
            <a:pPr algn="l" marL="0" indent="0" lvl="0">
              <a:lnSpc>
                <a:spcPts val="3519"/>
              </a:lnSpc>
              <a:spcBef>
                <a:spcPct val="0"/>
              </a:spcBef>
            </a:pPr>
          </a:p>
        </p:txBody>
      </p:sp>
      <p:sp>
        <p:nvSpPr>
          <p:cNvPr name="AutoShape 24" id="24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5" id="25"/>
          <p:cNvSpPr txBox="true"/>
          <p:nvPr/>
        </p:nvSpPr>
        <p:spPr>
          <a:xfrm rot="0">
            <a:off x="875776" y="941220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</p:spTree>
  </p:cSld>
  <p:clrMapOvr>
    <a:masterClrMapping/>
  </p:clrMapOvr>
  <p:transition spd="fast">
    <p:cover dir="u"/>
  </p:transition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845262" y="2374582"/>
            <a:ext cx="6617928" cy="2248018"/>
            <a:chOff x="0" y="0"/>
            <a:chExt cx="6350000" cy="21570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2157007"/>
            </a:xfrm>
            <a:custGeom>
              <a:avLst/>
              <a:gdLst/>
              <a:ahLst/>
              <a:cxnLst/>
              <a:rect r="r" b="b" t="t" l="l"/>
              <a:pathLst>
                <a:path h="2157007" w="6350000">
                  <a:moveTo>
                    <a:pt x="228600" y="0"/>
                  </a:moveTo>
                  <a:lnTo>
                    <a:pt x="6121400" y="0"/>
                  </a:lnTo>
                  <a:cubicBezTo>
                    <a:pt x="6247652" y="0"/>
                    <a:pt x="6350000" y="96572"/>
                    <a:pt x="6350000" y="215701"/>
                  </a:cubicBezTo>
                  <a:lnTo>
                    <a:pt x="6350000" y="1941306"/>
                  </a:lnTo>
                  <a:cubicBezTo>
                    <a:pt x="6350000" y="2060435"/>
                    <a:pt x="6247652" y="2157007"/>
                    <a:pt x="6121400" y="2157007"/>
                  </a:cubicBezTo>
                  <a:lnTo>
                    <a:pt x="228600" y="2157007"/>
                  </a:lnTo>
                  <a:cubicBezTo>
                    <a:pt x="102348" y="2157007"/>
                    <a:pt x="0" y="2060435"/>
                    <a:pt x="0" y="1941306"/>
                  </a:cubicBezTo>
                  <a:lnTo>
                    <a:pt x="0" y="215701"/>
                  </a:lnTo>
                  <a:cubicBezTo>
                    <a:pt x="0" y="96572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350000" cy="21951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1271" y="674695"/>
            <a:ext cx="17287983" cy="1885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Who Manages These Activities?</a:t>
            </a:r>
          </a:p>
          <a:p>
            <a:pPr algn="ctr" marL="0" indent="0" lvl="0">
              <a:lnSpc>
                <a:spcPts val="7439"/>
              </a:lnSpc>
              <a:spcBef>
                <a:spcPct val="0"/>
              </a:spcBef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428750" y="2435225"/>
            <a:ext cx="5763948" cy="5845777"/>
            <a:chOff x="0" y="0"/>
            <a:chExt cx="7620000" cy="772817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620000" cy="7728179"/>
            </a:xfrm>
            <a:custGeom>
              <a:avLst/>
              <a:gdLst/>
              <a:ahLst/>
              <a:cxnLst/>
              <a:rect r="r" b="b" t="t" l="l"/>
              <a:pathLst>
                <a:path h="7728179" w="7620000">
                  <a:moveTo>
                    <a:pt x="482600" y="0"/>
                  </a:moveTo>
                  <a:lnTo>
                    <a:pt x="7137400" y="0"/>
                  </a:lnTo>
                  <a:cubicBezTo>
                    <a:pt x="7403933" y="0"/>
                    <a:pt x="7620000" y="346002"/>
                    <a:pt x="7620000" y="772818"/>
                  </a:cubicBezTo>
                  <a:lnTo>
                    <a:pt x="7620000" y="6955361"/>
                  </a:lnTo>
                  <a:cubicBezTo>
                    <a:pt x="7620000" y="7382177"/>
                    <a:pt x="7403933" y="7728179"/>
                    <a:pt x="7137400" y="7728179"/>
                  </a:cubicBezTo>
                  <a:lnTo>
                    <a:pt x="482600" y="7728179"/>
                  </a:lnTo>
                  <a:cubicBezTo>
                    <a:pt x="216067" y="7728179"/>
                    <a:pt x="0" y="7382177"/>
                    <a:pt x="0" y="6955361"/>
                  </a:cubicBezTo>
                  <a:lnTo>
                    <a:pt x="0" y="772818"/>
                  </a:lnTo>
                  <a:cubicBezTo>
                    <a:pt x="0" y="346002"/>
                    <a:pt x="216067" y="0"/>
                    <a:pt x="482600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222B63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7620000" cy="77662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738974" y="2774323"/>
            <a:ext cx="5453724" cy="1513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9"/>
              </a:lnSpc>
            </a:pPr>
            <a:r>
              <a:rPr lang="en-US" b="true" sz="3099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Editorial Assistant,Communications Lead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38974" y="4606526"/>
            <a:ext cx="5352254" cy="3373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23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 Comms end-to-end:</a:t>
            </a:r>
          </a:p>
          <a:p>
            <a:pPr algn="l">
              <a:lnSpc>
                <a:spcPts val="3839"/>
              </a:lnSpc>
            </a:pPr>
            <a:r>
              <a:rPr lang="en-US" sz="23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• Content</a:t>
            </a:r>
          </a:p>
          <a:p>
            <a:pPr algn="l">
              <a:lnSpc>
                <a:spcPts val="3839"/>
              </a:lnSpc>
            </a:pPr>
            <a:r>
              <a:rPr lang="en-US" sz="23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• Design</a:t>
            </a:r>
          </a:p>
          <a:p>
            <a:pPr algn="l">
              <a:lnSpc>
                <a:spcPts val="3839"/>
              </a:lnSpc>
            </a:pPr>
            <a:r>
              <a:rPr lang="en-US" sz="23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• Captions</a:t>
            </a:r>
          </a:p>
          <a:p>
            <a:pPr algn="l">
              <a:lnSpc>
                <a:spcPts val="3839"/>
              </a:lnSpc>
            </a:pPr>
            <a:r>
              <a:rPr lang="en-US" sz="23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• Scheduling</a:t>
            </a:r>
          </a:p>
          <a:p>
            <a:pPr algn="l">
              <a:lnSpc>
                <a:spcPts val="3839"/>
              </a:lnSpc>
            </a:pPr>
            <a:r>
              <a:rPr lang="en-US" sz="23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• Publishing</a:t>
            </a:r>
          </a:p>
          <a:p>
            <a:pPr algn="l">
              <a:lnSpc>
                <a:spcPts val="3839"/>
              </a:lnSpc>
            </a:pPr>
            <a:r>
              <a:rPr lang="en-US" sz="23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• Community Management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11713" y="2541595"/>
            <a:ext cx="4191000" cy="503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029"/>
              </a:lnSpc>
              <a:spcBef>
                <a:spcPct val="0"/>
              </a:spcBef>
            </a:pPr>
            <a:r>
              <a:rPr lang="en-US" b="true" sz="30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Projects Lead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109806" y="3325344"/>
            <a:ext cx="6319190" cy="944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23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Assists with website tasks,Overlooking publicy for new projects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8845262" y="5509594"/>
            <a:ext cx="6848276" cy="2465380"/>
            <a:chOff x="0" y="0"/>
            <a:chExt cx="6350000" cy="2286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350000" cy="2286000"/>
            </a:xfrm>
            <a:custGeom>
              <a:avLst/>
              <a:gdLst/>
              <a:ahLst/>
              <a:cxnLst/>
              <a:rect r="r" b="b" t="t" l="l"/>
              <a:pathLst>
                <a:path h="2286000" w="6350000">
                  <a:moveTo>
                    <a:pt x="228600" y="0"/>
                  </a:moveTo>
                  <a:lnTo>
                    <a:pt x="6121400" y="0"/>
                  </a:lnTo>
                  <a:cubicBezTo>
                    <a:pt x="6247652" y="0"/>
                    <a:pt x="6350000" y="102348"/>
                    <a:pt x="6350000" y="228600"/>
                  </a:cubicBezTo>
                  <a:lnTo>
                    <a:pt x="6350000" y="2057400"/>
                  </a:lnTo>
                  <a:cubicBezTo>
                    <a:pt x="6350000" y="2183652"/>
                    <a:pt x="6247652" y="2286000"/>
                    <a:pt x="6121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6350000" cy="232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0058726" y="5837474"/>
            <a:ext cx="4191000" cy="503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029"/>
              </a:lnSpc>
              <a:spcBef>
                <a:spcPct val="0"/>
              </a:spcBef>
            </a:pPr>
            <a:r>
              <a:rPr lang="en-US" b="true" sz="30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Guest Contributors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223710" y="6364571"/>
            <a:ext cx="6469829" cy="1916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23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Authors &amp; reviewers featured in videos, podcast episodes, or journal club sessions (as available)</a:t>
            </a:r>
          </a:p>
          <a:p>
            <a:pPr algn="l" marL="0" indent="0" lvl="0">
              <a:lnSpc>
                <a:spcPts val="3839"/>
              </a:lnSpc>
              <a:spcBef>
                <a:spcPct val="0"/>
              </a:spcBef>
            </a:pPr>
          </a:p>
        </p:txBody>
      </p:sp>
      <p:sp>
        <p:nvSpPr>
          <p:cNvPr name="AutoShape 18" id="18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9" id="19"/>
          <p:cNvSpPr txBox="true"/>
          <p:nvPr/>
        </p:nvSpPr>
        <p:spPr>
          <a:xfrm rot="0">
            <a:off x="875776" y="941220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</p:spTree>
  </p:cSld>
  <p:clrMapOvr>
    <a:masterClrMapping/>
  </p:clrMapOvr>
  <p:transition spd="fast">
    <p:cover dir="u"/>
  </p:transition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848359"/>
            <a:ext cx="15049500" cy="1885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39"/>
              </a:lnSpc>
              <a:spcBef>
                <a:spcPct val="0"/>
              </a:spcBef>
            </a:pPr>
            <a:r>
              <a:rPr lang="en-US" b="true" sz="6199" strike="noStrike" u="none">
                <a:solidFill>
                  <a:srgbClr val="222B63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What Does This Actually Cost?</a:t>
            </a:r>
          </a:p>
          <a:p>
            <a:pPr algn="ctr" marL="0" indent="0" lvl="0">
              <a:lnSpc>
                <a:spcPts val="7439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5274090" y="1743709"/>
            <a:ext cx="7358820" cy="1189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59"/>
              </a:lnSpc>
              <a:spcBef>
                <a:spcPct val="0"/>
              </a:spcBef>
            </a:pPr>
            <a:r>
              <a:rPr lang="en-US" sz="3399" strike="noStrike" u="none">
                <a:solidFill>
                  <a:srgbClr val="C9A96E"/>
                </a:solidFill>
                <a:latin typeface="Inter"/>
                <a:ea typeface="Inter"/>
                <a:cs typeface="Inter"/>
                <a:sym typeface="Inter"/>
              </a:rPr>
              <a:t>Sustained through partner support</a:t>
            </a:r>
          </a:p>
          <a:p>
            <a:pPr algn="l" marL="0" indent="0" lvl="0">
              <a:lnSpc>
                <a:spcPts val="4759"/>
              </a:lnSpc>
              <a:spcBef>
                <a:spcPct val="0"/>
              </a:spcBef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857250" y="3429000"/>
            <a:ext cx="4762500" cy="5109447"/>
            <a:chOff x="0" y="0"/>
            <a:chExt cx="6350000" cy="681259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812596"/>
            </a:xfrm>
            <a:custGeom>
              <a:avLst/>
              <a:gdLst/>
              <a:ahLst/>
              <a:cxnLst/>
              <a:rect r="r" b="b" t="t" l="l"/>
              <a:pathLst>
                <a:path h="6812596" w="6350000">
                  <a:moveTo>
                    <a:pt x="406400" y="0"/>
                  </a:moveTo>
                  <a:lnTo>
                    <a:pt x="5943600" y="0"/>
                  </a:lnTo>
                  <a:cubicBezTo>
                    <a:pt x="6168049" y="0"/>
                    <a:pt x="6350000" y="305010"/>
                    <a:pt x="6350000" y="681260"/>
                  </a:cubicBezTo>
                  <a:lnTo>
                    <a:pt x="6350000" y="6131336"/>
                  </a:lnTo>
                  <a:cubicBezTo>
                    <a:pt x="6350000" y="6507586"/>
                    <a:pt x="6168049" y="6812596"/>
                    <a:pt x="5943600" y="6812596"/>
                  </a:cubicBezTo>
                  <a:lnTo>
                    <a:pt x="406400" y="6812596"/>
                  </a:lnTo>
                  <a:cubicBezTo>
                    <a:pt x="181951" y="6812596"/>
                    <a:pt x="0" y="6507586"/>
                    <a:pt x="0" y="6131336"/>
                  </a:cubicBezTo>
                  <a:lnTo>
                    <a:pt x="0" y="681260"/>
                  </a:lnTo>
                  <a:cubicBezTo>
                    <a:pt x="0" y="305010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6350000" cy="68506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143000" y="3668894"/>
            <a:ext cx="4191000" cy="1225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9"/>
              </a:lnSpc>
            </a:pPr>
            <a:r>
              <a:rPr lang="en-US" sz="2499" b="tru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Funded through partnerships</a:t>
            </a:r>
          </a:p>
          <a:p>
            <a:pPr algn="ctr">
              <a:lnSpc>
                <a:spcPts val="3249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143000" y="4712571"/>
            <a:ext cx="4095750" cy="382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3399"/>
              </a:lnSpc>
              <a:buFont typeface="Arial"/>
              <a:buChar char="•"/>
            </a:pPr>
            <a:r>
              <a:rPr lang="en-US" sz="19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Core journal infrastructure covered by long-term partner agreements</a:t>
            </a:r>
          </a:p>
          <a:p>
            <a:pPr algn="l" marL="431797" indent="-215899" lvl="1">
              <a:lnSpc>
                <a:spcPts val="3399"/>
              </a:lnSpc>
              <a:buFont typeface="Arial"/>
              <a:buChar char="•"/>
            </a:pPr>
            <a:r>
              <a:rPr lang="en-US" sz="19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Includes support from EIFL (Electronic Information for Libraries)</a:t>
            </a:r>
          </a:p>
          <a:p>
            <a:pPr algn="l" marL="431797" indent="-215899" lvl="1">
              <a:lnSpc>
                <a:spcPts val="3399"/>
              </a:lnSpc>
              <a:buFont typeface="Arial"/>
              <a:buChar char="•"/>
            </a:pPr>
            <a:r>
              <a:rPr lang="en-US" sz="1999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Makes the channel mix sustainable, not ad hoc</a:t>
            </a:r>
          </a:p>
          <a:p>
            <a:pPr algn="l">
              <a:lnSpc>
                <a:spcPts val="3399"/>
              </a:lnSpc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6667500" y="3619500"/>
            <a:ext cx="4762500" cy="4918947"/>
            <a:chOff x="0" y="0"/>
            <a:chExt cx="6350000" cy="655859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558596"/>
            </a:xfrm>
            <a:custGeom>
              <a:avLst/>
              <a:gdLst/>
              <a:ahLst/>
              <a:cxnLst/>
              <a:rect r="r" b="b" t="t" l="l"/>
              <a:pathLst>
                <a:path h="6558596" w="6350000">
                  <a:moveTo>
                    <a:pt x="406400" y="0"/>
                  </a:moveTo>
                  <a:lnTo>
                    <a:pt x="5943600" y="0"/>
                  </a:lnTo>
                  <a:cubicBezTo>
                    <a:pt x="6168049" y="0"/>
                    <a:pt x="6350000" y="293638"/>
                    <a:pt x="6350000" y="655860"/>
                  </a:cubicBezTo>
                  <a:lnTo>
                    <a:pt x="6350000" y="5902736"/>
                  </a:lnTo>
                  <a:cubicBezTo>
                    <a:pt x="6350000" y="6264958"/>
                    <a:pt x="6168049" y="6558596"/>
                    <a:pt x="5943600" y="6558596"/>
                  </a:cubicBezTo>
                  <a:lnTo>
                    <a:pt x="406400" y="6558596"/>
                  </a:lnTo>
                  <a:cubicBezTo>
                    <a:pt x="181951" y="6558596"/>
                    <a:pt x="0" y="6264958"/>
                    <a:pt x="0" y="5902736"/>
                  </a:cubicBezTo>
                  <a:lnTo>
                    <a:pt x="0" y="655860"/>
                  </a:lnTo>
                  <a:cubicBezTo>
                    <a:pt x="0" y="293638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6350000" cy="65966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7048500" y="3889557"/>
            <a:ext cx="4191000" cy="40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49"/>
              </a:lnSpc>
              <a:spcBef>
                <a:spcPct val="0"/>
              </a:spcBef>
            </a:pPr>
            <a:r>
              <a:rPr lang="en-US" b="true" sz="24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Platform and tools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858000" y="4698251"/>
            <a:ext cx="4191000" cy="3397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33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YouTube &amp; podcast hosting (Spotify)</a:t>
            </a:r>
          </a:p>
          <a:p>
            <a:pPr algn="l" marL="431797" indent="-215899" lvl="1">
              <a:lnSpc>
                <a:spcPts val="33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WhatsApp, Instagram, X, LinkedIn accounts</a:t>
            </a:r>
          </a:p>
          <a:p>
            <a:pPr algn="l" marL="431797" indent="-215899" lvl="1">
              <a:lnSpc>
                <a:spcPts val="33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Canva Pro- Modest budget line for content creation of all types.</a:t>
            </a:r>
          </a:p>
          <a:p>
            <a:pPr algn="l">
              <a:lnSpc>
                <a:spcPts val="3399"/>
              </a:lnSpc>
              <a:spcBef>
                <a:spcPct val="0"/>
              </a:spcBef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2477750" y="3545764"/>
            <a:ext cx="4762500" cy="4992683"/>
            <a:chOff x="0" y="0"/>
            <a:chExt cx="6350000" cy="665691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656911"/>
            </a:xfrm>
            <a:custGeom>
              <a:avLst/>
              <a:gdLst/>
              <a:ahLst/>
              <a:cxnLst/>
              <a:rect r="r" b="b" t="t" l="l"/>
              <a:pathLst>
                <a:path h="6656911" w="6350000">
                  <a:moveTo>
                    <a:pt x="406400" y="0"/>
                  </a:moveTo>
                  <a:lnTo>
                    <a:pt x="5943600" y="0"/>
                  </a:lnTo>
                  <a:cubicBezTo>
                    <a:pt x="6168049" y="0"/>
                    <a:pt x="6350000" y="298040"/>
                    <a:pt x="6350000" y="665691"/>
                  </a:cubicBezTo>
                  <a:lnTo>
                    <a:pt x="6350000" y="5991220"/>
                  </a:lnTo>
                  <a:cubicBezTo>
                    <a:pt x="6350000" y="6358871"/>
                    <a:pt x="6168049" y="6656911"/>
                    <a:pt x="5943600" y="6656911"/>
                  </a:cubicBezTo>
                  <a:lnTo>
                    <a:pt x="406400" y="6656911"/>
                  </a:lnTo>
                  <a:cubicBezTo>
                    <a:pt x="181951" y="6656911"/>
                    <a:pt x="0" y="6358871"/>
                    <a:pt x="0" y="5991220"/>
                  </a:cubicBezTo>
                  <a:lnTo>
                    <a:pt x="0" y="665691"/>
                  </a:lnTo>
                  <a:cubicBezTo>
                    <a:pt x="0" y="298040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E8E8EE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6350000" cy="66950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2763500" y="3889557"/>
            <a:ext cx="4191000" cy="406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49"/>
              </a:lnSpc>
              <a:spcBef>
                <a:spcPct val="0"/>
              </a:spcBef>
            </a:pPr>
            <a:r>
              <a:rPr lang="en-US" b="true" sz="2499" strike="noStrike" u="none">
                <a:solidFill>
                  <a:srgbClr val="222B63"/>
                </a:solidFill>
                <a:latin typeface="Inter Bold"/>
                <a:ea typeface="Inter Bold"/>
                <a:cs typeface="Inter Bold"/>
                <a:sym typeface="Inter Bold"/>
              </a:rPr>
              <a:t>Real Cost: Time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763500" y="4912563"/>
            <a:ext cx="4191000" cy="2968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33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Content planning, writing captions, scheduling</a:t>
            </a:r>
          </a:p>
          <a:p>
            <a:pPr algn="l" marL="431797" indent="-215899" lvl="1">
              <a:lnSpc>
                <a:spcPts val="33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Basic design for posts &amp; Issue Covers</a:t>
            </a:r>
          </a:p>
          <a:p>
            <a:pPr algn="l" marL="431797" indent="-215899" lvl="1">
              <a:lnSpc>
                <a:spcPts val="3399"/>
              </a:lnSpc>
              <a:spcBef>
                <a:spcPct val="0"/>
              </a:spcBef>
              <a:buFont typeface="Arial"/>
              <a:buChar char="•"/>
            </a:pPr>
            <a:r>
              <a:rPr lang="en-US" sz="1999" strike="noStrike" u="none">
                <a:solidFill>
                  <a:srgbClr val="555566"/>
                </a:solidFill>
                <a:latin typeface="Inter"/>
                <a:ea typeface="Inter"/>
                <a:cs typeface="Inter"/>
                <a:sym typeface="Inter"/>
              </a:rPr>
              <a:t>Coordinating guest contributors</a:t>
            </a:r>
          </a:p>
          <a:p>
            <a:pPr algn="l">
              <a:lnSpc>
                <a:spcPts val="3399"/>
              </a:lnSpc>
              <a:spcBef>
                <a:spcPct val="0"/>
              </a:spcBef>
            </a:pPr>
          </a:p>
        </p:txBody>
      </p:sp>
      <p:sp>
        <p:nvSpPr>
          <p:cNvPr name="AutoShape 19" id="19"/>
          <p:cNvSpPr/>
          <p:nvPr/>
        </p:nvSpPr>
        <p:spPr>
          <a:xfrm>
            <a:off x="1143000" y="9715500"/>
            <a:ext cx="1905000" cy="0"/>
          </a:xfrm>
          <a:prstGeom prst="line">
            <a:avLst/>
          </a:prstGeom>
          <a:ln cap="flat" w="19050">
            <a:solidFill>
              <a:srgbClr val="C9A96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0" id="20"/>
          <p:cNvSpPr txBox="true"/>
          <p:nvPr/>
        </p:nvSpPr>
        <p:spPr>
          <a:xfrm rot="0">
            <a:off x="875776" y="9412206"/>
            <a:ext cx="2552105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0"/>
              </a:lnSpc>
            </a:pPr>
            <a:r>
              <a:rPr lang="en-US" sz="1500">
                <a:solidFill>
                  <a:srgbClr val="6D4000"/>
                </a:solidFill>
                <a:latin typeface="Inter"/>
                <a:ea typeface="Inter"/>
                <a:cs typeface="Inter"/>
                <a:sym typeface="Inter"/>
              </a:rPr>
              <a:t>EAJNS-COMMUNICATIONS </a:t>
            </a:r>
          </a:p>
        </p:txBody>
      </p:sp>
    </p:spTree>
  </p:cSld>
  <p:clrMapOvr>
    <a:masterClrMapping/>
  </p:clrMapOvr>
  <p:transition spd="fast">
    <p:cover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DAHQFEO9WRw</dc:identifier>
  <dcterms:modified xsi:type="dcterms:W3CDTF">2011-08-01T06:04:30Z</dcterms:modified>
  <cp:revision>1</cp:revision>
  <dc:title>EIFL PRESENTATION-RIYA</dc:title>
</cp:coreProperties>
</file>