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325" r:id="rId3"/>
    <p:sldId id="257" r:id="rId4"/>
    <p:sldId id="326" r:id="rId5"/>
    <p:sldId id="327" r:id="rId6"/>
    <p:sldId id="328" r:id="rId7"/>
    <p:sldId id="329" r:id="rId8"/>
    <p:sldId id="330" r:id="rId9"/>
    <p:sldId id="331" r:id="rId10"/>
    <p:sldId id="332" r:id="rId11"/>
    <p:sldId id="258" r:id="rId12"/>
    <p:sldId id="260" r:id="rId13"/>
    <p:sldId id="261" r:id="rId14"/>
    <p:sldId id="264" r:id="rId15"/>
    <p:sldId id="265" r:id="rId16"/>
    <p:sldId id="266" r:id="rId17"/>
    <p:sldId id="321" r:id="rId18"/>
    <p:sldId id="322" r:id="rId19"/>
    <p:sldId id="323" r:id="rId20"/>
    <p:sldId id="280" r:id="rId21"/>
    <p:sldId id="283" r:id="rId22"/>
    <p:sldId id="286" r:id="rId23"/>
    <p:sldId id="287" r:id="rId24"/>
    <p:sldId id="288" r:id="rId25"/>
    <p:sldId id="289" r:id="rId26"/>
    <p:sldId id="290" r:id="rId27"/>
    <p:sldId id="291" r:id="rId28"/>
    <p:sldId id="300" r:id="rId29"/>
    <p:sldId id="301" r:id="rId30"/>
    <p:sldId id="302" r:id="rId31"/>
    <p:sldId id="303" r:id="rId32"/>
    <p:sldId id="304" r:id="rId33"/>
    <p:sldId id="305" r:id="rId34"/>
    <p:sldId id="307" r:id="rId35"/>
    <p:sldId id="308" r:id="rId36"/>
    <p:sldId id="309" r:id="rId37"/>
    <p:sldId id="310" r:id="rId38"/>
    <p:sldId id="311" r:id="rId39"/>
    <p:sldId id="32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A2AB1-B5DB-4681-A6E2-EED3891ED77B}" type="datetimeFigureOut">
              <a:rPr lang="en-GB" smtClean="0"/>
              <a:t>17/09/2021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C99C4-391A-4423-89F6-CABD490EB3BD}" type="slidenum">
              <a:rPr lang="en-GB" smtClean="0"/>
              <a:t>‹#›</a:t>
            </a:fld>
            <a:endParaRPr lang="en-GB"/>
          </a:p>
        </p:txBody>
      </p:sp>
    </p:spTree>
    <p:extLst>
      <p:ext uri="{BB962C8B-B14F-4D97-AF65-F5344CB8AC3E}">
        <p14:creationId xmlns:p14="http://schemas.microsoft.com/office/powerpoint/2010/main" val="19709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007A4C69-0DF6-412F-912C-8CD46A69C2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sz="800">
                <a:solidFill>
                  <a:schemeClr val="tx1"/>
                </a:solidFill>
                <a:latin typeface="Arial Narrow" panose="020B0606020202030204" pitchFamily="34" charset="0"/>
              </a:defRPr>
            </a:lvl1pPr>
            <a:lvl2pPr marL="742950" indent="-285750" defTabSz="941388" eaLnBrk="0" hangingPunct="0">
              <a:defRPr sz="800">
                <a:solidFill>
                  <a:schemeClr val="tx1"/>
                </a:solidFill>
                <a:latin typeface="Arial Narrow" panose="020B0606020202030204" pitchFamily="34" charset="0"/>
              </a:defRPr>
            </a:lvl2pPr>
            <a:lvl3pPr marL="1143000" indent="-228600" defTabSz="941388" eaLnBrk="0" hangingPunct="0">
              <a:defRPr sz="800">
                <a:solidFill>
                  <a:schemeClr val="tx1"/>
                </a:solidFill>
                <a:latin typeface="Arial Narrow" panose="020B0606020202030204" pitchFamily="34" charset="0"/>
              </a:defRPr>
            </a:lvl3pPr>
            <a:lvl4pPr marL="1600200" indent="-228600" defTabSz="941388" eaLnBrk="0" hangingPunct="0">
              <a:defRPr sz="800">
                <a:solidFill>
                  <a:schemeClr val="tx1"/>
                </a:solidFill>
                <a:latin typeface="Arial Narrow" panose="020B0606020202030204" pitchFamily="34" charset="0"/>
              </a:defRPr>
            </a:lvl4pPr>
            <a:lvl5pPr marL="2057400" indent="-228600" defTabSz="941388" eaLnBrk="0" hangingPunct="0">
              <a:defRPr sz="800">
                <a:solidFill>
                  <a:schemeClr val="tx1"/>
                </a:solidFill>
                <a:latin typeface="Arial Narrow" panose="020B0606020202030204" pitchFamily="34" charset="0"/>
              </a:defRPr>
            </a:lvl5pPr>
            <a:lvl6pPr marL="2514600" indent="-228600" defTabSz="941388" eaLnBrk="0" fontAlgn="base" hangingPunct="0">
              <a:spcBef>
                <a:spcPct val="0"/>
              </a:spcBef>
              <a:spcAft>
                <a:spcPct val="0"/>
              </a:spcAft>
              <a:defRPr sz="800">
                <a:solidFill>
                  <a:schemeClr val="tx1"/>
                </a:solidFill>
                <a:latin typeface="Arial Narrow" panose="020B0606020202030204" pitchFamily="34" charset="0"/>
              </a:defRPr>
            </a:lvl6pPr>
            <a:lvl7pPr marL="2971800" indent="-228600" defTabSz="941388" eaLnBrk="0" fontAlgn="base" hangingPunct="0">
              <a:spcBef>
                <a:spcPct val="0"/>
              </a:spcBef>
              <a:spcAft>
                <a:spcPct val="0"/>
              </a:spcAft>
              <a:defRPr sz="800">
                <a:solidFill>
                  <a:schemeClr val="tx1"/>
                </a:solidFill>
                <a:latin typeface="Arial Narrow" panose="020B0606020202030204" pitchFamily="34" charset="0"/>
              </a:defRPr>
            </a:lvl7pPr>
            <a:lvl8pPr marL="3429000" indent="-228600" defTabSz="941388" eaLnBrk="0" fontAlgn="base" hangingPunct="0">
              <a:spcBef>
                <a:spcPct val="0"/>
              </a:spcBef>
              <a:spcAft>
                <a:spcPct val="0"/>
              </a:spcAft>
              <a:defRPr sz="800">
                <a:solidFill>
                  <a:schemeClr val="tx1"/>
                </a:solidFill>
                <a:latin typeface="Arial Narrow" panose="020B0606020202030204" pitchFamily="34" charset="0"/>
              </a:defRPr>
            </a:lvl8pPr>
            <a:lvl9pPr marL="3886200" indent="-228600" defTabSz="941388" eaLnBrk="0" fontAlgn="base" hangingPunct="0">
              <a:spcBef>
                <a:spcPct val="0"/>
              </a:spcBef>
              <a:spcAft>
                <a:spcPct val="0"/>
              </a:spcAft>
              <a:defRPr sz="800">
                <a:solidFill>
                  <a:schemeClr val="tx1"/>
                </a:solidFill>
                <a:latin typeface="Arial Narrow" panose="020B0606020202030204" pitchFamily="34" charset="0"/>
              </a:defRPr>
            </a:lvl9pPr>
          </a:lstStyle>
          <a:p>
            <a:pPr eaLnBrk="1" hangingPunct="1"/>
            <a:fld id="{F5BE4AE2-FDC3-475E-B81D-EA0F0F600F0B}" type="slidenum">
              <a:rPr lang="en-GB" altLang="en-BW" sz="1300">
                <a:latin typeface="Arial" panose="020B0604020202020204" pitchFamily="34" charset="0"/>
              </a:rPr>
              <a:pPr eaLnBrk="1" hangingPunct="1"/>
              <a:t>4</a:t>
            </a:fld>
            <a:endParaRPr lang="en-GB" altLang="en-BW" sz="1300">
              <a:latin typeface="Arial" panose="020B0604020202020204" pitchFamily="34" charset="0"/>
            </a:endParaRPr>
          </a:p>
        </p:txBody>
      </p:sp>
      <p:sp>
        <p:nvSpPr>
          <p:cNvPr id="229379" name="Rectangle 2">
            <a:extLst>
              <a:ext uri="{FF2B5EF4-FFF2-40B4-BE49-F238E27FC236}">
                <a16:creationId xmlns:a16="http://schemas.microsoft.com/office/drawing/2014/main" id="{DEA2FCF5-D80B-4F88-8EEB-0AE93D42051D}"/>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F5ED1A56-A69C-4B0A-ADD0-7EF84976C7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BW"/>
          </a:p>
        </p:txBody>
      </p:sp>
    </p:spTree>
    <p:extLst>
      <p:ext uri="{BB962C8B-B14F-4D97-AF65-F5344CB8AC3E}">
        <p14:creationId xmlns:p14="http://schemas.microsoft.com/office/powerpoint/2010/main" val="151721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AD17666B-4983-494C-AF82-6C61505AC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sz="800">
                <a:solidFill>
                  <a:schemeClr val="tx1"/>
                </a:solidFill>
                <a:latin typeface="Arial Narrow" panose="020B0606020202030204" pitchFamily="34" charset="0"/>
              </a:defRPr>
            </a:lvl1pPr>
            <a:lvl2pPr marL="742950" indent="-285750" defTabSz="941388" eaLnBrk="0" hangingPunct="0">
              <a:defRPr sz="800">
                <a:solidFill>
                  <a:schemeClr val="tx1"/>
                </a:solidFill>
                <a:latin typeface="Arial Narrow" panose="020B0606020202030204" pitchFamily="34" charset="0"/>
              </a:defRPr>
            </a:lvl2pPr>
            <a:lvl3pPr marL="1143000" indent="-228600" defTabSz="941388" eaLnBrk="0" hangingPunct="0">
              <a:defRPr sz="800">
                <a:solidFill>
                  <a:schemeClr val="tx1"/>
                </a:solidFill>
                <a:latin typeface="Arial Narrow" panose="020B0606020202030204" pitchFamily="34" charset="0"/>
              </a:defRPr>
            </a:lvl3pPr>
            <a:lvl4pPr marL="1600200" indent="-228600" defTabSz="941388" eaLnBrk="0" hangingPunct="0">
              <a:defRPr sz="800">
                <a:solidFill>
                  <a:schemeClr val="tx1"/>
                </a:solidFill>
                <a:latin typeface="Arial Narrow" panose="020B0606020202030204" pitchFamily="34" charset="0"/>
              </a:defRPr>
            </a:lvl4pPr>
            <a:lvl5pPr marL="2057400" indent="-228600" defTabSz="941388" eaLnBrk="0" hangingPunct="0">
              <a:defRPr sz="800">
                <a:solidFill>
                  <a:schemeClr val="tx1"/>
                </a:solidFill>
                <a:latin typeface="Arial Narrow" panose="020B0606020202030204" pitchFamily="34" charset="0"/>
              </a:defRPr>
            </a:lvl5pPr>
            <a:lvl6pPr marL="2514600" indent="-228600" defTabSz="941388" eaLnBrk="0" fontAlgn="base" hangingPunct="0">
              <a:spcBef>
                <a:spcPct val="0"/>
              </a:spcBef>
              <a:spcAft>
                <a:spcPct val="0"/>
              </a:spcAft>
              <a:defRPr sz="800">
                <a:solidFill>
                  <a:schemeClr val="tx1"/>
                </a:solidFill>
                <a:latin typeface="Arial Narrow" panose="020B0606020202030204" pitchFamily="34" charset="0"/>
              </a:defRPr>
            </a:lvl6pPr>
            <a:lvl7pPr marL="2971800" indent="-228600" defTabSz="941388" eaLnBrk="0" fontAlgn="base" hangingPunct="0">
              <a:spcBef>
                <a:spcPct val="0"/>
              </a:spcBef>
              <a:spcAft>
                <a:spcPct val="0"/>
              </a:spcAft>
              <a:defRPr sz="800">
                <a:solidFill>
                  <a:schemeClr val="tx1"/>
                </a:solidFill>
                <a:latin typeface="Arial Narrow" panose="020B0606020202030204" pitchFamily="34" charset="0"/>
              </a:defRPr>
            </a:lvl7pPr>
            <a:lvl8pPr marL="3429000" indent="-228600" defTabSz="941388" eaLnBrk="0" fontAlgn="base" hangingPunct="0">
              <a:spcBef>
                <a:spcPct val="0"/>
              </a:spcBef>
              <a:spcAft>
                <a:spcPct val="0"/>
              </a:spcAft>
              <a:defRPr sz="800">
                <a:solidFill>
                  <a:schemeClr val="tx1"/>
                </a:solidFill>
                <a:latin typeface="Arial Narrow" panose="020B0606020202030204" pitchFamily="34" charset="0"/>
              </a:defRPr>
            </a:lvl8pPr>
            <a:lvl9pPr marL="3886200" indent="-228600" defTabSz="941388" eaLnBrk="0" fontAlgn="base" hangingPunct="0">
              <a:spcBef>
                <a:spcPct val="0"/>
              </a:spcBef>
              <a:spcAft>
                <a:spcPct val="0"/>
              </a:spcAft>
              <a:defRPr sz="800">
                <a:solidFill>
                  <a:schemeClr val="tx1"/>
                </a:solidFill>
                <a:latin typeface="Arial Narrow" panose="020B0606020202030204" pitchFamily="34" charset="0"/>
              </a:defRPr>
            </a:lvl9pPr>
          </a:lstStyle>
          <a:p>
            <a:pPr eaLnBrk="1" hangingPunct="1"/>
            <a:fld id="{5B8DC856-35FA-4002-84E5-0B0BA536D065}" type="slidenum">
              <a:rPr lang="en-GB" altLang="en-BW" sz="1300">
                <a:latin typeface="Arial" panose="020B0604020202020204" pitchFamily="34" charset="0"/>
              </a:rPr>
              <a:pPr eaLnBrk="1" hangingPunct="1"/>
              <a:t>32</a:t>
            </a:fld>
            <a:endParaRPr lang="en-GB" altLang="en-BW" sz="1300">
              <a:latin typeface="Arial" panose="020B0604020202020204" pitchFamily="34" charset="0"/>
            </a:endParaRPr>
          </a:p>
        </p:txBody>
      </p:sp>
      <p:sp>
        <p:nvSpPr>
          <p:cNvPr id="235523" name="Rectangle 2">
            <a:extLst>
              <a:ext uri="{FF2B5EF4-FFF2-40B4-BE49-F238E27FC236}">
                <a16:creationId xmlns:a16="http://schemas.microsoft.com/office/drawing/2014/main" id="{850120F9-B80A-4484-8609-06416E6CB256}"/>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9221561C-6F7C-4E70-B116-A5A8F3823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BW"/>
          </a:p>
        </p:txBody>
      </p:sp>
    </p:spTree>
    <p:extLst>
      <p:ext uri="{BB962C8B-B14F-4D97-AF65-F5344CB8AC3E}">
        <p14:creationId xmlns:p14="http://schemas.microsoft.com/office/powerpoint/2010/main" val="910446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a:extLst>
              <a:ext uri="{FF2B5EF4-FFF2-40B4-BE49-F238E27FC236}">
                <a16:creationId xmlns:a16="http://schemas.microsoft.com/office/drawing/2014/main" id="{1EA69B72-B891-41AA-9E0F-46A1EE38D9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sz="800">
                <a:solidFill>
                  <a:schemeClr val="tx1"/>
                </a:solidFill>
                <a:latin typeface="Arial Narrow" panose="020B0606020202030204" pitchFamily="34" charset="0"/>
              </a:defRPr>
            </a:lvl1pPr>
            <a:lvl2pPr marL="742950" indent="-285750" defTabSz="941388" eaLnBrk="0" hangingPunct="0">
              <a:defRPr sz="800">
                <a:solidFill>
                  <a:schemeClr val="tx1"/>
                </a:solidFill>
                <a:latin typeface="Arial Narrow" panose="020B0606020202030204" pitchFamily="34" charset="0"/>
              </a:defRPr>
            </a:lvl2pPr>
            <a:lvl3pPr marL="1143000" indent="-228600" defTabSz="941388" eaLnBrk="0" hangingPunct="0">
              <a:defRPr sz="800">
                <a:solidFill>
                  <a:schemeClr val="tx1"/>
                </a:solidFill>
                <a:latin typeface="Arial Narrow" panose="020B0606020202030204" pitchFamily="34" charset="0"/>
              </a:defRPr>
            </a:lvl3pPr>
            <a:lvl4pPr marL="1600200" indent="-228600" defTabSz="941388" eaLnBrk="0" hangingPunct="0">
              <a:defRPr sz="800">
                <a:solidFill>
                  <a:schemeClr val="tx1"/>
                </a:solidFill>
                <a:latin typeface="Arial Narrow" panose="020B0606020202030204" pitchFamily="34" charset="0"/>
              </a:defRPr>
            </a:lvl4pPr>
            <a:lvl5pPr marL="2057400" indent="-228600" defTabSz="941388" eaLnBrk="0" hangingPunct="0">
              <a:defRPr sz="800">
                <a:solidFill>
                  <a:schemeClr val="tx1"/>
                </a:solidFill>
                <a:latin typeface="Arial Narrow" panose="020B0606020202030204" pitchFamily="34" charset="0"/>
              </a:defRPr>
            </a:lvl5pPr>
            <a:lvl6pPr marL="2514600" indent="-228600" defTabSz="941388" eaLnBrk="0" fontAlgn="base" hangingPunct="0">
              <a:spcBef>
                <a:spcPct val="0"/>
              </a:spcBef>
              <a:spcAft>
                <a:spcPct val="0"/>
              </a:spcAft>
              <a:defRPr sz="800">
                <a:solidFill>
                  <a:schemeClr val="tx1"/>
                </a:solidFill>
                <a:latin typeface="Arial Narrow" panose="020B0606020202030204" pitchFamily="34" charset="0"/>
              </a:defRPr>
            </a:lvl6pPr>
            <a:lvl7pPr marL="2971800" indent="-228600" defTabSz="941388" eaLnBrk="0" fontAlgn="base" hangingPunct="0">
              <a:spcBef>
                <a:spcPct val="0"/>
              </a:spcBef>
              <a:spcAft>
                <a:spcPct val="0"/>
              </a:spcAft>
              <a:defRPr sz="800">
                <a:solidFill>
                  <a:schemeClr val="tx1"/>
                </a:solidFill>
                <a:latin typeface="Arial Narrow" panose="020B0606020202030204" pitchFamily="34" charset="0"/>
              </a:defRPr>
            </a:lvl7pPr>
            <a:lvl8pPr marL="3429000" indent="-228600" defTabSz="941388" eaLnBrk="0" fontAlgn="base" hangingPunct="0">
              <a:spcBef>
                <a:spcPct val="0"/>
              </a:spcBef>
              <a:spcAft>
                <a:spcPct val="0"/>
              </a:spcAft>
              <a:defRPr sz="800">
                <a:solidFill>
                  <a:schemeClr val="tx1"/>
                </a:solidFill>
                <a:latin typeface="Arial Narrow" panose="020B0606020202030204" pitchFamily="34" charset="0"/>
              </a:defRPr>
            </a:lvl8pPr>
            <a:lvl9pPr marL="3886200" indent="-228600" defTabSz="941388" eaLnBrk="0" fontAlgn="base" hangingPunct="0">
              <a:spcBef>
                <a:spcPct val="0"/>
              </a:spcBef>
              <a:spcAft>
                <a:spcPct val="0"/>
              </a:spcAft>
              <a:defRPr sz="800">
                <a:solidFill>
                  <a:schemeClr val="tx1"/>
                </a:solidFill>
                <a:latin typeface="Arial Narrow" panose="020B0606020202030204" pitchFamily="34" charset="0"/>
              </a:defRPr>
            </a:lvl9pPr>
          </a:lstStyle>
          <a:p>
            <a:pPr eaLnBrk="1" hangingPunct="1"/>
            <a:fld id="{A93D73FB-1DA5-41B6-B373-CD1CD4528240}" type="slidenum">
              <a:rPr lang="en-GB" altLang="en-BW" sz="1300">
                <a:latin typeface="Arial" panose="020B0604020202020204" pitchFamily="34" charset="0"/>
              </a:rPr>
              <a:pPr eaLnBrk="1" hangingPunct="1"/>
              <a:t>36</a:t>
            </a:fld>
            <a:endParaRPr lang="en-GB" altLang="en-BW" sz="1300">
              <a:latin typeface="Arial" panose="020B0604020202020204" pitchFamily="34" charset="0"/>
            </a:endParaRPr>
          </a:p>
        </p:txBody>
      </p:sp>
      <p:sp>
        <p:nvSpPr>
          <p:cNvPr id="236547" name="Rectangle 2">
            <a:extLst>
              <a:ext uri="{FF2B5EF4-FFF2-40B4-BE49-F238E27FC236}">
                <a16:creationId xmlns:a16="http://schemas.microsoft.com/office/drawing/2014/main" id="{66D5AC8A-9376-453B-B0EB-161CDB196646}"/>
              </a:ext>
            </a:extLst>
          </p:cNvPr>
          <p:cNvSpPr>
            <a:spLocks noGrp="1" noRot="1" noChangeAspect="1" noChangeArrowheads="1" noTextEdit="1"/>
          </p:cNvSpPr>
          <p:nvPr>
            <p:ph type="sldImg"/>
          </p:nvPr>
        </p:nvSpPr>
        <p:spPr>
          <a:ln/>
        </p:spPr>
      </p:sp>
      <p:sp>
        <p:nvSpPr>
          <p:cNvPr id="236548" name="Rectangle 3">
            <a:extLst>
              <a:ext uri="{FF2B5EF4-FFF2-40B4-BE49-F238E27FC236}">
                <a16:creationId xmlns:a16="http://schemas.microsoft.com/office/drawing/2014/main" id="{7B18E699-A943-4241-918E-7D2B0513C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BW"/>
          </a:p>
        </p:txBody>
      </p:sp>
    </p:spTree>
    <p:extLst>
      <p:ext uri="{BB962C8B-B14F-4D97-AF65-F5344CB8AC3E}">
        <p14:creationId xmlns:p14="http://schemas.microsoft.com/office/powerpoint/2010/main" val="286593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743" eaLnBrk="0" hangingPunct="0">
              <a:spcBef>
                <a:spcPct val="30000"/>
              </a:spcBef>
              <a:defRPr sz="1200">
                <a:solidFill>
                  <a:schemeClr val="tx1"/>
                </a:solidFill>
                <a:latin typeface="Arial" pitchFamily="34" charset="0"/>
              </a:defRPr>
            </a:lvl1pPr>
            <a:lvl2pPr marL="751122" indent="-288893" defTabSz="951743" eaLnBrk="0" hangingPunct="0">
              <a:spcBef>
                <a:spcPct val="30000"/>
              </a:spcBef>
              <a:defRPr sz="1200">
                <a:solidFill>
                  <a:schemeClr val="tx1"/>
                </a:solidFill>
                <a:latin typeface="Arial" pitchFamily="34" charset="0"/>
              </a:defRPr>
            </a:lvl2pPr>
            <a:lvl3pPr marL="1155573" indent="-231115" defTabSz="951743" eaLnBrk="0" hangingPunct="0">
              <a:spcBef>
                <a:spcPct val="30000"/>
              </a:spcBef>
              <a:defRPr sz="1200">
                <a:solidFill>
                  <a:schemeClr val="tx1"/>
                </a:solidFill>
                <a:latin typeface="Arial" pitchFamily="34" charset="0"/>
              </a:defRPr>
            </a:lvl3pPr>
            <a:lvl4pPr marL="1617802" indent="-231115" defTabSz="951743" eaLnBrk="0" hangingPunct="0">
              <a:spcBef>
                <a:spcPct val="30000"/>
              </a:spcBef>
              <a:defRPr sz="1200">
                <a:solidFill>
                  <a:schemeClr val="tx1"/>
                </a:solidFill>
                <a:latin typeface="Arial" pitchFamily="34" charset="0"/>
              </a:defRPr>
            </a:lvl4pPr>
            <a:lvl5pPr marL="2080031" indent="-231115" defTabSz="951743" eaLnBrk="0" hangingPunct="0">
              <a:spcBef>
                <a:spcPct val="30000"/>
              </a:spcBef>
              <a:defRPr sz="1200">
                <a:solidFill>
                  <a:schemeClr val="tx1"/>
                </a:solidFill>
                <a:latin typeface="Arial" pitchFamily="34" charset="0"/>
              </a:defRPr>
            </a:lvl5pPr>
            <a:lvl6pPr marL="2542261" indent="-231115" defTabSz="951743" eaLnBrk="0" fontAlgn="base" hangingPunct="0">
              <a:spcBef>
                <a:spcPct val="30000"/>
              </a:spcBef>
              <a:spcAft>
                <a:spcPct val="0"/>
              </a:spcAft>
              <a:defRPr sz="1200">
                <a:solidFill>
                  <a:schemeClr val="tx1"/>
                </a:solidFill>
                <a:latin typeface="Arial" pitchFamily="34" charset="0"/>
              </a:defRPr>
            </a:lvl6pPr>
            <a:lvl7pPr marL="3004490" indent="-231115" defTabSz="951743" eaLnBrk="0" fontAlgn="base" hangingPunct="0">
              <a:spcBef>
                <a:spcPct val="30000"/>
              </a:spcBef>
              <a:spcAft>
                <a:spcPct val="0"/>
              </a:spcAft>
              <a:defRPr sz="1200">
                <a:solidFill>
                  <a:schemeClr val="tx1"/>
                </a:solidFill>
                <a:latin typeface="Arial" pitchFamily="34" charset="0"/>
              </a:defRPr>
            </a:lvl7pPr>
            <a:lvl8pPr marL="3466719" indent="-231115" defTabSz="951743" eaLnBrk="0" fontAlgn="base" hangingPunct="0">
              <a:spcBef>
                <a:spcPct val="30000"/>
              </a:spcBef>
              <a:spcAft>
                <a:spcPct val="0"/>
              </a:spcAft>
              <a:defRPr sz="1200">
                <a:solidFill>
                  <a:schemeClr val="tx1"/>
                </a:solidFill>
                <a:latin typeface="Arial" pitchFamily="34" charset="0"/>
              </a:defRPr>
            </a:lvl8pPr>
            <a:lvl9pPr marL="3928948" indent="-231115" defTabSz="9517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A1C5774-6626-4497-8F62-63F5463F0781}" type="slidenum">
              <a:rPr lang="en-GB" altLang="en-US" sz="1300"/>
              <a:pPr eaLnBrk="1" hangingPunct="1">
                <a:spcBef>
                  <a:spcPct val="0"/>
                </a:spcBef>
              </a:pPr>
              <a:t>11</a:t>
            </a:fld>
            <a:endParaRPr lang="en-GB" altLang="en-US" sz="1300" dirty="0"/>
          </a:p>
        </p:txBody>
      </p:sp>
      <p:sp>
        <p:nvSpPr>
          <p:cNvPr id="465923" name="Rectangle 2"/>
          <p:cNvSpPr>
            <a:spLocks noGrp="1" noRot="1" noChangeAspect="1" noChangeArrowheads="1" noTextEdit="1"/>
          </p:cNvSpPr>
          <p:nvPr>
            <p:ph type="sldImg"/>
          </p:nvPr>
        </p:nvSpPr>
        <p:spPr>
          <a:xfrm>
            <a:off x="342900" y="696913"/>
            <a:ext cx="6197600" cy="3486150"/>
          </a:xfrm>
          <a:ln/>
        </p:spPr>
      </p:sp>
      <p:sp>
        <p:nvSpPr>
          <p:cNvPr id="465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0721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BE6D8DCF-1A6C-421A-96E8-A1DDFC88BE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sz="800">
                <a:solidFill>
                  <a:schemeClr val="tx1"/>
                </a:solidFill>
                <a:latin typeface="Arial Narrow" panose="020B0606020202030204" pitchFamily="34" charset="0"/>
              </a:defRPr>
            </a:lvl1pPr>
            <a:lvl2pPr marL="742950" indent="-285750" defTabSz="941388" eaLnBrk="0" hangingPunct="0">
              <a:defRPr sz="800">
                <a:solidFill>
                  <a:schemeClr val="tx1"/>
                </a:solidFill>
                <a:latin typeface="Arial Narrow" panose="020B0606020202030204" pitchFamily="34" charset="0"/>
              </a:defRPr>
            </a:lvl2pPr>
            <a:lvl3pPr marL="1143000" indent="-228600" defTabSz="941388" eaLnBrk="0" hangingPunct="0">
              <a:defRPr sz="800">
                <a:solidFill>
                  <a:schemeClr val="tx1"/>
                </a:solidFill>
                <a:latin typeface="Arial Narrow" panose="020B0606020202030204" pitchFamily="34" charset="0"/>
              </a:defRPr>
            </a:lvl3pPr>
            <a:lvl4pPr marL="1600200" indent="-228600" defTabSz="941388" eaLnBrk="0" hangingPunct="0">
              <a:defRPr sz="800">
                <a:solidFill>
                  <a:schemeClr val="tx1"/>
                </a:solidFill>
                <a:latin typeface="Arial Narrow" panose="020B0606020202030204" pitchFamily="34" charset="0"/>
              </a:defRPr>
            </a:lvl4pPr>
            <a:lvl5pPr marL="2057400" indent="-228600" defTabSz="941388" eaLnBrk="0" hangingPunct="0">
              <a:defRPr sz="800">
                <a:solidFill>
                  <a:schemeClr val="tx1"/>
                </a:solidFill>
                <a:latin typeface="Arial Narrow" panose="020B0606020202030204" pitchFamily="34" charset="0"/>
              </a:defRPr>
            </a:lvl5pPr>
            <a:lvl6pPr marL="2514600" indent="-228600" defTabSz="941388" eaLnBrk="0" fontAlgn="base" hangingPunct="0">
              <a:spcBef>
                <a:spcPct val="0"/>
              </a:spcBef>
              <a:spcAft>
                <a:spcPct val="0"/>
              </a:spcAft>
              <a:defRPr sz="800">
                <a:solidFill>
                  <a:schemeClr val="tx1"/>
                </a:solidFill>
                <a:latin typeface="Arial Narrow" panose="020B0606020202030204" pitchFamily="34" charset="0"/>
              </a:defRPr>
            </a:lvl6pPr>
            <a:lvl7pPr marL="2971800" indent="-228600" defTabSz="941388" eaLnBrk="0" fontAlgn="base" hangingPunct="0">
              <a:spcBef>
                <a:spcPct val="0"/>
              </a:spcBef>
              <a:spcAft>
                <a:spcPct val="0"/>
              </a:spcAft>
              <a:defRPr sz="800">
                <a:solidFill>
                  <a:schemeClr val="tx1"/>
                </a:solidFill>
                <a:latin typeface="Arial Narrow" panose="020B0606020202030204" pitchFamily="34" charset="0"/>
              </a:defRPr>
            </a:lvl7pPr>
            <a:lvl8pPr marL="3429000" indent="-228600" defTabSz="941388" eaLnBrk="0" fontAlgn="base" hangingPunct="0">
              <a:spcBef>
                <a:spcPct val="0"/>
              </a:spcBef>
              <a:spcAft>
                <a:spcPct val="0"/>
              </a:spcAft>
              <a:defRPr sz="800">
                <a:solidFill>
                  <a:schemeClr val="tx1"/>
                </a:solidFill>
                <a:latin typeface="Arial Narrow" panose="020B0606020202030204" pitchFamily="34" charset="0"/>
              </a:defRPr>
            </a:lvl8pPr>
            <a:lvl9pPr marL="3886200" indent="-228600" defTabSz="941388" eaLnBrk="0" fontAlgn="base" hangingPunct="0">
              <a:spcBef>
                <a:spcPct val="0"/>
              </a:spcBef>
              <a:spcAft>
                <a:spcPct val="0"/>
              </a:spcAft>
              <a:defRPr sz="800">
                <a:solidFill>
                  <a:schemeClr val="tx1"/>
                </a:solidFill>
                <a:latin typeface="Arial Narrow" panose="020B0606020202030204" pitchFamily="34" charset="0"/>
              </a:defRPr>
            </a:lvl9pPr>
          </a:lstStyle>
          <a:p>
            <a:pPr eaLnBrk="1" hangingPunct="1"/>
            <a:fld id="{234ECB60-DFF7-47B4-8AAF-73F26CA0A8C9}" type="slidenum">
              <a:rPr lang="en-GB" altLang="en-BW" sz="1300">
                <a:latin typeface="Arial" panose="020B0604020202020204" pitchFamily="34" charset="0"/>
              </a:rPr>
              <a:pPr eaLnBrk="1" hangingPunct="1"/>
              <a:t>15</a:t>
            </a:fld>
            <a:endParaRPr lang="en-GB" altLang="en-BW" sz="1300">
              <a:latin typeface="Arial" panose="020B0604020202020204" pitchFamily="34" charset="0"/>
            </a:endParaRPr>
          </a:p>
        </p:txBody>
      </p:sp>
      <p:sp>
        <p:nvSpPr>
          <p:cNvPr id="228355" name="Rectangle 2">
            <a:extLst>
              <a:ext uri="{FF2B5EF4-FFF2-40B4-BE49-F238E27FC236}">
                <a16:creationId xmlns:a16="http://schemas.microsoft.com/office/drawing/2014/main" id="{FDED7EDD-BCFA-4570-B23A-9255BCC9C665}"/>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54740053-ABD9-4ED2-911B-AF0A55074D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BW"/>
          </a:p>
        </p:txBody>
      </p:sp>
    </p:spTree>
    <p:extLst>
      <p:ext uri="{BB962C8B-B14F-4D97-AF65-F5344CB8AC3E}">
        <p14:creationId xmlns:p14="http://schemas.microsoft.com/office/powerpoint/2010/main" val="345063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7BDC04E2-8E8D-45AD-905A-055D4C91E8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sz="800">
                <a:solidFill>
                  <a:schemeClr val="tx1"/>
                </a:solidFill>
                <a:latin typeface="Arial Narrow" panose="020B0606020202030204" pitchFamily="34" charset="0"/>
              </a:defRPr>
            </a:lvl1pPr>
            <a:lvl2pPr marL="742950" indent="-285750" defTabSz="941388" eaLnBrk="0" hangingPunct="0">
              <a:defRPr sz="800">
                <a:solidFill>
                  <a:schemeClr val="tx1"/>
                </a:solidFill>
                <a:latin typeface="Arial Narrow" panose="020B0606020202030204" pitchFamily="34" charset="0"/>
              </a:defRPr>
            </a:lvl2pPr>
            <a:lvl3pPr marL="1143000" indent="-228600" defTabSz="941388" eaLnBrk="0" hangingPunct="0">
              <a:defRPr sz="800">
                <a:solidFill>
                  <a:schemeClr val="tx1"/>
                </a:solidFill>
                <a:latin typeface="Arial Narrow" panose="020B0606020202030204" pitchFamily="34" charset="0"/>
              </a:defRPr>
            </a:lvl3pPr>
            <a:lvl4pPr marL="1600200" indent="-228600" defTabSz="941388" eaLnBrk="0" hangingPunct="0">
              <a:defRPr sz="800">
                <a:solidFill>
                  <a:schemeClr val="tx1"/>
                </a:solidFill>
                <a:latin typeface="Arial Narrow" panose="020B0606020202030204" pitchFamily="34" charset="0"/>
              </a:defRPr>
            </a:lvl4pPr>
            <a:lvl5pPr marL="2057400" indent="-228600" defTabSz="941388" eaLnBrk="0" hangingPunct="0">
              <a:defRPr sz="800">
                <a:solidFill>
                  <a:schemeClr val="tx1"/>
                </a:solidFill>
                <a:latin typeface="Arial Narrow" panose="020B0606020202030204" pitchFamily="34" charset="0"/>
              </a:defRPr>
            </a:lvl5pPr>
            <a:lvl6pPr marL="2514600" indent="-228600" defTabSz="941388" eaLnBrk="0" fontAlgn="base" hangingPunct="0">
              <a:spcBef>
                <a:spcPct val="0"/>
              </a:spcBef>
              <a:spcAft>
                <a:spcPct val="0"/>
              </a:spcAft>
              <a:defRPr sz="800">
                <a:solidFill>
                  <a:schemeClr val="tx1"/>
                </a:solidFill>
                <a:latin typeface="Arial Narrow" panose="020B0606020202030204" pitchFamily="34" charset="0"/>
              </a:defRPr>
            </a:lvl6pPr>
            <a:lvl7pPr marL="2971800" indent="-228600" defTabSz="941388" eaLnBrk="0" fontAlgn="base" hangingPunct="0">
              <a:spcBef>
                <a:spcPct val="0"/>
              </a:spcBef>
              <a:spcAft>
                <a:spcPct val="0"/>
              </a:spcAft>
              <a:defRPr sz="800">
                <a:solidFill>
                  <a:schemeClr val="tx1"/>
                </a:solidFill>
                <a:latin typeface="Arial Narrow" panose="020B0606020202030204" pitchFamily="34" charset="0"/>
              </a:defRPr>
            </a:lvl7pPr>
            <a:lvl8pPr marL="3429000" indent="-228600" defTabSz="941388" eaLnBrk="0" fontAlgn="base" hangingPunct="0">
              <a:spcBef>
                <a:spcPct val="0"/>
              </a:spcBef>
              <a:spcAft>
                <a:spcPct val="0"/>
              </a:spcAft>
              <a:defRPr sz="800">
                <a:solidFill>
                  <a:schemeClr val="tx1"/>
                </a:solidFill>
                <a:latin typeface="Arial Narrow" panose="020B0606020202030204" pitchFamily="34" charset="0"/>
              </a:defRPr>
            </a:lvl8pPr>
            <a:lvl9pPr marL="3886200" indent="-228600" defTabSz="941388" eaLnBrk="0" fontAlgn="base" hangingPunct="0">
              <a:spcBef>
                <a:spcPct val="0"/>
              </a:spcBef>
              <a:spcAft>
                <a:spcPct val="0"/>
              </a:spcAft>
              <a:defRPr sz="800">
                <a:solidFill>
                  <a:schemeClr val="tx1"/>
                </a:solidFill>
                <a:latin typeface="Arial Narrow" panose="020B0606020202030204" pitchFamily="34" charset="0"/>
              </a:defRPr>
            </a:lvl9pPr>
          </a:lstStyle>
          <a:p>
            <a:pPr eaLnBrk="1" hangingPunct="1"/>
            <a:fld id="{718D5439-7F48-4946-B0F5-2CA3D7B9C335}" type="slidenum">
              <a:rPr lang="en-GB" altLang="en-BW" sz="1300">
                <a:latin typeface="Arial" panose="020B0604020202020204" pitchFamily="34" charset="0"/>
              </a:rPr>
              <a:pPr eaLnBrk="1" hangingPunct="1"/>
              <a:t>17</a:t>
            </a:fld>
            <a:endParaRPr lang="en-GB" altLang="en-BW" sz="1300">
              <a:latin typeface="Arial" panose="020B0604020202020204" pitchFamily="34" charset="0"/>
            </a:endParaRPr>
          </a:p>
        </p:txBody>
      </p:sp>
      <p:sp>
        <p:nvSpPr>
          <p:cNvPr id="245763" name="Rectangle 2">
            <a:extLst>
              <a:ext uri="{FF2B5EF4-FFF2-40B4-BE49-F238E27FC236}">
                <a16:creationId xmlns:a16="http://schemas.microsoft.com/office/drawing/2014/main" id="{4754F057-7EBE-48A1-B401-3A09A1EE0224}"/>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AD67C3BF-ED32-4F17-8554-A5A3F034DB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BW"/>
          </a:p>
        </p:txBody>
      </p:sp>
    </p:spTree>
    <p:extLst>
      <p:ext uri="{BB962C8B-B14F-4D97-AF65-F5344CB8AC3E}">
        <p14:creationId xmlns:p14="http://schemas.microsoft.com/office/powerpoint/2010/main" val="328852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a:xfrm>
            <a:off x="1117600" y="696913"/>
            <a:ext cx="4648200" cy="3486150"/>
          </a:xfrm>
          <a:solidFill>
            <a:srgbClr val="FFFFFF"/>
          </a:solidFill>
          <a:ln/>
        </p:spPr>
      </p:sp>
      <p:sp>
        <p:nvSpPr>
          <p:cNvPr id="471043" name="Rectangle 3"/>
          <p:cNvSpPr>
            <a:spLocks noGrp="1" noChangeArrowheads="1"/>
          </p:cNvSpPr>
          <p:nvPr>
            <p:ph type="body" idx="1"/>
          </p:nvPr>
        </p:nvSpPr>
        <p:spPr>
          <a:xfrm>
            <a:off x="917684" y="4416538"/>
            <a:ext cx="5046448" cy="4181886"/>
          </a:xfrm>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201110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a:xfrm>
            <a:off x="1117600" y="696913"/>
            <a:ext cx="4648200" cy="3486150"/>
          </a:xfrm>
          <a:solidFill>
            <a:srgbClr val="FFFFFF"/>
          </a:solidFill>
          <a:ln/>
        </p:spPr>
      </p:sp>
      <p:sp>
        <p:nvSpPr>
          <p:cNvPr id="471043" name="Rectangle 3"/>
          <p:cNvSpPr>
            <a:spLocks noGrp="1" noChangeArrowheads="1"/>
          </p:cNvSpPr>
          <p:nvPr>
            <p:ph type="body" idx="1"/>
          </p:nvPr>
        </p:nvSpPr>
        <p:spPr>
          <a:xfrm>
            <a:off x="917684" y="4416538"/>
            <a:ext cx="5046448" cy="4181886"/>
          </a:xfrm>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108623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a:xfrm>
            <a:off x="1117600" y="696913"/>
            <a:ext cx="4648200" cy="3486150"/>
          </a:xfrm>
          <a:solidFill>
            <a:srgbClr val="FFFFFF"/>
          </a:solidFill>
          <a:ln/>
        </p:spPr>
      </p:sp>
      <p:sp>
        <p:nvSpPr>
          <p:cNvPr id="471043" name="Rectangle 3"/>
          <p:cNvSpPr>
            <a:spLocks noGrp="1" noChangeArrowheads="1"/>
          </p:cNvSpPr>
          <p:nvPr>
            <p:ph type="body" idx="1"/>
          </p:nvPr>
        </p:nvSpPr>
        <p:spPr>
          <a:xfrm>
            <a:off x="917684" y="4416538"/>
            <a:ext cx="5046448" cy="4181886"/>
          </a:xfrm>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37449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499E6DF9-0E5B-4480-B6F1-1EAEC1AA7A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sz="800">
                <a:solidFill>
                  <a:schemeClr val="tx1"/>
                </a:solidFill>
                <a:latin typeface="Arial Narrow" panose="020B0606020202030204" pitchFamily="34" charset="0"/>
              </a:defRPr>
            </a:lvl1pPr>
            <a:lvl2pPr marL="742950" indent="-285750" defTabSz="941388" eaLnBrk="0" hangingPunct="0">
              <a:defRPr sz="800">
                <a:solidFill>
                  <a:schemeClr val="tx1"/>
                </a:solidFill>
                <a:latin typeface="Arial Narrow" panose="020B0606020202030204" pitchFamily="34" charset="0"/>
              </a:defRPr>
            </a:lvl2pPr>
            <a:lvl3pPr marL="1143000" indent="-228600" defTabSz="941388" eaLnBrk="0" hangingPunct="0">
              <a:defRPr sz="800">
                <a:solidFill>
                  <a:schemeClr val="tx1"/>
                </a:solidFill>
                <a:latin typeface="Arial Narrow" panose="020B0606020202030204" pitchFamily="34" charset="0"/>
              </a:defRPr>
            </a:lvl3pPr>
            <a:lvl4pPr marL="1600200" indent="-228600" defTabSz="941388" eaLnBrk="0" hangingPunct="0">
              <a:defRPr sz="800">
                <a:solidFill>
                  <a:schemeClr val="tx1"/>
                </a:solidFill>
                <a:latin typeface="Arial Narrow" panose="020B0606020202030204" pitchFamily="34" charset="0"/>
              </a:defRPr>
            </a:lvl4pPr>
            <a:lvl5pPr marL="2057400" indent="-228600" defTabSz="941388" eaLnBrk="0" hangingPunct="0">
              <a:defRPr sz="800">
                <a:solidFill>
                  <a:schemeClr val="tx1"/>
                </a:solidFill>
                <a:latin typeface="Arial Narrow" panose="020B0606020202030204" pitchFamily="34" charset="0"/>
              </a:defRPr>
            </a:lvl5pPr>
            <a:lvl6pPr marL="2514600" indent="-228600" defTabSz="941388" eaLnBrk="0" fontAlgn="base" hangingPunct="0">
              <a:spcBef>
                <a:spcPct val="0"/>
              </a:spcBef>
              <a:spcAft>
                <a:spcPct val="0"/>
              </a:spcAft>
              <a:defRPr sz="800">
                <a:solidFill>
                  <a:schemeClr val="tx1"/>
                </a:solidFill>
                <a:latin typeface="Arial Narrow" panose="020B0606020202030204" pitchFamily="34" charset="0"/>
              </a:defRPr>
            </a:lvl6pPr>
            <a:lvl7pPr marL="2971800" indent="-228600" defTabSz="941388" eaLnBrk="0" fontAlgn="base" hangingPunct="0">
              <a:spcBef>
                <a:spcPct val="0"/>
              </a:spcBef>
              <a:spcAft>
                <a:spcPct val="0"/>
              </a:spcAft>
              <a:defRPr sz="800">
                <a:solidFill>
                  <a:schemeClr val="tx1"/>
                </a:solidFill>
                <a:latin typeface="Arial Narrow" panose="020B0606020202030204" pitchFamily="34" charset="0"/>
              </a:defRPr>
            </a:lvl7pPr>
            <a:lvl8pPr marL="3429000" indent="-228600" defTabSz="941388" eaLnBrk="0" fontAlgn="base" hangingPunct="0">
              <a:spcBef>
                <a:spcPct val="0"/>
              </a:spcBef>
              <a:spcAft>
                <a:spcPct val="0"/>
              </a:spcAft>
              <a:defRPr sz="800">
                <a:solidFill>
                  <a:schemeClr val="tx1"/>
                </a:solidFill>
                <a:latin typeface="Arial Narrow" panose="020B0606020202030204" pitchFamily="34" charset="0"/>
              </a:defRPr>
            </a:lvl8pPr>
            <a:lvl9pPr marL="3886200" indent="-228600" defTabSz="941388" eaLnBrk="0" fontAlgn="base" hangingPunct="0">
              <a:spcBef>
                <a:spcPct val="0"/>
              </a:spcBef>
              <a:spcAft>
                <a:spcPct val="0"/>
              </a:spcAft>
              <a:defRPr sz="800">
                <a:solidFill>
                  <a:schemeClr val="tx1"/>
                </a:solidFill>
                <a:latin typeface="Arial Narrow" panose="020B0606020202030204" pitchFamily="34" charset="0"/>
              </a:defRPr>
            </a:lvl9pPr>
          </a:lstStyle>
          <a:p>
            <a:pPr eaLnBrk="1" hangingPunct="1"/>
            <a:fld id="{82CA9E93-5E2C-46B2-9CA3-42A018C99CBF}" type="slidenum">
              <a:rPr lang="en-GB" altLang="en-BW" sz="1300">
                <a:latin typeface="Arial" panose="020B0604020202020204" pitchFamily="34" charset="0"/>
              </a:rPr>
              <a:pPr eaLnBrk="1" hangingPunct="1"/>
              <a:t>23</a:t>
            </a:fld>
            <a:endParaRPr lang="en-GB" altLang="en-BW" sz="1300">
              <a:latin typeface="Arial" panose="020B0604020202020204" pitchFamily="34" charset="0"/>
            </a:endParaRPr>
          </a:p>
        </p:txBody>
      </p:sp>
      <p:sp>
        <p:nvSpPr>
          <p:cNvPr id="230403" name="Rectangle 2">
            <a:extLst>
              <a:ext uri="{FF2B5EF4-FFF2-40B4-BE49-F238E27FC236}">
                <a16:creationId xmlns:a16="http://schemas.microsoft.com/office/drawing/2014/main" id="{F81DCB29-AE29-4167-AC87-E1D2C44088DA}"/>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EDDB4970-819A-4B85-AEB8-72F8F0790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BW"/>
          </a:p>
        </p:txBody>
      </p:sp>
    </p:spTree>
    <p:extLst>
      <p:ext uri="{BB962C8B-B14F-4D97-AF65-F5344CB8AC3E}">
        <p14:creationId xmlns:p14="http://schemas.microsoft.com/office/powerpoint/2010/main" val="304129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D260A0D3-3C47-4C1C-8DA2-243CF2B28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sz="800">
                <a:solidFill>
                  <a:schemeClr val="tx1"/>
                </a:solidFill>
                <a:latin typeface="Arial Narrow" panose="020B0606020202030204" pitchFamily="34" charset="0"/>
              </a:defRPr>
            </a:lvl1pPr>
            <a:lvl2pPr marL="742950" indent="-285750" defTabSz="941388" eaLnBrk="0" hangingPunct="0">
              <a:defRPr sz="800">
                <a:solidFill>
                  <a:schemeClr val="tx1"/>
                </a:solidFill>
                <a:latin typeface="Arial Narrow" panose="020B0606020202030204" pitchFamily="34" charset="0"/>
              </a:defRPr>
            </a:lvl2pPr>
            <a:lvl3pPr marL="1143000" indent="-228600" defTabSz="941388" eaLnBrk="0" hangingPunct="0">
              <a:defRPr sz="800">
                <a:solidFill>
                  <a:schemeClr val="tx1"/>
                </a:solidFill>
                <a:latin typeface="Arial Narrow" panose="020B0606020202030204" pitchFamily="34" charset="0"/>
              </a:defRPr>
            </a:lvl3pPr>
            <a:lvl4pPr marL="1600200" indent="-228600" defTabSz="941388" eaLnBrk="0" hangingPunct="0">
              <a:defRPr sz="800">
                <a:solidFill>
                  <a:schemeClr val="tx1"/>
                </a:solidFill>
                <a:latin typeface="Arial Narrow" panose="020B0606020202030204" pitchFamily="34" charset="0"/>
              </a:defRPr>
            </a:lvl4pPr>
            <a:lvl5pPr marL="2057400" indent="-228600" defTabSz="941388" eaLnBrk="0" hangingPunct="0">
              <a:defRPr sz="800">
                <a:solidFill>
                  <a:schemeClr val="tx1"/>
                </a:solidFill>
                <a:latin typeface="Arial Narrow" panose="020B0606020202030204" pitchFamily="34" charset="0"/>
              </a:defRPr>
            </a:lvl5pPr>
            <a:lvl6pPr marL="2514600" indent="-228600" defTabSz="941388" eaLnBrk="0" fontAlgn="base" hangingPunct="0">
              <a:spcBef>
                <a:spcPct val="0"/>
              </a:spcBef>
              <a:spcAft>
                <a:spcPct val="0"/>
              </a:spcAft>
              <a:defRPr sz="800">
                <a:solidFill>
                  <a:schemeClr val="tx1"/>
                </a:solidFill>
                <a:latin typeface="Arial Narrow" panose="020B0606020202030204" pitchFamily="34" charset="0"/>
              </a:defRPr>
            </a:lvl6pPr>
            <a:lvl7pPr marL="2971800" indent="-228600" defTabSz="941388" eaLnBrk="0" fontAlgn="base" hangingPunct="0">
              <a:spcBef>
                <a:spcPct val="0"/>
              </a:spcBef>
              <a:spcAft>
                <a:spcPct val="0"/>
              </a:spcAft>
              <a:defRPr sz="800">
                <a:solidFill>
                  <a:schemeClr val="tx1"/>
                </a:solidFill>
                <a:latin typeface="Arial Narrow" panose="020B0606020202030204" pitchFamily="34" charset="0"/>
              </a:defRPr>
            </a:lvl7pPr>
            <a:lvl8pPr marL="3429000" indent="-228600" defTabSz="941388" eaLnBrk="0" fontAlgn="base" hangingPunct="0">
              <a:spcBef>
                <a:spcPct val="0"/>
              </a:spcBef>
              <a:spcAft>
                <a:spcPct val="0"/>
              </a:spcAft>
              <a:defRPr sz="800">
                <a:solidFill>
                  <a:schemeClr val="tx1"/>
                </a:solidFill>
                <a:latin typeface="Arial Narrow" panose="020B0606020202030204" pitchFamily="34" charset="0"/>
              </a:defRPr>
            </a:lvl8pPr>
            <a:lvl9pPr marL="3886200" indent="-228600" defTabSz="941388" eaLnBrk="0" fontAlgn="base" hangingPunct="0">
              <a:spcBef>
                <a:spcPct val="0"/>
              </a:spcBef>
              <a:spcAft>
                <a:spcPct val="0"/>
              </a:spcAft>
              <a:defRPr sz="800">
                <a:solidFill>
                  <a:schemeClr val="tx1"/>
                </a:solidFill>
                <a:latin typeface="Arial Narrow" panose="020B0606020202030204" pitchFamily="34" charset="0"/>
              </a:defRPr>
            </a:lvl9pPr>
          </a:lstStyle>
          <a:p>
            <a:pPr eaLnBrk="1" hangingPunct="1"/>
            <a:fld id="{7822EEE7-2A6E-490A-A293-3AEBDF1EFF8B}" type="slidenum">
              <a:rPr lang="en-GB" altLang="en-BW" sz="1300">
                <a:latin typeface="Arial" panose="020B0604020202020204" pitchFamily="34" charset="0"/>
              </a:rPr>
              <a:pPr eaLnBrk="1" hangingPunct="1"/>
              <a:t>28</a:t>
            </a:fld>
            <a:endParaRPr lang="en-GB" altLang="en-BW" sz="1300">
              <a:latin typeface="Arial" panose="020B0604020202020204" pitchFamily="34" charset="0"/>
            </a:endParaRPr>
          </a:p>
        </p:txBody>
      </p:sp>
      <p:sp>
        <p:nvSpPr>
          <p:cNvPr id="234499" name="Rectangle 2">
            <a:extLst>
              <a:ext uri="{FF2B5EF4-FFF2-40B4-BE49-F238E27FC236}">
                <a16:creationId xmlns:a16="http://schemas.microsoft.com/office/drawing/2014/main" id="{E001CA25-56EE-48BD-A09E-38BFCF6A1125}"/>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0541BF31-5356-4EEA-86CD-37EB511DDD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BW"/>
          </a:p>
        </p:txBody>
      </p:sp>
    </p:spTree>
    <p:extLst>
      <p:ext uri="{BB962C8B-B14F-4D97-AF65-F5344CB8AC3E}">
        <p14:creationId xmlns:p14="http://schemas.microsoft.com/office/powerpoint/2010/main" val="3343930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9/17/21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9/17/21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 Introduction to Mentoring</a:t>
            </a:r>
          </a:p>
        </p:txBody>
      </p:sp>
      <p:sp>
        <p:nvSpPr>
          <p:cNvPr id="3" name="Subtitle 2"/>
          <p:cNvSpPr>
            <a:spLocks noGrp="1"/>
          </p:cNvSpPr>
          <p:nvPr>
            <p:ph type="subTitle" idx="1"/>
          </p:nvPr>
        </p:nvSpPr>
        <p:spPr/>
        <p:txBody>
          <a:bodyPr>
            <a:normAutofit fontScale="62500" lnSpcReduction="20000"/>
          </a:bodyPr>
          <a:lstStyle/>
          <a:p>
            <a:r>
              <a:rPr lang="en-GB" dirty="0"/>
              <a:t>Prepared for CARLIGH </a:t>
            </a:r>
          </a:p>
          <a:p>
            <a:r>
              <a:rPr lang="en-GB" dirty="0"/>
              <a:t>By</a:t>
            </a:r>
          </a:p>
          <a:p>
            <a:r>
              <a:rPr lang="en-GB" dirty="0"/>
              <a:t>Buhle Mbambo-Thata, </a:t>
            </a:r>
          </a:p>
          <a:p>
            <a:r>
              <a:rPr lang="en-GB" dirty="0"/>
              <a:t>University Librarian,</a:t>
            </a:r>
          </a:p>
          <a:p>
            <a:r>
              <a:rPr lang="en-GB" dirty="0"/>
              <a:t> National University of Lesotho, Lesotho</a:t>
            </a:r>
          </a:p>
          <a:p>
            <a:endParaRPr lang="en-GB" dirty="0"/>
          </a:p>
        </p:txBody>
      </p:sp>
    </p:spTree>
    <p:extLst>
      <p:ext uri="{BB962C8B-B14F-4D97-AF65-F5344CB8AC3E}">
        <p14:creationId xmlns:p14="http://schemas.microsoft.com/office/powerpoint/2010/main" val="97140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6D7EF89-0C5E-45B6-AC46-22C1B2D6ECAC}"/>
              </a:ext>
            </a:extLst>
          </p:cNvPr>
          <p:cNvSpPr>
            <a:spLocks noGrp="1" noChangeArrowheads="1"/>
          </p:cNvSpPr>
          <p:nvPr>
            <p:ph type="title"/>
          </p:nvPr>
        </p:nvSpPr>
        <p:spPr>
          <a:xfrm>
            <a:off x="2579078" y="901668"/>
            <a:ext cx="7561263" cy="752297"/>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What is A Mentoring ?</a:t>
            </a:r>
          </a:p>
        </p:txBody>
      </p:sp>
      <p:sp>
        <p:nvSpPr>
          <p:cNvPr id="32771" name="Rectangle 3">
            <a:extLst>
              <a:ext uri="{FF2B5EF4-FFF2-40B4-BE49-F238E27FC236}">
                <a16:creationId xmlns:a16="http://schemas.microsoft.com/office/drawing/2014/main" id="{E3E6DC08-4EEC-4DDF-9E24-7C76242F9418}"/>
              </a:ext>
            </a:extLst>
          </p:cNvPr>
          <p:cNvSpPr>
            <a:spLocks noChangeArrowheads="1"/>
          </p:cNvSpPr>
          <p:nvPr/>
        </p:nvSpPr>
        <p:spPr bwMode="auto">
          <a:xfrm>
            <a:off x="1664678" y="1277816"/>
            <a:ext cx="8932985" cy="377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endParaRPr lang="en-US" altLang="en-BW" sz="3692" dirty="0">
              <a:latin typeface="Trebuchet MS" panose="020B0603020202020204" pitchFamily="34" charset="0"/>
            </a:endParaRPr>
          </a:p>
          <a:p>
            <a:pPr algn="ctr" eaLnBrk="1" hangingPunct="1"/>
            <a:r>
              <a:rPr lang="en-US" altLang="en-BW" sz="1108" dirty="0"/>
              <a:t> </a:t>
            </a:r>
            <a:r>
              <a:rPr lang="en-US" altLang="en-BW" sz="3323" b="1" dirty="0">
                <a:latin typeface="Trebuchet MS" panose="020B0603020202020204" pitchFamily="34" charset="0"/>
              </a:rPr>
              <a:t>Process whereby an experienced, highly regarded, empathic person (the mentor) guides another individual (the mentee) in the development and examination of their own ideas, learning and personal and professional development. </a:t>
            </a:r>
            <a:r>
              <a:rPr lang="en-US" altLang="en-BW" sz="1108" dirty="0">
                <a:latin typeface="Trebuchet MS" panose="020B0603020202020204" pitchFamily="34" charset="0"/>
              </a:rPr>
              <a:t>: </a:t>
            </a:r>
            <a:endParaRPr lang="en-US" altLang="en-BW" sz="1108" b="1" dirty="0">
              <a:latin typeface="Trebuchet MS" panose="020B0603020202020204" pitchFamily="34" charset="0"/>
            </a:endParaRPr>
          </a:p>
        </p:txBody>
      </p:sp>
    </p:spTree>
    <p:extLst>
      <p:ext uri="{BB962C8B-B14F-4D97-AF65-F5344CB8AC3E}">
        <p14:creationId xmlns:p14="http://schemas.microsoft.com/office/powerpoint/2010/main" val="1677121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pPr>
              <a:defRPr/>
            </a:pPr>
            <a:fld id="{4257C0FC-2A8E-4AF0-BB03-53653A5DE5D3}" type="slidenum">
              <a:rPr lang="en-US"/>
              <a:pPr>
                <a:defRPr/>
              </a:pPr>
              <a:t>11</a:t>
            </a:fld>
            <a:endParaRPr lang="en-US" dirty="0"/>
          </a:p>
        </p:txBody>
      </p:sp>
      <p:sp>
        <p:nvSpPr>
          <p:cNvPr id="6147" name="Rectangle 4"/>
          <p:cNvSpPr>
            <a:spLocks noGrp="1" noChangeArrowheads="1"/>
          </p:cNvSpPr>
          <p:nvPr>
            <p:ph type="ctrTitle" idx="4294967295"/>
          </p:nvPr>
        </p:nvSpPr>
        <p:spPr>
          <a:xfrm>
            <a:off x="4743620" y="1818481"/>
            <a:ext cx="3305908" cy="2801938"/>
          </a:xfrm>
        </p:spPr>
        <p:txBody>
          <a:bodyPr vert="horz" lIns="91440" tIns="45720" rIns="91440" bIns="45720" rtlCol="0" anchor="ctr">
            <a:normAutofit/>
          </a:bodyPr>
          <a:lstStyle/>
          <a:p>
            <a:r>
              <a:rPr lang="en-GB" altLang="en-US" sz="4000" b="1" dirty="0">
                <a:latin typeface="Trebuchet MS" pitchFamily="34" charset="0"/>
              </a:rPr>
              <a:t>  what is a mentor?</a:t>
            </a:r>
            <a:endParaRPr lang="en-GB" altLang="en-US" b="1" dirty="0">
              <a:latin typeface="Trebuchet MS" pitchFamily="34" charset="0"/>
            </a:endParaRPr>
          </a:p>
        </p:txBody>
      </p:sp>
      <p:grpSp>
        <p:nvGrpSpPr>
          <p:cNvPr id="6148" name="Group 27"/>
          <p:cNvGrpSpPr>
            <a:grpSpLocks/>
          </p:cNvGrpSpPr>
          <p:nvPr/>
        </p:nvGrpSpPr>
        <p:grpSpPr bwMode="auto">
          <a:xfrm>
            <a:off x="3617479" y="476250"/>
            <a:ext cx="5558190" cy="5486400"/>
            <a:chOff x="336" y="960"/>
            <a:chExt cx="2304" cy="2304"/>
          </a:xfrm>
        </p:grpSpPr>
        <p:grpSp>
          <p:nvGrpSpPr>
            <p:cNvPr id="6149" name="Group 22"/>
            <p:cNvGrpSpPr>
              <a:grpSpLocks/>
            </p:cNvGrpSpPr>
            <p:nvPr/>
          </p:nvGrpSpPr>
          <p:grpSpPr bwMode="auto">
            <a:xfrm>
              <a:off x="336" y="960"/>
              <a:ext cx="2304" cy="2304"/>
              <a:chOff x="336" y="1008"/>
              <a:chExt cx="2304" cy="2304"/>
            </a:xfrm>
          </p:grpSpPr>
          <p:sp>
            <p:nvSpPr>
              <p:cNvPr id="6156" name="AutoShape 7"/>
              <p:cNvSpPr>
                <a:spLocks noChangeArrowheads="1"/>
              </p:cNvSpPr>
              <p:nvPr/>
            </p:nvSpPr>
            <p:spPr bwMode="auto">
              <a:xfrm rot="-10067717">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4 w 21600"/>
                  <a:gd name="T13" fmla="*/ 0 h 21600"/>
                  <a:gd name="T14" fmla="*/ 16856 w 21600"/>
                  <a:gd name="T15" fmla="*/ 5156 h 21600"/>
                </a:gdLst>
                <a:ahLst/>
                <a:cxnLst>
                  <a:cxn ang="T8">
                    <a:pos x="T0" y="T1"/>
                  </a:cxn>
                  <a:cxn ang="T9">
                    <a:pos x="T2" y="T3"/>
                  </a:cxn>
                  <a:cxn ang="T10">
                    <a:pos x="T4" y="T5"/>
                  </a:cxn>
                  <a:cxn ang="T11">
                    <a:pos x="T6" y="T7"/>
                  </a:cxn>
                </a:cxnLst>
                <a:rect l="T12" t="T13" r="T14" b="T15"/>
                <a:pathLst>
                  <a:path w="21600" h="21600">
                    <a:moveTo>
                      <a:pt x="8068" y="4552"/>
                    </a:moveTo>
                    <a:cubicBezTo>
                      <a:pt x="8929" y="4175"/>
                      <a:pt x="9859" y="3980"/>
                      <a:pt x="10800" y="3981"/>
                    </a:cubicBezTo>
                    <a:cubicBezTo>
                      <a:pt x="11740" y="3981"/>
                      <a:pt x="12670" y="4175"/>
                      <a:pt x="13531" y="4552"/>
                    </a:cubicBezTo>
                    <a:lnTo>
                      <a:pt x="15126" y="904"/>
                    </a:lnTo>
                    <a:cubicBezTo>
                      <a:pt x="13762" y="307"/>
                      <a:pt x="12289" y="-1"/>
                      <a:pt x="10799" y="0"/>
                    </a:cubicBezTo>
                    <a:cubicBezTo>
                      <a:pt x="9310" y="0"/>
                      <a:pt x="7837" y="307"/>
                      <a:pt x="6473" y="904"/>
                    </a:cubicBezTo>
                    <a:lnTo>
                      <a:pt x="8068" y="4552"/>
                    </a:lnTo>
                    <a:close/>
                  </a:path>
                </a:pathLst>
              </a:custGeom>
              <a:solidFill>
                <a:srgbClr val="FFFF00"/>
              </a:solidFill>
              <a:ln w="9525">
                <a:solidFill>
                  <a:srgbClr val="FFFF00"/>
                </a:solidFill>
                <a:miter lim="800000"/>
                <a:headEnd/>
                <a:tailEnd/>
              </a:ln>
            </p:spPr>
            <p:txBody>
              <a:bodyPr rot="10800000" wrap="none" anchor="ctr"/>
              <a:lstStyle/>
              <a:p>
                <a:endParaRPr lang="en-CA" dirty="0"/>
              </a:p>
            </p:txBody>
          </p:sp>
          <p:sp>
            <p:nvSpPr>
              <p:cNvPr id="6157" name="AutoShape 8"/>
              <p:cNvSpPr>
                <a:spLocks noChangeArrowheads="1"/>
              </p:cNvSpPr>
              <p:nvPr/>
            </p:nvSpPr>
            <p:spPr bwMode="auto">
              <a:xfrm rot="-793408">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31 w 21600"/>
                  <a:gd name="T13" fmla="*/ 0 h 21600"/>
                  <a:gd name="T14" fmla="*/ 17269 w 21600"/>
                  <a:gd name="T15" fmla="*/ 5353 h 21600"/>
                </a:gdLst>
                <a:ahLst/>
                <a:cxnLst>
                  <a:cxn ang="T8">
                    <a:pos x="T0" y="T1"/>
                  </a:cxn>
                  <a:cxn ang="T9">
                    <a:pos x="T2" y="T3"/>
                  </a:cxn>
                  <a:cxn ang="T10">
                    <a:pos x="T4" y="T5"/>
                  </a:cxn>
                  <a:cxn ang="T11">
                    <a:pos x="T6" y="T7"/>
                  </a:cxn>
                </a:cxnLst>
                <a:rect l="T12" t="T13" r="T14" b="T15"/>
                <a:pathLst>
                  <a:path w="21600" h="21600">
                    <a:moveTo>
                      <a:pt x="7809" y="4688"/>
                    </a:moveTo>
                    <a:cubicBezTo>
                      <a:pt x="8740" y="4232"/>
                      <a:pt x="9763" y="3995"/>
                      <a:pt x="10800" y="3996"/>
                    </a:cubicBezTo>
                    <a:cubicBezTo>
                      <a:pt x="11836" y="3996"/>
                      <a:pt x="12859" y="4232"/>
                      <a:pt x="13790" y="4688"/>
                    </a:cubicBezTo>
                    <a:lnTo>
                      <a:pt x="15547" y="1099"/>
                    </a:lnTo>
                    <a:cubicBezTo>
                      <a:pt x="14069" y="375"/>
                      <a:pt x="12445" y="-1"/>
                      <a:pt x="10799" y="0"/>
                    </a:cubicBezTo>
                    <a:cubicBezTo>
                      <a:pt x="9154" y="0"/>
                      <a:pt x="7530" y="375"/>
                      <a:pt x="6052" y="1099"/>
                    </a:cubicBezTo>
                    <a:lnTo>
                      <a:pt x="7809" y="4688"/>
                    </a:lnTo>
                    <a:close/>
                  </a:path>
                </a:pathLst>
              </a:custGeom>
              <a:solidFill>
                <a:srgbClr val="FFFF00"/>
              </a:solidFill>
              <a:ln w="9525">
                <a:solidFill>
                  <a:srgbClr val="FFFF00"/>
                </a:solidFill>
                <a:miter lim="800000"/>
                <a:headEnd/>
                <a:tailEnd/>
              </a:ln>
            </p:spPr>
            <p:txBody>
              <a:bodyPr wrap="none" anchor="ctr"/>
              <a:lstStyle/>
              <a:p>
                <a:endParaRPr lang="en-CA" dirty="0"/>
              </a:p>
            </p:txBody>
          </p:sp>
          <p:sp>
            <p:nvSpPr>
              <p:cNvPr id="6158" name="AutoShape 9"/>
              <p:cNvSpPr>
                <a:spLocks noChangeArrowheads="1"/>
              </p:cNvSpPr>
              <p:nvPr/>
            </p:nvSpPr>
            <p:spPr bwMode="auto">
              <a:xfrm rot="-702017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03 w 21600"/>
                  <a:gd name="T13" fmla="*/ 0 h 21600"/>
                  <a:gd name="T14" fmla="*/ 16997 w 21600"/>
                  <a:gd name="T15" fmla="*/ 5241 h 21600"/>
                </a:gdLst>
                <a:ahLst/>
                <a:cxnLst>
                  <a:cxn ang="T8">
                    <a:pos x="T0" y="T1"/>
                  </a:cxn>
                  <a:cxn ang="T9">
                    <a:pos x="T2" y="T3"/>
                  </a:cxn>
                  <a:cxn ang="T10">
                    <a:pos x="T4" y="T5"/>
                  </a:cxn>
                  <a:cxn ang="T11">
                    <a:pos x="T6" y="T7"/>
                  </a:cxn>
                </a:cxnLst>
                <a:rect l="T12" t="T13" r="T14" b="T15"/>
                <a:pathLst>
                  <a:path w="21600" h="21600">
                    <a:moveTo>
                      <a:pt x="7991" y="4618"/>
                    </a:moveTo>
                    <a:cubicBezTo>
                      <a:pt x="8873" y="4217"/>
                      <a:pt x="9831" y="4009"/>
                      <a:pt x="10800" y="4010"/>
                    </a:cubicBezTo>
                    <a:cubicBezTo>
                      <a:pt x="11768" y="4010"/>
                      <a:pt x="12726" y="4217"/>
                      <a:pt x="13608" y="4618"/>
                    </a:cubicBezTo>
                    <a:lnTo>
                      <a:pt x="15267" y="967"/>
                    </a:lnTo>
                    <a:cubicBezTo>
                      <a:pt x="13864" y="329"/>
                      <a:pt x="12341" y="-1"/>
                      <a:pt x="10799" y="0"/>
                    </a:cubicBezTo>
                    <a:cubicBezTo>
                      <a:pt x="9258" y="0"/>
                      <a:pt x="7735" y="329"/>
                      <a:pt x="6332" y="967"/>
                    </a:cubicBezTo>
                    <a:lnTo>
                      <a:pt x="7991" y="4618"/>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dirty="0"/>
              </a:p>
            </p:txBody>
          </p:sp>
          <p:sp>
            <p:nvSpPr>
              <p:cNvPr id="6159" name="AutoShape 10"/>
              <p:cNvSpPr>
                <a:spLocks noChangeArrowheads="1"/>
              </p:cNvSpPr>
              <p:nvPr/>
            </p:nvSpPr>
            <p:spPr bwMode="auto">
              <a:xfrm rot="-3930952">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41 w 21600"/>
                  <a:gd name="T13" fmla="*/ 0 h 21600"/>
                  <a:gd name="T14" fmla="*/ 16959 w 21600"/>
                  <a:gd name="T15" fmla="*/ 5184 h 21600"/>
                </a:gdLst>
                <a:ahLst/>
                <a:cxnLst>
                  <a:cxn ang="T8">
                    <a:pos x="T0" y="T1"/>
                  </a:cxn>
                  <a:cxn ang="T9">
                    <a:pos x="T2" y="T3"/>
                  </a:cxn>
                  <a:cxn ang="T10">
                    <a:pos x="T4" y="T5"/>
                  </a:cxn>
                  <a:cxn ang="T11">
                    <a:pos x="T6" y="T7"/>
                  </a:cxn>
                </a:cxnLst>
                <a:rect l="T12" t="T13" r="T14" b="T15"/>
                <a:pathLst>
                  <a:path w="21600" h="21600">
                    <a:moveTo>
                      <a:pt x="7995" y="4566"/>
                    </a:moveTo>
                    <a:cubicBezTo>
                      <a:pt x="8877" y="4170"/>
                      <a:pt x="9833" y="3964"/>
                      <a:pt x="10800" y="3965"/>
                    </a:cubicBezTo>
                    <a:cubicBezTo>
                      <a:pt x="11766" y="3965"/>
                      <a:pt x="12722" y="4170"/>
                      <a:pt x="13604" y="4566"/>
                    </a:cubicBezTo>
                    <a:lnTo>
                      <a:pt x="15231" y="951"/>
                    </a:lnTo>
                    <a:cubicBezTo>
                      <a:pt x="13838" y="324"/>
                      <a:pt x="12327" y="-1"/>
                      <a:pt x="10799" y="0"/>
                    </a:cubicBezTo>
                    <a:cubicBezTo>
                      <a:pt x="9272" y="0"/>
                      <a:pt x="7761" y="324"/>
                      <a:pt x="6368" y="951"/>
                    </a:cubicBezTo>
                    <a:lnTo>
                      <a:pt x="7995" y="4566"/>
                    </a:lnTo>
                    <a:close/>
                  </a:path>
                </a:pathLst>
              </a:cu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CA" dirty="0"/>
              </a:p>
            </p:txBody>
          </p:sp>
          <p:sp>
            <p:nvSpPr>
              <p:cNvPr id="6160" name="AutoShape 11"/>
              <p:cNvSpPr>
                <a:spLocks noChangeArrowheads="1"/>
              </p:cNvSpPr>
              <p:nvPr/>
            </p:nvSpPr>
            <p:spPr bwMode="auto">
              <a:xfrm rot="843631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9 w 21600"/>
                  <a:gd name="T13" fmla="*/ 0 h 21600"/>
                  <a:gd name="T14" fmla="*/ 17091 w 21600"/>
                  <a:gd name="T15" fmla="*/ 5334 h 21600"/>
                </a:gdLst>
                <a:ahLst/>
                <a:cxnLst>
                  <a:cxn ang="T8">
                    <a:pos x="T0" y="T1"/>
                  </a:cxn>
                  <a:cxn ang="T9">
                    <a:pos x="T2" y="T3"/>
                  </a:cxn>
                  <a:cxn ang="T10">
                    <a:pos x="T4" y="T5"/>
                  </a:cxn>
                  <a:cxn ang="T11">
                    <a:pos x="T6" y="T7"/>
                  </a:cxn>
                </a:cxnLst>
                <a:rect l="T12" t="T13" r="T14" b="T15"/>
                <a:pathLst>
                  <a:path w="21600" h="21600">
                    <a:moveTo>
                      <a:pt x="7957" y="4702"/>
                    </a:moveTo>
                    <a:cubicBezTo>
                      <a:pt x="8847" y="4287"/>
                      <a:pt x="9817" y="4071"/>
                      <a:pt x="10800" y="4072"/>
                    </a:cubicBezTo>
                    <a:cubicBezTo>
                      <a:pt x="11782" y="4072"/>
                      <a:pt x="12752" y="4287"/>
                      <a:pt x="13642" y="4702"/>
                    </a:cubicBezTo>
                    <a:lnTo>
                      <a:pt x="15363" y="1011"/>
                    </a:lnTo>
                    <a:cubicBezTo>
                      <a:pt x="13934" y="345"/>
                      <a:pt x="12376" y="-1"/>
                      <a:pt x="10799" y="0"/>
                    </a:cubicBezTo>
                    <a:cubicBezTo>
                      <a:pt x="9223" y="0"/>
                      <a:pt x="7665" y="345"/>
                      <a:pt x="6236" y="1011"/>
                    </a:cubicBezTo>
                    <a:lnTo>
                      <a:pt x="7957" y="4702"/>
                    </a:lnTo>
                    <a:close/>
                  </a:path>
                </a:pathLst>
              </a:custGeom>
              <a:solidFill>
                <a:srgbClr val="094D20"/>
              </a:solidFill>
              <a:ln w="9525">
                <a:solidFill>
                  <a:schemeClr val="accent1"/>
                </a:solidFill>
                <a:miter lim="800000"/>
                <a:headEnd/>
                <a:tailEnd/>
              </a:ln>
            </p:spPr>
            <p:txBody>
              <a:bodyPr rot="10800000" wrap="none" anchor="ctr"/>
              <a:lstStyle/>
              <a:p>
                <a:endParaRPr lang="en-CA" dirty="0"/>
              </a:p>
            </p:txBody>
          </p:sp>
          <p:sp>
            <p:nvSpPr>
              <p:cNvPr id="6161" name="AutoShape 12"/>
              <p:cNvSpPr>
                <a:spLocks noChangeArrowheads="1"/>
              </p:cNvSpPr>
              <p:nvPr/>
            </p:nvSpPr>
            <p:spPr bwMode="auto">
              <a:xfrm rot="533264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31 w 21600"/>
                  <a:gd name="T13" fmla="*/ 0 h 21600"/>
                  <a:gd name="T14" fmla="*/ 16969 w 21600"/>
                  <a:gd name="T15" fmla="*/ 5288 h 21600"/>
                </a:gdLst>
                <a:ahLst/>
                <a:cxnLst>
                  <a:cxn ang="T8">
                    <a:pos x="T0" y="T1"/>
                  </a:cxn>
                  <a:cxn ang="T9">
                    <a:pos x="T2" y="T3"/>
                  </a:cxn>
                  <a:cxn ang="T10">
                    <a:pos x="T4" y="T5"/>
                  </a:cxn>
                  <a:cxn ang="T11">
                    <a:pos x="T6" y="T7"/>
                  </a:cxn>
                </a:cxnLst>
                <a:rect l="T12" t="T13" r="T14" b="T15"/>
                <a:pathLst>
                  <a:path w="21600" h="21600">
                    <a:moveTo>
                      <a:pt x="8040" y="4680"/>
                    </a:moveTo>
                    <a:cubicBezTo>
                      <a:pt x="8907" y="4289"/>
                      <a:pt x="9848" y="4086"/>
                      <a:pt x="10800" y="4087"/>
                    </a:cubicBezTo>
                    <a:cubicBezTo>
                      <a:pt x="11751" y="4087"/>
                      <a:pt x="12692" y="4289"/>
                      <a:pt x="13559" y="4680"/>
                    </a:cubicBezTo>
                    <a:lnTo>
                      <a:pt x="15239" y="954"/>
                    </a:lnTo>
                    <a:cubicBezTo>
                      <a:pt x="13844" y="325"/>
                      <a:pt x="12330" y="-1"/>
                      <a:pt x="10799" y="0"/>
                    </a:cubicBezTo>
                    <a:cubicBezTo>
                      <a:pt x="9269" y="0"/>
                      <a:pt x="7755" y="325"/>
                      <a:pt x="6360" y="954"/>
                    </a:cubicBezTo>
                    <a:lnTo>
                      <a:pt x="8040" y="4680"/>
                    </a:lnTo>
                    <a:close/>
                  </a:path>
                </a:pathLst>
              </a:custGeom>
              <a:solidFill>
                <a:srgbClr val="002060"/>
              </a:solidFill>
              <a:ln w="9525">
                <a:solidFill>
                  <a:srgbClr val="002060"/>
                </a:solidFill>
                <a:miter lim="800000"/>
                <a:headEnd/>
                <a:tailEnd/>
              </a:ln>
            </p:spPr>
            <p:txBody>
              <a:bodyPr wrap="none" anchor="ctr"/>
              <a:lstStyle/>
              <a:p>
                <a:endParaRPr lang="en-CA" dirty="0"/>
              </a:p>
            </p:txBody>
          </p:sp>
          <p:sp>
            <p:nvSpPr>
              <p:cNvPr id="6162" name="AutoShape 13"/>
              <p:cNvSpPr>
                <a:spLocks noChangeArrowheads="1"/>
              </p:cNvSpPr>
              <p:nvPr/>
            </p:nvSpPr>
            <p:spPr bwMode="auto">
              <a:xfrm rot="233483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28 w 21600"/>
                  <a:gd name="T13" fmla="*/ 0 h 21600"/>
                  <a:gd name="T14" fmla="*/ 16772 w 21600"/>
                  <a:gd name="T15" fmla="*/ 5231 h 21600"/>
                </a:gdLst>
                <a:ahLst/>
                <a:cxnLst>
                  <a:cxn ang="T8">
                    <a:pos x="T0" y="T1"/>
                  </a:cxn>
                  <a:cxn ang="T9">
                    <a:pos x="T2" y="T3"/>
                  </a:cxn>
                  <a:cxn ang="T10">
                    <a:pos x="T4" y="T5"/>
                  </a:cxn>
                  <a:cxn ang="T11">
                    <a:pos x="T6" y="T7"/>
                  </a:cxn>
                </a:cxnLst>
                <a:rect l="T12" t="T13" r="T14" b="T15"/>
                <a:pathLst>
                  <a:path w="21600" h="21600">
                    <a:moveTo>
                      <a:pt x="8173" y="4655"/>
                    </a:moveTo>
                    <a:cubicBezTo>
                      <a:pt x="9003" y="4300"/>
                      <a:pt x="9897" y="4117"/>
                      <a:pt x="10800" y="4118"/>
                    </a:cubicBezTo>
                    <a:cubicBezTo>
                      <a:pt x="11702" y="4118"/>
                      <a:pt x="12596" y="4300"/>
                      <a:pt x="13426" y="4655"/>
                    </a:cubicBezTo>
                    <a:lnTo>
                      <a:pt x="15045" y="869"/>
                    </a:lnTo>
                    <a:cubicBezTo>
                      <a:pt x="13703" y="295"/>
                      <a:pt x="12259" y="-1"/>
                      <a:pt x="10799" y="0"/>
                    </a:cubicBezTo>
                    <a:cubicBezTo>
                      <a:pt x="9340" y="0"/>
                      <a:pt x="7896" y="295"/>
                      <a:pt x="6554" y="869"/>
                    </a:cubicBezTo>
                    <a:lnTo>
                      <a:pt x="8173" y="4655"/>
                    </a:lnTo>
                    <a:close/>
                  </a:path>
                </a:pathLst>
              </a:custGeom>
              <a:solidFill>
                <a:srgbClr val="FF0000"/>
              </a:solidFill>
              <a:ln w="9525">
                <a:solidFill>
                  <a:srgbClr val="FF0000"/>
                </a:solidFill>
                <a:miter lim="800000"/>
                <a:headEnd/>
                <a:tailEnd/>
              </a:ln>
            </p:spPr>
            <p:txBody>
              <a:bodyPr wrap="none" anchor="ctr"/>
              <a:lstStyle/>
              <a:p>
                <a:endParaRPr lang="en-CA" dirty="0"/>
              </a:p>
            </p:txBody>
          </p:sp>
        </p:grpSp>
        <p:sp>
          <p:nvSpPr>
            <p:cNvPr id="6150" name="Text Box 17"/>
            <p:cNvSpPr txBox="1">
              <a:spLocks noChangeArrowheads="1"/>
            </p:cNvSpPr>
            <p:nvPr/>
          </p:nvSpPr>
          <p:spPr bwMode="auto">
            <a:xfrm rot="2397101">
              <a:off x="1728" y="1321"/>
              <a:ext cx="7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rgbClr val="0BD0D9"/>
                </a:buClr>
                <a:buSzPct val="9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9pPr>
            </a:lstStyle>
            <a:p>
              <a:pPr algn="ctr" eaLnBrk="1" hangingPunct="1">
                <a:spcBef>
                  <a:spcPct val="0"/>
                </a:spcBef>
                <a:buClr>
                  <a:srgbClr val="000000"/>
                </a:buClr>
                <a:buSzTx/>
                <a:buFontTx/>
                <a:buNone/>
              </a:pPr>
              <a:endParaRPr lang="en-US" altLang="en-US" sz="1000" dirty="0">
                <a:solidFill>
                  <a:schemeClr val="bg1"/>
                </a:solidFill>
                <a:latin typeface="Arial Black" pitchFamily="34" charset="0"/>
              </a:endParaRPr>
            </a:p>
          </p:txBody>
        </p:sp>
        <p:sp>
          <p:nvSpPr>
            <p:cNvPr id="6151" name="Text Box 18"/>
            <p:cNvSpPr txBox="1">
              <a:spLocks noChangeArrowheads="1"/>
            </p:cNvSpPr>
            <p:nvPr/>
          </p:nvSpPr>
          <p:spPr bwMode="auto">
            <a:xfrm rot="766272">
              <a:off x="846" y="2990"/>
              <a:ext cx="86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rgbClr val="0BD0D9"/>
                </a:buClr>
                <a:buSzPct val="9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9pPr>
            </a:lstStyle>
            <a:p>
              <a:pPr algn="ctr" eaLnBrk="1" hangingPunct="1">
                <a:spcBef>
                  <a:spcPct val="50000"/>
                </a:spcBef>
                <a:buClr>
                  <a:schemeClr val="hlink"/>
                </a:buClr>
                <a:buSzPct val="75000"/>
                <a:buFont typeface="Monotype Sorts" pitchFamily="2" charset="2"/>
                <a:buNone/>
              </a:pPr>
              <a:endParaRPr lang="en-US" altLang="en-US" sz="1000" dirty="0">
                <a:solidFill>
                  <a:schemeClr val="bg1"/>
                </a:solidFill>
                <a:latin typeface="Arial Black" pitchFamily="34" charset="0"/>
              </a:endParaRPr>
            </a:p>
          </p:txBody>
        </p:sp>
        <p:sp>
          <p:nvSpPr>
            <p:cNvPr id="6152" name="Text Box 19"/>
            <p:cNvSpPr txBox="1">
              <a:spLocks noChangeArrowheads="1"/>
            </p:cNvSpPr>
            <p:nvPr/>
          </p:nvSpPr>
          <p:spPr bwMode="auto">
            <a:xfrm rot="-2437352">
              <a:off x="1688" y="2761"/>
              <a:ext cx="8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rgbClr val="0BD0D9"/>
                </a:buClr>
                <a:buSzPct val="9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nstantia" pitchFamily="18" charset="0"/>
                </a:defRPr>
              </a:lvl9pPr>
            </a:lstStyle>
            <a:p>
              <a:pPr algn="ctr" eaLnBrk="1" hangingPunct="1">
                <a:spcBef>
                  <a:spcPct val="50000"/>
                </a:spcBef>
                <a:buClr>
                  <a:schemeClr val="hlink"/>
                </a:buClr>
                <a:buSzPct val="75000"/>
                <a:buFont typeface="Monotype Sorts" pitchFamily="2" charset="2"/>
                <a:buNone/>
              </a:pPr>
              <a:endParaRPr lang="en-US" altLang="en-US" sz="1000" dirty="0">
                <a:solidFill>
                  <a:schemeClr val="bg1"/>
                </a:solidFill>
                <a:latin typeface="Arial Black" pitchFamily="34" charset="0"/>
              </a:endParaRPr>
            </a:p>
          </p:txBody>
        </p:sp>
        <p:sp>
          <p:nvSpPr>
            <p:cNvPr id="6153" name="Rectangle 20"/>
            <p:cNvSpPr>
              <a:spLocks noChangeArrowheads="1"/>
            </p:cNvSpPr>
            <p:nvPr/>
          </p:nvSpPr>
          <p:spPr bwMode="auto">
            <a:xfrm rot="17741038">
              <a:off x="128" y="1672"/>
              <a:ext cx="93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
                  <a:schemeClr val="hlink"/>
                </a:buClr>
                <a:buSzPct val="75000"/>
                <a:buFont typeface="Monotype Sorts" pitchFamily="2" charset="2"/>
                <a:buNone/>
              </a:pPr>
              <a:endParaRPr lang="en-US" altLang="en-US" sz="1000" dirty="0">
                <a:solidFill>
                  <a:schemeClr val="bg1"/>
                </a:solidFill>
                <a:latin typeface="Arial Black" pitchFamily="34" charset="0"/>
              </a:endParaRPr>
            </a:p>
          </p:txBody>
        </p:sp>
        <p:sp>
          <p:nvSpPr>
            <p:cNvPr id="6154" name="Rectangle 21"/>
            <p:cNvSpPr>
              <a:spLocks noChangeArrowheads="1"/>
            </p:cNvSpPr>
            <p:nvPr/>
          </p:nvSpPr>
          <p:spPr bwMode="auto">
            <a:xfrm rot="3892326">
              <a:off x="254" y="2485"/>
              <a:ext cx="81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
                  <a:srgbClr val="000000"/>
                </a:buClr>
                <a:buSzTx/>
                <a:buFontTx/>
                <a:buNone/>
              </a:pPr>
              <a:endParaRPr lang="en-US" altLang="en-US" sz="1000" dirty="0">
                <a:solidFill>
                  <a:schemeClr val="bg1"/>
                </a:solidFill>
                <a:latin typeface="Arial Black" pitchFamily="34" charset="0"/>
              </a:endParaRPr>
            </a:p>
          </p:txBody>
        </p:sp>
        <p:sp>
          <p:nvSpPr>
            <p:cNvPr id="6155" name="Rectangle 22"/>
            <p:cNvSpPr>
              <a:spLocks noChangeArrowheads="1"/>
            </p:cNvSpPr>
            <p:nvPr/>
          </p:nvSpPr>
          <p:spPr bwMode="auto">
            <a:xfrm rot="5400000">
              <a:off x="2011" y="2037"/>
              <a:ext cx="81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
                  <a:srgbClr val="000000"/>
                </a:buClr>
                <a:buSzTx/>
                <a:buFontTx/>
                <a:buNone/>
              </a:pPr>
              <a:endParaRPr lang="en-US" altLang="en-US" sz="1000" dirty="0">
                <a:solidFill>
                  <a:schemeClr val="bg1"/>
                </a:solidFill>
                <a:latin typeface="Arial Black" pitchFamily="34" charset="0"/>
              </a:endParaRPr>
            </a:p>
          </p:txBody>
        </p:sp>
      </p:grpSp>
    </p:spTree>
    <p:extLst>
      <p:ext uri="{BB962C8B-B14F-4D97-AF65-F5344CB8AC3E}">
        <p14:creationId xmlns:p14="http://schemas.microsoft.com/office/powerpoint/2010/main" val="332317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01E815C-1B0D-450B-88F5-CA9AF4DA0B7C}"/>
              </a:ext>
            </a:extLst>
          </p:cNvPr>
          <p:cNvSpPr>
            <a:spLocks noGrp="1" noChangeArrowheads="1"/>
          </p:cNvSpPr>
          <p:nvPr>
            <p:ph type="title"/>
          </p:nvPr>
        </p:nvSpPr>
        <p:spPr>
          <a:xfrm>
            <a:off x="2649416" y="832339"/>
            <a:ext cx="7561263" cy="908538"/>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What is A Mentor ?</a:t>
            </a:r>
          </a:p>
        </p:txBody>
      </p:sp>
      <p:sp>
        <p:nvSpPr>
          <p:cNvPr id="24579" name="Rectangle 3">
            <a:extLst>
              <a:ext uri="{FF2B5EF4-FFF2-40B4-BE49-F238E27FC236}">
                <a16:creationId xmlns:a16="http://schemas.microsoft.com/office/drawing/2014/main" id="{B07D3AB9-D924-4EFB-B039-41118F260A19}"/>
              </a:ext>
            </a:extLst>
          </p:cNvPr>
          <p:cNvSpPr>
            <a:spLocks noChangeArrowheads="1"/>
          </p:cNvSpPr>
          <p:nvPr/>
        </p:nvSpPr>
        <p:spPr bwMode="auto">
          <a:xfrm>
            <a:off x="2023696" y="1740877"/>
            <a:ext cx="8362950" cy="457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p>
            <a:pPr marL="527552" indent="-527552" algn="ctr">
              <a:buFont typeface="Arial" pitchFamily="34" charset="0"/>
              <a:buChar char="•"/>
              <a:defRPr/>
            </a:pPr>
            <a:r>
              <a:rPr lang="en-US" sz="3323" b="1" dirty="0">
                <a:latin typeface="Trebuchet MS" pitchFamily="34" charset="0"/>
              </a:rPr>
              <a:t> Someone “who has been there-done that” before.</a:t>
            </a:r>
          </a:p>
          <a:p>
            <a:pPr marL="527552" indent="-527552" algn="ctr">
              <a:buFont typeface="Arial" pitchFamily="34" charset="0"/>
              <a:buChar char="•"/>
              <a:defRPr/>
            </a:pPr>
            <a:r>
              <a:rPr lang="en-US" sz="3323" b="1" dirty="0">
                <a:latin typeface="Trebuchet MS" pitchFamily="34" charset="0"/>
              </a:rPr>
              <a:t> An individual with expertise who can help develop the career of the mentee.</a:t>
            </a:r>
          </a:p>
          <a:p>
            <a:pPr marL="527552" indent="-527552" algn="ctr">
              <a:buFont typeface="Arial" pitchFamily="34" charset="0"/>
              <a:buChar char="•"/>
              <a:defRPr/>
            </a:pPr>
            <a:r>
              <a:rPr lang="en-US" sz="3323" b="1" dirty="0">
                <a:latin typeface="Trebuchet MS" pitchFamily="34" charset="0"/>
              </a:rPr>
              <a:t> Someone who guides, trains, advises and promotes career development of the mentee.</a:t>
            </a:r>
          </a:p>
          <a:p>
            <a:pPr algn="ctr">
              <a:defRPr/>
            </a:pPr>
            <a:endParaRPr lang="en-US" sz="2585" b="1" dirty="0">
              <a:latin typeface="Trebuchet MS" pitchFamily="34" charset="0"/>
            </a:endParaRPr>
          </a:p>
        </p:txBody>
      </p:sp>
    </p:spTree>
    <p:extLst>
      <p:ext uri="{BB962C8B-B14F-4D97-AF65-F5344CB8AC3E}">
        <p14:creationId xmlns:p14="http://schemas.microsoft.com/office/powerpoint/2010/main" val="1401838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2E8671D-7A24-4942-8BEF-D7C990C6A2CB}"/>
              </a:ext>
            </a:extLst>
          </p:cNvPr>
          <p:cNvSpPr>
            <a:spLocks noGrp="1" noChangeArrowheads="1"/>
          </p:cNvSpPr>
          <p:nvPr>
            <p:ph type="title"/>
          </p:nvPr>
        </p:nvSpPr>
        <p:spPr>
          <a:xfrm>
            <a:off x="2649416" y="832339"/>
            <a:ext cx="7561263" cy="908538"/>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What is A Mentor ?</a:t>
            </a:r>
          </a:p>
        </p:txBody>
      </p:sp>
      <p:sp>
        <p:nvSpPr>
          <p:cNvPr id="24579" name="Rectangle 3">
            <a:extLst>
              <a:ext uri="{FF2B5EF4-FFF2-40B4-BE49-F238E27FC236}">
                <a16:creationId xmlns:a16="http://schemas.microsoft.com/office/drawing/2014/main" id="{333D0A7B-55A7-49EA-BD6C-76F13C93658E}"/>
              </a:ext>
            </a:extLst>
          </p:cNvPr>
          <p:cNvSpPr>
            <a:spLocks noChangeArrowheads="1"/>
          </p:cNvSpPr>
          <p:nvPr/>
        </p:nvSpPr>
        <p:spPr bwMode="auto">
          <a:xfrm>
            <a:off x="2023696" y="1740878"/>
            <a:ext cx="8362950" cy="406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p>
            <a:pPr marL="527552" indent="-527552" algn="ctr">
              <a:buFont typeface="Arial" pitchFamily="34" charset="0"/>
              <a:buChar char="•"/>
              <a:defRPr/>
            </a:pPr>
            <a:r>
              <a:rPr lang="en-US" sz="3323" b="1" dirty="0">
                <a:latin typeface="Trebuchet MS" pitchFamily="34" charset="0"/>
              </a:rPr>
              <a:t> A guide who can help the mentee to find the right direction and who can help them to develop solutions to career issues.</a:t>
            </a:r>
          </a:p>
          <a:p>
            <a:pPr marL="527552" indent="-527552" algn="ctr">
              <a:buFont typeface="Arial" pitchFamily="34" charset="0"/>
              <a:buChar char="•"/>
              <a:defRPr/>
            </a:pPr>
            <a:r>
              <a:rPr lang="en-US" sz="3323" b="1" dirty="0">
                <a:latin typeface="Trebuchet MS" pitchFamily="34" charset="0"/>
              </a:rPr>
              <a:t> Mentors rely on having had similar experiences to gain empathy with the mentee and understanding issues.</a:t>
            </a:r>
          </a:p>
          <a:p>
            <a:pPr algn="ctr">
              <a:defRPr/>
            </a:pPr>
            <a:endParaRPr lang="en-US" sz="2585" b="1" dirty="0">
              <a:latin typeface="Trebuchet MS" pitchFamily="34" charset="0"/>
            </a:endParaRPr>
          </a:p>
        </p:txBody>
      </p:sp>
    </p:spTree>
    <p:extLst>
      <p:ext uri="{BB962C8B-B14F-4D97-AF65-F5344CB8AC3E}">
        <p14:creationId xmlns:p14="http://schemas.microsoft.com/office/powerpoint/2010/main" val="45425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904C605-8D8A-4CF1-B2F8-FF7007FBCE7F}"/>
              </a:ext>
            </a:extLst>
          </p:cNvPr>
          <p:cNvSpPr>
            <a:spLocks noGrp="1" noChangeArrowheads="1"/>
          </p:cNvSpPr>
          <p:nvPr>
            <p:ph type="title"/>
          </p:nvPr>
        </p:nvSpPr>
        <p:spPr>
          <a:xfrm>
            <a:off x="1875692" y="685801"/>
            <a:ext cx="8229600" cy="1055077"/>
          </a:xfrm>
        </p:spPr>
        <p:txBody>
          <a:bodyPr/>
          <a:lstStyle/>
          <a:p>
            <a:pPr algn="ctr" eaLnBrk="1" hangingPunct="1"/>
            <a:r>
              <a:rPr lang="en-US" altLang="en-BW" sz="3692" b="1">
                <a:latin typeface="Trebuchet MS" panose="020B0603020202020204" pitchFamily="34" charset="0"/>
              </a:rPr>
              <a:t> </a:t>
            </a:r>
          </a:p>
        </p:txBody>
      </p:sp>
      <p:sp>
        <p:nvSpPr>
          <p:cNvPr id="9219" name="Rectangle 3">
            <a:extLst>
              <a:ext uri="{FF2B5EF4-FFF2-40B4-BE49-F238E27FC236}">
                <a16:creationId xmlns:a16="http://schemas.microsoft.com/office/drawing/2014/main" id="{987CAC34-F2D2-404B-8C8B-68622C35D90B}"/>
              </a:ext>
            </a:extLst>
          </p:cNvPr>
          <p:cNvSpPr>
            <a:spLocks noGrp="1" noChangeArrowheads="1"/>
          </p:cNvSpPr>
          <p:nvPr>
            <p:ph type="body" idx="1"/>
          </p:nvPr>
        </p:nvSpPr>
        <p:spPr>
          <a:xfrm>
            <a:off x="1805354" y="1178170"/>
            <a:ext cx="8229600" cy="5275385"/>
          </a:xfrm>
        </p:spPr>
        <p:txBody>
          <a:bodyPr/>
          <a:lstStyle/>
          <a:p>
            <a:pPr marL="0" indent="0">
              <a:buNone/>
              <a:defRPr/>
            </a:pPr>
            <a:endParaRPr lang="en-ZA" sz="3692" b="1" dirty="0">
              <a:latin typeface="Trebuchet MS" pitchFamily="34" charset="0"/>
            </a:endParaRPr>
          </a:p>
          <a:p>
            <a:pPr marL="0" indent="0" algn="ctr">
              <a:buNone/>
              <a:defRPr/>
            </a:pPr>
            <a:endParaRPr lang="en-ZA" sz="3692" b="1" dirty="0">
              <a:latin typeface="Trebuchet MS" pitchFamily="34" charset="0"/>
            </a:endParaRPr>
          </a:p>
          <a:p>
            <a:pPr algn="ctr" eaLnBrk="1" hangingPunct="1">
              <a:defRPr/>
            </a:pPr>
            <a:endParaRPr lang="en-ZA" sz="3692" b="1" dirty="0">
              <a:latin typeface="Trebuchet MS" pitchFamily="34" charset="0"/>
            </a:endParaRPr>
          </a:p>
          <a:p>
            <a:pPr algn="ctr" eaLnBrk="1" hangingPunct="1">
              <a:defRPr/>
            </a:pPr>
            <a:r>
              <a:rPr lang="en-US" sz="3692" b="1" dirty="0">
                <a:latin typeface="Trebuchet MS" pitchFamily="34" charset="0"/>
              </a:rPr>
              <a:t>“A mentor is a person looked upon for wise advice and guidance”</a:t>
            </a:r>
          </a:p>
          <a:p>
            <a:pPr algn="ctr" eaLnBrk="1" hangingPunct="1">
              <a:defRPr/>
            </a:pPr>
            <a:r>
              <a:rPr lang="en-US" sz="1108" dirty="0">
                <a:latin typeface="Trebuchet MS" pitchFamily="34" charset="0"/>
              </a:rPr>
              <a:t>”(CWIT 2004: 6).</a:t>
            </a:r>
            <a:endParaRPr lang="en-ZA" sz="1108" dirty="0">
              <a:latin typeface="Trebuchet MS" pitchFamily="34" charset="0"/>
            </a:endParaRPr>
          </a:p>
          <a:p>
            <a:pPr eaLnBrk="1" hangingPunct="1">
              <a:defRPr/>
            </a:pPr>
            <a:endParaRPr lang="en-ZA" sz="3692" b="1" dirty="0">
              <a:latin typeface="Trebuchet MS" pitchFamily="34" charset="0"/>
            </a:endParaRPr>
          </a:p>
          <a:p>
            <a:pPr eaLnBrk="1" hangingPunct="1">
              <a:defRPr/>
            </a:pPr>
            <a:endParaRPr lang="en-ZA" sz="3692" b="1" dirty="0">
              <a:latin typeface="Trebuchet MS" pitchFamily="34" charset="0"/>
            </a:endParaRPr>
          </a:p>
          <a:p>
            <a:pPr eaLnBrk="1" hangingPunct="1">
              <a:defRPr/>
            </a:pPr>
            <a:endParaRPr lang="en-ZA" sz="3692" b="1" dirty="0">
              <a:latin typeface="Trebuchet MS" pitchFamily="34" charset="0"/>
            </a:endParaRPr>
          </a:p>
          <a:p>
            <a:pPr eaLnBrk="1" hangingPunct="1">
              <a:defRPr/>
            </a:pPr>
            <a:endParaRPr lang="en-ZA" sz="3692" b="1" dirty="0">
              <a:latin typeface="Trebuchet MS" pitchFamily="34" charset="0"/>
            </a:endParaRPr>
          </a:p>
          <a:p>
            <a:pPr eaLnBrk="1" hangingPunct="1">
              <a:defRPr/>
            </a:pPr>
            <a:endParaRPr lang="en-ZA" sz="3692" b="1" dirty="0">
              <a:latin typeface="Trebuchet MS" pitchFamily="34" charset="0"/>
            </a:endParaRPr>
          </a:p>
          <a:p>
            <a:pPr eaLnBrk="1" hangingPunct="1">
              <a:defRPr/>
            </a:pPr>
            <a:endParaRPr lang="en-US" sz="3692" b="1" dirty="0">
              <a:latin typeface="Trebuchet MS" pitchFamily="34" charset="0"/>
            </a:endParaRPr>
          </a:p>
        </p:txBody>
      </p:sp>
      <p:sp>
        <p:nvSpPr>
          <p:cNvPr id="23556" name="Rectangle 2">
            <a:extLst>
              <a:ext uri="{FF2B5EF4-FFF2-40B4-BE49-F238E27FC236}">
                <a16:creationId xmlns:a16="http://schemas.microsoft.com/office/drawing/2014/main" id="{B1EAA14D-D5EC-464D-BAC7-579F156DF726}"/>
              </a:ext>
            </a:extLst>
          </p:cNvPr>
          <p:cNvSpPr txBox="1">
            <a:spLocks noChangeArrowheads="1"/>
          </p:cNvSpPr>
          <p:nvPr/>
        </p:nvSpPr>
        <p:spPr bwMode="auto">
          <a:xfrm>
            <a:off x="2508739" y="1107831"/>
            <a:ext cx="7561385" cy="9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527" tIns="41031" rIns="83527" bIns="41031" anchor="ct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r>
              <a:rPr lang="en-US" altLang="en-BW" sz="3692" b="1">
                <a:solidFill>
                  <a:schemeClr val="accent1"/>
                </a:solidFill>
                <a:latin typeface="Trebuchet MS" panose="020B0603020202020204" pitchFamily="34" charset="0"/>
              </a:rPr>
              <a:t>What is A Mentor ?</a:t>
            </a:r>
          </a:p>
        </p:txBody>
      </p:sp>
    </p:spTree>
    <p:extLst>
      <p:ext uri="{BB962C8B-B14F-4D97-AF65-F5344CB8AC3E}">
        <p14:creationId xmlns:p14="http://schemas.microsoft.com/office/powerpoint/2010/main" val="82397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D7B1847C-CFE2-44E9-88F5-843166185CEE}"/>
              </a:ext>
            </a:extLst>
          </p:cNvPr>
          <p:cNvSpPr>
            <a:spLocks noGrp="1"/>
          </p:cNvSpPr>
          <p:nvPr>
            <p:ph type="sldNum" sz="quarter" idx="12"/>
          </p:nvPr>
        </p:nvSpPr>
        <p:spPr/>
        <p:txBody>
          <a:bodyPr/>
          <a:lstStyle>
            <a:lvl1pPr eaLnBrk="0" hangingPunct="0">
              <a:defRPr sz="738">
                <a:solidFill>
                  <a:schemeClr val="tx1"/>
                </a:solidFill>
                <a:latin typeface="Arial Narrow" panose="020B0606020202030204" pitchFamily="34" charset="0"/>
              </a:defRPr>
            </a:lvl1pPr>
            <a:lvl2pPr marL="685817" indent="-263776" eaLnBrk="0" hangingPunct="0">
              <a:defRPr sz="738">
                <a:solidFill>
                  <a:schemeClr val="tx1"/>
                </a:solidFill>
                <a:latin typeface="Arial Narrow" panose="020B0606020202030204" pitchFamily="34" charset="0"/>
              </a:defRPr>
            </a:lvl2pPr>
            <a:lvl3pPr marL="1055103" indent="-211021" eaLnBrk="0" hangingPunct="0">
              <a:defRPr sz="738">
                <a:solidFill>
                  <a:schemeClr val="tx1"/>
                </a:solidFill>
                <a:latin typeface="Arial Narrow" panose="020B0606020202030204" pitchFamily="34" charset="0"/>
              </a:defRPr>
            </a:lvl3pPr>
            <a:lvl4pPr marL="1477145" indent="-211021" eaLnBrk="0" hangingPunct="0">
              <a:defRPr sz="738">
                <a:solidFill>
                  <a:schemeClr val="tx1"/>
                </a:solidFill>
                <a:latin typeface="Arial Narrow" panose="020B0606020202030204" pitchFamily="34" charset="0"/>
              </a:defRPr>
            </a:lvl4pPr>
            <a:lvl5pPr marL="1899186" indent="-211021" eaLnBrk="0" hangingPunct="0">
              <a:defRPr sz="738">
                <a:solidFill>
                  <a:schemeClr val="tx1"/>
                </a:solidFill>
                <a:latin typeface="Arial Narrow" panose="020B0606020202030204" pitchFamily="34" charset="0"/>
              </a:defRPr>
            </a:lvl5pPr>
            <a:lvl6pPr marL="2321227" indent="-211021" eaLnBrk="0" fontAlgn="base" hangingPunct="0">
              <a:spcBef>
                <a:spcPct val="0"/>
              </a:spcBef>
              <a:spcAft>
                <a:spcPct val="0"/>
              </a:spcAft>
              <a:defRPr sz="738">
                <a:solidFill>
                  <a:schemeClr val="tx1"/>
                </a:solidFill>
                <a:latin typeface="Arial Narrow" panose="020B0606020202030204" pitchFamily="34" charset="0"/>
              </a:defRPr>
            </a:lvl6pPr>
            <a:lvl7pPr marL="2743269" indent="-211021" eaLnBrk="0" fontAlgn="base" hangingPunct="0">
              <a:spcBef>
                <a:spcPct val="0"/>
              </a:spcBef>
              <a:spcAft>
                <a:spcPct val="0"/>
              </a:spcAft>
              <a:defRPr sz="738">
                <a:solidFill>
                  <a:schemeClr val="tx1"/>
                </a:solidFill>
                <a:latin typeface="Arial Narrow" panose="020B0606020202030204" pitchFamily="34" charset="0"/>
              </a:defRPr>
            </a:lvl7pPr>
            <a:lvl8pPr marL="3165310" indent="-211021" eaLnBrk="0" fontAlgn="base" hangingPunct="0">
              <a:spcBef>
                <a:spcPct val="0"/>
              </a:spcBef>
              <a:spcAft>
                <a:spcPct val="0"/>
              </a:spcAft>
              <a:defRPr sz="738">
                <a:solidFill>
                  <a:schemeClr val="tx1"/>
                </a:solidFill>
                <a:latin typeface="Arial Narrow" panose="020B0606020202030204" pitchFamily="34" charset="0"/>
              </a:defRPr>
            </a:lvl8pPr>
            <a:lvl9pPr marL="3587351" indent="-211021" eaLnBrk="0" fontAlgn="base" hangingPunct="0">
              <a:spcBef>
                <a:spcPct val="0"/>
              </a:spcBef>
              <a:spcAft>
                <a:spcPct val="0"/>
              </a:spcAft>
              <a:defRPr sz="738">
                <a:solidFill>
                  <a:schemeClr val="tx1"/>
                </a:solidFill>
                <a:latin typeface="Arial Narrow" panose="020B0606020202030204" pitchFamily="34" charset="0"/>
              </a:defRPr>
            </a:lvl9pPr>
          </a:lstStyle>
          <a:p>
            <a:pPr eaLnBrk="1" hangingPunct="1"/>
            <a:fld id="{AD35BB28-40F7-4551-84DC-EA535671D953}" type="slidenum">
              <a:rPr lang="en-US" altLang="en-BW" sz="1108">
                <a:solidFill>
                  <a:srgbClr val="045C75"/>
                </a:solidFill>
              </a:rPr>
              <a:pPr eaLnBrk="1" hangingPunct="1"/>
              <a:t>15</a:t>
            </a:fld>
            <a:endParaRPr lang="en-US" altLang="en-BW" sz="1108">
              <a:solidFill>
                <a:srgbClr val="045C75"/>
              </a:solidFill>
            </a:endParaRPr>
          </a:p>
        </p:txBody>
      </p:sp>
      <p:sp>
        <p:nvSpPr>
          <p:cNvPr id="24579" name="Rectangle 4">
            <a:extLst>
              <a:ext uri="{FF2B5EF4-FFF2-40B4-BE49-F238E27FC236}">
                <a16:creationId xmlns:a16="http://schemas.microsoft.com/office/drawing/2014/main" id="{1811B20D-6FCB-4232-B611-0017B468C7C6}"/>
              </a:ext>
            </a:extLst>
          </p:cNvPr>
          <p:cNvSpPr>
            <a:spLocks noGrp="1" noChangeArrowheads="1"/>
          </p:cNvSpPr>
          <p:nvPr>
            <p:ph type="ctrTitle" idx="4294967295"/>
          </p:nvPr>
        </p:nvSpPr>
        <p:spPr>
          <a:xfrm>
            <a:off x="4548554" y="2369527"/>
            <a:ext cx="3305908" cy="1528396"/>
          </a:xfrm>
        </p:spPr>
        <p:txBody>
          <a:bodyPr vert="horz" lIns="84406" tIns="45720" rIns="84406" bIns="42203" rtlCol="0" anchor="ctr">
            <a:normAutofit/>
          </a:bodyPr>
          <a:lstStyle/>
          <a:p>
            <a:pPr algn="ctr" eaLnBrk="1" hangingPunct="1"/>
            <a:r>
              <a:rPr lang="en-GB" altLang="en-BW" sz="4062" b="1" dirty="0">
                <a:latin typeface="Trebuchet MS" panose="020B0603020202020204" pitchFamily="34" charset="0"/>
              </a:rPr>
              <a:t>What Is A Mentee? </a:t>
            </a:r>
          </a:p>
        </p:txBody>
      </p:sp>
      <p:grpSp>
        <p:nvGrpSpPr>
          <p:cNvPr id="24580" name="Group 27">
            <a:extLst>
              <a:ext uri="{FF2B5EF4-FFF2-40B4-BE49-F238E27FC236}">
                <a16:creationId xmlns:a16="http://schemas.microsoft.com/office/drawing/2014/main" id="{63098A18-033D-4700-A77A-255C6DFF455B}"/>
              </a:ext>
            </a:extLst>
          </p:cNvPr>
          <p:cNvGrpSpPr>
            <a:grpSpLocks/>
          </p:cNvGrpSpPr>
          <p:nvPr/>
        </p:nvGrpSpPr>
        <p:grpSpPr bwMode="auto">
          <a:xfrm>
            <a:off x="3634154" y="756140"/>
            <a:ext cx="5134708" cy="5064369"/>
            <a:chOff x="336" y="960"/>
            <a:chExt cx="2304" cy="2304"/>
          </a:xfrm>
        </p:grpSpPr>
        <p:grpSp>
          <p:nvGrpSpPr>
            <p:cNvPr id="24581" name="Group 22">
              <a:extLst>
                <a:ext uri="{FF2B5EF4-FFF2-40B4-BE49-F238E27FC236}">
                  <a16:creationId xmlns:a16="http://schemas.microsoft.com/office/drawing/2014/main" id="{639BAC44-1704-4818-AAB5-1859647ED62A}"/>
                </a:ext>
              </a:extLst>
            </p:cNvPr>
            <p:cNvGrpSpPr>
              <a:grpSpLocks/>
            </p:cNvGrpSpPr>
            <p:nvPr/>
          </p:nvGrpSpPr>
          <p:grpSpPr bwMode="auto">
            <a:xfrm>
              <a:off x="336" y="960"/>
              <a:ext cx="2304" cy="2304"/>
              <a:chOff x="336" y="1008"/>
              <a:chExt cx="2304" cy="2304"/>
            </a:xfrm>
          </p:grpSpPr>
          <p:sp>
            <p:nvSpPr>
              <p:cNvPr id="24588" name="AutoShape 7">
                <a:extLst>
                  <a:ext uri="{FF2B5EF4-FFF2-40B4-BE49-F238E27FC236}">
                    <a16:creationId xmlns:a16="http://schemas.microsoft.com/office/drawing/2014/main" id="{7759A01E-EA0A-4BD1-8E73-FE70C50A40A2}"/>
                  </a:ext>
                </a:extLst>
              </p:cNvPr>
              <p:cNvSpPr>
                <a:spLocks noChangeArrowheads="1"/>
              </p:cNvSpPr>
              <p:nvPr/>
            </p:nvSpPr>
            <p:spPr bwMode="auto">
              <a:xfrm rot="-10067717">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4 w 21600"/>
                  <a:gd name="T13" fmla="*/ 0 h 21600"/>
                  <a:gd name="T14" fmla="*/ 16856 w 21600"/>
                  <a:gd name="T15" fmla="*/ 5156 h 21600"/>
                </a:gdLst>
                <a:ahLst/>
                <a:cxnLst>
                  <a:cxn ang="T8">
                    <a:pos x="T0" y="T1"/>
                  </a:cxn>
                  <a:cxn ang="T9">
                    <a:pos x="T2" y="T3"/>
                  </a:cxn>
                  <a:cxn ang="T10">
                    <a:pos x="T4" y="T5"/>
                  </a:cxn>
                  <a:cxn ang="T11">
                    <a:pos x="T6" y="T7"/>
                  </a:cxn>
                </a:cxnLst>
                <a:rect l="T12" t="T13" r="T14" b="T15"/>
                <a:pathLst>
                  <a:path w="21600" h="21600">
                    <a:moveTo>
                      <a:pt x="8068" y="4552"/>
                    </a:moveTo>
                    <a:cubicBezTo>
                      <a:pt x="8929" y="4175"/>
                      <a:pt x="9859" y="3980"/>
                      <a:pt x="10800" y="3981"/>
                    </a:cubicBezTo>
                    <a:cubicBezTo>
                      <a:pt x="11740" y="3981"/>
                      <a:pt x="12670" y="4175"/>
                      <a:pt x="13531" y="4552"/>
                    </a:cubicBezTo>
                    <a:lnTo>
                      <a:pt x="15126" y="904"/>
                    </a:lnTo>
                    <a:cubicBezTo>
                      <a:pt x="13762" y="307"/>
                      <a:pt x="12289" y="-1"/>
                      <a:pt x="10799" y="0"/>
                    </a:cubicBezTo>
                    <a:cubicBezTo>
                      <a:pt x="9310" y="0"/>
                      <a:pt x="7837" y="307"/>
                      <a:pt x="6473" y="904"/>
                    </a:cubicBezTo>
                    <a:lnTo>
                      <a:pt x="8068" y="4552"/>
                    </a:lnTo>
                    <a:close/>
                  </a:path>
                </a:pathLst>
              </a:custGeom>
              <a:solidFill>
                <a:srgbClr val="FFFF00"/>
              </a:solidFill>
              <a:ln w="9525">
                <a:solidFill>
                  <a:srgbClr val="FFFF00"/>
                </a:solidFill>
                <a:miter lim="800000"/>
                <a:headEnd/>
                <a:tailEnd/>
              </a:ln>
            </p:spPr>
            <p:txBody>
              <a:bodyPr rot="10800000" wrap="none" anchor="ctr"/>
              <a:lstStyle/>
              <a:p>
                <a:endParaRPr lang="en-BW" sz="1662"/>
              </a:p>
            </p:txBody>
          </p:sp>
          <p:sp>
            <p:nvSpPr>
              <p:cNvPr id="24589" name="AutoShape 8">
                <a:extLst>
                  <a:ext uri="{FF2B5EF4-FFF2-40B4-BE49-F238E27FC236}">
                    <a16:creationId xmlns:a16="http://schemas.microsoft.com/office/drawing/2014/main" id="{A0CE170F-6BEB-4ED9-9BF2-422DC164AB23}"/>
                  </a:ext>
                </a:extLst>
              </p:cNvPr>
              <p:cNvSpPr>
                <a:spLocks noChangeArrowheads="1"/>
              </p:cNvSpPr>
              <p:nvPr/>
            </p:nvSpPr>
            <p:spPr bwMode="auto">
              <a:xfrm rot="-793408">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31 w 21600"/>
                  <a:gd name="T13" fmla="*/ 0 h 21600"/>
                  <a:gd name="T14" fmla="*/ 17269 w 21600"/>
                  <a:gd name="T15" fmla="*/ 5353 h 21600"/>
                </a:gdLst>
                <a:ahLst/>
                <a:cxnLst>
                  <a:cxn ang="T8">
                    <a:pos x="T0" y="T1"/>
                  </a:cxn>
                  <a:cxn ang="T9">
                    <a:pos x="T2" y="T3"/>
                  </a:cxn>
                  <a:cxn ang="T10">
                    <a:pos x="T4" y="T5"/>
                  </a:cxn>
                  <a:cxn ang="T11">
                    <a:pos x="T6" y="T7"/>
                  </a:cxn>
                </a:cxnLst>
                <a:rect l="T12" t="T13" r="T14" b="T15"/>
                <a:pathLst>
                  <a:path w="21600" h="21600">
                    <a:moveTo>
                      <a:pt x="7809" y="4688"/>
                    </a:moveTo>
                    <a:cubicBezTo>
                      <a:pt x="8740" y="4232"/>
                      <a:pt x="9763" y="3995"/>
                      <a:pt x="10800" y="3996"/>
                    </a:cubicBezTo>
                    <a:cubicBezTo>
                      <a:pt x="11836" y="3996"/>
                      <a:pt x="12859" y="4232"/>
                      <a:pt x="13790" y="4688"/>
                    </a:cubicBezTo>
                    <a:lnTo>
                      <a:pt x="15547" y="1099"/>
                    </a:lnTo>
                    <a:cubicBezTo>
                      <a:pt x="14069" y="375"/>
                      <a:pt x="12445" y="-1"/>
                      <a:pt x="10799" y="0"/>
                    </a:cubicBezTo>
                    <a:cubicBezTo>
                      <a:pt x="9154" y="0"/>
                      <a:pt x="7530" y="375"/>
                      <a:pt x="6052" y="1099"/>
                    </a:cubicBezTo>
                    <a:lnTo>
                      <a:pt x="7809" y="4688"/>
                    </a:lnTo>
                    <a:close/>
                  </a:path>
                </a:pathLst>
              </a:custGeom>
              <a:solidFill>
                <a:srgbClr val="FFFF00"/>
              </a:solidFill>
              <a:ln w="9525">
                <a:solidFill>
                  <a:srgbClr val="FFFF00"/>
                </a:solidFill>
                <a:miter lim="800000"/>
                <a:headEnd/>
                <a:tailEnd/>
              </a:ln>
            </p:spPr>
            <p:txBody>
              <a:bodyPr wrap="none" anchor="ctr"/>
              <a:lstStyle/>
              <a:p>
                <a:endParaRPr lang="en-BW" sz="1662"/>
              </a:p>
            </p:txBody>
          </p:sp>
          <p:sp>
            <p:nvSpPr>
              <p:cNvPr id="24590" name="AutoShape 9">
                <a:extLst>
                  <a:ext uri="{FF2B5EF4-FFF2-40B4-BE49-F238E27FC236}">
                    <a16:creationId xmlns:a16="http://schemas.microsoft.com/office/drawing/2014/main" id="{B5C8F125-1DE1-46BC-A02C-336EAD059A9B}"/>
                  </a:ext>
                </a:extLst>
              </p:cNvPr>
              <p:cNvSpPr>
                <a:spLocks noChangeArrowheads="1"/>
              </p:cNvSpPr>
              <p:nvPr/>
            </p:nvSpPr>
            <p:spPr bwMode="auto">
              <a:xfrm rot="-702017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03 w 21600"/>
                  <a:gd name="T13" fmla="*/ 0 h 21600"/>
                  <a:gd name="T14" fmla="*/ 16997 w 21600"/>
                  <a:gd name="T15" fmla="*/ 5241 h 21600"/>
                </a:gdLst>
                <a:ahLst/>
                <a:cxnLst>
                  <a:cxn ang="T8">
                    <a:pos x="T0" y="T1"/>
                  </a:cxn>
                  <a:cxn ang="T9">
                    <a:pos x="T2" y="T3"/>
                  </a:cxn>
                  <a:cxn ang="T10">
                    <a:pos x="T4" y="T5"/>
                  </a:cxn>
                  <a:cxn ang="T11">
                    <a:pos x="T6" y="T7"/>
                  </a:cxn>
                </a:cxnLst>
                <a:rect l="T12" t="T13" r="T14" b="T15"/>
                <a:pathLst>
                  <a:path w="21600" h="21600">
                    <a:moveTo>
                      <a:pt x="7991" y="4618"/>
                    </a:moveTo>
                    <a:cubicBezTo>
                      <a:pt x="8873" y="4217"/>
                      <a:pt x="9831" y="4009"/>
                      <a:pt x="10800" y="4010"/>
                    </a:cubicBezTo>
                    <a:cubicBezTo>
                      <a:pt x="11768" y="4010"/>
                      <a:pt x="12726" y="4217"/>
                      <a:pt x="13608" y="4618"/>
                    </a:cubicBezTo>
                    <a:lnTo>
                      <a:pt x="15267" y="967"/>
                    </a:lnTo>
                    <a:cubicBezTo>
                      <a:pt x="13864" y="329"/>
                      <a:pt x="12341" y="-1"/>
                      <a:pt x="10799" y="0"/>
                    </a:cubicBezTo>
                    <a:cubicBezTo>
                      <a:pt x="9258" y="0"/>
                      <a:pt x="7735" y="329"/>
                      <a:pt x="6332" y="967"/>
                    </a:cubicBezTo>
                    <a:lnTo>
                      <a:pt x="7991" y="4618"/>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24591" name="AutoShape 10">
                <a:extLst>
                  <a:ext uri="{FF2B5EF4-FFF2-40B4-BE49-F238E27FC236}">
                    <a16:creationId xmlns:a16="http://schemas.microsoft.com/office/drawing/2014/main" id="{950C4637-60FA-49C3-B778-8B8A5909DED8}"/>
                  </a:ext>
                </a:extLst>
              </p:cNvPr>
              <p:cNvSpPr>
                <a:spLocks noChangeArrowheads="1"/>
              </p:cNvSpPr>
              <p:nvPr/>
            </p:nvSpPr>
            <p:spPr bwMode="auto">
              <a:xfrm rot="-3930952">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41 w 21600"/>
                  <a:gd name="T13" fmla="*/ 0 h 21600"/>
                  <a:gd name="T14" fmla="*/ 16959 w 21600"/>
                  <a:gd name="T15" fmla="*/ 5184 h 21600"/>
                </a:gdLst>
                <a:ahLst/>
                <a:cxnLst>
                  <a:cxn ang="T8">
                    <a:pos x="T0" y="T1"/>
                  </a:cxn>
                  <a:cxn ang="T9">
                    <a:pos x="T2" y="T3"/>
                  </a:cxn>
                  <a:cxn ang="T10">
                    <a:pos x="T4" y="T5"/>
                  </a:cxn>
                  <a:cxn ang="T11">
                    <a:pos x="T6" y="T7"/>
                  </a:cxn>
                </a:cxnLst>
                <a:rect l="T12" t="T13" r="T14" b="T15"/>
                <a:pathLst>
                  <a:path w="21600" h="21600">
                    <a:moveTo>
                      <a:pt x="7995" y="4566"/>
                    </a:moveTo>
                    <a:cubicBezTo>
                      <a:pt x="8877" y="4170"/>
                      <a:pt x="9833" y="3964"/>
                      <a:pt x="10800" y="3965"/>
                    </a:cubicBezTo>
                    <a:cubicBezTo>
                      <a:pt x="11766" y="3965"/>
                      <a:pt x="12722" y="4170"/>
                      <a:pt x="13604" y="4566"/>
                    </a:cubicBezTo>
                    <a:lnTo>
                      <a:pt x="15231" y="951"/>
                    </a:lnTo>
                    <a:cubicBezTo>
                      <a:pt x="13838" y="324"/>
                      <a:pt x="12327" y="-1"/>
                      <a:pt x="10799" y="0"/>
                    </a:cubicBezTo>
                    <a:cubicBezTo>
                      <a:pt x="9272" y="0"/>
                      <a:pt x="7761" y="324"/>
                      <a:pt x="6368" y="951"/>
                    </a:cubicBezTo>
                    <a:lnTo>
                      <a:pt x="7995" y="4566"/>
                    </a:lnTo>
                    <a:close/>
                  </a:path>
                </a:pathLst>
              </a:cu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24592" name="AutoShape 11">
                <a:extLst>
                  <a:ext uri="{FF2B5EF4-FFF2-40B4-BE49-F238E27FC236}">
                    <a16:creationId xmlns:a16="http://schemas.microsoft.com/office/drawing/2014/main" id="{74B9F9CE-17D6-4313-ACEE-C3FEEE7AC3A2}"/>
                  </a:ext>
                </a:extLst>
              </p:cNvPr>
              <p:cNvSpPr>
                <a:spLocks noChangeArrowheads="1"/>
              </p:cNvSpPr>
              <p:nvPr/>
            </p:nvSpPr>
            <p:spPr bwMode="auto">
              <a:xfrm rot="843631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9 w 21600"/>
                  <a:gd name="T13" fmla="*/ 0 h 21600"/>
                  <a:gd name="T14" fmla="*/ 17091 w 21600"/>
                  <a:gd name="T15" fmla="*/ 5334 h 21600"/>
                </a:gdLst>
                <a:ahLst/>
                <a:cxnLst>
                  <a:cxn ang="T8">
                    <a:pos x="T0" y="T1"/>
                  </a:cxn>
                  <a:cxn ang="T9">
                    <a:pos x="T2" y="T3"/>
                  </a:cxn>
                  <a:cxn ang="T10">
                    <a:pos x="T4" y="T5"/>
                  </a:cxn>
                  <a:cxn ang="T11">
                    <a:pos x="T6" y="T7"/>
                  </a:cxn>
                </a:cxnLst>
                <a:rect l="T12" t="T13" r="T14" b="T15"/>
                <a:pathLst>
                  <a:path w="21600" h="21600">
                    <a:moveTo>
                      <a:pt x="7957" y="4702"/>
                    </a:moveTo>
                    <a:cubicBezTo>
                      <a:pt x="8847" y="4287"/>
                      <a:pt x="9817" y="4071"/>
                      <a:pt x="10800" y="4072"/>
                    </a:cubicBezTo>
                    <a:cubicBezTo>
                      <a:pt x="11782" y="4072"/>
                      <a:pt x="12752" y="4287"/>
                      <a:pt x="13642" y="4702"/>
                    </a:cubicBezTo>
                    <a:lnTo>
                      <a:pt x="15363" y="1011"/>
                    </a:lnTo>
                    <a:cubicBezTo>
                      <a:pt x="13934" y="345"/>
                      <a:pt x="12376" y="-1"/>
                      <a:pt x="10799" y="0"/>
                    </a:cubicBezTo>
                    <a:cubicBezTo>
                      <a:pt x="9223" y="0"/>
                      <a:pt x="7665" y="345"/>
                      <a:pt x="6236" y="1011"/>
                    </a:cubicBezTo>
                    <a:lnTo>
                      <a:pt x="7957" y="4702"/>
                    </a:lnTo>
                    <a:close/>
                  </a:path>
                </a:pathLst>
              </a:custGeom>
              <a:solidFill>
                <a:srgbClr val="094D20"/>
              </a:solidFill>
              <a:ln w="9525">
                <a:solidFill>
                  <a:schemeClr val="accent1"/>
                </a:solidFill>
                <a:miter lim="800000"/>
                <a:headEnd/>
                <a:tailEnd/>
              </a:ln>
            </p:spPr>
            <p:txBody>
              <a:bodyPr rot="10800000" wrap="none" anchor="ctr"/>
              <a:lstStyle/>
              <a:p>
                <a:endParaRPr lang="en-BW" sz="1662"/>
              </a:p>
            </p:txBody>
          </p:sp>
          <p:sp>
            <p:nvSpPr>
              <p:cNvPr id="24593" name="AutoShape 12">
                <a:extLst>
                  <a:ext uri="{FF2B5EF4-FFF2-40B4-BE49-F238E27FC236}">
                    <a16:creationId xmlns:a16="http://schemas.microsoft.com/office/drawing/2014/main" id="{DE8D1517-5A21-4ABF-9FA9-F272FAD5E5EF}"/>
                  </a:ext>
                </a:extLst>
              </p:cNvPr>
              <p:cNvSpPr>
                <a:spLocks noChangeArrowheads="1"/>
              </p:cNvSpPr>
              <p:nvPr/>
            </p:nvSpPr>
            <p:spPr bwMode="auto">
              <a:xfrm rot="533264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31 w 21600"/>
                  <a:gd name="T13" fmla="*/ 0 h 21600"/>
                  <a:gd name="T14" fmla="*/ 16969 w 21600"/>
                  <a:gd name="T15" fmla="*/ 5288 h 21600"/>
                </a:gdLst>
                <a:ahLst/>
                <a:cxnLst>
                  <a:cxn ang="T8">
                    <a:pos x="T0" y="T1"/>
                  </a:cxn>
                  <a:cxn ang="T9">
                    <a:pos x="T2" y="T3"/>
                  </a:cxn>
                  <a:cxn ang="T10">
                    <a:pos x="T4" y="T5"/>
                  </a:cxn>
                  <a:cxn ang="T11">
                    <a:pos x="T6" y="T7"/>
                  </a:cxn>
                </a:cxnLst>
                <a:rect l="T12" t="T13" r="T14" b="T15"/>
                <a:pathLst>
                  <a:path w="21600" h="21600">
                    <a:moveTo>
                      <a:pt x="8040" y="4680"/>
                    </a:moveTo>
                    <a:cubicBezTo>
                      <a:pt x="8907" y="4289"/>
                      <a:pt x="9848" y="4086"/>
                      <a:pt x="10800" y="4087"/>
                    </a:cubicBezTo>
                    <a:cubicBezTo>
                      <a:pt x="11751" y="4087"/>
                      <a:pt x="12692" y="4289"/>
                      <a:pt x="13559" y="4680"/>
                    </a:cubicBezTo>
                    <a:lnTo>
                      <a:pt x="15239" y="954"/>
                    </a:lnTo>
                    <a:cubicBezTo>
                      <a:pt x="13844" y="325"/>
                      <a:pt x="12330" y="-1"/>
                      <a:pt x="10799" y="0"/>
                    </a:cubicBezTo>
                    <a:cubicBezTo>
                      <a:pt x="9269" y="0"/>
                      <a:pt x="7755" y="325"/>
                      <a:pt x="6360" y="954"/>
                    </a:cubicBezTo>
                    <a:lnTo>
                      <a:pt x="8040" y="4680"/>
                    </a:lnTo>
                    <a:close/>
                  </a:path>
                </a:pathLst>
              </a:custGeom>
              <a:solidFill>
                <a:srgbClr val="002060"/>
              </a:solidFill>
              <a:ln w="9525">
                <a:solidFill>
                  <a:srgbClr val="002060"/>
                </a:solidFill>
                <a:miter lim="800000"/>
                <a:headEnd/>
                <a:tailEnd/>
              </a:ln>
            </p:spPr>
            <p:txBody>
              <a:bodyPr wrap="none" anchor="ctr"/>
              <a:lstStyle/>
              <a:p>
                <a:endParaRPr lang="en-BW" sz="1662"/>
              </a:p>
            </p:txBody>
          </p:sp>
          <p:sp>
            <p:nvSpPr>
              <p:cNvPr id="24594" name="AutoShape 13">
                <a:extLst>
                  <a:ext uri="{FF2B5EF4-FFF2-40B4-BE49-F238E27FC236}">
                    <a16:creationId xmlns:a16="http://schemas.microsoft.com/office/drawing/2014/main" id="{EEDF5126-4F62-472A-804B-819804E5ACC3}"/>
                  </a:ext>
                </a:extLst>
              </p:cNvPr>
              <p:cNvSpPr>
                <a:spLocks noChangeArrowheads="1"/>
              </p:cNvSpPr>
              <p:nvPr/>
            </p:nvSpPr>
            <p:spPr bwMode="auto">
              <a:xfrm rot="233483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28 w 21600"/>
                  <a:gd name="T13" fmla="*/ 0 h 21600"/>
                  <a:gd name="T14" fmla="*/ 16772 w 21600"/>
                  <a:gd name="T15" fmla="*/ 5231 h 21600"/>
                </a:gdLst>
                <a:ahLst/>
                <a:cxnLst>
                  <a:cxn ang="T8">
                    <a:pos x="T0" y="T1"/>
                  </a:cxn>
                  <a:cxn ang="T9">
                    <a:pos x="T2" y="T3"/>
                  </a:cxn>
                  <a:cxn ang="T10">
                    <a:pos x="T4" y="T5"/>
                  </a:cxn>
                  <a:cxn ang="T11">
                    <a:pos x="T6" y="T7"/>
                  </a:cxn>
                </a:cxnLst>
                <a:rect l="T12" t="T13" r="T14" b="T15"/>
                <a:pathLst>
                  <a:path w="21600" h="21600">
                    <a:moveTo>
                      <a:pt x="8173" y="4655"/>
                    </a:moveTo>
                    <a:cubicBezTo>
                      <a:pt x="9003" y="4300"/>
                      <a:pt x="9897" y="4117"/>
                      <a:pt x="10800" y="4118"/>
                    </a:cubicBezTo>
                    <a:cubicBezTo>
                      <a:pt x="11702" y="4118"/>
                      <a:pt x="12596" y="4300"/>
                      <a:pt x="13426" y="4655"/>
                    </a:cubicBezTo>
                    <a:lnTo>
                      <a:pt x="15045" y="869"/>
                    </a:lnTo>
                    <a:cubicBezTo>
                      <a:pt x="13703" y="295"/>
                      <a:pt x="12259" y="-1"/>
                      <a:pt x="10799" y="0"/>
                    </a:cubicBezTo>
                    <a:cubicBezTo>
                      <a:pt x="9340" y="0"/>
                      <a:pt x="7896" y="295"/>
                      <a:pt x="6554" y="869"/>
                    </a:cubicBezTo>
                    <a:lnTo>
                      <a:pt x="8173" y="4655"/>
                    </a:lnTo>
                    <a:close/>
                  </a:path>
                </a:pathLst>
              </a:custGeom>
              <a:solidFill>
                <a:srgbClr val="FF0000"/>
              </a:solidFill>
              <a:ln w="9525">
                <a:solidFill>
                  <a:srgbClr val="FF0000"/>
                </a:solidFill>
                <a:miter lim="800000"/>
                <a:headEnd/>
                <a:tailEnd/>
              </a:ln>
            </p:spPr>
            <p:txBody>
              <a:bodyPr wrap="none" anchor="ctr"/>
              <a:lstStyle/>
              <a:p>
                <a:endParaRPr lang="en-BW" sz="1662"/>
              </a:p>
            </p:txBody>
          </p:sp>
        </p:grpSp>
        <p:sp>
          <p:nvSpPr>
            <p:cNvPr id="24582" name="Text Box 17">
              <a:extLst>
                <a:ext uri="{FF2B5EF4-FFF2-40B4-BE49-F238E27FC236}">
                  <a16:creationId xmlns:a16="http://schemas.microsoft.com/office/drawing/2014/main" id="{1214358B-4704-415E-AE0D-1ACDE2BC1834}"/>
                </a:ext>
              </a:extLst>
            </p:cNvPr>
            <p:cNvSpPr txBox="1">
              <a:spLocks noChangeArrowheads="1"/>
            </p:cNvSpPr>
            <p:nvPr/>
          </p:nvSpPr>
          <p:spPr bwMode="auto">
            <a:xfrm rot="2397101">
              <a:off x="1728" y="1320"/>
              <a:ext cx="7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24583" name="Text Box 18">
              <a:extLst>
                <a:ext uri="{FF2B5EF4-FFF2-40B4-BE49-F238E27FC236}">
                  <a16:creationId xmlns:a16="http://schemas.microsoft.com/office/drawing/2014/main" id="{96EAB4CA-19F5-4D43-BA46-F8F751ECFCB0}"/>
                </a:ext>
              </a:extLst>
            </p:cNvPr>
            <p:cNvSpPr txBox="1">
              <a:spLocks noChangeArrowheads="1"/>
            </p:cNvSpPr>
            <p:nvPr/>
          </p:nvSpPr>
          <p:spPr bwMode="auto">
            <a:xfrm rot="766272">
              <a:off x="846" y="2989"/>
              <a:ext cx="86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24584" name="Text Box 19">
              <a:extLst>
                <a:ext uri="{FF2B5EF4-FFF2-40B4-BE49-F238E27FC236}">
                  <a16:creationId xmlns:a16="http://schemas.microsoft.com/office/drawing/2014/main" id="{B8D3ECD8-B58F-40BC-902C-3ED31EE7ADCA}"/>
                </a:ext>
              </a:extLst>
            </p:cNvPr>
            <p:cNvSpPr txBox="1">
              <a:spLocks noChangeArrowheads="1"/>
            </p:cNvSpPr>
            <p:nvPr/>
          </p:nvSpPr>
          <p:spPr bwMode="auto">
            <a:xfrm rot="19162648">
              <a:off x="1688" y="2760"/>
              <a:ext cx="8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24585" name="Rectangle 20">
              <a:extLst>
                <a:ext uri="{FF2B5EF4-FFF2-40B4-BE49-F238E27FC236}">
                  <a16:creationId xmlns:a16="http://schemas.microsoft.com/office/drawing/2014/main" id="{CE776B68-B6C4-434C-936F-DEF9ED54F7FF}"/>
                </a:ext>
              </a:extLst>
            </p:cNvPr>
            <p:cNvSpPr>
              <a:spLocks noChangeArrowheads="1"/>
            </p:cNvSpPr>
            <p:nvPr/>
          </p:nvSpPr>
          <p:spPr bwMode="auto">
            <a:xfrm rot="17741038">
              <a:off x="128" y="1670"/>
              <a:ext cx="93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24586" name="Rectangle 21">
              <a:extLst>
                <a:ext uri="{FF2B5EF4-FFF2-40B4-BE49-F238E27FC236}">
                  <a16:creationId xmlns:a16="http://schemas.microsoft.com/office/drawing/2014/main" id="{ABE769A7-C383-457E-B4B0-38154293099A}"/>
                </a:ext>
              </a:extLst>
            </p:cNvPr>
            <p:cNvSpPr>
              <a:spLocks noChangeArrowheads="1"/>
            </p:cNvSpPr>
            <p:nvPr/>
          </p:nvSpPr>
          <p:spPr bwMode="auto">
            <a:xfrm rot="3892326">
              <a:off x="254" y="2483"/>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24587" name="Rectangle 22">
              <a:extLst>
                <a:ext uri="{FF2B5EF4-FFF2-40B4-BE49-F238E27FC236}">
                  <a16:creationId xmlns:a16="http://schemas.microsoft.com/office/drawing/2014/main" id="{66C1CEDA-C42E-48EE-A0AA-507696467808}"/>
                </a:ext>
              </a:extLst>
            </p:cNvPr>
            <p:cNvSpPr>
              <a:spLocks noChangeArrowheads="1"/>
            </p:cNvSpPr>
            <p:nvPr/>
          </p:nvSpPr>
          <p:spPr bwMode="auto">
            <a:xfrm rot="5400000">
              <a:off x="2011" y="2035"/>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41739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BA94D5C-B86B-4D37-9469-F46DB7D177EF}"/>
              </a:ext>
            </a:extLst>
          </p:cNvPr>
          <p:cNvSpPr>
            <a:spLocks noGrp="1" noChangeArrowheads="1"/>
          </p:cNvSpPr>
          <p:nvPr>
            <p:ph type="title"/>
          </p:nvPr>
        </p:nvSpPr>
        <p:spPr>
          <a:xfrm>
            <a:off x="1875692" y="685801"/>
            <a:ext cx="8229600" cy="1055077"/>
          </a:xfrm>
        </p:spPr>
        <p:txBody>
          <a:bodyPr/>
          <a:lstStyle/>
          <a:p>
            <a:pPr algn="ctr" eaLnBrk="1" hangingPunct="1"/>
            <a:r>
              <a:rPr lang="en-US" altLang="en-BW" sz="3692" b="1">
                <a:latin typeface="Trebuchet MS" panose="020B0603020202020204" pitchFamily="34" charset="0"/>
              </a:rPr>
              <a:t> </a:t>
            </a:r>
          </a:p>
        </p:txBody>
      </p:sp>
      <p:sp>
        <p:nvSpPr>
          <p:cNvPr id="9219" name="Rectangle 3">
            <a:extLst>
              <a:ext uri="{FF2B5EF4-FFF2-40B4-BE49-F238E27FC236}">
                <a16:creationId xmlns:a16="http://schemas.microsoft.com/office/drawing/2014/main" id="{1675DE59-1FB9-4352-B2B8-E73B3B35FFC7}"/>
              </a:ext>
            </a:extLst>
          </p:cNvPr>
          <p:cNvSpPr>
            <a:spLocks noGrp="1" noChangeArrowheads="1"/>
          </p:cNvSpPr>
          <p:nvPr>
            <p:ph type="body" idx="1"/>
          </p:nvPr>
        </p:nvSpPr>
        <p:spPr>
          <a:xfrm>
            <a:off x="1817077" y="1670540"/>
            <a:ext cx="8229600" cy="3868615"/>
          </a:xfrm>
        </p:spPr>
        <p:txBody>
          <a:bodyPr>
            <a:normAutofit lnSpcReduction="10000"/>
          </a:bodyPr>
          <a:lstStyle/>
          <a:p>
            <a:pPr marL="0" indent="0" algn="ctr">
              <a:buNone/>
              <a:defRPr/>
            </a:pPr>
            <a:endParaRPr lang="en-ZA" sz="3692" b="1" dirty="0">
              <a:latin typeface="Trebuchet MS" pitchFamily="34" charset="0"/>
            </a:endParaRPr>
          </a:p>
          <a:p>
            <a:pPr algn="ctr" eaLnBrk="1" hangingPunct="1">
              <a:defRPr/>
            </a:pPr>
            <a:r>
              <a:rPr lang="en-US" sz="3692" b="1" dirty="0">
                <a:latin typeface="Trebuchet MS" pitchFamily="34" charset="0"/>
              </a:rPr>
              <a:t>“A mentee or a protégé is a person guided and helped especially in the furtherance of his or her career by another, more influential person”</a:t>
            </a:r>
          </a:p>
          <a:p>
            <a:pPr algn="ctr" eaLnBrk="1" hangingPunct="1">
              <a:defRPr/>
            </a:pPr>
            <a:r>
              <a:rPr lang="en-US" sz="1108" dirty="0">
                <a:latin typeface="Trebuchet MS" pitchFamily="34" charset="0"/>
              </a:rPr>
              <a:t>”(CWIT 2004: 6).</a:t>
            </a:r>
            <a:endParaRPr lang="en-ZA" sz="3692" b="1" dirty="0">
              <a:latin typeface="Trebuchet MS" pitchFamily="34" charset="0"/>
            </a:endParaRPr>
          </a:p>
          <a:p>
            <a:pPr eaLnBrk="1" hangingPunct="1">
              <a:defRPr/>
            </a:pPr>
            <a:endParaRPr lang="en-ZA" sz="3692" b="1" dirty="0">
              <a:latin typeface="Trebuchet MS" pitchFamily="34" charset="0"/>
            </a:endParaRPr>
          </a:p>
          <a:p>
            <a:pPr eaLnBrk="1" hangingPunct="1">
              <a:defRPr/>
            </a:pPr>
            <a:endParaRPr lang="en-ZA" sz="3692" b="1" dirty="0">
              <a:latin typeface="Trebuchet MS" pitchFamily="34" charset="0"/>
            </a:endParaRPr>
          </a:p>
          <a:p>
            <a:pPr eaLnBrk="1" hangingPunct="1">
              <a:defRPr/>
            </a:pPr>
            <a:endParaRPr lang="en-US" sz="3692" b="1" dirty="0">
              <a:latin typeface="Trebuchet MS" pitchFamily="34" charset="0"/>
            </a:endParaRPr>
          </a:p>
        </p:txBody>
      </p:sp>
      <p:sp>
        <p:nvSpPr>
          <p:cNvPr id="25604" name="Rectangle 2">
            <a:extLst>
              <a:ext uri="{FF2B5EF4-FFF2-40B4-BE49-F238E27FC236}">
                <a16:creationId xmlns:a16="http://schemas.microsoft.com/office/drawing/2014/main" id="{1D7AC4B3-06B8-4DEA-BE67-9C8C0ECA190F}"/>
              </a:ext>
            </a:extLst>
          </p:cNvPr>
          <p:cNvSpPr txBox="1">
            <a:spLocks noChangeArrowheads="1"/>
          </p:cNvSpPr>
          <p:nvPr/>
        </p:nvSpPr>
        <p:spPr bwMode="auto">
          <a:xfrm>
            <a:off x="2508739" y="1107831"/>
            <a:ext cx="7561385" cy="9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527" tIns="41031" rIns="83527" bIns="41031" anchor="ct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r>
              <a:rPr lang="en-US" altLang="en-BW" sz="3692" b="1">
                <a:solidFill>
                  <a:schemeClr val="accent1"/>
                </a:solidFill>
                <a:latin typeface="Trebuchet MS" panose="020B0603020202020204" pitchFamily="34" charset="0"/>
              </a:rPr>
              <a:t>What is A Mentee ?</a:t>
            </a:r>
          </a:p>
        </p:txBody>
      </p:sp>
    </p:spTree>
    <p:extLst>
      <p:ext uri="{BB962C8B-B14F-4D97-AF65-F5344CB8AC3E}">
        <p14:creationId xmlns:p14="http://schemas.microsoft.com/office/powerpoint/2010/main" val="241345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5436284F-5536-410C-BE28-A90450129368}"/>
              </a:ext>
            </a:extLst>
          </p:cNvPr>
          <p:cNvSpPr>
            <a:spLocks noGrp="1"/>
          </p:cNvSpPr>
          <p:nvPr>
            <p:ph type="sldNum" sz="quarter" idx="12"/>
          </p:nvPr>
        </p:nvSpPr>
        <p:spPr/>
        <p:txBody>
          <a:bodyPr/>
          <a:lstStyle>
            <a:lvl1pPr eaLnBrk="0" hangingPunct="0">
              <a:defRPr sz="738">
                <a:solidFill>
                  <a:schemeClr val="tx1"/>
                </a:solidFill>
                <a:latin typeface="Arial Narrow" panose="020B0606020202030204" pitchFamily="34" charset="0"/>
              </a:defRPr>
            </a:lvl1pPr>
            <a:lvl2pPr marL="685817" indent="-263776" eaLnBrk="0" hangingPunct="0">
              <a:defRPr sz="738">
                <a:solidFill>
                  <a:schemeClr val="tx1"/>
                </a:solidFill>
                <a:latin typeface="Arial Narrow" panose="020B0606020202030204" pitchFamily="34" charset="0"/>
              </a:defRPr>
            </a:lvl2pPr>
            <a:lvl3pPr marL="1055103" indent="-211021" eaLnBrk="0" hangingPunct="0">
              <a:defRPr sz="738">
                <a:solidFill>
                  <a:schemeClr val="tx1"/>
                </a:solidFill>
                <a:latin typeface="Arial Narrow" panose="020B0606020202030204" pitchFamily="34" charset="0"/>
              </a:defRPr>
            </a:lvl3pPr>
            <a:lvl4pPr marL="1477145" indent="-211021" eaLnBrk="0" hangingPunct="0">
              <a:defRPr sz="738">
                <a:solidFill>
                  <a:schemeClr val="tx1"/>
                </a:solidFill>
                <a:latin typeface="Arial Narrow" panose="020B0606020202030204" pitchFamily="34" charset="0"/>
              </a:defRPr>
            </a:lvl4pPr>
            <a:lvl5pPr marL="1899186" indent="-211021" eaLnBrk="0" hangingPunct="0">
              <a:defRPr sz="738">
                <a:solidFill>
                  <a:schemeClr val="tx1"/>
                </a:solidFill>
                <a:latin typeface="Arial Narrow" panose="020B0606020202030204" pitchFamily="34" charset="0"/>
              </a:defRPr>
            </a:lvl5pPr>
            <a:lvl6pPr marL="2321227" indent="-211021" eaLnBrk="0" fontAlgn="base" hangingPunct="0">
              <a:spcBef>
                <a:spcPct val="0"/>
              </a:spcBef>
              <a:spcAft>
                <a:spcPct val="0"/>
              </a:spcAft>
              <a:defRPr sz="738">
                <a:solidFill>
                  <a:schemeClr val="tx1"/>
                </a:solidFill>
                <a:latin typeface="Arial Narrow" panose="020B0606020202030204" pitchFamily="34" charset="0"/>
              </a:defRPr>
            </a:lvl6pPr>
            <a:lvl7pPr marL="2743269" indent="-211021" eaLnBrk="0" fontAlgn="base" hangingPunct="0">
              <a:spcBef>
                <a:spcPct val="0"/>
              </a:spcBef>
              <a:spcAft>
                <a:spcPct val="0"/>
              </a:spcAft>
              <a:defRPr sz="738">
                <a:solidFill>
                  <a:schemeClr val="tx1"/>
                </a:solidFill>
                <a:latin typeface="Arial Narrow" panose="020B0606020202030204" pitchFamily="34" charset="0"/>
              </a:defRPr>
            </a:lvl7pPr>
            <a:lvl8pPr marL="3165310" indent="-211021" eaLnBrk="0" fontAlgn="base" hangingPunct="0">
              <a:spcBef>
                <a:spcPct val="0"/>
              </a:spcBef>
              <a:spcAft>
                <a:spcPct val="0"/>
              </a:spcAft>
              <a:defRPr sz="738">
                <a:solidFill>
                  <a:schemeClr val="tx1"/>
                </a:solidFill>
                <a:latin typeface="Arial Narrow" panose="020B0606020202030204" pitchFamily="34" charset="0"/>
              </a:defRPr>
            </a:lvl8pPr>
            <a:lvl9pPr marL="3587351" indent="-211021" eaLnBrk="0" fontAlgn="base" hangingPunct="0">
              <a:spcBef>
                <a:spcPct val="0"/>
              </a:spcBef>
              <a:spcAft>
                <a:spcPct val="0"/>
              </a:spcAft>
              <a:defRPr sz="738">
                <a:solidFill>
                  <a:schemeClr val="tx1"/>
                </a:solidFill>
                <a:latin typeface="Arial Narrow" panose="020B0606020202030204" pitchFamily="34" charset="0"/>
              </a:defRPr>
            </a:lvl9pPr>
          </a:lstStyle>
          <a:p>
            <a:pPr eaLnBrk="1" hangingPunct="1"/>
            <a:fld id="{401FAC8F-4BDA-4A8D-A3FF-A16018BC0A8F}" type="slidenum">
              <a:rPr lang="en-US" altLang="en-BW" sz="1108">
                <a:solidFill>
                  <a:srgbClr val="045C75"/>
                </a:solidFill>
              </a:rPr>
              <a:pPr eaLnBrk="1" hangingPunct="1"/>
              <a:t>17</a:t>
            </a:fld>
            <a:endParaRPr lang="en-US" altLang="en-BW" sz="1108">
              <a:solidFill>
                <a:srgbClr val="045C75"/>
              </a:solidFill>
            </a:endParaRPr>
          </a:p>
        </p:txBody>
      </p:sp>
      <p:sp>
        <p:nvSpPr>
          <p:cNvPr id="137219" name="Rectangle 4">
            <a:extLst>
              <a:ext uri="{FF2B5EF4-FFF2-40B4-BE49-F238E27FC236}">
                <a16:creationId xmlns:a16="http://schemas.microsoft.com/office/drawing/2014/main" id="{0D81C379-3740-41F9-95C9-4C6B294E1680}"/>
              </a:ext>
            </a:extLst>
          </p:cNvPr>
          <p:cNvSpPr>
            <a:spLocks noGrp="1" noChangeArrowheads="1"/>
          </p:cNvSpPr>
          <p:nvPr>
            <p:ph type="ctrTitle" idx="4294967295"/>
          </p:nvPr>
        </p:nvSpPr>
        <p:spPr>
          <a:xfrm>
            <a:off x="4589584" y="1633906"/>
            <a:ext cx="3305908" cy="2586403"/>
          </a:xfrm>
        </p:spPr>
        <p:txBody>
          <a:bodyPr vert="horz" lIns="84406" tIns="45720" rIns="84406" bIns="42203" rtlCol="0" anchor="ctr">
            <a:normAutofit/>
          </a:bodyPr>
          <a:lstStyle/>
          <a:p>
            <a:pPr algn="ctr" eaLnBrk="1" hangingPunct="1"/>
            <a:r>
              <a:rPr lang="en-GB" altLang="en-BW" sz="4062" b="1" dirty="0">
                <a:latin typeface="Trebuchet MS" panose="020B0603020202020204" pitchFamily="34" charset="0"/>
              </a:rPr>
              <a:t>Mentoring &amp;</a:t>
            </a:r>
            <a:br>
              <a:rPr lang="en-GB" altLang="en-BW" sz="4062" b="1" dirty="0">
                <a:latin typeface="Trebuchet MS" panose="020B0603020202020204" pitchFamily="34" charset="0"/>
              </a:rPr>
            </a:br>
            <a:r>
              <a:rPr lang="en-GB" altLang="en-BW" sz="4062" b="1" dirty="0">
                <a:latin typeface="Trebuchet MS" panose="020B0603020202020204" pitchFamily="34" charset="0"/>
              </a:rPr>
              <a:t>Coaching</a:t>
            </a:r>
            <a:br>
              <a:rPr lang="en-GB" altLang="en-BW" sz="4062" b="1" dirty="0">
                <a:latin typeface="Trebuchet MS" panose="020B0603020202020204" pitchFamily="34" charset="0"/>
              </a:rPr>
            </a:br>
            <a:r>
              <a:rPr lang="en-GB" altLang="en-BW" sz="4062" b="1" dirty="0">
                <a:latin typeface="Trebuchet MS" panose="020B0603020202020204" pitchFamily="34" charset="0"/>
              </a:rPr>
              <a:t>Difference</a:t>
            </a:r>
          </a:p>
        </p:txBody>
      </p:sp>
      <p:grpSp>
        <p:nvGrpSpPr>
          <p:cNvPr id="137220" name="Group 27">
            <a:extLst>
              <a:ext uri="{FF2B5EF4-FFF2-40B4-BE49-F238E27FC236}">
                <a16:creationId xmlns:a16="http://schemas.microsoft.com/office/drawing/2014/main" id="{8EE33C28-4A4E-4B63-94E6-572C6C8F90F5}"/>
              </a:ext>
            </a:extLst>
          </p:cNvPr>
          <p:cNvGrpSpPr>
            <a:grpSpLocks/>
          </p:cNvGrpSpPr>
          <p:nvPr/>
        </p:nvGrpSpPr>
        <p:grpSpPr bwMode="auto">
          <a:xfrm>
            <a:off x="3675184" y="756140"/>
            <a:ext cx="5134708" cy="5064369"/>
            <a:chOff x="336" y="960"/>
            <a:chExt cx="2304" cy="2304"/>
          </a:xfrm>
        </p:grpSpPr>
        <p:grpSp>
          <p:nvGrpSpPr>
            <p:cNvPr id="137221" name="Group 22">
              <a:extLst>
                <a:ext uri="{FF2B5EF4-FFF2-40B4-BE49-F238E27FC236}">
                  <a16:creationId xmlns:a16="http://schemas.microsoft.com/office/drawing/2014/main" id="{C18295C7-BE71-4DD8-B203-8D4D69AB82F5}"/>
                </a:ext>
              </a:extLst>
            </p:cNvPr>
            <p:cNvGrpSpPr>
              <a:grpSpLocks/>
            </p:cNvGrpSpPr>
            <p:nvPr/>
          </p:nvGrpSpPr>
          <p:grpSpPr bwMode="auto">
            <a:xfrm>
              <a:off x="336" y="960"/>
              <a:ext cx="2304" cy="2304"/>
              <a:chOff x="336" y="1008"/>
              <a:chExt cx="2304" cy="2304"/>
            </a:xfrm>
          </p:grpSpPr>
          <p:sp>
            <p:nvSpPr>
              <p:cNvPr id="137228" name="AutoShape 7">
                <a:extLst>
                  <a:ext uri="{FF2B5EF4-FFF2-40B4-BE49-F238E27FC236}">
                    <a16:creationId xmlns:a16="http://schemas.microsoft.com/office/drawing/2014/main" id="{03510AD5-E15A-4228-A5B1-F70AFB28D9BD}"/>
                  </a:ext>
                </a:extLst>
              </p:cNvPr>
              <p:cNvSpPr>
                <a:spLocks noChangeArrowheads="1"/>
              </p:cNvSpPr>
              <p:nvPr/>
            </p:nvSpPr>
            <p:spPr bwMode="auto">
              <a:xfrm rot="-10067717">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4 w 21600"/>
                  <a:gd name="T13" fmla="*/ 0 h 21600"/>
                  <a:gd name="T14" fmla="*/ 16856 w 21600"/>
                  <a:gd name="T15" fmla="*/ 5156 h 21600"/>
                </a:gdLst>
                <a:ahLst/>
                <a:cxnLst>
                  <a:cxn ang="T8">
                    <a:pos x="T0" y="T1"/>
                  </a:cxn>
                  <a:cxn ang="T9">
                    <a:pos x="T2" y="T3"/>
                  </a:cxn>
                  <a:cxn ang="T10">
                    <a:pos x="T4" y="T5"/>
                  </a:cxn>
                  <a:cxn ang="T11">
                    <a:pos x="T6" y="T7"/>
                  </a:cxn>
                </a:cxnLst>
                <a:rect l="T12" t="T13" r="T14" b="T15"/>
                <a:pathLst>
                  <a:path w="21600" h="21600">
                    <a:moveTo>
                      <a:pt x="8068" y="4552"/>
                    </a:moveTo>
                    <a:cubicBezTo>
                      <a:pt x="8929" y="4175"/>
                      <a:pt x="9859" y="3980"/>
                      <a:pt x="10800" y="3981"/>
                    </a:cubicBezTo>
                    <a:cubicBezTo>
                      <a:pt x="11740" y="3981"/>
                      <a:pt x="12670" y="4175"/>
                      <a:pt x="13531" y="4552"/>
                    </a:cubicBezTo>
                    <a:lnTo>
                      <a:pt x="15126" y="904"/>
                    </a:lnTo>
                    <a:cubicBezTo>
                      <a:pt x="13762" y="307"/>
                      <a:pt x="12289" y="-1"/>
                      <a:pt x="10799" y="0"/>
                    </a:cubicBezTo>
                    <a:cubicBezTo>
                      <a:pt x="9310" y="0"/>
                      <a:pt x="7837" y="307"/>
                      <a:pt x="6473" y="904"/>
                    </a:cubicBezTo>
                    <a:lnTo>
                      <a:pt x="8068" y="4552"/>
                    </a:lnTo>
                    <a:close/>
                  </a:path>
                </a:pathLst>
              </a:custGeom>
              <a:solidFill>
                <a:srgbClr val="FFFF00"/>
              </a:solidFill>
              <a:ln w="9525">
                <a:solidFill>
                  <a:srgbClr val="FFFF00"/>
                </a:solidFill>
                <a:miter lim="800000"/>
                <a:headEnd/>
                <a:tailEnd/>
              </a:ln>
            </p:spPr>
            <p:txBody>
              <a:bodyPr rot="10800000" wrap="none" anchor="ctr"/>
              <a:lstStyle/>
              <a:p>
                <a:endParaRPr lang="en-BW" sz="1662"/>
              </a:p>
            </p:txBody>
          </p:sp>
          <p:sp>
            <p:nvSpPr>
              <p:cNvPr id="137229" name="AutoShape 8">
                <a:extLst>
                  <a:ext uri="{FF2B5EF4-FFF2-40B4-BE49-F238E27FC236}">
                    <a16:creationId xmlns:a16="http://schemas.microsoft.com/office/drawing/2014/main" id="{A367120F-63A6-4B52-896F-CA501D02FAC8}"/>
                  </a:ext>
                </a:extLst>
              </p:cNvPr>
              <p:cNvSpPr>
                <a:spLocks noChangeArrowheads="1"/>
              </p:cNvSpPr>
              <p:nvPr/>
            </p:nvSpPr>
            <p:spPr bwMode="auto">
              <a:xfrm rot="-793408">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31 w 21600"/>
                  <a:gd name="T13" fmla="*/ 0 h 21600"/>
                  <a:gd name="T14" fmla="*/ 17269 w 21600"/>
                  <a:gd name="T15" fmla="*/ 5353 h 21600"/>
                </a:gdLst>
                <a:ahLst/>
                <a:cxnLst>
                  <a:cxn ang="T8">
                    <a:pos x="T0" y="T1"/>
                  </a:cxn>
                  <a:cxn ang="T9">
                    <a:pos x="T2" y="T3"/>
                  </a:cxn>
                  <a:cxn ang="T10">
                    <a:pos x="T4" y="T5"/>
                  </a:cxn>
                  <a:cxn ang="T11">
                    <a:pos x="T6" y="T7"/>
                  </a:cxn>
                </a:cxnLst>
                <a:rect l="T12" t="T13" r="T14" b="T15"/>
                <a:pathLst>
                  <a:path w="21600" h="21600">
                    <a:moveTo>
                      <a:pt x="7809" y="4688"/>
                    </a:moveTo>
                    <a:cubicBezTo>
                      <a:pt x="8740" y="4232"/>
                      <a:pt x="9763" y="3995"/>
                      <a:pt x="10800" y="3996"/>
                    </a:cubicBezTo>
                    <a:cubicBezTo>
                      <a:pt x="11836" y="3996"/>
                      <a:pt x="12859" y="4232"/>
                      <a:pt x="13790" y="4688"/>
                    </a:cubicBezTo>
                    <a:lnTo>
                      <a:pt x="15547" y="1099"/>
                    </a:lnTo>
                    <a:cubicBezTo>
                      <a:pt x="14069" y="375"/>
                      <a:pt x="12445" y="-1"/>
                      <a:pt x="10799" y="0"/>
                    </a:cubicBezTo>
                    <a:cubicBezTo>
                      <a:pt x="9154" y="0"/>
                      <a:pt x="7530" y="375"/>
                      <a:pt x="6052" y="1099"/>
                    </a:cubicBezTo>
                    <a:lnTo>
                      <a:pt x="7809" y="4688"/>
                    </a:lnTo>
                    <a:close/>
                  </a:path>
                </a:pathLst>
              </a:custGeom>
              <a:solidFill>
                <a:srgbClr val="FFFF00"/>
              </a:solidFill>
              <a:ln w="9525">
                <a:solidFill>
                  <a:srgbClr val="FFFF00"/>
                </a:solidFill>
                <a:miter lim="800000"/>
                <a:headEnd/>
                <a:tailEnd/>
              </a:ln>
            </p:spPr>
            <p:txBody>
              <a:bodyPr wrap="none" anchor="ctr"/>
              <a:lstStyle/>
              <a:p>
                <a:endParaRPr lang="en-BW" sz="1662"/>
              </a:p>
            </p:txBody>
          </p:sp>
          <p:sp>
            <p:nvSpPr>
              <p:cNvPr id="137230" name="AutoShape 9">
                <a:extLst>
                  <a:ext uri="{FF2B5EF4-FFF2-40B4-BE49-F238E27FC236}">
                    <a16:creationId xmlns:a16="http://schemas.microsoft.com/office/drawing/2014/main" id="{F20CB009-F7F2-4DC1-9851-F365328FE76A}"/>
                  </a:ext>
                </a:extLst>
              </p:cNvPr>
              <p:cNvSpPr>
                <a:spLocks noChangeArrowheads="1"/>
              </p:cNvSpPr>
              <p:nvPr/>
            </p:nvSpPr>
            <p:spPr bwMode="auto">
              <a:xfrm rot="-702017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03 w 21600"/>
                  <a:gd name="T13" fmla="*/ 0 h 21600"/>
                  <a:gd name="T14" fmla="*/ 16997 w 21600"/>
                  <a:gd name="T15" fmla="*/ 5241 h 21600"/>
                </a:gdLst>
                <a:ahLst/>
                <a:cxnLst>
                  <a:cxn ang="T8">
                    <a:pos x="T0" y="T1"/>
                  </a:cxn>
                  <a:cxn ang="T9">
                    <a:pos x="T2" y="T3"/>
                  </a:cxn>
                  <a:cxn ang="T10">
                    <a:pos x="T4" y="T5"/>
                  </a:cxn>
                  <a:cxn ang="T11">
                    <a:pos x="T6" y="T7"/>
                  </a:cxn>
                </a:cxnLst>
                <a:rect l="T12" t="T13" r="T14" b="T15"/>
                <a:pathLst>
                  <a:path w="21600" h="21600">
                    <a:moveTo>
                      <a:pt x="7991" y="4618"/>
                    </a:moveTo>
                    <a:cubicBezTo>
                      <a:pt x="8873" y="4217"/>
                      <a:pt x="9831" y="4009"/>
                      <a:pt x="10800" y="4010"/>
                    </a:cubicBezTo>
                    <a:cubicBezTo>
                      <a:pt x="11768" y="4010"/>
                      <a:pt x="12726" y="4217"/>
                      <a:pt x="13608" y="4618"/>
                    </a:cubicBezTo>
                    <a:lnTo>
                      <a:pt x="15267" y="967"/>
                    </a:lnTo>
                    <a:cubicBezTo>
                      <a:pt x="13864" y="329"/>
                      <a:pt x="12341" y="-1"/>
                      <a:pt x="10799" y="0"/>
                    </a:cubicBezTo>
                    <a:cubicBezTo>
                      <a:pt x="9258" y="0"/>
                      <a:pt x="7735" y="329"/>
                      <a:pt x="6332" y="967"/>
                    </a:cubicBezTo>
                    <a:lnTo>
                      <a:pt x="7991" y="4618"/>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137231" name="AutoShape 10">
                <a:extLst>
                  <a:ext uri="{FF2B5EF4-FFF2-40B4-BE49-F238E27FC236}">
                    <a16:creationId xmlns:a16="http://schemas.microsoft.com/office/drawing/2014/main" id="{B44394DA-A74E-4BB6-8F35-AA3F0186C001}"/>
                  </a:ext>
                </a:extLst>
              </p:cNvPr>
              <p:cNvSpPr>
                <a:spLocks noChangeArrowheads="1"/>
              </p:cNvSpPr>
              <p:nvPr/>
            </p:nvSpPr>
            <p:spPr bwMode="auto">
              <a:xfrm rot="-3930952">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41 w 21600"/>
                  <a:gd name="T13" fmla="*/ 0 h 21600"/>
                  <a:gd name="T14" fmla="*/ 16959 w 21600"/>
                  <a:gd name="T15" fmla="*/ 5184 h 21600"/>
                </a:gdLst>
                <a:ahLst/>
                <a:cxnLst>
                  <a:cxn ang="T8">
                    <a:pos x="T0" y="T1"/>
                  </a:cxn>
                  <a:cxn ang="T9">
                    <a:pos x="T2" y="T3"/>
                  </a:cxn>
                  <a:cxn ang="T10">
                    <a:pos x="T4" y="T5"/>
                  </a:cxn>
                  <a:cxn ang="T11">
                    <a:pos x="T6" y="T7"/>
                  </a:cxn>
                </a:cxnLst>
                <a:rect l="T12" t="T13" r="T14" b="T15"/>
                <a:pathLst>
                  <a:path w="21600" h="21600">
                    <a:moveTo>
                      <a:pt x="7995" y="4566"/>
                    </a:moveTo>
                    <a:cubicBezTo>
                      <a:pt x="8877" y="4170"/>
                      <a:pt x="9833" y="3964"/>
                      <a:pt x="10800" y="3965"/>
                    </a:cubicBezTo>
                    <a:cubicBezTo>
                      <a:pt x="11766" y="3965"/>
                      <a:pt x="12722" y="4170"/>
                      <a:pt x="13604" y="4566"/>
                    </a:cubicBezTo>
                    <a:lnTo>
                      <a:pt x="15231" y="951"/>
                    </a:lnTo>
                    <a:cubicBezTo>
                      <a:pt x="13838" y="324"/>
                      <a:pt x="12327" y="-1"/>
                      <a:pt x="10799" y="0"/>
                    </a:cubicBezTo>
                    <a:cubicBezTo>
                      <a:pt x="9272" y="0"/>
                      <a:pt x="7761" y="324"/>
                      <a:pt x="6368" y="951"/>
                    </a:cubicBezTo>
                    <a:lnTo>
                      <a:pt x="7995" y="4566"/>
                    </a:lnTo>
                    <a:close/>
                  </a:path>
                </a:pathLst>
              </a:cu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137232" name="AutoShape 11">
                <a:extLst>
                  <a:ext uri="{FF2B5EF4-FFF2-40B4-BE49-F238E27FC236}">
                    <a16:creationId xmlns:a16="http://schemas.microsoft.com/office/drawing/2014/main" id="{18B197BD-BDC3-4FA9-907E-4BED1C103510}"/>
                  </a:ext>
                </a:extLst>
              </p:cNvPr>
              <p:cNvSpPr>
                <a:spLocks noChangeArrowheads="1"/>
              </p:cNvSpPr>
              <p:nvPr/>
            </p:nvSpPr>
            <p:spPr bwMode="auto">
              <a:xfrm rot="843631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9 w 21600"/>
                  <a:gd name="T13" fmla="*/ 0 h 21600"/>
                  <a:gd name="T14" fmla="*/ 17091 w 21600"/>
                  <a:gd name="T15" fmla="*/ 5334 h 21600"/>
                </a:gdLst>
                <a:ahLst/>
                <a:cxnLst>
                  <a:cxn ang="T8">
                    <a:pos x="T0" y="T1"/>
                  </a:cxn>
                  <a:cxn ang="T9">
                    <a:pos x="T2" y="T3"/>
                  </a:cxn>
                  <a:cxn ang="T10">
                    <a:pos x="T4" y="T5"/>
                  </a:cxn>
                  <a:cxn ang="T11">
                    <a:pos x="T6" y="T7"/>
                  </a:cxn>
                </a:cxnLst>
                <a:rect l="T12" t="T13" r="T14" b="T15"/>
                <a:pathLst>
                  <a:path w="21600" h="21600">
                    <a:moveTo>
                      <a:pt x="7957" y="4702"/>
                    </a:moveTo>
                    <a:cubicBezTo>
                      <a:pt x="8847" y="4287"/>
                      <a:pt x="9817" y="4071"/>
                      <a:pt x="10800" y="4072"/>
                    </a:cubicBezTo>
                    <a:cubicBezTo>
                      <a:pt x="11782" y="4072"/>
                      <a:pt x="12752" y="4287"/>
                      <a:pt x="13642" y="4702"/>
                    </a:cubicBezTo>
                    <a:lnTo>
                      <a:pt x="15363" y="1011"/>
                    </a:lnTo>
                    <a:cubicBezTo>
                      <a:pt x="13934" y="345"/>
                      <a:pt x="12376" y="-1"/>
                      <a:pt x="10799" y="0"/>
                    </a:cubicBezTo>
                    <a:cubicBezTo>
                      <a:pt x="9223" y="0"/>
                      <a:pt x="7665" y="345"/>
                      <a:pt x="6236" y="1011"/>
                    </a:cubicBezTo>
                    <a:lnTo>
                      <a:pt x="7957" y="4702"/>
                    </a:lnTo>
                    <a:close/>
                  </a:path>
                </a:pathLst>
              </a:custGeom>
              <a:solidFill>
                <a:srgbClr val="094D20"/>
              </a:solidFill>
              <a:ln w="9525">
                <a:solidFill>
                  <a:schemeClr val="accent1"/>
                </a:solidFill>
                <a:miter lim="800000"/>
                <a:headEnd/>
                <a:tailEnd/>
              </a:ln>
            </p:spPr>
            <p:txBody>
              <a:bodyPr rot="10800000" wrap="none" anchor="ctr"/>
              <a:lstStyle/>
              <a:p>
                <a:endParaRPr lang="en-BW" sz="1662"/>
              </a:p>
            </p:txBody>
          </p:sp>
          <p:sp>
            <p:nvSpPr>
              <p:cNvPr id="137233" name="AutoShape 12">
                <a:extLst>
                  <a:ext uri="{FF2B5EF4-FFF2-40B4-BE49-F238E27FC236}">
                    <a16:creationId xmlns:a16="http://schemas.microsoft.com/office/drawing/2014/main" id="{2056C7B5-FB89-46F0-A67F-02EFAA88969A}"/>
                  </a:ext>
                </a:extLst>
              </p:cNvPr>
              <p:cNvSpPr>
                <a:spLocks noChangeArrowheads="1"/>
              </p:cNvSpPr>
              <p:nvPr/>
            </p:nvSpPr>
            <p:spPr bwMode="auto">
              <a:xfrm rot="533264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31 w 21600"/>
                  <a:gd name="T13" fmla="*/ 0 h 21600"/>
                  <a:gd name="T14" fmla="*/ 16969 w 21600"/>
                  <a:gd name="T15" fmla="*/ 5288 h 21600"/>
                </a:gdLst>
                <a:ahLst/>
                <a:cxnLst>
                  <a:cxn ang="T8">
                    <a:pos x="T0" y="T1"/>
                  </a:cxn>
                  <a:cxn ang="T9">
                    <a:pos x="T2" y="T3"/>
                  </a:cxn>
                  <a:cxn ang="T10">
                    <a:pos x="T4" y="T5"/>
                  </a:cxn>
                  <a:cxn ang="T11">
                    <a:pos x="T6" y="T7"/>
                  </a:cxn>
                </a:cxnLst>
                <a:rect l="T12" t="T13" r="T14" b="T15"/>
                <a:pathLst>
                  <a:path w="21600" h="21600">
                    <a:moveTo>
                      <a:pt x="8040" y="4680"/>
                    </a:moveTo>
                    <a:cubicBezTo>
                      <a:pt x="8907" y="4289"/>
                      <a:pt x="9848" y="4086"/>
                      <a:pt x="10800" y="4087"/>
                    </a:cubicBezTo>
                    <a:cubicBezTo>
                      <a:pt x="11751" y="4087"/>
                      <a:pt x="12692" y="4289"/>
                      <a:pt x="13559" y="4680"/>
                    </a:cubicBezTo>
                    <a:lnTo>
                      <a:pt x="15239" y="954"/>
                    </a:lnTo>
                    <a:cubicBezTo>
                      <a:pt x="13844" y="325"/>
                      <a:pt x="12330" y="-1"/>
                      <a:pt x="10799" y="0"/>
                    </a:cubicBezTo>
                    <a:cubicBezTo>
                      <a:pt x="9269" y="0"/>
                      <a:pt x="7755" y="325"/>
                      <a:pt x="6360" y="954"/>
                    </a:cubicBezTo>
                    <a:lnTo>
                      <a:pt x="8040" y="4680"/>
                    </a:lnTo>
                    <a:close/>
                  </a:path>
                </a:pathLst>
              </a:custGeom>
              <a:solidFill>
                <a:srgbClr val="002060"/>
              </a:solidFill>
              <a:ln w="9525">
                <a:solidFill>
                  <a:srgbClr val="002060"/>
                </a:solidFill>
                <a:miter lim="800000"/>
                <a:headEnd/>
                <a:tailEnd/>
              </a:ln>
            </p:spPr>
            <p:txBody>
              <a:bodyPr wrap="none" anchor="ctr"/>
              <a:lstStyle/>
              <a:p>
                <a:endParaRPr lang="en-BW" sz="1662"/>
              </a:p>
            </p:txBody>
          </p:sp>
          <p:sp>
            <p:nvSpPr>
              <p:cNvPr id="137234" name="AutoShape 13">
                <a:extLst>
                  <a:ext uri="{FF2B5EF4-FFF2-40B4-BE49-F238E27FC236}">
                    <a16:creationId xmlns:a16="http://schemas.microsoft.com/office/drawing/2014/main" id="{2021A408-1CD0-4DEC-8A7C-A1A6DEF50B5B}"/>
                  </a:ext>
                </a:extLst>
              </p:cNvPr>
              <p:cNvSpPr>
                <a:spLocks noChangeArrowheads="1"/>
              </p:cNvSpPr>
              <p:nvPr/>
            </p:nvSpPr>
            <p:spPr bwMode="auto">
              <a:xfrm rot="233483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28 w 21600"/>
                  <a:gd name="T13" fmla="*/ 0 h 21600"/>
                  <a:gd name="T14" fmla="*/ 16772 w 21600"/>
                  <a:gd name="T15" fmla="*/ 5231 h 21600"/>
                </a:gdLst>
                <a:ahLst/>
                <a:cxnLst>
                  <a:cxn ang="T8">
                    <a:pos x="T0" y="T1"/>
                  </a:cxn>
                  <a:cxn ang="T9">
                    <a:pos x="T2" y="T3"/>
                  </a:cxn>
                  <a:cxn ang="T10">
                    <a:pos x="T4" y="T5"/>
                  </a:cxn>
                  <a:cxn ang="T11">
                    <a:pos x="T6" y="T7"/>
                  </a:cxn>
                </a:cxnLst>
                <a:rect l="T12" t="T13" r="T14" b="T15"/>
                <a:pathLst>
                  <a:path w="21600" h="21600">
                    <a:moveTo>
                      <a:pt x="8173" y="4655"/>
                    </a:moveTo>
                    <a:cubicBezTo>
                      <a:pt x="9003" y="4300"/>
                      <a:pt x="9897" y="4117"/>
                      <a:pt x="10800" y="4118"/>
                    </a:cubicBezTo>
                    <a:cubicBezTo>
                      <a:pt x="11702" y="4118"/>
                      <a:pt x="12596" y="4300"/>
                      <a:pt x="13426" y="4655"/>
                    </a:cubicBezTo>
                    <a:lnTo>
                      <a:pt x="15045" y="869"/>
                    </a:lnTo>
                    <a:cubicBezTo>
                      <a:pt x="13703" y="295"/>
                      <a:pt x="12259" y="-1"/>
                      <a:pt x="10799" y="0"/>
                    </a:cubicBezTo>
                    <a:cubicBezTo>
                      <a:pt x="9340" y="0"/>
                      <a:pt x="7896" y="295"/>
                      <a:pt x="6554" y="869"/>
                    </a:cubicBezTo>
                    <a:lnTo>
                      <a:pt x="8173" y="4655"/>
                    </a:lnTo>
                    <a:close/>
                  </a:path>
                </a:pathLst>
              </a:custGeom>
              <a:solidFill>
                <a:srgbClr val="FF0000"/>
              </a:solidFill>
              <a:ln w="9525">
                <a:solidFill>
                  <a:srgbClr val="FF0000"/>
                </a:solidFill>
                <a:miter lim="800000"/>
                <a:headEnd/>
                <a:tailEnd/>
              </a:ln>
            </p:spPr>
            <p:txBody>
              <a:bodyPr wrap="none" anchor="ctr"/>
              <a:lstStyle/>
              <a:p>
                <a:endParaRPr lang="en-BW" sz="1662"/>
              </a:p>
            </p:txBody>
          </p:sp>
        </p:grpSp>
        <p:sp>
          <p:nvSpPr>
            <p:cNvPr id="137222" name="Text Box 17">
              <a:extLst>
                <a:ext uri="{FF2B5EF4-FFF2-40B4-BE49-F238E27FC236}">
                  <a16:creationId xmlns:a16="http://schemas.microsoft.com/office/drawing/2014/main" id="{CDAAF5F1-E659-4B73-99AA-5A8BB3781860}"/>
                </a:ext>
              </a:extLst>
            </p:cNvPr>
            <p:cNvSpPr txBox="1">
              <a:spLocks noChangeArrowheads="1"/>
            </p:cNvSpPr>
            <p:nvPr/>
          </p:nvSpPr>
          <p:spPr bwMode="auto">
            <a:xfrm rot="2397101">
              <a:off x="1728" y="1320"/>
              <a:ext cx="7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137223" name="Text Box 18">
              <a:extLst>
                <a:ext uri="{FF2B5EF4-FFF2-40B4-BE49-F238E27FC236}">
                  <a16:creationId xmlns:a16="http://schemas.microsoft.com/office/drawing/2014/main" id="{1BA8739D-71C1-4706-AEC1-4AE6976415F1}"/>
                </a:ext>
              </a:extLst>
            </p:cNvPr>
            <p:cNvSpPr txBox="1">
              <a:spLocks noChangeArrowheads="1"/>
            </p:cNvSpPr>
            <p:nvPr/>
          </p:nvSpPr>
          <p:spPr bwMode="auto">
            <a:xfrm rot="766272">
              <a:off x="846" y="2989"/>
              <a:ext cx="86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137224" name="Text Box 19">
              <a:extLst>
                <a:ext uri="{FF2B5EF4-FFF2-40B4-BE49-F238E27FC236}">
                  <a16:creationId xmlns:a16="http://schemas.microsoft.com/office/drawing/2014/main" id="{AB0288F4-AED1-4814-852A-0CFD55998FA2}"/>
                </a:ext>
              </a:extLst>
            </p:cNvPr>
            <p:cNvSpPr txBox="1">
              <a:spLocks noChangeArrowheads="1"/>
            </p:cNvSpPr>
            <p:nvPr/>
          </p:nvSpPr>
          <p:spPr bwMode="auto">
            <a:xfrm rot="19162648">
              <a:off x="1688" y="2760"/>
              <a:ext cx="8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137225" name="Rectangle 20">
              <a:extLst>
                <a:ext uri="{FF2B5EF4-FFF2-40B4-BE49-F238E27FC236}">
                  <a16:creationId xmlns:a16="http://schemas.microsoft.com/office/drawing/2014/main" id="{B8CAE145-BCE1-403F-9201-E629844B3817}"/>
                </a:ext>
              </a:extLst>
            </p:cNvPr>
            <p:cNvSpPr>
              <a:spLocks noChangeArrowheads="1"/>
            </p:cNvSpPr>
            <p:nvPr/>
          </p:nvSpPr>
          <p:spPr bwMode="auto">
            <a:xfrm rot="17741038">
              <a:off x="128" y="1670"/>
              <a:ext cx="93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137226" name="Rectangle 21">
              <a:extLst>
                <a:ext uri="{FF2B5EF4-FFF2-40B4-BE49-F238E27FC236}">
                  <a16:creationId xmlns:a16="http://schemas.microsoft.com/office/drawing/2014/main" id="{E0CFDAA2-3DC8-4751-9DEC-A6F0906AB324}"/>
                </a:ext>
              </a:extLst>
            </p:cNvPr>
            <p:cNvSpPr>
              <a:spLocks noChangeArrowheads="1"/>
            </p:cNvSpPr>
            <p:nvPr/>
          </p:nvSpPr>
          <p:spPr bwMode="auto">
            <a:xfrm rot="3892326">
              <a:off x="254" y="2483"/>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137227" name="Rectangle 22">
              <a:extLst>
                <a:ext uri="{FF2B5EF4-FFF2-40B4-BE49-F238E27FC236}">
                  <a16:creationId xmlns:a16="http://schemas.microsoft.com/office/drawing/2014/main" id="{B8A9273A-314B-473A-918D-1FAD6291AF34}"/>
                </a:ext>
              </a:extLst>
            </p:cNvPr>
            <p:cNvSpPr>
              <a:spLocks noChangeArrowheads="1"/>
            </p:cNvSpPr>
            <p:nvPr/>
          </p:nvSpPr>
          <p:spPr bwMode="auto">
            <a:xfrm rot="5400000">
              <a:off x="2011" y="2035"/>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677347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B3CDC7C-B2D7-456F-ABEC-163C56C2DB29}"/>
              </a:ext>
            </a:extLst>
          </p:cNvPr>
          <p:cNvSpPr>
            <a:spLocks noGrp="1" noChangeArrowheads="1"/>
          </p:cNvSpPr>
          <p:nvPr>
            <p:ph type="title"/>
          </p:nvPr>
        </p:nvSpPr>
        <p:spPr>
          <a:xfrm>
            <a:off x="2424541" y="1107831"/>
            <a:ext cx="7561263" cy="908538"/>
          </a:xfrm>
        </p:spPr>
        <p:txBody>
          <a:bodyPr vert="horz" lIns="83527" tIns="41031" rIns="83527" bIns="41031" rtlCol="0" anchor="ctr">
            <a:normAutofit fontScale="90000"/>
          </a:bodyPr>
          <a:lstStyle/>
          <a:p>
            <a:pPr algn="ctr" eaLnBrk="1" hangingPunct="1">
              <a:defRPr/>
            </a:pPr>
            <a:r>
              <a:rPr lang="en-US" sz="3692" b="1" dirty="0">
                <a:solidFill>
                  <a:schemeClr val="accent1"/>
                </a:solidFill>
                <a:latin typeface="Trebuchet MS" pitchFamily="34" charset="0"/>
              </a:rPr>
              <a:t>Mentoring &amp; Coaching Difference</a:t>
            </a:r>
          </a:p>
        </p:txBody>
      </p:sp>
      <p:sp>
        <p:nvSpPr>
          <p:cNvPr id="24579" name="Rectangle 3">
            <a:extLst>
              <a:ext uri="{FF2B5EF4-FFF2-40B4-BE49-F238E27FC236}">
                <a16:creationId xmlns:a16="http://schemas.microsoft.com/office/drawing/2014/main" id="{906852EA-A483-4C9F-AB92-5964989AEFED}"/>
              </a:ext>
            </a:extLst>
          </p:cNvPr>
          <p:cNvSpPr>
            <a:spLocks noChangeArrowheads="1"/>
          </p:cNvSpPr>
          <p:nvPr/>
        </p:nvSpPr>
        <p:spPr bwMode="auto">
          <a:xfrm>
            <a:off x="1875693" y="1951893"/>
            <a:ext cx="8362950" cy="138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p>
            <a:pPr>
              <a:defRPr/>
            </a:pPr>
            <a:r>
              <a:rPr lang="en-US" sz="3323" b="1" dirty="0">
                <a:latin typeface="Trebuchet MS" pitchFamily="34" charset="0"/>
              </a:rPr>
              <a:t> </a:t>
            </a:r>
          </a:p>
          <a:p>
            <a:pPr marL="527552" indent="-527552">
              <a:buFont typeface="Arial" pitchFamily="34" charset="0"/>
              <a:buChar char="•"/>
              <a:defRPr/>
            </a:pPr>
            <a:endParaRPr lang="en-US" sz="2585" b="1" dirty="0">
              <a:latin typeface="Trebuchet MS" pitchFamily="34" charset="0"/>
            </a:endParaRPr>
          </a:p>
          <a:p>
            <a:pPr algn="ctr">
              <a:defRPr/>
            </a:pPr>
            <a:endParaRPr lang="en-US" sz="2585" b="1" dirty="0">
              <a:latin typeface="Trebuchet MS" pitchFamily="34" charset="0"/>
            </a:endParaRPr>
          </a:p>
        </p:txBody>
      </p:sp>
      <p:graphicFrame>
        <p:nvGraphicFramePr>
          <p:cNvPr id="2" name="Table 1">
            <a:extLst>
              <a:ext uri="{FF2B5EF4-FFF2-40B4-BE49-F238E27FC236}">
                <a16:creationId xmlns:a16="http://schemas.microsoft.com/office/drawing/2014/main" id="{E0CD8F7C-9997-48AB-91E7-0CD9CA6849BB}"/>
              </a:ext>
            </a:extLst>
          </p:cNvPr>
          <p:cNvGraphicFramePr>
            <a:graphicFrameLocks noGrp="1"/>
          </p:cNvGraphicFramePr>
          <p:nvPr>
            <p:extLst>
              <p:ext uri="{D42A27DB-BD31-4B8C-83A1-F6EECF244321}">
                <p14:modId xmlns:p14="http://schemas.microsoft.com/office/powerpoint/2010/main" val="1720878277"/>
              </p:ext>
            </p:extLst>
          </p:nvPr>
        </p:nvGraphicFramePr>
        <p:xfrm>
          <a:off x="1718897" y="1951892"/>
          <a:ext cx="8676542" cy="4384430"/>
        </p:xfrm>
        <a:graphic>
          <a:graphicData uri="http://schemas.openxmlformats.org/drawingml/2006/table">
            <a:tbl>
              <a:tblPr firstRow="1" bandRow="1">
                <a:tableStyleId>{5C22544A-7EE6-4342-B048-85BDC9FD1C3A}</a:tableStyleId>
              </a:tblPr>
              <a:tblGrid>
                <a:gridCol w="4338271">
                  <a:extLst>
                    <a:ext uri="{9D8B030D-6E8A-4147-A177-3AD203B41FA5}">
                      <a16:colId xmlns:a16="http://schemas.microsoft.com/office/drawing/2014/main" val="20000"/>
                    </a:ext>
                  </a:extLst>
                </a:gridCol>
                <a:gridCol w="4338271">
                  <a:extLst>
                    <a:ext uri="{9D8B030D-6E8A-4147-A177-3AD203B41FA5}">
                      <a16:colId xmlns:a16="http://schemas.microsoft.com/office/drawing/2014/main" val="20001"/>
                    </a:ext>
                  </a:extLst>
                </a:gridCol>
              </a:tblGrid>
              <a:tr h="478302">
                <a:tc>
                  <a:txBody>
                    <a:bodyPr/>
                    <a:lstStyle/>
                    <a:p>
                      <a:pPr algn="ctr"/>
                      <a:r>
                        <a:rPr lang="en-ZA" sz="2600" b="1" dirty="0">
                          <a:solidFill>
                            <a:schemeClr val="tx1"/>
                          </a:solidFill>
                          <a:latin typeface="Trebuchet MS" pitchFamily="34" charset="0"/>
                        </a:rPr>
                        <a:t>Mentoring</a:t>
                      </a:r>
                    </a:p>
                  </a:txBody>
                  <a:tcPr marL="84414" marR="84414" marT="42203" marB="42203">
                    <a:noFill/>
                  </a:tcPr>
                </a:tc>
                <a:tc>
                  <a:txBody>
                    <a:bodyPr/>
                    <a:lstStyle/>
                    <a:p>
                      <a:pPr algn="ctr"/>
                      <a:r>
                        <a:rPr lang="en-ZA" sz="2600" b="1" dirty="0">
                          <a:solidFill>
                            <a:schemeClr val="tx1"/>
                          </a:solidFill>
                          <a:latin typeface="Trebuchet MS" pitchFamily="34" charset="0"/>
                        </a:rPr>
                        <a:t>Coaching</a:t>
                      </a:r>
                    </a:p>
                  </a:txBody>
                  <a:tcPr marL="84414" marR="84414" marT="42203" marB="42203">
                    <a:noFill/>
                  </a:tcPr>
                </a:tc>
                <a:extLst>
                  <a:ext uri="{0D108BD9-81ED-4DB2-BD59-A6C34878D82A}">
                    <a16:rowId xmlns:a16="http://schemas.microsoft.com/office/drawing/2014/main" val="10000"/>
                  </a:ext>
                </a:extLst>
              </a:tr>
              <a:tr h="872197">
                <a:tc>
                  <a:txBody>
                    <a:bodyPr/>
                    <a:lstStyle/>
                    <a:p>
                      <a:pPr algn="ctr"/>
                      <a:r>
                        <a:rPr lang="en-ZA" sz="2600" b="1" dirty="0">
                          <a:latin typeface="Trebuchet MS" pitchFamily="34" charset="0"/>
                        </a:rPr>
                        <a:t>Focuses on capability and potential</a:t>
                      </a:r>
                    </a:p>
                  </a:txBody>
                  <a:tcPr marL="84414" marR="84414" marT="42203" marB="42203">
                    <a:noFill/>
                  </a:tcPr>
                </a:tc>
                <a:tc>
                  <a:txBody>
                    <a:bodyPr/>
                    <a:lstStyle/>
                    <a:p>
                      <a:pPr algn="ctr"/>
                      <a:r>
                        <a:rPr lang="en-ZA" sz="2600" b="1" dirty="0">
                          <a:latin typeface="Trebuchet MS" pitchFamily="34" charset="0"/>
                        </a:rPr>
                        <a:t>Focuses on skills and</a:t>
                      </a:r>
                      <a:r>
                        <a:rPr lang="en-ZA" sz="2600" b="1" baseline="0" dirty="0">
                          <a:latin typeface="Trebuchet MS" pitchFamily="34" charset="0"/>
                        </a:rPr>
                        <a:t> performance.</a:t>
                      </a:r>
                      <a:endParaRPr lang="en-ZA" sz="2600" b="1" dirty="0">
                        <a:latin typeface="Trebuchet MS" pitchFamily="34" charset="0"/>
                      </a:endParaRPr>
                    </a:p>
                  </a:txBody>
                  <a:tcPr marL="84414" marR="84414" marT="42203" marB="42203">
                    <a:noFill/>
                  </a:tcPr>
                </a:tc>
                <a:extLst>
                  <a:ext uri="{0D108BD9-81ED-4DB2-BD59-A6C34878D82A}">
                    <a16:rowId xmlns:a16="http://schemas.microsoft.com/office/drawing/2014/main" val="10001"/>
                  </a:ext>
                </a:extLst>
              </a:tr>
              <a:tr h="1266092">
                <a:tc>
                  <a:txBody>
                    <a:bodyPr/>
                    <a:lstStyle/>
                    <a:p>
                      <a:pPr algn="ctr"/>
                      <a:r>
                        <a:rPr lang="en-ZA" sz="2600" b="1" dirty="0">
                          <a:latin typeface="Trebuchet MS" pitchFamily="34" charset="0"/>
                        </a:rPr>
                        <a:t>Concerned with implications beyond</a:t>
                      </a:r>
                      <a:r>
                        <a:rPr lang="en-ZA" sz="2600" b="1" baseline="0" dirty="0">
                          <a:latin typeface="Trebuchet MS" pitchFamily="34" charset="0"/>
                        </a:rPr>
                        <a:t> the task</a:t>
                      </a:r>
                      <a:endParaRPr lang="en-ZA" sz="2600" b="1" dirty="0">
                        <a:latin typeface="Trebuchet MS" pitchFamily="34" charset="0"/>
                      </a:endParaRPr>
                    </a:p>
                  </a:txBody>
                  <a:tcPr marL="84414" marR="84414" marT="42203" marB="42203">
                    <a:noFill/>
                  </a:tcPr>
                </a:tc>
                <a:tc>
                  <a:txBody>
                    <a:bodyPr/>
                    <a:lstStyle/>
                    <a:p>
                      <a:pPr algn="ctr"/>
                      <a:r>
                        <a:rPr lang="en-ZA" sz="2600" b="1" dirty="0">
                          <a:latin typeface="Trebuchet MS" pitchFamily="34" charset="0"/>
                        </a:rPr>
                        <a:t>Concerned with the task</a:t>
                      </a:r>
                    </a:p>
                  </a:txBody>
                  <a:tcPr marL="84414" marR="84414" marT="42203" marB="42203">
                    <a:noFill/>
                  </a:tcPr>
                </a:tc>
                <a:extLst>
                  <a:ext uri="{0D108BD9-81ED-4DB2-BD59-A6C34878D82A}">
                    <a16:rowId xmlns:a16="http://schemas.microsoft.com/office/drawing/2014/main" val="10002"/>
                  </a:ext>
                </a:extLst>
              </a:tr>
              <a:tr h="872197">
                <a:tc>
                  <a:txBody>
                    <a:bodyPr/>
                    <a:lstStyle/>
                    <a:p>
                      <a:pPr algn="ctr"/>
                      <a:r>
                        <a:rPr lang="en-ZA" sz="2600" b="1" dirty="0">
                          <a:latin typeface="Trebuchet MS" pitchFamily="34" charset="0"/>
                        </a:rPr>
                        <a:t>Works</a:t>
                      </a:r>
                      <a:r>
                        <a:rPr lang="en-ZA" sz="2600" b="1" baseline="0" dirty="0">
                          <a:latin typeface="Trebuchet MS" pitchFamily="34" charset="0"/>
                        </a:rPr>
                        <a:t> Best “Offline”</a:t>
                      </a:r>
                      <a:endParaRPr lang="en-ZA" sz="2600" b="1" dirty="0">
                        <a:latin typeface="Trebuchet MS" pitchFamily="34" charset="0"/>
                      </a:endParaRPr>
                    </a:p>
                  </a:txBody>
                  <a:tcPr marL="84414" marR="84414" marT="42203" marB="42203">
                    <a:noFill/>
                  </a:tcPr>
                </a:tc>
                <a:tc>
                  <a:txBody>
                    <a:bodyPr/>
                    <a:lstStyle/>
                    <a:p>
                      <a:pPr algn="ctr"/>
                      <a:r>
                        <a:rPr lang="en-ZA" sz="2600" b="1" dirty="0">
                          <a:latin typeface="Trebuchet MS" pitchFamily="34" charset="0"/>
                        </a:rPr>
                        <a:t>Primarily a line manager role</a:t>
                      </a:r>
                    </a:p>
                  </a:txBody>
                  <a:tcPr marL="84414" marR="84414" marT="42203" marB="42203">
                    <a:noFill/>
                  </a:tcPr>
                </a:tc>
                <a:extLst>
                  <a:ext uri="{0D108BD9-81ED-4DB2-BD59-A6C34878D82A}">
                    <a16:rowId xmlns:a16="http://schemas.microsoft.com/office/drawing/2014/main" val="10003"/>
                  </a:ext>
                </a:extLst>
              </a:tr>
              <a:tr h="872197">
                <a:tc>
                  <a:txBody>
                    <a:bodyPr/>
                    <a:lstStyle/>
                    <a:p>
                      <a:pPr algn="ctr"/>
                      <a:r>
                        <a:rPr lang="en-ZA" sz="2600" b="1" dirty="0">
                          <a:latin typeface="Trebuchet MS" pitchFamily="34" charset="0"/>
                        </a:rPr>
                        <a:t>Agenda is set by the learner</a:t>
                      </a:r>
                    </a:p>
                  </a:txBody>
                  <a:tcPr marL="84414" marR="84414" marT="42203" marB="42203">
                    <a:noFill/>
                  </a:tcPr>
                </a:tc>
                <a:tc>
                  <a:txBody>
                    <a:bodyPr/>
                    <a:lstStyle/>
                    <a:p>
                      <a:pPr algn="ctr"/>
                      <a:r>
                        <a:rPr lang="en-ZA" sz="2600" b="1" dirty="0">
                          <a:latin typeface="Trebuchet MS" pitchFamily="34" charset="0"/>
                        </a:rPr>
                        <a:t>Agenda is set by the coach</a:t>
                      </a:r>
                    </a:p>
                  </a:txBody>
                  <a:tcPr marL="84414" marR="84414" marT="42203" marB="42203">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8740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21F32DD-BB56-46D4-A16D-5C1583F4DC51}"/>
              </a:ext>
            </a:extLst>
          </p:cNvPr>
          <p:cNvSpPr>
            <a:spLocks noGrp="1" noChangeArrowheads="1"/>
          </p:cNvSpPr>
          <p:nvPr>
            <p:ph type="title"/>
          </p:nvPr>
        </p:nvSpPr>
        <p:spPr>
          <a:xfrm>
            <a:off x="2424541" y="1107831"/>
            <a:ext cx="7561263" cy="908538"/>
          </a:xfrm>
        </p:spPr>
        <p:txBody>
          <a:bodyPr vert="horz" lIns="83527" tIns="41031" rIns="83527" bIns="41031" rtlCol="0" anchor="ctr">
            <a:normAutofit fontScale="90000"/>
          </a:bodyPr>
          <a:lstStyle/>
          <a:p>
            <a:pPr algn="ctr" eaLnBrk="1" hangingPunct="1">
              <a:defRPr/>
            </a:pPr>
            <a:r>
              <a:rPr lang="en-US" sz="3692" b="1" dirty="0">
                <a:solidFill>
                  <a:schemeClr val="accent1"/>
                </a:solidFill>
                <a:latin typeface="Trebuchet MS" pitchFamily="34" charset="0"/>
              </a:rPr>
              <a:t>Mentoring &amp; Coaching Difference</a:t>
            </a:r>
          </a:p>
        </p:txBody>
      </p:sp>
      <p:sp>
        <p:nvSpPr>
          <p:cNvPr id="24579" name="Rectangle 3">
            <a:extLst>
              <a:ext uri="{FF2B5EF4-FFF2-40B4-BE49-F238E27FC236}">
                <a16:creationId xmlns:a16="http://schemas.microsoft.com/office/drawing/2014/main" id="{3B50B6B9-66C2-4A95-99DC-092246E22DD0}"/>
              </a:ext>
            </a:extLst>
          </p:cNvPr>
          <p:cNvSpPr>
            <a:spLocks noChangeArrowheads="1"/>
          </p:cNvSpPr>
          <p:nvPr/>
        </p:nvSpPr>
        <p:spPr bwMode="auto">
          <a:xfrm>
            <a:off x="1875693" y="1951893"/>
            <a:ext cx="8362950" cy="138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p>
            <a:pPr>
              <a:defRPr/>
            </a:pPr>
            <a:r>
              <a:rPr lang="en-US" sz="3323" b="1" dirty="0">
                <a:latin typeface="Trebuchet MS" pitchFamily="34" charset="0"/>
              </a:rPr>
              <a:t> </a:t>
            </a:r>
          </a:p>
          <a:p>
            <a:pPr marL="527552" indent="-527552">
              <a:buFont typeface="Arial" pitchFamily="34" charset="0"/>
              <a:buChar char="•"/>
              <a:defRPr/>
            </a:pPr>
            <a:endParaRPr lang="en-US" sz="2585" b="1" dirty="0">
              <a:latin typeface="Trebuchet MS" pitchFamily="34" charset="0"/>
            </a:endParaRPr>
          </a:p>
          <a:p>
            <a:pPr algn="ctr">
              <a:defRPr/>
            </a:pPr>
            <a:endParaRPr lang="en-US" sz="2585" b="1" dirty="0">
              <a:latin typeface="Trebuchet MS" pitchFamily="34" charset="0"/>
            </a:endParaRPr>
          </a:p>
        </p:txBody>
      </p:sp>
      <p:graphicFrame>
        <p:nvGraphicFramePr>
          <p:cNvPr id="2" name="Table 1">
            <a:extLst>
              <a:ext uri="{FF2B5EF4-FFF2-40B4-BE49-F238E27FC236}">
                <a16:creationId xmlns:a16="http://schemas.microsoft.com/office/drawing/2014/main" id="{FB0EBD64-A26A-43C7-912A-4C711BE98BE6}"/>
              </a:ext>
            </a:extLst>
          </p:cNvPr>
          <p:cNvGraphicFramePr>
            <a:graphicFrameLocks noGrp="1"/>
          </p:cNvGraphicFramePr>
          <p:nvPr>
            <p:extLst>
              <p:ext uri="{D42A27DB-BD31-4B8C-83A1-F6EECF244321}">
                <p14:modId xmlns:p14="http://schemas.microsoft.com/office/powerpoint/2010/main" val="1208370755"/>
              </p:ext>
            </p:extLst>
          </p:nvPr>
        </p:nvGraphicFramePr>
        <p:xfrm>
          <a:off x="2016369" y="1951893"/>
          <a:ext cx="8440616" cy="3903840"/>
        </p:xfrm>
        <a:graphic>
          <a:graphicData uri="http://schemas.openxmlformats.org/drawingml/2006/table">
            <a:tbl>
              <a:tblPr firstRow="1" bandRow="1">
                <a:tableStyleId>{5C22544A-7EE6-4342-B048-85BDC9FD1C3A}</a:tableStyleId>
              </a:tblPr>
              <a:tblGrid>
                <a:gridCol w="4220308">
                  <a:extLst>
                    <a:ext uri="{9D8B030D-6E8A-4147-A177-3AD203B41FA5}">
                      <a16:colId xmlns:a16="http://schemas.microsoft.com/office/drawing/2014/main" val="20000"/>
                    </a:ext>
                  </a:extLst>
                </a:gridCol>
                <a:gridCol w="4220308">
                  <a:extLst>
                    <a:ext uri="{9D8B030D-6E8A-4147-A177-3AD203B41FA5}">
                      <a16:colId xmlns:a16="http://schemas.microsoft.com/office/drawing/2014/main" val="20001"/>
                    </a:ext>
                  </a:extLst>
                </a:gridCol>
              </a:tblGrid>
              <a:tr h="478374">
                <a:tc>
                  <a:txBody>
                    <a:bodyPr/>
                    <a:lstStyle/>
                    <a:p>
                      <a:pPr algn="ctr"/>
                      <a:r>
                        <a:rPr lang="en-ZA" sz="2600" b="1" dirty="0">
                          <a:solidFill>
                            <a:schemeClr val="tx1"/>
                          </a:solidFill>
                          <a:latin typeface="Trebuchet MS" pitchFamily="34" charset="0"/>
                        </a:rPr>
                        <a:t>Mentoring</a:t>
                      </a:r>
                    </a:p>
                  </a:txBody>
                  <a:tcPr marL="84406" marR="84406" marT="42210" marB="42210">
                    <a:noFill/>
                  </a:tcPr>
                </a:tc>
                <a:tc>
                  <a:txBody>
                    <a:bodyPr/>
                    <a:lstStyle/>
                    <a:p>
                      <a:pPr algn="ctr"/>
                      <a:r>
                        <a:rPr lang="en-ZA" sz="2600" b="1" dirty="0">
                          <a:solidFill>
                            <a:schemeClr val="tx1"/>
                          </a:solidFill>
                          <a:latin typeface="Trebuchet MS" pitchFamily="34" charset="0"/>
                        </a:rPr>
                        <a:t>Coaching</a:t>
                      </a:r>
                    </a:p>
                  </a:txBody>
                  <a:tcPr marL="84406" marR="84406" marT="42210" marB="42210">
                    <a:noFill/>
                  </a:tcPr>
                </a:tc>
                <a:extLst>
                  <a:ext uri="{0D108BD9-81ED-4DB2-BD59-A6C34878D82A}">
                    <a16:rowId xmlns:a16="http://schemas.microsoft.com/office/drawing/2014/main" val="10000"/>
                  </a:ext>
                </a:extLst>
              </a:tr>
              <a:tr h="872329">
                <a:tc>
                  <a:txBody>
                    <a:bodyPr/>
                    <a:lstStyle/>
                    <a:p>
                      <a:pPr algn="ctr"/>
                      <a:r>
                        <a:rPr lang="en-ZA" sz="2600" b="1" dirty="0">
                          <a:latin typeface="Trebuchet MS" pitchFamily="34" charset="0"/>
                        </a:rPr>
                        <a:t>Emphasises</a:t>
                      </a:r>
                      <a:r>
                        <a:rPr lang="en-ZA" sz="2600" b="1" baseline="0" dirty="0">
                          <a:latin typeface="Trebuchet MS" pitchFamily="34" charset="0"/>
                        </a:rPr>
                        <a:t> feedback and reflection by the learner</a:t>
                      </a:r>
                      <a:endParaRPr lang="en-ZA" sz="2600" b="1" dirty="0">
                        <a:latin typeface="Trebuchet MS" pitchFamily="34" charset="0"/>
                      </a:endParaRPr>
                    </a:p>
                  </a:txBody>
                  <a:tcPr marL="84406" marR="84406" marT="42210" marB="42210">
                    <a:noFill/>
                  </a:tcPr>
                </a:tc>
                <a:tc>
                  <a:txBody>
                    <a:bodyPr/>
                    <a:lstStyle/>
                    <a:p>
                      <a:pPr algn="ctr"/>
                      <a:r>
                        <a:rPr lang="en-ZA" sz="2600" b="1" dirty="0">
                          <a:latin typeface="Trebuchet MS" pitchFamily="34" charset="0"/>
                        </a:rPr>
                        <a:t>Emphasises feedback to the learner</a:t>
                      </a:r>
                    </a:p>
                  </a:txBody>
                  <a:tcPr marL="84406" marR="84406" marT="42210" marB="42210">
                    <a:noFill/>
                  </a:tcPr>
                </a:tc>
                <a:extLst>
                  <a:ext uri="{0D108BD9-81ED-4DB2-BD59-A6C34878D82A}">
                    <a16:rowId xmlns:a16="http://schemas.microsoft.com/office/drawing/2014/main" val="10001"/>
                  </a:ext>
                </a:extLst>
              </a:tr>
              <a:tr h="872329">
                <a:tc>
                  <a:txBody>
                    <a:bodyPr/>
                    <a:lstStyle/>
                    <a:p>
                      <a:pPr algn="ctr"/>
                      <a:r>
                        <a:rPr lang="en-ZA" sz="2600" b="1" dirty="0">
                          <a:latin typeface="Trebuchet MS" pitchFamily="34" charset="0"/>
                        </a:rPr>
                        <a:t>Typically a longer relationship</a:t>
                      </a:r>
                      <a:r>
                        <a:rPr lang="en-ZA" sz="2600" b="1" baseline="0" dirty="0">
                          <a:latin typeface="Trebuchet MS" pitchFamily="34" charset="0"/>
                        </a:rPr>
                        <a:t> often for life</a:t>
                      </a:r>
                      <a:endParaRPr lang="en-ZA" sz="2600" b="1" dirty="0">
                        <a:latin typeface="Trebuchet MS" pitchFamily="34" charset="0"/>
                      </a:endParaRPr>
                    </a:p>
                  </a:txBody>
                  <a:tcPr marL="84406" marR="84406" marT="42210" marB="42210">
                    <a:noFill/>
                  </a:tcPr>
                </a:tc>
                <a:tc>
                  <a:txBody>
                    <a:bodyPr/>
                    <a:lstStyle/>
                    <a:p>
                      <a:pPr algn="ctr"/>
                      <a:r>
                        <a:rPr lang="en-ZA" sz="2600" b="1" dirty="0">
                          <a:latin typeface="Trebuchet MS" pitchFamily="34" charset="0"/>
                        </a:rPr>
                        <a:t>Typically addresses a short term need</a:t>
                      </a:r>
                    </a:p>
                  </a:txBody>
                  <a:tcPr marL="84406" marR="84406" marT="42210" marB="42210">
                    <a:noFill/>
                  </a:tcPr>
                </a:tc>
                <a:extLst>
                  <a:ext uri="{0D108BD9-81ED-4DB2-BD59-A6C34878D82A}">
                    <a16:rowId xmlns:a16="http://schemas.microsoft.com/office/drawing/2014/main" val="10002"/>
                  </a:ext>
                </a:extLst>
              </a:tr>
              <a:tr h="1660238">
                <a:tc>
                  <a:txBody>
                    <a:bodyPr/>
                    <a:lstStyle/>
                    <a:p>
                      <a:pPr algn="ctr"/>
                      <a:r>
                        <a:rPr lang="en-ZA" sz="2600" b="1" dirty="0">
                          <a:latin typeface="Trebuchet MS" pitchFamily="34" charset="0"/>
                        </a:rPr>
                        <a:t>Feedback and discussions primarily about the implicit, intuitive issues and behaviours</a:t>
                      </a:r>
                    </a:p>
                  </a:txBody>
                  <a:tcPr marL="84406" marR="84406" marT="42210" marB="42210">
                    <a:noFill/>
                  </a:tcPr>
                </a:tc>
                <a:tc>
                  <a:txBody>
                    <a:bodyPr/>
                    <a:lstStyle/>
                    <a:p>
                      <a:pPr algn="ctr"/>
                      <a:r>
                        <a:rPr lang="en-ZA" sz="2600" b="1" dirty="0">
                          <a:latin typeface="Trebuchet MS" pitchFamily="34" charset="0"/>
                        </a:rPr>
                        <a:t>Feedback</a:t>
                      </a:r>
                      <a:r>
                        <a:rPr lang="en-ZA" sz="2600" b="1" baseline="0" dirty="0">
                          <a:latin typeface="Trebuchet MS" pitchFamily="34" charset="0"/>
                        </a:rPr>
                        <a:t> and discussion primarily explicit.</a:t>
                      </a:r>
                      <a:endParaRPr lang="en-ZA" sz="2600" b="1" dirty="0">
                        <a:latin typeface="Trebuchet MS" pitchFamily="34" charset="0"/>
                      </a:endParaRPr>
                    </a:p>
                  </a:txBody>
                  <a:tcPr marL="84406" marR="84406" marT="42210" marB="42210">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064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acknowldgements</a:t>
            </a:r>
            <a:endParaRPr lang="en-GB" dirty="0"/>
          </a:p>
        </p:txBody>
      </p:sp>
      <p:sp>
        <p:nvSpPr>
          <p:cNvPr id="3" name="Content Placeholder 2"/>
          <p:cNvSpPr>
            <a:spLocks noGrp="1"/>
          </p:cNvSpPr>
          <p:nvPr>
            <p:ph idx="1"/>
          </p:nvPr>
        </p:nvSpPr>
        <p:spPr/>
        <p:txBody>
          <a:bodyPr/>
          <a:lstStyle/>
          <a:p>
            <a:r>
              <a:rPr lang="en-GB" dirty="0"/>
              <a:t>Adapted from “Organisational Life Foundations” </a:t>
            </a:r>
          </a:p>
        </p:txBody>
      </p:sp>
    </p:spTree>
    <p:extLst>
      <p:ext uri="{BB962C8B-B14F-4D97-AF65-F5344CB8AC3E}">
        <p14:creationId xmlns:p14="http://schemas.microsoft.com/office/powerpoint/2010/main" val="3069127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72797" y="1295977"/>
            <a:ext cx="8280920" cy="259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2" rIns="91425" bIns="45712">
            <a:spAutoFit/>
          </a:bodyPr>
          <a:lstStyle>
            <a:lvl1pPr marL="577850" indent="-577850" eaLnBrk="0" hangingPunct="0">
              <a:spcBef>
                <a:spcPct val="20000"/>
              </a:spcBef>
              <a:buClr>
                <a:srgbClr val="0BD0D9"/>
              </a:buClr>
              <a:buSzPct val="95000"/>
              <a:buFont typeface="Wingdings 2" pitchFamily="18" charset="2"/>
              <a:buChar char=""/>
              <a:tabLst>
                <a:tab pos="577850" algn="l"/>
              </a:tabLst>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tabLst>
                <a:tab pos="577850" algn="l"/>
              </a:tabLst>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tabLst>
                <a:tab pos="577850" algn="l"/>
              </a:tabLst>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tabLst>
                <a:tab pos="577850" algn="l"/>
              </a:tabLst>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tabLst>
                <a:tab pos="577850" algn="l"/>
              </a:tabLst>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9pPr>
          </a:lstStyle>
          <a:p>
            <a:pPr algn="ctr" eaLnBrk="1" hangingPunct="1">
              <a:spcBef>
                <a:spcPct val="50000"/>
              </a:spcBef>
              <a:buClrTx/>
              <a:buSzTx/>
              <a:buFontTx/>
              <a:buNone/>
            </a:pPr>
            <a:endParaRPr lang="en-US" altLang="en-US" sz="1400" b="1" dirty="0">
              <a:latin typeface="Tahoma" pitchFamily="34" charset="0"/>
            </a:endParaRPr>
          </a:p>
          <a:p>
            <a:pPr marL="0" indent="0" defTabSz="457144" eaLnBrk="1" hangingPunct="1">
              <a:buClrTx/>
              <a:buSzTx/>
              <a:buNone/>
              <a:tabLst/>
            </a:pPr>
            <a:endParaRPr lang="en-US" sz="4800" b="1" dirty="0">
              <a:latin typeface="Trebuchet MS" panose="020B0603020202020204" pitchFamily="34" charset="0"/>
            </a:endParaRPr>
          </a:p>
          <a:p>
            <a:pPr marL="0" indent="0" algn="ctr">
              <a:buNone/>
            </a:pPr>
            <a:endParaRPr lang="en-US" sz="4000" b="1" dirty="0">
              <a:latin typeface="Trebuchet MS" panose="020B0603020202020204" pitchFamily="34" charset="0"/>
            </a:endParaRPr>
          </a:p>
          <a:p>
            <a:pPr marL="0" indent="0">
              <a:buNone/>
            </a:pPr>
            <a:endParaRPr lang="en-CA" sz="3600" b="1" dirty="0">
              <a:latin typeface="Trebuchet MS" panose="020B0603020202020204" pitchFamily="34" charset="0"/>
            </a:endParaRPr>
          </a:p>
        </p:txBody>
      </p:sp>
      <p:sp>
        <p:nvSpPr>
          <p:cNvPr id="16387" name="Rectangle 2"/>
          <p:cNvSpPr>
            <a:spLocks noChangeArrowheads="1"/>
          </p:cNvSpPr>
          <p:nvPr/>
        </p:nvSpPr>
        <p:spPr bwMode="auto">
          <a:xfrm>
            <a:off x="2741811" y="444928"/>
            <a:ext cx="61428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7850" indent="-577850" eaLnBrk="0" hangingPunct="0">
              <a:spcBef>
                <a:spcPct val="20000"/>
              </a:spcBef>
              <a:buClr>
                <a:srgbClr val="0BD0D9"/>
              </a:buClr>
              <a:buSzPct val="95000"/>
              <a:buFont typeface="Wingdings 2" pitchFamily="18" charset="2"/>
              <a:buChar char=""/>
              <a:tabLst>
                <a:tab pos="577850" algn="l"/>
              </a:tabLst>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tabLst>
                <a:tab pos="577850" algn="l"/>
              </a:tabLst>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tabLst>
                <a:tab pos="577850" algn="l"/>
              </a:tabLst>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tabLst>
                <a:tab pos="577850" algn="l"/>
              </a:tabLst>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tabLst>
                <a:tab pos="577850" algn="l"/>
              </a:tabLst>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9pPr>
          </a:lstStyle>
          <a:p>
            <a:pPr algn="ctr" eaLnBrk="1" hangingPunct="1">
              <a:spcBef>
                <a:spcPct val="50000"/>
              </a:spcBef>
              <a:buClrTx/>
              <a:buSzTx/>
              <a:buFontTx/>
              <a:buNone/>
            </a:pPr>
            <a:r>
              <a:rPr lang="en-US" altLang="en-US" sz="4800" b="1" dirty="0">
                <a:latin typeface="Trebuchet MS" pitchFamily="34" charset="0"/>
              </a:rPr>
              <a:t>G</a:t>
            </a:r>
          </a:p>
        </p:txBody>
      </p:sp>
      <p:pic>
        <p:nvPicPr>
          <p:cNvPr id="3" name="Picture 2">
            <a:extLst>
              <a:ext uri="{FF2B5EF4-FFF2-40B4-BE49-F238E27FC236}">
                <a16:creationId xmlns:a16="http://schemas.microsoft.com/office/drawing/2014/main" id="{526C96D3-36C1-46D6-BE90-CB7EC4D52DA8}"/>
              </a:ext>
            </a:extLst>
          </p:cNvPr>
          <p:cNvPicPr>
            <a:picLocks noChangeAspect="1"/>
          </p:cNvPicPr>
          <p:nvPr/>
        </p:nvPicPr>
        <p:blipFill>
          <a:blip r:embed="rId3"/>
          <a:stretch>
            <a:fillRect/>
          </a:stretch>
        </p:blipFill>
        <p:spPr>
          <a:xfrm>
            <a:off x="1524000" y="228601"/>
            <a:ext cx="9144000" cy="6400799"/>
          </a:xfrm>
          <a:prstGeom prst="rect">
            <a:avLst/>
          </a:prstGeom>
        </p:spPr>
      </p:pic>
    </p:spTree>
    <p:extLst>
      <p:ext uri="{BB962C8B-B14F-4D97-AF65-F5344CB8AC3E}">
        <p14:creationId xmlns:p14="http://schemas.microsoft.com/office/powerpoint/2010/main" val="374897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72797" y="1295977"/>
            <a:ext cx="8280920" cy="259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2" rIns="91425" bIns="45712">
            <a:spAutoFit/>
          </a:bodyPr>
          <a:lstStyle>
            <a:lvl1pPr marL="577850" indent="-577850" eaLnBrk="0" hangingPunct="0">
              <a:spcBef>
                <a:spcPct val="20000"/>
              </a:spcBef>
              <a:buClr>
                <a:srgbClr val="0BD0D9"/>
              </a:buClr>
              <a:buSzPct val="95000"/>
              <a:buFont typeface="Wingdings 2" pitchFamily="18" charset="2"/>
              <a:buChar char=""/>
              <a:tabLst>
                <a:tab pos="577850" algn="l"/>
              </a:tabLst>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tabLst>
                <a:tab pos="577850" algn="l"/>
              </a:tabLst>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tabLst>
                <a:tab pos="577850" algn="l"/>
              </a:tabLst>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tabLst>
                <a:tab pos="577850" algn="l"/>
              </a:tabLst>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tabLst>
                <a:tab pos="577850" algn="l"/>
              </a:tabLst>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9pPr>
          </a:lstStyle>
          <a:p>
            <a:pPr algn="ctr" eaLnBrk="1" hangingPunct="1">
              <a:spcBef>
                <a:spcPct val="50000"/>
              </a:spcBef>
              <a:buClrTx/>
              <a:buSzTx/>
              <a:buFontTx/>
              <a:buNone/>
            </a:pPr>
            <a:endParaRPr lang="en-US" altLang="en-US" sz="1400" b="1" dirty="0">
              <a:latin typeface="Tahoma" pitchFamily="34" charset="0"/>
            </a:endParaRPr>
          </a:p>
          <a:p>
            <a:pPr marL="0" indent="0" defTabSz="457144" eaLnBrk="1" hangingPunct="1">
              <a:buClrTx/>
              <a:buSzTx/>
              <a:buNone/>
              <a:tabLst/>
            </a:pPr>
            <a:endParaRPr lang="en-US" sz="4800" b="1" dirty="0">
              <a:latin typeface="Trebuchet MS" panose="020B0603020202020204" pitchFamily="34" charset="0"/>
            </a:endParaRPr>
          </a:p>
          <a:p>
            <a:pPr marL="0" indent="0" algn="ctr">
              <a:buNone/>
            </a:pPr>
            <a:endParaRPr lang="en-US" sz="4000" b="1" dirty="0">
              <a:latin typeface="Trebuchet MS" panose="020B0603020202020204" pitchFamily="34" charset="0"/>
            </a:endParaRPr>
          </a:p>
          <a:p>
            <a:pPr marL="0" indent="0">
              <a:buNone/>
            </a:pPr>
            <a:endParaRPr lang="en-CA" sz="3600" b="1" dirty="0">
              <a:latin typeface="Trebuchet MS" panose="020B0603020202020204" pitchFamily="34" charset="0"/>
            </a:endParaRPr>
          </a:p>
        </p:txBody>
      </p:sp>
      <p:sp>
        <p:nvSpPr>
          <p:cNvPr id="16387" name="Rectangle 2"/>
          <p:cNvSpPr>
            <a:spLocks noChangeArrowheads="1"/>
          </p:cNvSpPr>
          <p:nvPr/>
        </p:nvSpPr>
        <p:spPr bwMode="auto">
          <a:xfrm>
            <a:off x="2741811" y="444928"/>
            <a:ext cx="61428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7850" indent="-577850" eaLnBrk="0" hangingPunct="0">
              <a:spcBef>
                <a:spcPct val="20000"/>
              </a:spcBef>
              <a:buClr>
                <a:srgbClr val="0BD0D9"/>
              </a:buClr>
              <a:buSzPct val="95000"/>
              <a:buFont typeface="Wingdings 2" pitchFamily="18" charset="2"/>
              <a:buChar char=""/>
              <a:tabLst>
                <a:tab pos="577850" algn="l"/>
              </a:tabLst>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tabLst>
                <a:tab pos="577850" algn="l"/>
              </a:tabLst>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tabLst>
                <a:tab pos="577850" algn="l"/>
              </a:tabLst>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tabLst>
                <a:tab pos="577850" algn="l"/>
              </a:tabLst>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tabLst>
                <a:tab pos="577850" algn="l"/>
              </a:tabLst>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9pPr>
          </a:lstStyle>
          <a:p>
            <a:pPr algn="ctr" eaLnBrk="1" hangingPunct="1">
              <a:spcBef>
                <a:spcPct val="50000"/>
              </a:spcBef>
              <a:buClrTx/>
              <a:buSzTx/>
              <a:buFontTx/>
              <a:buNone/>
            </a:pPr>
            <a:r>
              <a:rPr lang="en-US" altLang="en-US" sz="4800" b="1" dirty="0">
                <a:latin typeface="Trebuchet MS" pitchFamily="34" charset="0"/>
              </a:rPr>
              <a:t>G</a:t>
            </a:r>
          </a:p>
        </p:txBody>
      </p:sp>
      <p:pic>
        <p:nvPicPr>
          <p:cNvPr id="2" name="Picture 1">
            <a:extLst>
              <a:ext uri="{FF2B5EF4-FFF2-40B4-BE49-F238E27FC236}">
                <a16:creationId xmlns:a16="http://schemas.microsoft.com/office/drawing/2014/main" id="{1D3587CC-8B66-4C93-98DB-AB4F5A0D3CBD}"/>
              </a:ext>
            </a:extLst>
          </p:cNvPr>
          <p:cNvPicPr>
            <a:picLocks noChangeAspect="1"/>
          </p:cNvPicPr>
          <p:nvPr/>
        </p:nvPicPr>
        <p:blipFill>
          <a:blip r:embed="rId3"/>
          <a:stretch>
            <a:fillRect/>
          </a:stretch>
        </p:blipFill>
        <p:spPr>
          <a:xfrm>
            <a:off x="1615900" y="0"/>
            <a:ext cx="8960201" cy="6858000"/>
          </a:xfrm>
          <a:prstGeom prst="rect">
            <a:avLst/>
          </a:prstGeom>
        </p:spPr>
      </p:pic>
    </p:spTree>
    <p:extLst>
      <p:ext uri="{BB962C8B-B14F-4D97-AF65-F5344CB8AC3E}">
        <p14:creationId xmlns:p14="http://schemas.microsoft.com/office/powerpoint/2010/main" val="322424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72797" y="1295977"/>
            <a:ext cx="8280920" cy="223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2" rIns="91425" bIns="45712">
            <a:spAutoFit/>
          </a:bodyPr>
          <a:lstStyle>
            <a:lvl1pPr marL="577850" indent="-577850" eaLnBrk="0" hangingPunct="0">
              <a:spcBef>
                <a:spcPct val="20000"/>
              </a:spcBef>
              <a:buClr>
                <a:srgbClr val="0BD0D9"/>
              </a:buClr>
              <a:buSzPct val="95000"/>
              <a:buFont typeface="Wingdings 2" pitchFamily="18" charset="2"/>
              <a:buChar char=""/>
              <a:tabLst>
                <a:tab pos="577850" algn="l"/>
              </a:tabLst>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tabLst>
                <a:tab pos="577850" algn="l"/>
              </a:tabLst>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tabLst>
                <a:tab pos="577850" algn="l"/>
              </a:tabLst>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tabLst>
                <a:tab pos="577850" algn="l"/>
              </a:tabLst>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tabLst>
                <a:tab pos="577850" algn="l"/>
              </a:tabLst>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9pPr>
          </a:lstStyle>
          <a:p>
            <a:pPr marL="0" indent="0" defTabSz="457144" eaLnBrk="1" hangingPunct="1">
              <a:buClrTx/>
              <a:buSzTx/>
              <a:buNone/>
              <a:tabLst/>
            </a:pPr>
            <a:endParaRPr lang="en-US" sz="4800" b="1" dirty="0">
              <a:latin typeface="Trebuchet MS" panose="020B0603020202020204" pitchFamily="34" charset="0"/>
            </a:endParaRPr>
          </a:p>
          <a:p>
            <a:pPr marL="0" indent="0" algn="ctr">
              <a:buNone/>
            </a:pPr>
            <a:endParaRPr lang="en-US" sz="4000" b="1" dirty="0">
              <a:latin typeface="Trebuchet MS" panose="020B0603020202020204" pitchFamily="34" charset="0"/>
            </a:endParaRPr>
          </a:p>
          <a:p>
            <a:pPr marL="0" indent="0">
              <a:buNone/>
            </a:pPr>
            <a:endParaRPr lang="en-CA" sz="3600" b="1" dirty="0">
              <a:latin typeface="Trebuchet MS" panose="020B0603020202020204" pitchFamily="34" charset="0"/>
            </a:endParaRPr>
          </a:p>
        </p:txBody>
      </p:sp>
      <p:sp>
        <p:nvSpPr>
          <p:cNvPr id="16387" name="Rectangle 2"/>
          <p:cNvSpPr>
            <a:spLocks noChangeArrowheads="1"/>
          </p:cNvSpPr>
          <p:nvPr/>
        </p:nvSpPr>
        <p:spPr bwMode="auto">
          <a:xfrm>
            <a:off x="2741811" y="444928"/>
            <a:ext cx="61428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7850" indent="-577850" eaLnBrk="0" hangingPunct="0">
              <a:spcBef>
                <a:spcPct val="20000"/>
              </a:spcBef>
              <a:buClr>
                <a:srgbClr val="0BD0D9"/>
              </a:buClr>
              <a:buSzPct val="95000"/>
              <a:buFont typeface="Wingdings 2" pitchFamily="18" charset="2"/>
              <a:buChar char=""/>
              <a:tabLst>
                <a:tab pos="577850" algn="l"/>
              </a:tabLst>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tabLst>
                <a:tab pos="577850" algn="l"/>
              </a:tabLst>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tabLst>
                <a:tab pos="577850" algn="l"/>
              </a:tabLst>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tabLst>
                <a:tab pos="577850" algn="l"/>
              </a:tabLst>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tabLst>
                <a:tab pos="577850" algn="l"/>
              </a:tabLst>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577850" algn="l"/>
              </a:tabLst>
              <a:defRPr sz="2000">
                <a:solidFill>
                  <a:schemeClr val="tx1"/>
                </a:solidFill>
                <a:latin typeface="Constantia" pitchFamily="18" charset="0"/>
              </a:defRPr>
            </a:lvl9pPr>
          </a:lstStyle>
          <a:p>
            <a:pPr algn="ctr" eaLnBrk="1" hangingPunct="1">
              <a:spcBef>
                <a:spcPct val="50000"/>
              </a:spcBef>
              <a:buClrTx/>
              <a:buSzTx/>
              <a:buFontTx/>
              <a:buNone/>
            </a:pPr>
            <a:r>
              <a:rPr lang="en-US" altLang="en-US" sz="4800" b="1" dirty="0">
                <a:latin typeface="Trebuchet MS" pitchFamily="34" charset="0"/>
              </a:rPr>
              <a:t>G</a:t>
            </a:r>
          </a:p>
        </p:txBody>
      </p:sp>
      <p:pic>
        <p:nvPicPr>
          <p:cNvPr id="2" name="Picture 1">
            <a:extLst>
              <a:ext uri="{FF2B5EF4-FFF2-40B4-BE49-F238E27FC236}">
                <a16:creationId xmlns:a16="http://schemas.microsoft.com/office/drawing/2014/main" id="{35CC00D8-623B-4A24-AA86-8F9B0F321EF2}"/>
              </a:ext>
            </a:extLst>
          </p:cNvPr>
          <p:cNvPicPr>
            <a:picLocks noChangeAspect="1"/>
          </p:cNvPicPr>
          <p:nvPr/>
        </p:nvPicPr>
        <p:blipFill>
          <a:blip r:embed="rId3"/>
          <a:stretch>
            <a:fillRect/>
          </a:stretch>
        </p:blipFill>
        <p:spPr>
          <a:xfrm>
            <a:off x="2057400" y="228600"/>
            <a:ext cx="8077200" cy="6400800"/>
          </a:xfrm>
          <a:prstGeom prst="rect">
            <a:avLst/>
          </a:prstGeom>
        </p:spPr>
      </p:pic>
    </p:spTree>
    <p:extLst>
      <p:ext uri="{BB962C8B-B14F-4D97-AF65-F5344CB8AC3E}">
        <p14:creationId xmlns:p14="http://schemas.microsoft.com/office/powerpoint/2010/main" val="272342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175E9EBF-F41A-4C05-AA5F-5CF158D85E19}"/>
              </a:ext>
            </a:extLst>
          </p:cNvPr>
          <p:cNvSpPr>
            <a:spLocks noGrp="1"/>
          </p:cNvSpPr>
          <p:nvPr>
            <p:ph type="sldNum" sz="quarter" idx="12"/>
          </p:nvPr>
        </p:nvSpPr>
        <p:spPr/>
        <p:txBody>
          <a:bodyPr/>
          <a:lstStyle>
            <a:lvl1pPr eaLnBrk="0" hangingPunct="0">
              <a:defRPr sz="738">
                <a:solidFill>
                  <a:schemeClr val="tx1"/>
                </a:solidFill>
                <a:latin typeface="Arial Narrow" panose="020B0606020202030204" pitchFamily="34" charset="0"/>
              </a:defRPr>
            </a:lvl1pPr>
            <a:lvl2pPr marL="685817" indent="-263776" eaLnBrk="0" hangingPunct="0">
              <a:defRPr sz="738">
                <a:solidFill>
                  <a:schemeClr val="tx1"/>
                </a:solidFill>
                <a:latin typeface="Arial Narrow" panose="020B0606020202030204" pitchFamily="34" charset="0"/>
              </a:defRPr>
            </a:lvl2pPr>
            <a:lvl3pPr marL="1055103" indent="-211021" eaLnBrk="0" hangingPunct="0">
              <a:defRPr sz="738">
                <a:solidFill>
                  <a:schemeClr val="tx1"/>
                </a:solidFill>
                <a:latin typeface="Arial Narrow" panose="020B0606020202030204" pitchFamily="34" charset="0"/>
              </a:defRPr>
            </a:lvl3pPr>
            <a:lvl4pPr marL="1477145" indent="-211021" eaLnBrk="0" hangingPunct="0">
              <a:defRPr sz="738">
                <a:solidFill>
                  <a:schemeClr val="tx1"/>
                </a:solidFill>
                <a:latin typeface="Arial Narrow" panose="020B0606020202030204" pitchFamily="34" charset="0"/>
              </a:defRPr>
            </a:lvl4pPr>
            <a:lvl5pPr marL="1899186" indent="-211021" eaLnBrk="0" hangingPunct="0">
              <a:defRPr sz="738">
                <a:solidFill>
                  <a:schemeClr val="tx1"/>
                </a:solidFill>
                <a:latin typeface="Arial Narrow" panose="020B0606020202030204" pitchFamily="34" charset="0"/>
              </a:defRPr>
            </a:lvl5pPr>
            <a:lvl6pPr marL="2321227" indent="-211021" eaLnBrk="0" fontAlgn="base" hangingPunct="0">
              <a:spcBef>
                <a:spcPct val="0"/>
              </a:spcBef>
              <a:spcAft>
                <a:spcPct val="0"/>
              </a:spcAft>
              <a:defRPr sz="738">
                <a:solidFill>
                  <a:schemeClr val="tx1"/>
                </a:solidFill>
                <a:latin typeface="Arial Narrow" panose="020B0606020202030204" pitchFamily="34" charset="0"/>
              </a:defRPr>
            </a:lvl6pPr>
            <a:lvl7pPr marL="2743269" indent="-211021" eaLnBrk="0" fontAlgn="base" hangingPunct="0">
              <a:spcBef>
                <a:spcPct val="0"/>
              </a:spcBef>
              <a:spcAft>
                <a:spcPct val="0"/>
              </a:spcAft>
              <a:defRPr sz="738">
                <a:solidFill>
                  <a:schemeClr val="tx1"/>
                </a:solidFill>
                <a:latin typeface="Arial Narrow" panose="020B0606020202030204" pitchFamily="34" charset="0"/>
              </a:defRPr>
            </a:lvl7pPr>
            <a:lvl8pPr marL="3165310" indent="-211021" eaLnBrk="0" fontAlgn="base" hangingPunct="0">
              <a:spcBef>
                <a:spcPct val="0"/>
              </a:spcBef>
              <a:spcAft>
                <a:spcPct val="0"/>
              </a:spcAft>
              <a:defRPr sz="738">
                <a:solidFill>
                  <a:schemeClr val="tx1"/>
                </a:solidFill>
                <a:latin typeface="Arial Narrow" panose="020B0606020202030204" pitchFamily="34" charset="0"/>
              </a:defRPr>
            </a:lvl8pPr>
            <a:lvl9pPr marL="3587351" indent="-211021" eaLnBrk="0" fontAlgn="base" hangingPunct="0">
              <a:spcBef>
                <a:spcPct val="0"/>
              </a:spcBef>
              <a:spcAft>
                <a:spcPct val="0"/>
              </a:spcAft>
              <a:defRPr sz="738">
                <a:solidFill>
                  <a:schemeClr val="tx1"/>
                </a:solidFill>
                <a:latin typeface="Arial Narrow" panose="020B0606020202030204" pitchFamily="34" charset="0"/>
              </a:defRPr>
            </a:lvl9pPr>
          </a:lstStyle>
          <a:p>
            <a:pPr eaLnBrk="1" hangingPunct="1"/>
            <a:fld id="{D1FBC899-C51C-4C3F-BADC-45733AABD359}" type="slidenum">
              <a:rPr lang="en-US" altLang="en-BW" sz="1108">
                <a:solidFill>
                  <a:srgbClr val="045C75"/>
                </a:solidFill>
              </a:rPr>
              <a:pPr eaLnBrk="1" hangingPunct="1"/>
              <a:t>23</a:t>
            </a:fld>
            <a:endParaRPr lang="en-US" altLang="en-BW" sz="1108">
              <a:solidFill>
                <a:srgbClr val="045C75"/>
              </a:solidFill>
            </a:endParaRPr>
          </a:p>
        </p:txBody>
      </p:sp>
      <p:sp>
        <p:nvSpPr>
          <p:cNvPr id="40963" name="Rectangle 4">
            <a:extLst>
              <a:ext uri="{FF2B5EF4-FFF2-40B4-BE49-F238E27FC236}">
                <a16:creationId xmlns:a16="http://schemas.microsoft.com/office/drawing/2014/main" id="{56C2D54B-4854-4893-B4B9-6FDC66D47A61}"/>
              </a:ext>
            </a:extLst>
          </p:cNvPr>
          <p:cNvSpPr>
            <a:spLocks noGrp="1" noChangeArrowheads="1"/>
          </p:cNvSpPr>
          <p:nvPr>
            <p:ph type="ctrTitle" idx="4294967295"/>
          </p:nvPr>
        </p:nvSpPr>
        <p:spPr>
          <a:xfrm>
            <a:off x="4548554" y="2324101"/>
            <a:ext cx="3305908" cy="1528397"/>
          </a:xfrm>
        </p:spPr>
        <p:txBody>
          <a:bodyPr vert="horz" lIns="84406" tIns="45720" rIns="84406" bIns="42203" rtlCol="0" anchor="ctr">
            <a:normAutofit/>
          </a:bodyPr>
          <a:lstStyle/>
          <a:p>
            <a:pPr algn="ctr" eaLnBrk="1" hangingPunct="1"/>
            <a:r>
              <a:rPr lang="en-GB" altLang="en-BW" sz="3323" b="1" dirty="0">
                <a:latin typeface="Trebuchet MS" panose="020B0603020202020204" pitchFamily="34" charset="0"/>
              </a:rPr>
              <a:t>Characteristics of a mentor </a:t>
            </a:r>
          </a:p>
        </p:txBody>
      </p:sp>
      <p:grpSp>
        <p:nvGrpSpPr>
          <p:cNvPr id="40964" name="Group 27">
            <a:extLst>
              <a:ext uri="{FF2B5EF4-FFF2-40B4-BE49-F238E27FC236}">
                <a16:creationId xmlns:a16="http://schemas.microsoft.com/office/drawing/2014/main" id="{4703D3C4-983A-4D37-B35F-4A2E9D1DF0C7}"/>
              </a:ext>
            </a:extLst>
          </p:cNvPr>
          <p:cNvGrpSpPr>
            <a:grpSpLocks/>
          </p:cNvGrpSpPr>
          <p:nvPr/>
        </p:nvGrpSpPr>
        <p:grpSpPr bwMode="auto">
          <a:xfrm>
            <a:off x="3634154" y="756140"/>
            <a:ext cx="5134708" cy="5064369"/>
            <a:chOff x="336" y="960"/>
            <a:chExt cx="2304" cy="2304"/>
          </a:xfrm>
        </p:grpSpPr>
        <p:grpSp>
          <p:nvGrpSpPr>
            <p:cNvPr id="40965" name="Group 22">
              <a:extLst>
                <a:ext uri="{FF2B5EF4-FFF2-40B4-BE49-F238E27FC236}">
                  <a16:creationId xmlns:a16="http://schemas.microsoft.com/office/drawing/2014/main" id="{9348E286-87CC-4DA8-87C4-DD7D8B786C33}"/>
                </a:ext>
              </a:extLst>
            </p:cNvPr>
            <p:cNvGrpSpPr>
              <a:grpSpLocks/>
            </p:cNvGrpSpPr>
            <p:nvPr/>
          </p:nvGrpSpPr>
          <p:grpSpPr bwMode="auto">
            <a:xfrm>
              <a:off x="336" y="960"/>
              <a:ext cx="2304" cy="2304"/>
              <a:chOff x="336" y="1008"/>
              <a:chExt cx="2304" cy="2304"/>
            </a:xfrm>
          </p:grpSpPr>
          <p:sp>
            <p:nvSpPr>
              <p:cNvPr id="40972" name="AutoShape 7">
                <a:extLst>
                  <a:ext uri="{FF2B5EF4-FFF2-40B4-BE49-F238E27FC236}">
                    <a16:creationId xmlns:a16="http://schemas.microsoft.com/office/drawing/2014/main" id="{A41EB265-9284-42C1-824C-1C6BCFCE259F}"/>
                  </a:ext>
                </a:extLst>
              </p:cNvPr>
              <p:cNvSpPr>
                <a:spLocks noChangeArrowheads="1"/>
              </p:cNvSpPr>
              <p:nvPr/>
            </p:nvSpPr>
            <p:spPr bwMode="auto">
              <a:xfrm rot="-10067717">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4 w 21600"/>
                  <a:gd name="T13" fmla="*/ 0 h 21600"/>
                  <a:gd name="T14" fmla="*/ 16856 w 21600"/>
                  <a:gd name="T15" fmla="*/ 5156 h 21600"/>
                </a:gdLst>
                <a:ahLst/>
                <a:cxnLst>
                  <a:cxn ang="T8">
                    <a:pos x="T0" y="T1"/>
                  </a:cxn>
                  <a:cxn ang="T9">
                    <a:pos x="T2" y="T3"/>
                  </a:cxn>
                  <a:cxn ang="T10">
                    <a:pos x="T4" y="T5"/>
                  </a:cxn>
                  <a:cxn ang="T11">
                    <a:pos x="T6" y="T7"/>
                  </a:cxn>
                </a:cxnLst>
                <a:rect l="T12" t="T13" r="T14" b="T15"/>
                <a:pathLst>
                  <a:path w="21600" h="21600">
                    <a:moveTo>
                      <a:pt x="8068" y="4552"/>
                    </a:moveTo>
                    <a:cubicBezTo>
                      <a:pt x="8929" y="4175"/>
                      <a:pt x="9859" y="3980"/>
                      <a:pt x="10800" y="3981"/>
                    </a:cubicBezTo>
                    <a:cubicBezTo>
                      <a:pt x="11740" y="3981"/>
                      <a:pt x="12670" y="4175"/>
                      <a:pt x="13531" y="4552"/>
                    </a:cubicBezTo>
                    <a:lnTo>
                      <a:pt x="15126" y="904"/>
                    </a:lnTo>
                    <a:cubicBezTo>
                      <a:pt x="13762" y="307"/>
                      <a:pt x="12289" y="-1"/>
                      <a:pt x="10799" y="0"/>
                    </a:cubicBezTo>
                    <a:cubicBezTo>
                      <a:pt x="9310" y="0"/>
                      <a:pt x="7837" y="307"/>
                      <a:pt x="6473" y="904"/>
                    </a:cubicBezTo>
                    <a:lnTo>
                      <a:pt x="8068" y="4552"/>
                    </a:lnTo>
                    <a:close/>
                  </a:path>
                </a:pathLst>
              </a:custGeom>
              <a:solidFill>
                <a:srgbClr val="FFFF00"/>
              </a:solidFill>
              <a:ln w="9525">
                <a:solidFill>
                  <a:srgbClr val="FFFF00"/>
                </a:solidFill>
                <a:miter lim="800000"/>
                <a:headEnd/>
                <a:tailEnd/>
              </a:ln>
            </p:spPr>
            <p:txBody>
              <a:bodyPr rot="10800000" wrap="none" anchor="ctr"/>
              <a:lstStyle/>
              <a:p>
                <a:endParaRPr lang="en-BW" sz="1662"/>
              </a:p>
            </p:txBody>
          </p:sp>
          <p:sp>
            <p:nvSpPr>
              <p:cNvPr id="40973" name="AutoShape 8">
                <a:extLst>
                  <a:ext uri="{FF2B5EF4-FFF2-40B4-BE49-F238E27FC236}">
                    <a16:creationId xmlns:a16="http://schemas.microsoft.com/office/drawing/2014/main" id="{9699B47C-4DF0-43FF-AA62-F8636011CA28}"/>
                  </a:ext>
                </a:extLst>
              </p:cNvPr>
              <p:cNvSpPr>
                <a:spLocks noChangeArrowheads="1"/>
              </p:cNvSpPr>
              <p:nvPr/>
            </p:nvSpPr>
            <p:spPr bwMode="auto">
              <a:xfrm rot="-793408">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31 w 21600"/>
                  <a:gd name="T13" fmla="*/ 0 h 21600"/>
                  <a:gd name="T14" fmla="*/ 17269 w 21600"/>
                  <a:gd name="T15" fmla="*/ 5353 h 21600"/>
                </a:gdLst>
                <a:ahLst/>
                <a:cxnLst>
                  <a:cxn ang="T8">
                    <a:pos x="T0" y="T1"/>
                  </a:cxn>
                  <a:cxn ang="T9">
                    <a:pos x="T2" y="T3"/>
                  </a:cxn>
                  <a:cxn ang="T10">
                    <a:pos x="T4" y="T5"/>
                  </a:cxn>
                  <a:cxn ang="T11">
                    <a:pos x="T6" y="T7"/>
                  </a:cxn>
                </a:cxnLst>
                <a:rect l="T12" t="T13" r="T14" b="T15"/>
                <a:pathLst>
                  <a:path w="21600" h="21600">
                    <a:moveTo>
                      <a:pt x="7809" y="4688"/>
                    </a:moveTo>
                    <a:cubicBezTo>
                      <a:pt x="8740" y="4232"/>
                      <a:pt x="9763" y="3995"/>
                      <a:pt x="10800" y="3996"/>
                    </a:cubicBezTo>
                    <a:cubicBezTo>
                      <a:pt x="11836" y="3996"/>
                      <a:pt x="12859" y="4232"/>
                      <a:pt x="13790" y="4688"/>
                    </a:cubicBezTo>
                    <a:lnTo>
                      <a:pt x="15547" y="1099"/>
                    </a:lnTo>
                    <a:cubicBezTo>
                      <a:pt x="14069" y="375"/>
                      <a:pt x="12445" y="-1"/>
                      <a:pt x="10799" y="0"/>
                    </a:cubicBezTo>
                    <a:cubicBezTo>
                      <a:pt x="9154" y="0"/>
                      <a:pt x="7530" y="375"/>
                      <a:pt x="6052" y="1099"/>
                    </a:cubicBezTo>
                    <a:lnTo>
                      <a:pt x="7809" y="4688"/>
                    </a:lnTo>
                    <a:close/>
                  </a:path>
                </a:pathLst>
              </a:custGeom>
              <a:solidFill>
                <a:srgbClr val="FFFF00"/>
              </a:solidFill>
              <a:ln w="9525">
                <a:solidFill>
                  <a:srgbClr val="FFFF00"/>
                </a:solidFill>
                <a:miter lim="800000"/>
                <a:headEnd/>
                <a:tailEnd/>
              </a:ln>
            </p:spPr>
            <p:txBody>
              <a:bodyPr wrap="none" anchor="ctr"/>
              <a:lstStyle/>
              <a:p>
                <a:endParaRPr lang="en-BW" sz="1662"/>
              </a:p>
            </p:txBody>
          </p:sp>
          <p:sp>
            <p:nvSpPr>
              <p:cNvPr id="40974" name="AutoShape 9">
                <a:extLst>
                  <a:ext uri="{FF2B5EF4-FFF2-40B4-BE49-F238E27FC236}">
                    <a16:creationId xmlns:a16="http://schemas.microsoft.com/office/drawing/2014/main" id="{E1C36B62-697F-480F-A145-7EFCFF3EF422}"/>
                  </a:ext>
                </a:extLst>
              </p:cNvPr>
              <p:cNvSpPr>
                <a:spLocks noChangeArrowheads="1"/>
              </p:cNvSpPr>
              <p:nvPr/>
            </p:nvSpPr>
            <p:spPr bwMode="auto">
              <a:xfrm rot="-702017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03 w 21600"/>
                  <a:gd name="T13" fmla="*/ 0 h 21600"/>
                  <a:gd name="T14" fmla="*/ 16997 w 21600"/>
                  <a:gd name="T15" fmla="*/ 5241 h 21600"/>
                </a:gdLst>
                <a:ahLst/>
                <a:cxnLst>
                  <a:cxn ang="T8">
                    <a:pos x="T0" y="T1"/>
                  </a:cxn>
                  <a:cxn ang="T9">
                    <a:pos x="T2" y="T3"/>
                  </a:cxn>
                  <a:cxn ang="T10">
                    <a:pos x="T4" y="T5"/>
                  </a:cxn>
                  <a:cxn ang="T11">
                    <a:pos x="T6" y="T7"/>
                  </a:cxn>
                </a:cxnLst>
                <a:rect l="T12" t="T13" r="T14" b="T15"/>
                <a:pathLst>
                  <a:path w="21600" h="21600">
                    <a:moveTo>
                      <a:pt x="7991" y="4618"/>
                    </a:moveTo>
                    <a:cubicBezTo>
                      <a:pt x="8873" y="4217"/>
                      <a:pt x="9831" y="4009"/>
                      <a:pt x="10800" y="4010"/>
                    </a:cubicBezTo>
                    <a:cubicBezTo>
                      <a:pt x="11768" y="4010"/>
                      <a:pt x="12726" y="4217"/>
                      <a:pt x="13608" y="4618"/>
                    </a:cubicBezTo>
                    <a:lnTo>
                      <a:pt x="15267" y="967"/>
                    </a:lnTo>
                    <a:cubicBezTo>
                      <a:pt x="13864" y="329"/>
                      <a:pt x="12341" y="-1"/>
                      <a:pt x="10799" y="0"/>
                    </a:cubicBezTo>
                    <a:cubicBezTo>
                      <a:pt x="9258" y="0"/>
                      <a:pt x="7735" y="329"/>
                      <a:pt x="6332" y="967"/>
                    </a:cubicBezTo>
                    <a:lnTo>
                      <a:pt x="7991" y="4618"/>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40975" name="AutoShape 10">
                <a:extLst>
                  <a:ext uri="{FF2B5EF4-FFF2-40B4-BE49-F238E27FC236}">
                    <a16:creationId xmlns:a16="http://schemas.microsoft.com/office/drawing/2014/main" id="{174CFC1E-B3EE-47CA-BFCA-475AA424F0DA}"/>
                  </a:ext>
                </a:extLst>
              </p:cNvPr>
              <p:cNvSpPr>
                <a:spLocks noChangeArrowheads="1"/>
              </p:cNvSpPr>
              <p:nvPr/>
            </p:nvSpPr>
            <p:spPr bwMode="auto">
              <a:xfrm rot="-3930952">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41 w 21600"/>
                  <a:gd name="T13" fmla="*/ 0 h 21600"/>
                  <a:gd name="T14" fmla="*/ 16959 w 21600"/>
                  <a:gd name="T15" fmla="*/ 5184 h 21600"/>
                </a:gdLst>
                <a:ahLst/>
                <a:cxnLst>
                  <a:cxn ang="T8">
                    <a:pos x="T0" y="T1"/>
                  </a:cxn>
                  <a:cxn ang="T9">
                    <a:pos x="T2" y="T3"/>
                  </a:cxn>
                  <a:cxn ang="T10">
                    <a:pos x="T4" y="T5"/>
                  </a:cxn>
                  <a:cxn ang="T11">
                    <a:pos x="T6" y="T7"/>
                  </a:cxn>
                </a:cxnLst>
                <a:rect l="T12" t="T13" r="T14" b="T15"/>
                <a:pathLst>
                  <a:path w="21600" h="21600">
                    <a:moveTo>
                      <a:pt x="7995" y="4566"/>
                    </a:moveTo>
                    <a:cubicBezTo>
                      <a:pt x="8877" y="4170"/>
                      <a:pt x="9833" y="3964"/>
                      <a:pt x="10800" y="3965"/>
                    </a:cubicBezTo>
                    <a:cubicBezTo>
                      <a:pt x="11766" y="3965"/>
                      <a:pt x="12722" y="4170"/>
                      <a:pt x="13604" y="4566"/>
                    </a:cubicBezTo>
                    <a:lnTo>
                      <a:pt x="15231" y="951"/>
                    </a:lnTo>
                    <a:cubicBezTo>
                      <a:pt x="13838" y="324"/>
                      <a:pt x="12327" y="-1"/>
                      <a:pt x="10799" y="0"/>
                    </a:cubicBezTo>
                    <a:cubicBezTo>
                      <a:pt x="9272" y="0"/>
                      <a:pt x="7761" y="324"/>
                      <a:pt x="6368" y="951"/>
                    </a:cubicBezTo>
                    <a:lnTo>
                      <a:pt x="7995" y="4566"/>
                    </a:lnTo>
                    <a:close/>
                  </a:path>
                </a:pathLst>
              </a:cu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40976" name="AutoShape 11">
                <a:extLst>
                  <a:ext uri="{FF2B5EF4-FFF2-40B4-BE49-F238E27FC236}">
                    <a16:creationId xmlns:a16="http://schemas.microsoft.com/office/drawing/2014/main" id="{667ED279-E2E1-4619-B519-38247FE8CDBF}"/>
                  </a:ext>
                </a:extLst>
              </p:cNvPr>
              <p:cNvSpPr>
                <a:spLocks noChangeArrowheads="1"/>
              </p:cNvSpPr>
              <p:nvPr/>
            </p:nvSpPr>
            <p:spPr bwMode="auto">
              <a:xfrm rot="843631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9 w 21600"/>
                  <a:gd name="T13" fmla="*/ 0 h 21600"/>
                  <a:gd name="T14" fmla="*/ 17091 w 21600"/>
                  <a:gd name="T15" fmla="*/ 5334 h 21600"/>
                </a:gdLst>
                <a:ahLst/>
                <a:cxnLst>
                  <a:cxn ang="T8">
                    <a:pos x="T0" y="T1"/>
                  </a:cxn>
                  <a:cxn ang="T9">
                    <a:pos x="T2" y="T3"/>
                  </a:cxn>
                  <a:cxn ang="T10">
                    <a:pos x="T4" y="T5"/>
                  </a:cxn>
                  <a:cxn ang="T11">
                    <a:pos x="T6" y="T7"/>
                  </a:cxn>
                </a:cxnLst>
                <a:rect l="T12" t="T13" r="T14" b="T15"/>
                <a:pathLst>
                  <a:path w="21600" h="21600">
                    <a:moveTo>
                      <a:pt x="7957" y="4702"/>
                    </a:moveTo>
                    <a:cubicBezTo>
                      <a:pt x="8847" y="4287"/>
                      <a:pt x="9817" y="4071"/>
                      <a:pt x="10800" y="4072"/>
                    </a:cubicBezTo>
                    <a:cubicBezTo>
                      <a:pt x="11782" y="4072"/>
                      <a:pt x="12752" y="4287"/>
                      <a:pt x="13642" y="4702"/>
                    </a:cubicBezTo>
                    <a:lnTo>
                      <a:pt x="15363" y="1011"/>
                    </a:lnTo>
                    <a:cubicBezTo>
                      <a:pt x="13934" y="345"/>
                      <a:pt x="12376" y="-1"/>
                      <a:pt x="10799" y="0"/>
                    </a:cubicBezTo>
                    <a:cubicBezTo>
                      <a:pt x="9223" y="0"/>
                      <a:pt x="7665" y="345"/>
                      <a:pt x="6236" y="1011"/>
                    </a:cubicBezTo>
                    <a:lnTo>
                      <a:pt x="7957" y="4702"/>
                    </a:lnTo>
                    <a:close/>
                  </a:path>
                </a:pathLst>
              </a:custGeom>
              <a:solidFill>
                <a:srgbClr val="094D20"/>
              </a:solidFill>
              <a:ln w="9525">
                <a:solidFill>
                  <a:schemeClr val="accent1"/>
                </a:solidFill>
                <a:miter lim="800000"/>
                <a:headEnd/>
                <a:tailEnd/>
              </a:ln>
            </p:spPr>
            <p:txBody>
              <a:bodyPr rot="10800000" wrap="none" anchor="ctr"/>
              <a:lstStyle/>
              <a:p>
                <a:endParaRPr lang="en-BW" sz="1662"/>
              </a:p>
            </p:txBody>
          </p:sp>
          <p:sp>
            <p:nvSpPr>
              <p:cNvPr id="40977" name="AutoShape 12">
                <a:extLst>
                  <a:ext uri="{FF2B5EF4-FFF2-40B4-BE49-F238E27FC236}">
                    <a16:creationId xmlns:a16="http://schemas.microsoft.com/office/drawing/2014/main" id="{39378A03-372B-477A-8F1B-E6FBF0DE26EE}"/>
                  </a:ext>
                </a:extLst>
              </p:cNvPr>
              <p:cNvSpPr>
                <a:spLocks noChangeArrowheads="1"/>
              </p:cNvSpPr>
              <p:nvPr/>
            </p:nvSpPr>
            <p:spPr bwMode="auto">
              <a:xfrm rot="533264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31 w 21600"/>
                  <a:gd name="T13" fmla="*/ 0 h 21600"/>
                  <a:gd name="T14" fmla="*/ 16969 w 21600"/>
                  <a:gd name="T15" fmla="*/ 5288 h 21600"/>
                </a:gdLst>
                <a:ahLst/>
                <a:cxnLst>
                  <a:cxn ang="T8">
                    <a:pos x="T0" y="T1"/>
                  </a:cxn>
                  <a:cxn ang="T9">
                    <a:pos x="T2" y="T3"/>
                  </a:cxn>
                  <a:cxn ang="T10">
                    <a:pos x="T4" y="T5"/>
                  </a:cxn>
                  <a:cxn ang="T11">
                    <a:pos x="T6" y="T7"/>
                  </a:cxn>
                </a:cxnLst>
                <a:rect l="T12" t="T13" r="T14" b="T15"/>
                <a:pathLst>
                  <a:path w="21600" h="21600">
                    <a:moveTo>
                      <a:pt x="8040" y="4680"/>
                    </a:moveTo>
                    <a:cubicBezTo>
                      <a:pt x="8907" y="4289"/>
                      <a:pt x="9848" y="4086"/>
                      <a:pt x="10800" y="4087"/>
                    </a:cubicBezTo>
                    <a:cubicBezTo>
                      <a:pt x="11751" y="4087"/>
                      <a:pt x="12692" y="4289"/>
                      <a:pt x="13559" y="4680"/>
                    </a:cubicBezTo>
                    <a:lnTo>
                      <a:pt x="15239" y="954"/>
                    </a:lnTo>
                    <a:cubicBezTo>
                      <a:pt x="13844" y="325"/>
                      <a:pt x="12330" y="-1"/>
                      <a:pt x="10799" y="0"/>
                    </a:cubicBezTo>
                    <a:cubicBezTo>
                      <a:pt x="9269" y="0"/>
                      <a:pt x="7755" y="325"/>
                      <a:pt x="6360" y="954"/>
                    </a:cubicBezTo>
                    <a:lnTo>
                      <a:pt x="8040" y="4680"/>
                    </a:lnTo>
                    <a:close/>
                  </a:path>
                </a:pathLst>
              </a:custGeom>
              <a:solidFill>
                <a:srgbClr val="002060"/>
              </a:solidFill>
              <a:ln w="9525">
                <a:solidFill>
                  <a:srgbClr val="002060"/>
                </a:solidFill>
                <a:miter lim="800000"/>
                <a:headEnd/>
                <a:tailEnd/>
              </a:ln>
            </p:spPr>
            <p:txBody>
              <a:bodyPr wrap="none" anchor="ctr"/>
              <a:lstStyle/>
              <a:p>
                <a:endParaRPr lang="en-BW" sz="1662"/>
              </a:p>
            </p:txBody>
          </p:sp>
          <p:sp>
            <p:nvSpPr>
              <p:cNvPr id="40978" name="AutoShape 13">
                <a:extLst>
                  <a:ext uri="{FF2B5EF4-FFF2-40B4-BE49-F238E27FC236}">
                    <a16:creationId xmlns:a16="http://schemas.microsoft.com/office/drawing/2014/main" id="{3E5434D7-7939-497F-83FA-9EB1877D1661}"/>
                  </a:ext>
                </a:extLst>
              </p:cNvPr>
              <p:cNvSpPr>
                <a:spLocks noChangeArrowheads="1"/>
              </p:cNvSpPr>
              <p:nvPr/>
            </p:nvSpPr>
            <p:spPr bwMode="auto">
              <a:xfrm rot="233483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28 w 21600"/>
                  <a:gd name="T13" fmla="*/ 0 h 21600"/>
                  <a:gd name="T14" fmla="*/ 16772 w 21600"/>
                  <a:gd name="T15" fmla="*/ 5231 h 21600"/>
                </a:gdLst>
                <a:ahLst/>
                <a:cxnLst>
                  <a:cxn ang="T8">
                    <a:pos x="T0" y="T1"/>
                  </a:cxn>
                  <a:cxn ang="T9">
                    <a:pos x="T2" y="T3"/>
                  </a:cxn>
                  <a:cxn ang="T10">
                    <a:pos x="T4" y="T5"/>
                  </a:cxn>
                  <a:cxn ang="T11">
                    <a:pos x="T6" y="T7"/>
                  </a:cxn>
                </a:cxnLst>
                <a:rect l="T12" t="T13" r="T14" b="T15"/>
                <a:pathLst>
                  <a:path w="21600" h="21600">
                    <a:moveTo>
                      <a:pt x="8173" y="4655"/>
                    </a:moveTo>
                    <a:cubicBezTo>
                      <a:pt x="9003" y="4300"/>
                      <a:pt x="9897" y="4117"/>
                      <a:pt x="10800" y="4118"/>
                    </a:cubicBezTo>
                    <a:cubicBezTo>
                      <a:pt x="11702" y="4118"/>
                      <a:pt x="12596" y="4300"/>
                      <a:pt x="13426" y="4655"/>
                    </a:cubicBezTo>
                    <a:lnTo>
                      <a:pt x="15045" y="869"/>
                    </a:lnTo>
                    <a:cubicBezTo>
                      <a:pt x="13703" y="295"/>
                      <a:pt x="12259" y="-1"/>
                      <a:pt x="10799" y="0"/>
                    </a:cubicBezTo>
                    <a:cubicBezTo>
                      <a:pt x="9340" y="0"/>
                      <a:pt x="7896" y="295"/>
                      <a:pt x="6554" y="869"/>
                    </a:cubicBezTo>
                    <a:lnTo>
                      <a:pt x="8173" y="4655"/>
                    </a:lnTo>
                    <a:close/>
                  </a:path>
                </a:pathLst>
              </a:custGeom>
              <a:solidFill>
                <a:srgbClr val="FF0000"/>
              </a:solidFill>
              <a:ln w="9525">
                <a:solidFill>
                  <a:srgbClr val="FF0000"/>
                </a:solidFill>
                <a:miter lim="800000"/>
                <a:headEnd/>
                <a:tailEnd/>
              </a:ln>
            </p:spPr>
            <p:txBody>
              <a:bodyPr wrap="none" anchor="ctr"/>
              <a:lstStyle/>
              <a:p>
                <a:endParaRPr lang="en-BW" sz="1662"/>
              </a:p>
            </p:txBody>
          </p:sp>
        </p:grpSp>
        <p:sp>
          <p:nvSpPr>
            <p:cNvPr id="40966" name="Text Box 17">
              <a:extLst>
                <a:ext uri="{FF2B5EF4-FFF2-40B4-BE49-F238E27FC236}">
                  <a16:creationId xmlns:a16="http://schemas.microsoft.com/office/drawing/2014/main" id="{17C4AE22-6E73-4433-8666-05A141B19400}"/>
                </a:ext>
              </a:extLst>
            </p:cNvPr>
            <p:cNvSpPr txBox="1">
              <a:spLocks noChangeArrowheads="1"/>
            </p:cNvSpPr>
            <p:nvPr/>
          </p:nvSpPr>
          <p:spPr bwMode="auto">
            <a:xfrm rot="2397101">
              <a:off x="1728" y="1320"/>
              <a:ext cx="7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40967" name="Text Box 18">
              <a:extLst>
                <a:ext uri="{FF2B5EF4-FFF2-40B4-BE49-F238E27FC236}">
                  <a16:creationId xmlns:a16="http://schemas.microsoft.com/office/drawing/2014/main" id="{1C5477D7-1A9E-48AC-926F-241183D27575}"/>
                </a:ext>
              </a:extLst>
            </p:cNvPr>
            <p:cNvSpPr txBox="1">
              <a:spLocks noChangeArrowheads="1"/>
            </p:cNvSpPr>
            <p:nvPr/>
          </p:nvSpPr>
          <p:spPr bwMode="auto">
            <a:xfrm rot="766272">
              <a:off x="846" y="2989"/>
              <a:ext cx="86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40968" name="Text Box 19">
              <a:extLst>
                <a:ext uri="{FF2B5EF4-FFF2-40B4-BE49-F238E27FC236}">
                  <a16:creationId xmlns:a16="http://schemas.microsoft.com/office/drawing/2014/main" id="{7309D30F-280D-410E-A411-1DBBF29031F9}"/>
                </a:ext>
              </a:extLst>
            </p:cNvPr>
            <p:cNvSpPr txBox="1">
              <a:spLocks noChangeArrowheads="1"/>
            </p:cNvSpPr>
            <p:nvPr/>
          </p:nvSpPr>
          <p:spPr bwMode="auto">
            <a:xfrm rot="19162648">
              <a:off x="1688" y="2760"/>
              <a:ext cx="8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40969" name="Rectangle 20">
              <a:extLst>
                <a:ext uri="{FF2B5EF4-FFF2-40B4-BE49-F238E27FC236}">
                  <a16:creationId xmlns:a16="http://schemas.microsoft.com/office/drawing/2014/main" id="{2789C4DE-27AE-4A7A-982D-A0AFFDCB7955}"/>
                </a:ext>
              </a:extLst>
            </p:cNvPr>
            <p:cNvSpPr>
              <a:spLocks noChangeArrowheads="1"/>
            </p:cNvSpPr>
            <p:nvPr/>
          </p:nvSpPr>
          <p:spPr bwMode="auto">
            <a:xfrm rot="17741038">
              <a:off x="128" y="1670"/>
              <a:ext cx="93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40970" name="Rectangle 21">
              <a:extLst>
                <a:ext uri="{FF2B5EF4-FFF2-40B4-BE49-F238E27FC236}">
                  <a16:creationId xmlns:a16="http://schemas.microsoft.com/office/drawing/2014/main" id="{E24F087E-D6BB-417C-A496-15F74DB70569}"/>
                </a:ext>
              </a:extLst>
            </p:cNvPr>
            <p:cNvSpPr>
              <a:spLocks noChangeArrowheads="1"/>
            </p:cNvSpPr>
            <p:nvPr/>
          </p:nvSpPr>
          <p:spPr bwMode="auto">
            <a:xfrm rot="3892326">
              <a:off x="254" y="2483"/>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40971" name="Rectangle 22">
              <a:extLst>
                <a:ext uri="{FF2B5EF4-FFF2-40B4-BE49-F238E27FC236}">
                  <a16:creationId xmlns:a16="http://schemas.microsoft.com/office/drawing/2014/main" id="{536C9D09-C5ED-4D05-BFBB-32DE717A2CCE}"/>
                </a:ext>
              </a:extLst>
            </p:cNvPr>
            <p:cNvSpPr>
              <a:spLocks noChangeArrowheads="1"/>
            </p:cNvSpPr>
            <p:nvPr/>
          </p:nvSpPr>
          <p:spPr bwMode="auto">
            <a:xfrm rot="5400000">
              <a:off x="2011" y="2035"/>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985702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731693C-CB53-4C7F-B13B-5F279AE6E3BC}"/>
              </a:ext>
            </a:extLst>
          </p:cNvPr>
          <p:cNvSpPr>
            <a:spLocks noGrp="1" noChangeArrowheads="1"/>
          </p:cNvSpPr>
          <p:nvPr>
            <p:ph type="title"/>
          </p:nvPr>
        </p:nvSpPr>
        <p:spPr>
          <a:xfrm>
            <a:off x="2649416" y="832339"/>
            <a:ext cx="7561263" cy="908538"/>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Characteristics of a Mentor</a:t>
            </a:r>
          </a:p>
        </p:txBody>
      </p:sp>
      <p:sp>
        <p:nvSpPr>
          <p:cNvPr id="41987" name="Rectangle 3">
            <a:extLst>
              <a:ext uri="{FF2B5EF4-FFF2-40B4-BE49-F238E27FC236}">
                <a16:creationId xmlns:a16="http://schemas.microsoft.com/office/drawing/2014/main" id="{2D1BB073-65C7-4E79-BF1F-351AEA382272}"/>
              </a:ext>
            </a:extLst>
          </p:cNvPr>
          <p:cNvSpPr>
            <a:spLocks noChangeArrowheads="1"/>
          </p:cNvSpPr>
          <p:nvPr/>
        </p:nvSpPr>
        <p:spPr bwMode="auto">
          <a:xfrm>
            <a:off x="2003181" y="1625112"/>
            <a:ext cx="8362950" cy="457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marL="571500" indent="-571500"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Font typeface="Arial" panose="020B0604020202020204" pitchFamily="34" charset="0"/>
              <a:buChar char="•"/>
            </a:pPr>
            <a:endParaRPr lang="en-US" altLang="en-BW" sz="3323" b="1">
              <a:latin typeface="Trebuchet MS" panose="020B0603020202020204" pitchFamily="34" charset="0"/>
            </a:endParaRPr>
          </a:p>
          <a:p>
            <a:pPr algn="ctr" eaLnBrk="1" hangingPunct="1">
              <a:buFont typeface="Arial" panose="020B0604020202020204" pitchFamily="34" charset="0"/>
              <a:buChar char="•"/>
            </a:pPr>
            <a:r>
              <a:rPr lang="en-US" altLang="en-BW" sz="3323" b="1">
                <a:latin typeface="Trebuchet MS" panose="020B0603020202020204" pitchFamily="34" charset="0"/>
              </a:rPr>
              <a:t> </a:t>
            </a:r>
            <a:r>
              <a:rPr lang="en-US" altLang="en-BW" sz="3692" b="1">
                <a:latin typeface="Trebuchet MS" panose="020B0603020202020204" pitchFamily="34" charset="0"/>
              </a:rPr>
              <a:t>Inspiring others by doing what they enjoy most.</a:t>
            </a:r>
          </a:p>
          <a:p>
            <a:pPr algn="ctr" eaLnBrk="1" hangingPunct="1">
              <a:buFont typeface="Arial" panose="020B0604020202020204" pitchFamily="34" charset="0"/>
              <a:buChar char="•"/>
            </a:pPr>
            <a:r>
              <a:rPr lang="en-US" altLang="en-BW" sz="3692" b="1">
                <a:latin typeface="Trebuchet MS" panose="020B0603020202020204" pitchFamily="34" charset="0"/>
              </a:rPr>
              <a:t> Role Modeling</a:t>
            </a:r>
          </a:p>
          <a:p>
            <a:pPr algn="ctr" eaLnBrk="1" hangingPunct="1">
              <a:buFont typeface="Arial" panose="020B0604020202020204" pitchFamily="34" charset="0"/>
              <a:buChar char="•"/>
            </a:pPr>
            <a:r>
              <a:rPr lang="en-US" altLang="en-BW" sz="3692" b="1">
                <a:latin typeface="Trebuchet MS" panose="020B0603020202020204" pitchFamily="34" charset="0"/>
              </a:rPr>
              <a:t>Trainer</a:t>
            </a:r>
          </a:p>
          <a:p>
            <a:pPr algn="ctr" eaLnBrk="1" hangingPunct="1">
              <a:buFont typeface="Arial" panose="020B0604020202020204" pitchFamily="34" charset="0"/>
              <a:buChar char="•"/>
            </a:pPr>
            <a:r>
              <a:rPr lang="en-US" altLang="en-BW" sz="3692" b="1">
                <a:latin typeface="Trebuchet MS" panose="020B0603020202020204" pitchFamily="34" charset="0"/>
              </a:rPr>
              <a:t> Companion</a:t>
            </a:r>
          </a:p>
          <a:p>
            <a:pPr algn="ctr" eaLnBrk="1" hangingPunct="1">
              <a:buFont typeface="Arial" panose="020B0604020202020204" pitchFamily="34" charset="0"/>
              <a:buChar char="•"/>
            </a:pPr>
            <a:r>
              <a:rPr lang="en-US" altLang="en-BW" sz="3692" b="1">
                <a:latin typeface="Trebuchet MS" panose="020B0603020202020204" pitchFamily="34" charset="0"/>
              </a:rPr>
              <a:t> Support</a:t>
            </a:r>
          </a:p>
          <a:p>
            <a:pPr algn="ctr" eaLnBrk="1" hangingPunct="1">
              <a:buFont typeface="Arial" panose="020B0604020202020204" pitchFamily="34" charset="0"/>
              <a:buChar char="•"/>
            </a:pPr>
            <a:r>
              <a:rPr lang="en-US" altLang="en-BW" sz="3692" b="1">
                <a:latin typeface="Trebuchet MS" panose="020B0603020202020204" pitchFamily="34" charset="0"/>
              </a:rPr>
              <a:t> Resource</a:t>
            </a:r>
          </a:p>
        </p:txBody>
      </p:sp>
    </p:spTree>
    <p:extLst>
      <p:ext uri="{BB962C8B-B14F-4D97-AF65-F5344CB8AC3E}">
        <p14:creationId xmlns:p14="http://schemas.microsoft.com/office/powerpoint/2010/main" val="43865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2E65522-1019-41B4-A2E1-949B852A0BC3}"/>
              </a:ext>
            </a:extLst>
          </p:cNvPr>
          <p:cNvSpPr>
            <a:spLocks noGrp="1" noChangeArrowheads="1"/>
          </p:cNvSpPr>
          <p:nvPr>
            <p:ph type="title"/>
          </p:nvPr>
        </p:nvSpPr>
        <p:spPr>
          <a:xfrm>
            <a:off x="2649416" y="832339"/>
            <a:ext cx="7561263" cy="908538"/>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Companion</a:t>
            </a:r>
          </a:p>
        </p:txBody>
      </p:sp>
      <p:sp>
        <p:nvSpPr>
          <p:cNvPr id="24579" name="Rectangle 3">
            <a:extLst>
              <a:ext uri="{FF2B5EF4-FFF2-40B4-BE49-F238E27FC236}">
                <a16:creationId xmlns:a16="http://schemas.microsoft.com/office/drawing/2014/main" id="{974446DB-2571-4D80-94B8-76ED5ABC60F1}"/>
              </a:ext>
            </a:extLst>
          </p:cNvPr>
          <p:cNvSpPr>
            <a:spLocks noChangeArrowheads="1"/>
          </p:cNvSpPr>
          <p:nvPr/>
        </p:nvSpPr>
        <p:spPr bwMode="auto">
          <a:xfrm>
            <a:off x="2003181" y="1625113"/>
            <a:ext cx="8362950" cy="34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p>
            <a:pPr marL="527552" indent="-527552" algn="ctr">
              <a:buFont typeface="Arial" pitchFamily="34" charset="0"/>
              <a:buChar char="•"/>
              <a:defRPr/>
            </a:pPr>
            <a:endParaRPr lang="en-US" sz="3323" b="1" dirty="0">
              <a:latin typeface="Trebuchet MS" pitchFamily="34" charset="0"/>
            </a:endParaRPr>
          </a:p>
          <a:p>
            <a:pPr marL="527552" indent="-527552" algn="ctr">
              <a:buFont typeface="Arial" pitchFamily="34" charset="0"/>
              <a:buChar char="•"/>
              <a:defRPr/>
            </a:pPr>
            <a:r>
              <a:rPr lang="en-US" sz="3323" b="1" dirty="0">
                <a:latin typeface="Trebuchet MS" pitchFamily="34" charset="0"/>
              </a:rPr>
              <a:t> </a:t>
            </a:r>
            <a:r>
              <a:rPr lang="en-US" sz="3692" b="1" dirty="0">
                <a:latin typeface="Trebuchet MS" pitchFamily="34" charset="0"/>
              </a:rPr>
              <a:t>Enjoys sharing interests and experiences</a:t>
            </a:r>
          </a:p>
          <a:p>
            <a:pPr marL="527552" indent="-527552" algn="ctr">
              <a:buFont typeface="Arial" pitchFamily="34" charset="0"/>
              <a:buChar char="•"/>
              <a:defRPr/>
            </a:pPr>
            <a:r>
              <a:rPr lang="en-US" sz="3692" b="1" dirty="0">
                <a:latin typeface="Trebuchet MS" pitchFamily="34" charset="0"/>
              </a:rPr>
              <a:t> Spends time talking with and listening to the mentee</a:t>
            </a:r>
          </a:p>
          <a:p>
            <a:pPr algn="ctr">
              <a:defRPr/>
            </a:pPr>
            <a:endParaRPr lang="en-US" sz="3692" b="1" dirty="0">
              <a:latin typeface="Trebuchet MS" pitchFamily="34" charset="0"/>
            </a:endParaRPr>
          </a:p>
        </p:txBody>
      </p:sp>
    </p:spTree>
    <p:extLst>
      <p:ext uri="{BB962C8B-B14F-4D97-AF65-F5344CB8AC3E}">
        <p14:creationId xmlns:p14="http://schemas.microsoft.com/office/powerpoint/2010/main" val="358942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472C6B7-8870-4881-BDAF-A003E459D9D6}"/>
              </a:ext>
            </a:extLst>
          </p:cNvPr>
          <p:cNvSpPr>
            <a:spLocks noGrp="1" noChangeArrowheads="1"/>
          </p:cNvSpPr>
          <p:nvPr>
            <p:ph type="title"/>
          </p:nvPr>
        </p:nvSpPr>
        <p:spPr>
          <a:xfrm>
            <a:off x="2649416" y="832339"/>
            <a:ext cx="7561263" cy="908538"/>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Support</a:t>
            </a:r>
          </a:p>
        </p:txBody>
      </p:sp>
      <p:sp>
        <p:nvSpPr>
          <p:cNvPr id="44035" name="Rectangle 3">
            <a:extLst>
              <a:ext uri="{FF2B5EF4-FFF2-40B4-BE49-F238E27FC236}">
                <a16:creationId xmlns:a16="http://schemas.microsoft.com/office/drawing/2014/main" id="{BBB9EBD9-D54F-4DF8-97BB-72B47B5EC645}"/>
              </a:ext>
            </a:extLst>
          </p:cNvPr>
          <p:cNvSpPr>
            <a:spLocks noChangeArrowheads="1"/>
          </p:cNvSpPr>
          <p:nvPr/>
        </p:nvSpPr>
        <p:spPr bwMode="auto">
          <a:xfrm>
            <a:off x="2003181" y="1625113"/>
            <a:ext cx="8362950" cy="34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marL="571500" indent="-571500"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Font typeface="Arial" panose="020B0604020202020204" pitchFamily="34" charset="0"/>
              <a:buChar char="•"/>
            </a:pPr>
            <a:endParaRPr lang="en-US" altLang="en-BW" sz="3323" b="1">
              <a:latin typeface="Trebuchet MS" panose="020B0603020202020204" pitchFamily="34" charset="0"/>
            </a:endParaRPr>
          </a:p>
          <a:p>
            <a:pPr algn="ctr" eaLnBrk="1" hangingPunct="1">
              <a:buFont typeface="Arial" panose="020B0604020202020204" pitchFamily="34" charset="0"/>
              <a:buChar char="•"/>
            </a:pPr>
            <a:r>
              <a:rPr lang="en-US" altLang="en-BW" sz="3323" b="1">
                <a:latin typeface="Trebuchet MS" panose="020B0603020202020204" pitchFamily="34" charset="0"/>
              </a:rPr>
              <a:t> </a:t>
            </a:r>
            <a:r>
              <a:rPr lang="en-US" altLang="en-BW" sz="3692" b="1">
                <a:latin typeface="Trebuchet MS" panose="020B0603020202020204" pitchFamily="34" charset="0"/>
              </a:rPr>
              <a:t>Boosts self-esteem</a:t>
            </a:r>
          </a:p>
          <a:p>
            <a:pPr algn="ctr" eaLnBrk="1" hangingPunct="1">
              <a:buFont typeface="Arial" panose="020B0604020202020204" pitchFamily="34" charset="0"/>
              <a:buChar char="•"/>
            </a:pPr>
            <a:r>
              <a:rPr lang="en-US" altLang="en-BW" sz="3692" b="1">
                <a:latin typeface="Trebuchet MS" panose="020B0603020202020204" pitchFamily="34" charset="0"/>
              </a:rPr>
              <a:t>Gives support</a:t>
            </a:r>
          </a:p>
          <a:p>
            <a:pPr algn="ctr" eaLnBrk="1" hangingPunct="1">
              <a:buFont typeface="Arial" panose="020B0604020202020204" pitchFamily="34" charset="0"/>
              <a:buChar char="•"/>
            </a:pPr>
            <a:r>
              <a:rPr lang="en-US" altLang="en-BW" sz="3692" b="1">
                <a:latin typeface="Trebuchet MS" panose="020B0603020202020204" pitchFamily="34" charset="0"/>
              </a:rPr>
              <a:t>Listens to ideas and concerns</a:t>
            </a:r>
          </a:p>
          <a:p>
            <a:pPr algn="ctr" eaLnBrk="1" hangingPunct="1">
              <a:buFont typeface="Arial" panose="020B0604020202020204" pitchFamily="34" charset="0"/>
              <a:buChar char="•"/>
            </a:pPr>
            <a:r>
              <a:rPr lang="en-US" altLang="en-BW" sz="3692" b="1">
                <a:latin typeface="Trebuchet MS" panose="020B0603020202020204" pitchFamily="34" charset="0"/>
              </a:rPr>
              <a:t>Expresses belief in the mentee abilities</a:t>
            </a:r>
          </a:p>
        </p:txBody>
      </p:sp>
    </p:spTree>
    <p:extLst>
      <p:ext uri="{BB962C8B-B14F-4D97-AF65-F5344CB8AC3E}">
        <p14:creationId xmlns:p14="http://schemas.microsoft.com/office/powerpoint/2010/main" val="3373791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0204A28-AE2F-4DA1-9B74-894A102A1404}"/>
              </a:ext>
            </a:extLst>
          </p:cNvPr>
          <p:cNvSpPr>
            <a:spLocks noGrp="1" noChangeArrowheads="1"/>
          </p:cNvSpPr>
          <p:nvPr>
            <p:ph type="title"/>
          </p:nvPr>
        </p:nvSpPr>
        <p:spPr>
          <a:xfrm>
            <a:off x="2649416" y="832339"/>
            <a:ext cx="7561263" cy="908538"/>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Resource</a:t>
            </a:r>
          </a:p>
        </p:txBody>
      </p:sp>
      <p:sp>
        <p:nvSpPr>
          <p:cNvPr id="45059" name="Rectangle 3">
            <a:extLst>
              <a:ext uri="{FF2B5EF4-FFF2-40B4-BE49-F238E27FC236}">
                <a16:creationId xmlns:a16="http://schemas.microsoft.com/office/drawing/2014/main" id="{C3149F4E-78CB-44AF-A435-1E0D87ADA7E5}"/>
              </a:ext>
            </a:extLst>
          </p:cNvPr>
          <p:cNvSpPr>
            <a:spLocks noChangeArrowheads="1"/>
          </p:cNvSpPr>
          <p:nvPr/>
        </p:nvSpPr>
        <p:spPr bwMode="auto">
          <a:xfrm>
            <a:off x="2003181" y="1625112"/>
            <a:ext cx="8362950" cy="400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marL="571500" indent="-571500"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Font typeface="Arial" panose="020B0604020202020204" pitchFamily="34" charset="0"/>
              <a:buChar char="•"/>
            </a:pPr>
            <a:endParaRPr lang="en-US" altLang="en-BW" sz="3323" b="1">
              <a:latin typeface="Trebuchet MS" panose="020B0603020202020204" pitchFamily="34" charset="0"/>
            </a:endParaRPr>
          </a:p>
          <a:p>
            <a:pPr algn="ctr" eaLnBrk="1" hangingPunct="1">
              <a:buFont typeface="Arial" panose="020B0604020202020204" pitchFamily="34" charset="0"/>
              <a:buChar char="•"/>
            </a:pPr>
            <a:r>
              <a:rPr lang="en-US" altLang="en-BW" sz="3323" b="1">
                <a:latin typeface="Trebuchet MS" panose="020B0603020202020204" pitchFamily="34" charset="0"/>
              </a:rPr>
              <a:t> </a:t>
            </a:r>
            <a:r>
              <a:rPr lang="en-US" altLang="en-BW" sz="3692" b="1">
                <a:latin typeface="Trebuchet MS" panose="020B0603020202020204" pitchFamily="34" charset="0"/>
              </a:rPr>
              <a:t>Provides opportunities to try new things</a:t>
            </a:r>
          </a:p>
          <a:p>
            <a:pPr algn="ctr" eaLnBrk="1" hangingPunct="1">
              <a:buFont typeface="Arial" panose="020B0604020202020204" pitchFamily="34" charset="0"/>
              <a:buChar char="•"/>
            </a:pPr>
            <a:r>
              <a:rPr lang="en-US" altLang="en-BW" sz="3692" b="1">
                <a:latin typeface="Trebuchet MS" panose="020B0603020202020204" pitchFamily="34" charset="0"/>
              </a:rPr>
              <a:t>Encourages mentee to approach other people as resources</a:t>
            </a:r>
          </a:p>
          <a:p>
            <a:pPr algn="ctr" eaLnBrk="1" hangingPunct="1">
              <a:buFont typeface="Arial" panose="020B0604020202020204" pitchFamily="34" charset="0"/>
              <a:buChar char="•"/>
            </a:pPr>
            <a:r>
              <a:rPr lang="en-US" altLang="en-BW" sz="3692" b="1">
                <a:latin typeface="Trebuchet MS" panose="020B0603020202020204" pitchFamily="34" charset="0"/>
              </a:rPr>
              <a:t> Suggests new sources of information.</a:t>
            </a:r>
          </a:p>
        </p:txBody>
      </p:sp>
    </p:spTree>
    <p:extLst>
      <p:ext uri="{BB962C8B-B14F-4D97-AF65-F5344CB8AC3E}">
        <p14:creationId xmlns:p14="http://schemas.microsoft.com/office/powerpoint/2010/main" val="232238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F84F266B-B68B-4624-908A-EDECA94532EB}"/>
              </a:ext>
            </a:extLst>
          </p:cNvPr>
          <p:cNvSpPr>
            <a:spLocks noGrp="1"/>
          </p:cNvSpPr>
          <p:nvPr>
            <p:ph type="sldNum" sz="quarter" idx="12"/>
          </p:nvPr>
        </p:nvSpPr>
        <p:spPr/>
        <p:txBody>
          <a:bodyPr/>
          <a:lstStyle>
            <a:lvl1pPr eaLnBrk="0" hangingPunct="0">
              <a:defRPr sz="738">
                <a:solidFill>
                  <a:schemeClr val="tx1"/>
                </a:solidFill>
                <a:latin typeface="Arial Narrow" panose="020B0606020202030204" pitchFamily="34" charset="0"/>
              </a:defRPr>
            </a:lvl1pPr>
            <a:lvl2pPr marL="685817" indent="-263776" eaLnBrk="0" hangingPunct="0">
              <a:defRPr sz="738">
                <a:solidFill>
                  <a:schemeClr val="tx1"/>
                </a:solidFill>
                <a:latin typeface="Arial Narrow" panose="020B0606020202030204" pitchFamily="34" charset="0"/>
              </a:defRPr>
            </a:lvl2pPr>
            <a:lvl3pPr marL="1055103" indent="-211021" eaLnBrk="0" hangingPunct="0">
              <a:defRPr sz="738">
                <a:solidFill>
                  <a:schemeClr val="tx1"/>
                </a:solidFill>
                <a:latin typeface="Arial Narrow" panose="020B0606020202030204" pitchFamily="34" charset="0"/>
              </a:defRPr>
            </a:lvl3pPr>
            <a:lvl4pPr marL="1477145" indent="-211021" eaLnBrk="0" hangingPunct="0">
              <a:defRPr sz="738">
                <a:solidFill>
                  <a:schemeClr val="tx1"/>
                </a:solidFill>
                <a:latin typeface="Arial Narrow" panose="020B0606020202030204" pitchFamily="34" charset="0"/>
              </a:defRPr>
            </a:lvl4pPr>
            <a:lvl5pPr marL="1899186" indent="-211021" eaLnBrk="0" hangingPunct="0">
              <a:defRPr sz="738">
                <a:solidFill>
                  <a:schemeClr val="tx1"/>
                </a:solidFill>
                <a:latin typeface="Arial Narrow" panose="020B0606020202030204" pitchFamily="34" charset="0"/>
              </a:defRPr>
            </a:lvl5pPr>
            <a:lvl6pPr marL="2321227" indent="-211021" eaLnBrk="0" fontAlgn="base" hangingPunct="0">
              <a:spcBef>
                <a:spcPct val="0"/>
              </a:spcBef>
              <a:spcAft>
                <a:spcPct val="0"/>
              </a:spcAft>
              <a:defRPr sz="738">
                <a:solidFill>
                  <a:schemeClr val="tx1"/>
                </a:solidFill>
                <a:latin typeface="Arial Narrow" panose="020B0606020202030204" pitchFamily="34" charset="0"/>
              </a:defRPr>
            </a:lvl6pPr>
            <a:lvl7pPr marL="2743269" indent="-211021" eaLnBrk="0" fontAlgn="base" hangingPunct="0">
              <a:spcBef>
                <a:spcPct val="0"/>
              </a:spcBef>
              <a:spcAft>
                <a:spcPct val="0"/>
              </a:spcAft>
              <a:defRPr sz="738">
                <a:solidFill>
                  <a:schemeClr val="tx1"/>
                </a:solidFill>
                <a:latin typeface="Arial Narrow" panose="020B0606020202030204" pitchFamily="34" charset="0"/>
              </a:defRPr>
            </a:lvl7pPr>
            <a:lvl8pPr marL="3165310" indent="-211021" eaLnBrk="0" fontAlgn="base" hangingPunct="0">
              <a:spcBef>
                <a:spcPct val="0"/>
              </a:spcBef>
              <a:spcAft>
                <a:spcPct val="0"/>
              </a:spcAft>
              <a:defRPr sz="738">
                <a:solidFill>
                  <a:schemeClr val="tx1"/>
                </a:solidFill>
                <a:latin typeface="Arial Narrow" panose="020B0606020202030204" pitchFamily="34" charset="0"/>
              </a:defRPr>
            </a:lvl8pPr>
            <a:lvl9pPr marL="3587351" indent="-211021" eaLnBrk="0" fontAlgn="base" hangingPunct="0">
              <a:spcBef>
                <a:spcPct val="0"/>
              </a:spcBef>
              <a:spcAft>
                <a:spcPct val="0"/>
              </a:spcAft>
              <a:defRPr sz="738">
                <a:solidFill>
                  <a:schemeClr val="tx1"/>
                </a:solidFill>
                <a:latin typeface="Arial Narrow" panose="020B0606020202030204" pitchFamily="34" charset="0"/>
              </a:defRPr>
            </a:lvl9pPr>
          </a:lstStyle>
          <a:p>
            <a:pPr eaLnBrk="1" hangingPunct="1"/>
            <a:fld id="{BECB0FA3-0A4B-4D03-8D3B-41D1E8C57D95}" type="slidenum">
              <a:rPr lang="en-US" altLang="en-BW" sz="1108">
                <a:solidFill>
                  <a:srgbClr val="045C75"/>
                </a:solidFill>
              </a:rPr>
              <a:pPr eaLnBrk="1" hangingPunct="1"/>
              <a:t>28</a:t>
            </a:fld>
            <a:endParaRPr lang="en-US" altLang="en-BW" sz="1108">
              <a:solidFill>
                <a:srgbClr val="045C75"/>
              </a:solidFill>
            </a:endParaRPr>
          </a:p>
        </p:txBody>
      </p:sp>
      <p:sp>
        <p:nvSpPr>
          <p:cNvPr id="68611" name="Rectangle 4">
            <a:extLst>
              <a:ext uri="{FF2B5EF4-FFF2-40B4-BE49-F238E27FC236}">
                <a16:creationId xmlns:a16="http://schemas.microsoft.com/office/drawing/2014/main" id="{7C3B8914-61A7-4FEB-9EFB-9DF2350B4A43}"/>
              </a:ext>
            </a:extLst>
          </p:cNvPr>
          <p:cNvSpPr>
            <a:spLocks noGrp="1" noChangeArrowheads="1"/>
          </p:cNvSpPr>
          <p:nvPr>
            <p:ph type="ctrTitle" idx="4294967295"/>
          </p:nvPr>
        </p:nvSpPr>
        <p:spPr>
          <a:xfrm>
            <a:off x="4548554" y="2603989"/>
            <a:ext cx="3305908" cy="1528396"/>
          </a:xfrm>
        </p:spPr>
        <p:txBody>
          <a:bodyPr vert="horz" lIns="84406" tIns="45720" rIns="84406" bIns="42203" rtlCol="0" anchor="ctr">
            <a:normAutofit fontScale="90000"/>
          </a:bodyPr>
          <a:lstStyle/>
          <a:p>
            <a:pPr algn="ctr" eaLnBrk="1" hangingPunct="1"/>
            <a:r>
              <a:rPr lang="en-GB" altLang="en-BW" sz="2954" b="1" dirty="0">
                <a:latin typeface="Trebuchet MS" panose="020B0603020202020204" pitchFamily="34" charset="0"/>
              </a:rPr>
              <a:t>Mentee and Mentor Roles</a:t>
            </a:r>
            <a:br>
              <a:rPr lang="en-GB" altLang="en-BW" sz="2954" b="1" dirty="0">
                <a:latin typeface="Trebuchet MS" panose="020B0603020202020204" pitchFamily="34" charset="0"/>
              </a:rPr>
            </a:br>
            <a:r>
              <a:rPr lang="en-GB" altLang="en-BW" sz="2954" b="1" dirty="0">
                <a:latin typeface="Trebuchet MS" panose="020B0603020202020204" pitchFamily="34" charset="0"/>
              </a:rPr>
              <a:t> and Responsibilities</a:t>
            </a:r>
          </a:p>
        </p:txBody>
      </p:sp>
      <p:grpSp>
        <p:nvGrpSpPr>
          <p:cNvPr id="68612" name="Group 27">
            <a:extLst>
              <a:ext uri="{FF2B5EF4-FFF2-40B4-BE49-F238E27FC236}">
                <a16:creationId xmlns:a16="http://schemas.microsoft.com/office/drawing/2014/main" id="{D17564A2-B40C-4100-8ABE-9DF22A8052B4}"/>
              </a:ext>
            </a:extLst>
          </p:cNvPr>
          <p:cNvGrpSpPr>
            <a:grpSpLocks/>
          </p:cNvGrpSpPr>
          <p:nvPr/>
        </p:nvGrpSpPr>
        <p:grpSpPr bwMode="auto">
          <a:xfrm>
            <a:off x="3634154" y="756140"/>
            <a:ext cx="5134708" cy="5064369"/>
            <a:chOff x="336" y="960"/>
            <a:chExt cx="2304" cy="2304"/>
          </a:xfrm>
        </p:grpSpPr>
        <p:grpSp>
          <p:nvGrpSpPr>
            <p:cNvPr id="68613" name="Group 22">
              <a:extLst>
                <a:ext uri="{FF2B5EF4-FFF2-40B4-BE49-F238E27FC236}">
                  <a16:creationId xmlns:a16="http://schemas.microsoft.com/office/drawing/2014/main" id="{1919E241-44C0-42B6-9302-E4DBDEF60549}"/>
                </a:ext>
              </a:extLst>
            </p:cNvPr>
            <p:cNvGrpSpPr>
              <a:grpSpLocks/>
            </p:cNvGrpSpPr>
            <p:nvPr/>
          </p:nvGrpSpPr>
          <p:grpSpPr bwMode="auto">
            <a:xfrm>
              <a:off x="336" y="960"/>
              <a:ext cx="2304" cy="2304"/>
              <a:chOff x="336" y="1008"/>
              <a:chExt cx="2304" cy="2304"/>
            </a:xfrm>
          </p:grpSpPr>
          <p:sp>
            <p:nvSpPr>
              <p:cNvPr id="68620" name="AutoShape 7">
                <a:extLst>
                  <a:ext uri="{FF2B5EF4-FFF2-40B4-BE49-F238E27FC236}">
                    <a16:creationId xmlns:a16="http://schemas.microsoft.com/office/drawing/2014/main" id="{33902599-ECB6-4BF4-88AD-0062AE1D5B82}"/>
                  </a:ext>
                </a:extLst>
              </p:cNvPr>
              <p:cNvSpPr>
                <a:spLocks noChangeArrowheads="1"/>
              </p:cNvSpPr>
              <p:nvPr/>
            </p:nvSpPr>
            <p:spPr bwMode="auto">
              <a:xfrm rot="-10067717">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4 w 21600"/>
                  <a:gd name="T13" fmla="*/ 0 h 21600"/>
                  <a:gd name="T14" fmla="*/ 16856 w 21600"/>
                  <a:gd name="T15" fmla="*/ 5156 h 21600"/>
                </a:gdLst>
                <a:ahLst/>
                <a:cxnLst>
                  <a:cxn ang="T8">
                    <a:pos x="T0" y="T1"/>
                  </a:cxn>
                  <a:cxn ang="T9">
                    <a:pos x="T2" y="T3"/>
                  </a:cxn>
                  <a:cxn ang="T10">
                    <a:pos x="T4" y="T5"/>
                  </a:cxn>
                  <a:cxn ang="T11">
                    <a:pos x="T6" y="T7"/>
                  </a:cxn>
                </a:cxnLst>
                <a:rect l="T12" t="T13" r="T14" b="T15"/>
                <a:pathLst>
                  <a:path w="21600" h="21600">
                    <a:moveTo>
                      <a:pt x="8068" y="4552"/>
                    </a:moveTo>
                    <a:cubicBezTo>
                      <a:pt x="8929" y="4175"/>
                      <a:pt x="9859" y="3980"/>
                      <a:pt x="10800" y="3981"/>
                    </a:cubicBezTo>
                    <a:cubicBezTo>
                      <a:pt x="11740" y="3981"/>
                      <a:pt x="12670" y="4175"/>
                      <a:pt x="13531" y="4552"/>
                    </a:cubicBezTo>
                    <a:lnTo>
                      <a:pt x="15126" y="904"/>
                    </a:lnTo>
                    <a:cubicBezTo>
                      <a:pt x="13762" y="307"/>
                      <a:pt x="12289" y="-1"/>
                      <a:pt x="10799" y="0"/>
                    </a:cubicBezTo>
                    <a:cubicBezTo>
                      <a:pt x="9310" y="0"/>
                      <a:pt x="7837" y="307"/>
                      <a:pt x="6473" y="904"/>
                    </a:cubicBezTo>
                    <a:lnTo>
                      <a:pt x="8068" y="4552"/>
                    </a:lnTo>
                    <a:close/>
                  </a:path>
                </a:pathLst>
              </a:custGeom>
              <a:solidFill>
                <a:srgbClr val="FFFF00"/>
              </a:solidFill>
              <a:ln w="9525">
                <a:solidFill>
                  <a:srgbClr val="FFFF00"/>
                </a:solidFill>
                <a:miter lim="800000"/>
                <a:headEnd/>
                <a:tailEnd/>
              </a:ln>
            </p:spPr>
            <p:txBody>
              <a:bodyPr rot="10800000" wrap="none" anchor="ctr"/>
              <a:lstStyle/>
              <a:p>
                <a:endParaRPr lang="en-BW" sz="1662"/>
              </a:p>
            </p:txBody>
          </p:sp>
          <p:sp>
            <p:nvSpPr>
              <p:cNvPr id="68621" name="AutoShape 8">
                <a:extLst>
                  <a:ext uri="{FF2B5EF4-FFF2-40B4-BE49-F238E27FC236}">
                    <a16:creationId xmlns:a16="http://schemas.microsoft.com/office/drawing/2014/main" id="{3F2D754D-B073-4F2C-9D67-89EC21BFD020}"/>
                  </a:ext>
                </a:extLst>
              </p:cNvPr>
              <p:cNvSpPr>
                <a:spLocks noChangeArrowheads="1"/>
              </p:cNvSpPr>
              <p:nvPr/>
            </p:nvSpPr>
            <p:spPr bwMode="auto">
              <a:xfrm rot="-793408">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31 w 21600"/>
                  <a:gd name="T13" fmla="*/ 0 h 21600"/>
                  <a:gd name="T14" fmla="*/ 17269 w 21600"/>
                  <a:gd name="T15" fmla="*/ 5353 h 21600"/>
                </a:gdLst>
                <a:ahLst/>
                <a:cxnLst>
                  <a:cxn ang="T8">
                    <a:pos x="T0" y="T1"/>
                  </a:cxn>
                  <a:cxn ang="T9">
                    <a:pos x="T2" y="T3"/>
                  </a:cxn>
                  <a:cxn ang="T10">
                    <a:pos x="T4" y="T5"/>
                  </a:cxn>
                  <a:cxn ang="T11">
                    <a:pos x="T6" y="T7"/>
                  </a:cxn>
                </a:cxnLst>
                <a:rect l="T12" t="T13" r="T14" b="T15"/>
                <a:pathLst>
                  <a:path w="21600" h="21600">
                    <a:moveTo>
                      <a:pt x="7809" y="4688"/>
                    </a:moveTo>
                    <a:cubicBezTo>
                      <a:pt x="8740" y="4232"/>
                      <a:pt x="9763" y="3995"/>
                      <a:pt x="10800" y="3996"/>
                    </a:cubicBezTo>
                    <a:cubicBezTo>
                      <a:pt x="11836" y="3996"/>
                      <a:pt x="12859" y="4232"/>
                      <a:pt x="13790" y="4688"/>
                    </a:cubicBezTo>
                    <a:lnTo>
                      <a:pt x="15547" y="1099"/>
                    </a:lnTo>
                    <a:cubicBezTo>
                      <a:pt x="14069" y="375"/>
                      <a:pt x="12445" y="-1"/>
                      <a:pt x="10799" y="0"/>
                    </a:cubicBezTo>
                    <a:cubicBezTo>
                      <a:pt x="9154" y="0"/>
                      <a:pt x="7530" y="375"/>
                      <a:pt x="6052" y="1099"/>
                    </a:cubicBezTo>
                    <a:lnTo>
                      <a:pt x="7809" y="4688"/>
                    </a:lnTo>
                    <a:close/>
                  </a:path>
                </a:pathLst>
              </a:custGeom>
              <a:solidFill>
                <a:srgbClr val="FFFF00"/>
              </a:solidFill>
              <a:ln w="9525">
                <a:solidFill>
                  <a:srgbClr val="FFFF00"/>
                </a:solidFill>
                <a:miter lim="800000"/>
                <a:headEnd/>
                <a:tailEnd/>
              </a:ln>
            </p:spPr>
            <p:txBody>
              <a:bodyPr wrap="none" anchor="ctr"/>
              <a:lstStyle/>
              <a:p>
                <a:endParaRPr lang="en-BW" sz="1662"/>
              </a:p>
            </p:txBody>
          </p:sp>
          <p:sp>
            <p:nvSpPr>
              <p:cNvPr id="68622" name="AutoShape 9">
                <a:extLst>
                  <a:ext uri="{FF2B5EF4-FFF2-40B4-BE49-F238E27FC236}">
                    <a16:creationId xmlns:a16="http://schemas.microsoft.com/office/drawing/2014/main" id="{3A38302B-B6A3-403E-A149-06298E474E67}"/>
                  </a:ext>
                </a:extLst>
              </p:cNvPr>
              <p:cNvSpPr>
                <a:spLocks noChangeArrowheads="1"/>
              </p:cNvSpPr>
              <p:nvPr/>
            </p:nvSpPr>
            <p:spPr bwMode="auto">
              <a:xfrm rot="-702017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03 w 21600"/>
                  <a:gd name="T13" fmla="*/ 0 h 21600"/>
                  <a:gd name="T14" fmla="*/ 16997 w 21600"/>
                  <a:gd name="T15" fmla="*/ 5241 h 21600"/>
                </a:gdLst>
                <a:ahLst/>
                <a:cxnLst>
                  <a:cxn ang="T8">
                    <a:pos x="T0" y="T1"/>
                  </a:cxn>
                  <a:cxn ang="T9">
                    <a:pos x="T2" y="T3"/>
                  </a:cxn>
                  <a:cxn ang="T10">
                    <a:pos x="T4" y="T5"/>
                  </a:cxn>
                  <a:cxn ang="T11">
                    <a:pos x="T6" y="T7"/>
                  </a:cxn>
                </a:cxnLst>
                <a:rect l="T12" t="T13" r="T14" b="T15"/>
                <a:pathLst>
                  <a:path w="21600" h="21600">
                    <a:moveTo>
                      <a:pt x="7991" y="4618"/>
                    </a:moveTo>
                    <a:cubicBezTo>
                      <a:pt x="8873" y="4217"/>
                      <a:pt x="9831" y="4009"/>
                      <a:pt x="10800" y="4010"/>
                    </a:cubicBezTo>
                    <a:cubicBezTo>
                      <a:pt x="11768" y="4010"/>
                      <a:pt x="12726" y="4217"/>
                      <a:pt x="13608" y="4618"/>
                    </a:cubicBezTo>
                    <a:lnTo>
                      <a:pt x="15267" y="967"/>
                    </a:lnTo>
                    <a:cubicBezTo>
                      <a:pt x="13864" y="329"/>
                      <a:pt x="12341" y="-1"/>
                      <a:pt x="10799" y="0"/>
                    </a:cubicBezTo>
                    <a:cubicBezTo>
                      <a:pt x="9258" y="0"/>
                      <a:pt x="7735" y="329"/>
                      <a:pt x="6332" y="967"/>
                    </a:cubicBezTo>
                    <a:lnTo>
                      <a:pt x="7991" y="4618"/>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68623" name="AutoShape 10">
                <a:extLst>
                  <a:ext uri="{FF2B5EF4-FFF2-40B4-BE49-F238E27FC236}">
                    <a16:creationId xmlns:a16="http://schemas.microsoft.com/office/drawing/2014/main" id="{60A28001-CA5A-42E1-ADEB-BE15A5431AAE}"/>
                  </a:ext>
                </a:extLst>
              </p:cNvPr>
              <p:cNvSpPr>
                <a:spLocks noChangeArrowheads="1"/>
              </p:cNvSpPr>
              <p:nvPr/>
            </p:nvSpPr>
            <p:spPr bwMode="auto">
              <a:xfrm rot="-3930952">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41 w 21600"/>
                  <a:gd name="T13" fmla="*/ 0 h 21600"/>
                  <a:gd name="T14" fmla="*/ 16959 w 21600"/>
                  <a:gd name="T15" fmla="*/ 5184 h 21600"/>
                </a:gdLst>
                <a:ahLst/>
                <a:cxnLst>
                  <a:cxn ang="T8">
                    <a:pos x="T0" y="T1"/>
                  </a:cxn>
                  <a:cxn ang="T9">
                    <a:pos x="T2" y="T3"/>
                  </a:cxn>
                  <a:cxn ang="T10">
                    <a:pos x="T4" y="T5"/>
                  </a:cxn>
                  <a:cxn ang="T11">
                    <a:pos x="T6" y="T7"/>
                  </a:cxn>
                </a:cxnLst>
                <a:rect l="T12" t="T13" r="T14" b="T15"/>
                <a:pathLst>
                  <a:path w="21600" h="21600">
                    <a:moveTo>
                      <a:pt x="7995" y="4566"/>
                    </a:moveTo>
                    <a:cubicBezTo>
                      <a:pt x="8877" y="4170"/>
                      <a:pt x="9833" y="3964"/>
                      <a:pt x="10800" y="3965"/>
                    </a:cubicBezTo>
                    <a:cubicBezTo>
                      <a:pt x="11766" y="3965"/>
                      <a:pt x="12722" y="4170"/>
                      <a:pt x="13604" y="4566"/>
                    </a:cubicBezTo>
                    <a:lnTo>
                      <a:pt x="15231" y="951"/>
                    </a:lnTo>
                    <a:cubicBezTo>
                      <a:pt x="13838" y="324"/>
                      <a:pt x="12327" y="-1"/>
                      <a:pt x="10799" y="0"/>
                    </a:cubicBezTo>
                    <a:cubicBezTo>
                      <a:pt x="9272" y="0"/>
                      <a:pt x="7761" y="324"/>
                      <a:pt x="6368" y="951"/>
                    </a:cubicBezTo>
                    <a:lnTo>
                      <a:pt x="7995" y="4566"/>
                    </a:lnTo>
                    <a:close/>
                  </a:path>
                </a:pathLst>
              </a:cu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68624" name="AutoShape 11">
                <a:extLst>
                  <a:ext uri="{FF2B5EF4-FFF2-40B4-BE49-F238E27FC236}">
                    <a16:creationId xmlns:a16="http://schemas.microsoft.com/office/drawing/2014/main" id="{E22E6F80-491C-4ED5-A766-BEA74F6EE6CF}"/>
                  </a:ext>
                </a:extLst>
              </p:cNvPr>
              <p:cNvSpPr>
                <a:spLocks noChangeArrowheads="1"/>
              </p:cNvSpPr>
              <p:nvPr/>
            </p:nvSpPr>
            <p:spPr bwMode="auto">
              <a:xfrm rot="843631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9 w 21600"/>
                  <a:gd name="T13" fmla="*/ 0 h 21600"/>
                  <a:gd name="T14" fmla="*/ 17091 w 21600"/>
                  <a:gd name="T15" fmla="*/ 5334 h 21600"/>
                </a:gdLst>
                <a:ahLst/>
                <a:cxnLst>
                  <a:cxn ang="T8">
                    <a:pos x="T0" y="T1"/>
                  </a:cxn>
                  <a:cxn ang="T9">
                    <a:pos x="T2" y="T3"/>
                  </a:cxn>
                  <a:cxn ang="T10">
                    <a:pos x="T4" y="T5"/>
                  </a:cxn>
                  <a:cxn ang="T11">
                    <a:pos x="T6" y="T7"/>
                  </a:cxn>
                </a:cxnLst>
                <a:rect l="T12" t="T13" r="T14" b="T15"/>
                <a:pathLst>
                  <a:path w="21600" h="21600">
                    <a:moveTo>
                      <a:pt x="7957" y="4702"/>
                    </a:moveTo>
                    <a:cubicBezTo>
                      <a:pt x="8847" y="4287"/>
                      <a:pt x="9817" y="4071"/>
                      <a:pt x="10800" y="4072"/>
                    </a:cubicBezTo>
                    <a:cubicBezTo>
                      <a:pt x="11782" y="4072"/>
                      <a:pt x="12752" y="4287"/>
                      <a:pt x="13642" y="4702"/>
                    </a:cubicBezTo>
                    <a:lnTo>
                      <a:pt x="15363" y="1011"/>
                    </a:lnTo>
                    <a:cubicBezTo>
                      <a:pt x="13934" y="345"/>
                      <a:pt x="12376" y="-1"/>
                      <a:pt x="10799" y="0"/>
                    </a:cubicBezTo>
                    <a:cubicBezTo>
                      <a:pt x="9223" y="0"/>
                      <a:pt x="7665" y="345"/>
                      <a:pt x="6236" y="1011"/>
                    </a:cubicBezTo>
                    <a:lnTo>
                      <a:pt x="7957" y="4702"/>
                    </a:lnTo>
                    <a:close/>
                  </a:path>
                </a:pathLst>
              </a:custGeom>
              <a:solidFill>
                <a:srgbClr val="094D20"/>
              </a:solidFill>
              <a:ln w="9525">
                <a:solidFill>
                  <a:schemeClr val="accent1"/>
                </a:solidFill>
                <a:miter lim="800000"/>
                <a:headEnd/>
                <a:tailEnd/>
              </a:ln>
            </p:spPr>
            <p:txBody>
              <a:bodyPr rot="10800000" wrap="none" anchor="ctr"/>
              <a:lstStyle/>
              <a:p>
                <a:endParaRPr lang="en-BW" sz="1662"/>
              </a:p>
            </p:txBody>
          </p:sp>
          <p:sp>
            <p:nvSpPr>
              <p:cNvPr id="68625" name="AutoShape 12">
                <a:extLst>
                  <a:ext uri="{FF2B5EF4-FFF2-40B4-BE49-F238E27FC236}">
                    <a16:creationId xmlns:a16="http://schemas.microsoft.com/office/drawing/2014/main" id="{CEA17A50-6265-4F55-858A-F11F65F1722A}"/>
                  </a:ext>
                </a:extLst>
              </p:cNvPr>
              <p:cNvSpPr>
                <a:spLocks noChangeArrowheads="1"/>
              </p:cNvSpPr>
              <p:nvPr/>
            </p:nvSpPr>
            <p:spPr bwMode="auto">
              <a:xfrm rot="533264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31 w 21600"/>
                  <a:gd name="T13" fmla="*/ 0 h 21600"/>
                  <a:gd name="T14" fmla="*/ 16969 w 21600"/>
                  <a:gd name="T15" fmla="*/ 5288 h 21600"/>
                </a:gdLst>
                <a:ahLst/>
                <a:cxnLst>
                  <a:cxn ang="T8">
                    <a:pos x="T0" y="T1"/>
                  </a:cxn>
                  <a:cxn ang="T9">
                    <a:pos x="T2" y="T3"/>
                  </a:cxn>
                  <a:cxn ang="T10">
                    <a:pos x="T4" y="T5"/>
                  </a:cxn>
                  <a:cxn ang="T11">
                    <a:pos x="T6" y="T7"/>
                  </a:cxn>
                </a:cxnLst>
                <a:rect l="T12" t="T13" r="T14" b="T15"/>
                <a:pathLst>
                  <a:path w="21600" h="21600">
                    <a:moveTo>
                      <a:pt x="8040" y="4680"/>
                    </a:moveTo>
                    <a:cubicBezTo>
                      <a:pt x="8907" y="4289"/>
                      <a:pt x="9848" y="4086"/>
                      <a:pt x="10800" y="4087"/>
                    </a:cubicBezTo>
                    <a:cubicBezTo>
                      <a:pt x="11751" y="4087"/>
                      <a:pt x="12692" y="4289"/>
                      <a:pt x="13559" y="4680"/>
                    </a:cubicBezTo>
                    <a:lnTo>
                      <a:pt x="15239" y="954"/>
                    </a:lnTo>
                    <a:cubicBezTo>
                      <a:pt x="13844" y="325"/>
                      <a:pt x="12330" y="-1"/>
                      <a:pt x="10799" y="0"/>
                    </a:cubicBezTo>
                    <a:cubicBezTo>
                      <a:pt x="9269" y="0"/>
                      <a:pt x="7755" y="325"/>
                      <a:pt x="6360" y="954"/>
                    </a:cubicBezTo>
                    <a:lnTo>
                      <a:pt x="8040" y="4680"/>
                    </a:lnTo>
                    <a:close/>
                  </a:path>
                </a:pathLst>
              </a:custGeom>
              <a:solidFill>
                <a:srgbClr val="002060"/>
              </a:solidFill>
              <a:ln w="9525">
                <a:solidFill>
                  <a:srgbClr val="002060"/>
                </a:solidFill>
                <a:miter lim="800000"/>
                <a:headEnd/>
                <a:tailEnd/>
              </a:ln>
            </p:spPr>
            <p:txBody>
              <a:bodyPr wrap="none" anchor="ctr"/>
              <a:lstStyle/>
              <a:p>
                <a:endParaRPr lang="en-BW" sz="1662"/>
              </a:p>
            </p:txBody>
          </p:sp>
          <p:sp>
            <p:nvSpPr>
              <p:cNvPr id="68626" name="AutoShape 13">
                <a:extLst>
                  <a:ext uri="{FF2B5EF4-FFF2-40B4-BE49-F238E27FC236}">
                    <a16:creationId xmlns:a16="http://schemas.microsoft.com/office/drawing/2014/main" id="{9B2D5F56-A217-4AC9-A533-65252DE79A38}"/>
                  </a:ext>
                </a:extLst>
              </p:cNvPr>
              <p:cNvSpPr>
                <a:spLocks noChangeArrowheads="1"/>
              </p:cNvSpPr>
              <p:nvPr/>
            </p:nvSpPr>
            <p:spPr bwMode="auto">
              <a:xfrm rot="233483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28 w 21600"/>
                  <a:gd name="T13" fmla="*/ 0 h 21600"/>
                  <a:gd name="T14" fmla="*/ 16772 w 21600"/>
                  <a:gd name="T15" fmla="*/ 5231 h 21600"/>
                </a:gdLst>
                <a:ahLst/>
                <a:cxnLst>
                  <a:cxn ang="T8">
                    <a:pos x="T0" y="T1"/>
                  </a:cxn>
                  <a:cxn ang="T9">
                    <a:pos x="T2" y="T3"/>
                  </a:cxn>
                  <a:cxn ang="T10">
                    <a:pos x="T4" y="T5"/>
                  </a:cxn>
                  <a:cxn ang="T11">
                    <a:pos x="T6" y="T7"/>
                  </a:cxn>
                </a:cxnLst>
                <a:rect l="T12" t="T13" r="T14" b="T15"/>
                <a:pathLst>
                  <a:path w="21600" h="21600">
                    <a:moveTo>
                      <a:pt x="8173" y="4655"/>
                    </a:moveTo>
                    <a:cubicBezTo>
                      <a:pt x="9003" y="4300"/>
                      <a:pt x="9897" y="4117"/>
                      <a:pt x="10800" y="4118"/>
                    </a:cubicBezTo>
                    <a:cubicBezTo>
                      <a:pt x="11702" y="4118"/>
                      <a:pt x="12596" y="4300"/>
                      <a:pt x="13426" y="4655"/>
                    </a:cubicBezTo>
                    <a:lnTo>
                      <a:pt x="15045" y="869"/>
                    </a:lnTo>
                    <a:cubicBezTo>
                      <a:pt x="13703" y="295"/>
                      <a:pt x="12259" y="-1"/>
                      <a:pt x="10799" y="0"/>
                    </a:cubicBezTo>
                    <a:cubicBezTo>
                      <a:pt x="9340" y="0"/>
                      <a:pt x="7896" y="295"/>
                      <a:pt x="6554" y="869"/>
                    </a:cubicBezTo>
                    <a:lnTo>
                      <a:pt x="8173" y="4655"/>
                    </a:lnTo>
                    <a:close/>
                  </a:path>
                </a:pathLst>
              </a:custGeom>
              <a:solidFill>
                <a:srgbClr val="FF0000"/>
              </a:solidFill>
              <a:ln w="9525">
                <a:solidFill>
                  <a:srgbClr val="FF0000"/>
                </a:solidFill>
                <a:miter lim="800000"/>
                <a:headEnd/>
                <a:tailEnd/>
              </a:ln>
            </p:spPr>
            <p:txBody>
              <a:bodyPr wrap="none" anchor="ctr"/>
              <a:lstStyle/>
              <a:p>
                <a:endParaRPr lang="en-BW" sz="1662"/>
              </a:p>
            </p:txBody>
          </p:sp>
        </p:grpSp>
        <p:sp>
          <p:nvSpPr>
            <p:cNvPr id="68614" name="Text Box 17">
              <a:extLst>
                <a:ext uri="{FF2B5EF4-FFF2-40B4-BE49-F238E27FC236}">
                  <a16:creationId xmlns:a16="http://schemas.microsoft.com/office/drawing/2014/main" id="{7BED92C6-A0A8-4CD5-AB7E-070BA37FB1BA}"/>
                </a:ext>
              </a:extLst>
            </p:cNvPr>
            <p:cNvSpPr txBox="1">
              <a:spLocks noChangeArrowheads="1"/>
            </p:cNvSpPr>
            <p:nvPr/>
          </p:nvSpPr>
          <p:spPr bwMode="auto">
            <a:xfrm rot="2397101">
              <a:off x="1728" y="1320"/>
              <a:ext cx="7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68615" name="Text Box 18">
              <a:extLst>
                <a:ext uri="{FF2B5EF4-FFF2-40B4-BE49-F238E27FC236}">
                  <a16:creationId xmlns:a16="http://schemas.microsoft.com/office/drawing/2014/main" id="{1A861AC0-630E-4F3B-B58A-E9CA08BE9B3B}"/>
                </a:ext>
              </a:extLst>
            </p:cNvPr>
            <p:cNvSpPr txBox="1">
              <a:spLocks noChangeArrowheads="1"/>
            </p:cNvSpPr>
            <p:nvPr/>
          </p:nvSpPr>
          <p:spPr bwMode="auto">
            <a:xfrm rot="766272">
              <a:off x="846" y="2989"/>
              <a:ext cx="86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68616" name="Text Box 19">
              <a:extLst>
                <a:ext uri="{FF2B5EF4-FFF2-40B4-BE49-F238E27FC236}">
                  <a16:creationId xmlns:a16="http://schemas.microsoft.com/office/drawing/2014/main" id="{27488842-2696-43E6-AFA4-FA0B72397D43}"/>
                </a:ext>
              </a:extLst>
            </p:cNvPr>
            <p:cNvSpPr txBox="1">
              <a:spLocks noChangeArrowheads="1"/>
            </p:cNvSpPr>
            <p:nvPr/>
          </p:nvSpPr>
          <p:spPr bwMode="auto">
            <a:xfrm rot="19162648">
              <a:off x="1688" y="2760"/>
              <a:ext cx="8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68617" name="Rectangle 20">
              <a:extLst>
                <a:ext uri="{FF2B5EF4-FFF2-40B4-BE49-F238E27FC236}">
                  <a16:creationId xmlns:a16="http://schemas.microsoft.com/office/drawing/2014/main" id="{E986F41E-8276-48BF-8877-327CD6D81711}"/>
                </a:ext>
              </a:extLst>
            </p:cNvPr>
            <p:cNvSpPr>
              <a:spLocks noChangeArrowheads="1"/>
            </p:cNvSpPr>
            <p:nvPr/>
          </p:nvSpPr>
          <p:spPr bwMode="auto">
            <a:xfrm rot="17741038">
              <a:off x="128" y="1670"/>
              <a:ext cx="93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68618" name="Rectangle 21">
              <a:extLst>
                <a:ext uri="{FF2B5EF4-FFF2-40B4-BE49-F238E27FC236}">
                  <a16:creationId xmlns:a16="http://schemas.microsoft.com/office/drawing/2014/main" id="{F9CA5956-FF6F-47C8-949E-370B841F6743}"/>
                </a:ext>
              </a:extLst>
            </p:cNvPr>
            <p:cNvSpPr>
              <a:spLocks noChangeArrowheads="1"/>
            </p:cNvSpPr>
            <p:nvPr/>
          </p:nvSpPr>
          <p:spPr bwMode="auto">
            <a:xfrm rot="3892326">
              <a:off x="254" y="2483"/>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68619" name="Rectangle 22">
              <a:extLst>
                <a:ext uri="{FF2B5EF4-FFF2-40B4-BE49-F238E27FC236}">
                  <a16:creationId xmlns:a16="http://schemas.microsoft.com/office/drawing/2014/main" id="{32829130-FAEE-4BA9-AF6A-4C11135D447B}"/>
                </a:ext>
              </a:extLst>
            </p:cNvPr>
            <p:cNvSpPr>
              <a:spLocks noChangeArrowheads="1"/>
            </p:cNvSpPr>
            <p:nvPr/>
          </p:nvSpPr>
          <p:spPr bwMode="auto">
            <a:xfrm rot="5400000">
              <a:off x="2011" y="2035"/>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754942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288D217-FE60-453A-9C2A-4C0FAACB4E26}"/>
              </a:ext>
            </a:extLst>
          </p:cNvPr>
          <p:cNvSpPr>
            <a:spLocks noGrp="1" noChangeArrowheads="1"/>
          </p:cNvSpPr>
          <p:nvPr>
            <p:ph type="title"/>
          </p:nvPr>
        </p:nvSpPr>
        <p:spPr>
          <a:xfrm>
            <a:off x="2579078" y="1129258"/>
            <a:ext cx="7561263" cy="752297"/>
          </a:xfrm>
        </p:spPr>
        <p:txBody>
          <a:bodyPr vert="horz" lIns="83527" tIns="41031" rIns="83527" bIns="41031" rtlCol="0" anchor="ctr">
            <a:normAutofit fontScale="90000"/>
          </a:bodyPr>
          <a:lstStyle/>
          <a:p>
            <a:pPr algn="ctr" eaLnBrk="1" hangingPunct="1">
              <a:defRPr/>
            </a:pPr>
            <a:r>
              <a:rPr lang="en-US" sz="3692" b="1" dirty="0">
                <a:solidFill>
                  <a:schemeClr val="accent1"/>
                </a:solidFill>
                <a:latin typeface="Trebuchet MS" pitchFamily="34" charset="0"/>
              </a:rPr>
              <a:t>Mentee and Mentor Roles and Responsibilities</a:t>
            </a:r>
          </a:p>
        </p:txBody>
      </p:sp>
      <p:sp>
        <p:nvSpPr>
          <p:cNvPr id="69635" name="Rectangle 3">
            <a:extLst>
              <a:ext uri="{FF2B5EF4-FFF2-40B4-BE49-F238E27FC236}">
                <a16:creationId xmlns:a16="http://schemas.microsoft.com/office/drawing/2014/main" id="{39B4575B-E21E-4544-8FF1-35E3C6918DBB}"/>
              </a:ext>
            </a:extLst>
          </p:cNvPr>
          <p:cNvSpPr>
            <a:spLocks noChangeArrowheads="1"/>
          </p:cNvSpPr>
          <p:nvPr/>
        </p:nvSpPr>
        <p:spPr bwMode="auto">
          <a:xfrm>
            <a:off x="1664678" y="2022231"/>
            <a:ext cx="8932985" cy="406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marL="571500" indent="-571500"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Font typeface="Wingdings" panose="05000000000000000000" pitchFamily="2" charset="2"/>
              <a:buChar char="Ø"/>
            </a:pPr>
            <a:r>
              <a:rPr lang="en-ZA" altLang="en-BW" sz="3692" b="1">
                <a:latin typeface="Trebuchet MS" panose="020B0603020202020204" pitchFamily="34" charset="0"/>
              </a:rPr>
              <a:t>As a protégé / mentee, one needs to understand that they have entered into a partnership with a mentor in a desired field.  </a:t>
            </a:r>
          </a:p>
          <a:p>
            <a:pPr algn="ctr" eaLnBrk="1" hangingPunct="1">
              <a:buFont typeface="Wingdings" panose="05000000000000000000" pitchFamily="2" charset="2"/>
              <a:buChar char="Ø"/>
            </a:pPr>
            <a:r>
              <a:rPr lang="en-ZA" altLang="en-BW" sz="3692" b="1">
                <a:latin typeface="Trebuchet MS" panose="020B0603020202020204" pitchFamily="34" charset="0"/>
              </a:rPr>
              <a:t>One needs to keep in mind that this relationship needs nurturing from both the mentee and the mentor.</a:t>
            </a:r>
            <a:endParaRPr lang="en-US" altLang="en-BW" sz="3692" b="1">
              <a:latin typeface="Trebuchet MS" panose="020B0603020202020204" pitchFamily="34" charset="0"/>
            </a:endParaRPr>
          </a:p>
        </p:txBody>
      </p:sp>
    </p:spTree>
    <p:extLst>
      <p:ext uri="{BB962C8B-B14F-4D97-AF65-F5344CB8AC3E}">
        <p14:creationId xmlns:p14="http://schemas.microsoft.com/office/powerpoint/2010/main" val="341859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9709"/>
            <a:ext cx="9905998" cy="1478570"/>
          </a:xfrm>
        </p:spPr>
        <p:txBody>
          <a:bodyPr/>
          <a:lstStyle/>
          <a:p>
            <a:r>
              <a:rPr lang="en-GB" dirty="0"/>
              <a:t>Outline of presentation</a:t>
            </a:r>
          </a:p>
        </p:txBody>
      </p:sp>
      <p:sp>
        <p:nvSpPr>
          <p:cNvPr id="3" name="Content Placeholder 2"/>
          <p:cNvSpPr>
            <a:spLocks noGrp="1"/>
          </p:cNvSpPr>
          <p:nvPr>
            <p:ph idx="1"/>
          </p:nvPr>
        </p:nvSpPr>
        <p:spPr>
          <a:xfrm>
            <a:off x="1141412" y="1127342"/>
            <a:ext cx="9905999" cy="5373665"/>
          </a:xfrm>
        </p:spPr>
        <p:txBody>
          <a:bodyPr>
            <a:normAutofit/>
          </a:bodyPr>
          <a:lstStyle/>
          <a:p>
            <a:r>
              <a:rPr lang="en-GB" altLang="en-BW" b="1" dirty="0">
                <a:latin typeface="Trebuchet MS" panose="020B0603020202020204" pitchFamily="34" charset="0"/>
              </a:rPr>
              <a:t>What Is  Mentoring? </a:t>
            </a:r>
          </a:p>
          <a:p>
            <a:r>
              <a:rPr lang="en-GB" altLang="en-US" b="1" dirty="0">
                <a:latin typeface="Trebuchet MS" pitchFamily="34" charset="0"/>
              </a:rPr>
              <a:t>What is a Mentor?</a:t>
            </a:r>
          </a:p>
          <a:p>
            <a:r>
              <a:rPr lang="en-GB" altLang="en-BW" b="1" dirty="0">
                <a:latin typeface="Trebuchet MS" panose="020B0603020202020204" pitchFamily="34" charset="0"/>
              </a:rPr>
              <a:t>What is A Mentee? </a:t>
            </a:r>
          </a:p>
          <a:p>
            <a:r>
              <a:rPr lang="en-GB" altLang="en-BW" b="1" dirty="0">
                <a:latin typeface="Trebuchet MS" panose="020B0603020202020204" pitchFamily="34" charset="0"/>
              </a:rPr>
              <a:t>Mentoring &amp; Coaching </a:t>
            </a:r>
          </a:p>
          <a:p>
            <a:r>
              <a:rPr lang="en-GB" altLang="en-BW" b="1" dirty="0">
                <a:latin typeface="Trebuchet MS" panose="020B0603020202020204" pitchFamily="34" charset="0"/>
              </a:rPr>
              <a:t>Characteristics of a mentor</a:t>
            </a:r>
          </a:p>
          <a:p>
            <a:r>
              <a:rPr lang="en-GB" altLang="en-BW" b="1" dirty="0">
                <a:latin typeface="Trebuchet MS" panose="020B0603020202020204" pitchFamily="34" charset="0"/>
              </a:rPr>
              <a:t>Mentee and Mentor Roles and Responsibilities</a:t>
            </a:r>
          </a:p>
          <a:p>
            <a:r>
              <a:rPr lang="en-GB" altLang="en-BW" b="1" dirty="0">
                <a:latin typeface="Trebuchet MS" panose="020B0603020202020204" pitchFamily="34" charset="0"/>
              </a:rPr>
              <a:t>Giving and Receiving Feedback</a:t>
            </a:r>
          </a:p>
          <a:p>
            <a:r>
              <a:rPr lang="en-GB" altLang="en-BW" b="1" dirty="0">
                <a:latin typeface="Trebuchet MS" panose="020B0603020202020204" pitchFamily="34" charset="0"/>
              </a:rPr>
              <a:t>Dos and Don’ts in a mentoring relationship</a:t>
            </a:r>
          </a:p>
          <a:p>
            <a:endParaRPr lang="en-GB" altLang="en-US" b="1" dirty="0">
              <a:latin typeface="Trebuchet MS" pitchFamily="34" charset="0"/>
            </a:endParaRPr>
          </a:p>
          <a:p>
            <a:endParaRPr lang="en-GB" dirty="0"/>
          </a:p>
        </p:txBody>
      </p:sp>
    </p:spTree>
    <p:extLst>
      <p:ext uri="{BB962C8B-B14F-4D97-AF65-F5344CB8AC3E}">
        <p14:creationId xmlns:p14="http://schemas.microsoft.com/office/powerpoint/2010/main" val="3076387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A5BFE58-62E5-47EF-B9C8-BC3557581D87}"/>
              </a:ext>
            </a:extLst>
          </p:cNvPr>
          <p:cNvSpPr>
            <a:spLocks noGrp="1" noChangeArrowheads="1"/>
          </p:cNvSpPr>
          <p:nvPr>
            <p:ph type="title"/>
          </p:nvPr>
        </p:nvSpPr>
        <p:spPr>
          <a:xfrm>
            <a:off x="2579078" y="1129258"/>
            <a:ext cx="7561263" cy="752297"/>
          </a:xfrm>
        </p:spPr>
        <p:txBody>
          <a:bodyPr vert="horz" lIns="83527" tIns="41031" rIns="83527" bIns="41031" rtlCol="0" anchor="ctr">
            <a:normAutofit fontScale="90000"/>
          </a:bodyPr>
          <a:lstStyle/>
          <a:p>
            <a:pPr algn="ctr" eaLnBrk="1" hangingPunct="1">
              <a:defRPr/>
            </a:pPr>
            <a:r>
              <a:rPr lang="en-US" sz="3692" b="1" dirty="0">
                <a:solidFill>
                  <a:schemeClr val="accent1"/>
                </a:solidFill>
                <a:latin typeface="Trebuchet MS" pitchFamily="34" charset="0"/>
              </a:rPr>
              <a:t>Mentee and Mentor Roles and Responsibilities</a:t>
            </a:r>
          </a:p>
        </p:txBody>
      </p:sp>
      <p:sp>
        <p:nvSpPr>
          <p:cNvPr id="70659" name="Rectangle 3">
            <a:extLst>
              <a:ext uri="{FF2B5EF4-FFF2-40B4-BE49-F238E27FC236}">
                <a16:creationId xmlns:a16="http://schemas.microsoft.com/office/drawing/2014/main" id="{153FCBE9-8011-431D-99A9-E81FCD44EC50}"/>
              </a:ext>
            </a:extLst>
          </p:cNvPr>
          <p:cNvSpPr>
            <a:spLocks noChangeArrowheads="1"/>
          </p:cNvSpPr>
          <p:nvPr/>
        </p:nvSpPr>
        <p:spPr bwMode="auto">
          <a:xfrm>
            <a:off x="1664678" y="2022231"/>
            <a:ext cx="8932985" cy="406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marL="571500" indent="-571500"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Font typeface="Wingdings" panose="05000000000000000000" pitchFamily="2" charset="2"/>
              <a:buChar char="Ø"/>
            </a:pPr>
            <a:r>
              <a:rPr lang="en-ZA" altLang="en-BW" sz="3692" b="1">
                <a:latin typeface="Trebuchet MS" panose="020B0603020202020204" pitchFamily="34" charset="0"/>
              </a:rPr>
              <a:t>The mentee should not expect the mentor to “take care of him or her” or intercede on the mentee’s behalf when challenges occur. </a:t>
            </a:r>
          </a:p>
          <a:p>
            <a:pPr algn="ctr" eaLnBrk="1" hangingPunct="1">
              <a:buFont typeface="Wingdings" panose="05000000000000000000" pitchFamily="2" charset="2"/>
              <a:buChar char="Ø"/>
            </a:pPr>
            <a:r>
              <a:rPr lang="en-ZA" altLang="en-BW" sz="3692" b="1">
                <a:latin typeface="Trebuchet MS" panose="020B0603020202020204" pitchFamily="34" charset="0"/>
              </a:rPr>
              <a:t>The mentor is the person who will help the mentee learn to handle the mentee’s own challenges. </a:t>
            </a:r>
          </a:p>
        </p:txBody>
      </p:sp>
    </p:spTree>
    <p:extLst>
      <p:ext uri="{BB962C8B-B14F-4D97-AF65-F5344CB8AC3E}">
        <p14:creationId xmlns:p14="http://schemas.microsoft.com/office/powerpoint/2010/main" val="3869068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B967434-F507-492D-9C5E-4B5AAB0CA95E}"/>
              </a:ext>
            </a:extLst>
          </p:cNvPr>
          <p:cNvSpPr>
            <a:spLocks noGrp="1" noChangeArrowheads="1"/>
          </p:cNvSpPr>
          <p:nvPr>
            <p:ph type="title"/>
          </p:nvPr>
        </p:nvSpPr>
        <p:spPr>
          <a:xfrm>
            <a:off x="2579078" y="1129258"/>
            <a:ext cx="7561263" cy="752297"/>
          </a:xfrm>
        </p:spPr>
        <p:txBody>
          <a:bodyPr vert="horz" lIns="83527" tIns="41031" rIns="83527" bIns="41031" rtlCol="0" anchor="ctr">
            <a:normAutofit fontScale="90000"/>
          </a:bodyPr>
          <a:lstStyle/>
          <a:p>
            <a:pPr algn="ctr" eaLnBrk="1" hangingPunct="1">
              <a:defRPr/>
            </a:pPr>
            <a:r>
              <a:rPr lang="en-US" sz="3692" b="1" dirty="0">
                <a:solidFill>
                  <a:schemeClr val="accent1"/>
                </a:solidFill>
                <a:latin typeface="Trebuchet MS" pitchFamily="34" charset="0"/>
              </a:rPr>
              <a:t>Mentee and Mentor Roles and Responsibilities</a:t>
            </a:r>
          </a:p>
        </p:txBody>
      </p:sp>
      <p:sp>
        <p:nvSpPr>
          <p:cNvPr id="71683" name="Rectangle 3">
            <a:extLst>
              <a:ext uri="{FF2B5EF4-FFF2-40B4-BE49-F238E27FC236}">
                <a16:creationId xmlns:a16="http://schemas.microsoft.com/office/drawing/2014/main" id="{12B40554-AC8E-4089-A82F-1EF854223E49}"/>
              </a:ext>
            </a:extLst>
          </p:cNvPr>
          <p:cNvSpPr>
            <a:spLocks noChangeArrowheads="1"/>
          </p:cNvSpPr>
          <p:nvPr/>
        </p:nvSpPr>
        <p:spPr bwMode="auto">
          <a:xfrm>
            <a:off x="1664678" y="2233246"/>
            <a:ext cx="8932985" cy="462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marL="571500" indent="-571500"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Font typeface="Wingdings" panose="05000000000000000000" pitchFamily="2" charset="2"/>
              <a:buChar char="Ø"/>
            </a:pPr>
            <a:r>
              <a:rPr lang="en-ZA" altLang="en-BW" sz="3692" b="1" dirty="0">
                <a:latin typeface="Trebuchet MS" panose="020B0603020202020204" pitchFamily="34" charset="0"/>
              </a:rPr>
              <a:t>The mentor is not necessarily a personal friend but rather a guide to help the mentee successfully achieve their mentoring goals / aims. </a:t>
            </a:r>
          </a:p>
          <a:p>
            <a:pPr algn="ctr" eaLnBrk="1" hangingPunct="1">
              <a:buFont typeface="Wingdings" panose="05000000000000000000" pitchFamily="2" charset="2"/>
              <a:buChar char="Ø"/>
            </a:pPr>
            <a:r>
              <a:rPr lang="en-ZA" altLang="en-BW" sz="3692" b="1" dirty="0">
                <a:latin typeface="Trebuchet MS" panose="020B0603020202020204" pitchFamily="34" charset="0"/>
              </a:rPr>
              <a:t>The mentee has to;</a:t>
            </a:r>
          </a:p>
          <a:p>
            <a:pPr algn="ctr" eaLnBrk="1" hangingPunct="1">
              <a:buFont typeface="Wingdings" panose="05000000000000000000" pitchFamily="2" charset="2"/>
              <a:buChar char="Ø"/>
            </a:pPr>
            <a:r>
              <a:rPr lang="en-ZA" altLang="en-BW" sz="3692" b="1" dirty="0">
                <a:latin typeface="Trebuchet MS" panose="020B0603020202020204" pitchFamily="34" charset="0"/>
              </a:rPr>
              <a:t>Committed</a:t>
            </a:r>
          </a:p>
          <a:p>
            <a:pPr algn="ctr" eaLnBrk="1" hangingPunct="1">
              <a:buFont typeface="Wingdings" panose="05000000000000000000" pitchFamily="2" charset="2"/>
              <a:buChar char="Ø"/>
            </a:pPr>
            <a:r>
              <a:rPr lang="en-ZA" altLang="en-BW" sz="3692" b="1" dirty="0">
                <a:latin typeface="Trebuchet MS" panose="020B0603020202020204" pitchFamily="34" charset="0"/>
              </a:rPr>
              <a:t>participatory</a:t>
            </a:r>
          </a:p>
          <a:p>
            <a:pPr algn="ctr" eaLnBrk="1" hangingPunct="1">
              <a:buFont typeface="Wingdings" panose="05000000000000000000" pitchFamily="2" charset="2"/>
              <a:buChar char="Ø"/>
            </a:pPr>
            <a:r>
              <a:rPr lang="en-ZA" altLang="en-BW" sz="3692" b="1" dirty="0">
                <a:latin typeface="Trebuchet MS" panose="020B0603020202020204" pitchFamily="34" charset="0"/>
              </a:rPr>
              <a:t>I   </a:t>
            </a:r>
          </a:p>
        </p:txBody>
      </p:sp>
    </p:spTree>
    <p:extLst>
      <p:ext uri="{BB962C8B-B14F-4D97-AF65-F5344CB8AC3E}">
        <p14:creationId xmlns:p14="http://schemas.microsoft.com/office/powerpoint/2010/main" val="1214236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6024E804-6E24-40DE-9B0F-7ECDCB012D34}"/>
              </a:ext>
            </a:extLst>
          </p:cNvPr>
          <p:cNvSpPr>
            <a:spLocks noGrp="1"/>
          </p:cNvSpPr>
          <p:nvPr>
            <p:ph type="sldNum" sz="quarter" idx="12"/>
          </p:nvPr>
        </p:nvSpPr>
        <p:spPr/>
        <p:txBody>
          <a:bodyPr/>
          <a:lstStyle>
            <a:lvl1pPr eaLnBrk="0" hangingPunct="0">
              <a:defRPr sz="738">
                <a:solidFill>
                  <a:schemeClr val="tx1"/>
                </a:solidFill>
                <a:latin typeface="Arial Narrow" panose="020B0606020202030204" pitchFamily="34" charset="0"/>
              </a:defRPr>
            </a:lvl1pPr>
            <a:lvl2pPr marL="685817" indent="-263776" eaLnBrk="0" hangingPunct="0">
              <a:defRPr sz="738">
                <a:solidFill>
                  <a:schemeClr val="tx1"/>
                </a:solidFill>
                <a:latin typeface="Arial Narrow" panose="020B0606020202030204" pitchFamily="34" charset="0"/>
              </a:defRPr>
            </a:lvl2pPr>
            <a:lvl3pPr marL="1055103" indent="-211021" eaLnBrk="0" hangingPunct="0">
              <a:defRPr sz="738">
                <a:solidFill>
                  <a:schemeClr val="tx1"/>
                </a:solidFill>
                <a:latin typeface="Arial Narrow" panose="020B0606020202030204" pitchFamily="34" charset="0"/>
              </a:defRPr>
            </a:lvl3pPr>
            <a:lvl4pPr marL="1477145" indent="-211021" eaLnBrk="0" hangingPunct="0">
              <a:defRPr sz="738">
                <a:solidFill>
                  <a:schemeClr val="tx1"/>
                </a:solidFill>
                <a:latin typeface="Arial Narrow" panose="020B0606020202030204" pitchFamily="34" charset="0"/>
              </a:defRPr>
            </a:lvl4pPr>
            <a:lvl5pPr marL="1899186" indent="-211021" eaLnBrk="0" hangingPunct="0">
              <a:defRPr sz="738">
                <a:solidFill>
                  <a:schemeClr val="tx1"/>
                </a:solidFill>
                <a:latin typeface="Arial Narrow" panose="020B0606020202030204" pitchFamily="34" charset="0"/>
              </a:defRPr>
            </a:lvl5pPr>
            <a:lvl6pPr marL="2321227" indent="-211021" eaLnBrk="0" fontAlgn="base" hangingPunct="0">
              <a:spcBef>
                <a:spcPct val="0"/>
              </a:spcBef>
              <a:spcAft>
                <a:spcPct val="0"/>
              </a:spcAft>
              <a:defRPr sz="738">
                <a:solidFill>
                  <a:schemeClr val="tx1"/>
                </a:solidFill>
                <a:latin typeface="Arial Narrow" panose="020B0606020202030204" pitchFamily="34" charset="0"/>
              </a:defRPr>
            </a:lvl6pPr>
            <a:lvl7pPr marL="2743269" indent="-211021" eaLnBrk="0" fontAlgn="base" hangingPunct="0">
              <a:spcBef>
                <a:spcPct val="0"/>
              </a:spcBef>
              <a:spcAft>
                <a:spcPct val="0"/>
              </a:spcAft>
              <a:defRPr sz="738">
                <a:solidFill>
                  <a:schemeClr val="tx1"/>
                </a:solidFill>
                <a:latin typeface="Arial Narrow" panose="020B0606020202030204" pitchFamily="34" charset="0"/>
              </a:defRPr>
            </a:lvl7pPr>
            <a:lvl8pPr marL="3165310" indent="-211021" eaLnBrk="0" fontAlgn="base" hangingPunct="0">
              <a:spcBef>
                <a:spcPct val="0"/>
              </a:spcBef>
              <a:spcAft>
                <a:spcPct val="0"/>
              </a:spcAft>
              <a:defRPr sz="738">
                <a:solidFill>
                  <a:schemeClr val="tx1"/>
                </a:solidFill>
                <a:latin typeface="Arial Narrow" panose="020B0606020202030204" pitchFamily="34" charset="0"/>
              </a:defRPr>
            </a:lvl8pPr>
            <a:lvl9pPr marL="3587351" indent="-211021" eaLnBrk="0" fontAlgn="base" hangingPunct="0">
              <a:spcBef>
                <a:spcPct val="0"/>
              </a:spcBef>
              <a:spcAft>
                <a:spcPct val="0"/>
              </a:spcAft>
              <a:defRPr sz="738">
                <a:solidFill>
                  <a:schemeClr val="tx1"/>
                </a:solidFill>
                <a:latin typeface="Arial Narrow" panose="020B0606020202030204" pitchFamily="34" charset="0"/>
              </a:defRPr>
            </a:lvl9pPr>
          </a:lstStyle>
          <a:p>
            <a:pPr eaLnBrk="1" hangingPunct="1"/>
            <a:fld id="{0CC7F381-ADB5-4616-8B44-87042C38CE25}" type="slidenum">
              <a:rPr lang="en-US" altLang="en-BW" sz="1108">
                <a:solidFill>
                  <a:srgbClr val="045C75"/>
                </a:solidFill>
              </a:rPr>
              <a:pPr eaLnBrk="1" hangingPunct="1"/>
              <a:t>32</a:t>
            </a:fld>
            <a:endParaRPr lang="en-US" altLang="en-BW" sz="1108">
              <a:solidFill>
                <a:srgbClr val="045C75"/>
              </a:solidFill>
            </a:endParaRPr>
          </a:p>
        </p:txBody>
      </p:sp>
      <p:sp>
        <p:nvSpPr>
          <p:cNvPr id="81923" name="Rectangle 4">
            <a:extLst>
              <a:ext uri="{FF2B5EF4-FFF2-40B4-BE49-F238E27FC236}">
                <a16:creationId xmlns:a16="http://schemas.microsoft.com/office/drawing/2014/main" id="{0E401A37-93D1-40F8-B539-7788C3DBAF7E}"/>
              </a:ext>
            </a:extLst>
          </p:cNvPr>
          <p:cNvSpPr>
            <a:spLocks noGrp="1" noChangeArrowheads="1"/>
          </p:cNvSpPr>
          <p:nvPr>
            <p:ph type="ctrTitle" idx="4294967295"/>
          </p:nvPr>
        </p:nvSpPr>
        <p:spPr>
          <a:xfrm>
            <a:off x="4548554" y="2432540"/>
            <a:ext cx="3305908" cy="1528397"/>
          </a:xfrm>
        </p:spPr>
        <p:txBody>
          <a:bodyPr vert="horz" lIns="84406" tIns="45720" rIns="84406" bIns="42203" rtlCol="0" anchor="ctr">
            <a:normAutofit fontScale="90000"/>
          </a:bodyPr>
          <a:lstStyle/>
          <a:p>
            <a:pPr algn="ctr" eaLnBrk="1" hangingPunct="1"/>
            <a:r>
              <a:rPr lang="en-GB" altLang="en-BW" sz="3692" b="1" dirty="0">
                <a:latin typeface="Trebuchet MS" panose="020B0603020202020204" pitchFamily="34" charset="0"/>
              </a:rPr>
              <a:t>Giving </a:t>
            </a:r>
            <a:br>
              <a:rPr lang="en-GB" altLang="en-BW" sz="3692" b="1" dirty="0">
                <a:latin typeface="Trebuchet MS" panose="020B0603020202020204" pitchFamily="34" charset="0"/>
              </a:rPr>
            </a:br>
            <a:r>
              <a:rPr lang="en-GB" altLang="en-BW" sz="3692" b="1" dirty="0">
                <a:latin typeface="Trebuchet MS" panose="020B0603020202020204" pitchFamily="34" charset="0"/>
              </a:rPr>
              <a:t>and Receiving Feedback</a:t>
            </a:r>
          </a:p>
        </p:txBody>
      </p:sp>
      <p:grpSp>
        <p:nvGrpSpPr>
          <p:cNvPr id="81924" name="Group 27">
            <a:extLst>
              <a:ext uri="{FF2B5EF4-FFF2-40B4-BE49-F238E27FC236}">
                <a16:creationId xmlns:a16="http://schemas.microsoft.com/office/drawing/2014/main" id="{AA1AD019-85D5-4D5B-82F4-5256D1C8A46A}"/>
              </a:ext>
            </a:extLst>
          </p:cNvPr>
          <p:cNvGrpSpPr>
            <a:grpSpLocks/>
          </p:cNvGrpSpPr>
          <p:nvPr/>
        </p:nvGrpSpPr>
        <p:grpSpPr bwMode="auto">
          <a:xfrm>
            <a:off x="3634154" y="756140"/>
            <a:ext cx="5134708" cy="5064369"/>
            <a:chOff x="336" y="960"/>
            <a:chExt cx="2304" cy="2304"/>
          </a:xfrm>
        </p:grpSpPr>
        <p:grpSp>
          <p:nvGrpSpPr>
            <p:cNvPr id="81925" name="Group 22">
              <a:extLst>
                <a:ext uri="{FF2B5EF4-FFF2-40B4-BE49-F238E27FC236}">
                  <a16:creationId xmlns:a16="http://schemas.microsoft.com/office/drawing/2014/main" id="{65E192BE-730C-4631-8747-EAA0AF09E12E}"/>
                </a:ext>
              </a:extLst>
            </p:cNvPr>
            <p:cNvGrpSpPr>
              <a:grpSpLocks/>
            </p:cNvGrpSpPr>
            <p:nvPr/>
          </p:nvGrpSpPr>
          <p:grpSpPr bwMode="auto">
            <a:xfrm>
              <a:off x="336" y="960"/>
              <a:ext cx="2304" cy="2304"/>
              <a:chOff x="336" y="1008"/>
              <a:chExt cx="2304" cy="2304"/>
            </a:xfrm>
          </p:grpSpPr>
          <p:sp>
            <p:nvSpPr>
              <p:cNvPr id="81932" name="AutoShape 7">
                <a:extLst>
                  <a:ext uri="{FF2B5EF4-FFF2-40B4-BE49-F238E27FC236}">
                    <a16:creationId xmlns:a16="http://schemas.microsoft.com/office/drawing/2014/main" id="{110B3724-8DB1-4E88-B773-01106EC1FAF6}"/>
                  </a:ext>
                </a:extLst>
              </p:cNvPr>
              <p:cNvSpPr>
                <a:spLocks noChangeArrowheads="1"/>
              </p:cNvSpPr>
              <p:nvPr/>
            </p:nvSpPr>
            <p:spPr bwMode="auto">
              <a:xfrm rot="-10067717">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4 w 21600"/>
                  <a:gd name="T13" fmla="*/ 0 h 21600"/>
                  <a:gd name="T14" fmla="*/ 16856 w 21600"/>
                  <a:gd name="T15" fmla="*/ 5156 h 21600"/>
                </a:gdLst>
                <a:ahLst/>
                <a:cxnLst>
                  <a:cxn ang="T8">
                    <a:pos x="T0" y="T1"/>
                  </a:cxn>
                  <a:cxn ang="T9">
                    <a:pos x="T2" y="T3"/>
                  </a:cxn>
                  <a:cxn ang="T10">
                    <a:pos x="T4" y="T5"/>
                  </a:cxn>
                  <a:cxn ang="T11">
                    <a:pos x="T6" y="T7"/>
                  </a:cxn>
                </a:cxnLst>
                <a:rect l="T12" t="T13" r="T14" b="T15"/>
                <a:pathLst>
                  <a:path w="21600" h="21600">
                    <a:moveTo>
                      <a:pt x="8068" y="4552"/>
                    </a:moveTo>
                    <a:cubicBezTo>
                      <a:pt x="8929" y="4175"/>
                      <a:pt x="9859" y="3980"/>
                      <a:pt x="10800" y="3981"/>
                    </a:cubicBezTo>
                    <a:cubicBezTo>
                      <a:pt x="11740" y="3981"/>
                      <a:pt x="12670" y="4175"/>
                      <a:pt x="13531" y="4552"/>
                    </a:cubicBezTo>
                    <a:lnTo>
                      <a:pt x="15126" y="904"/>
                    </a:lnTo>
                    <a:cubicBezTo>
                      <a:pt x="13762" y="307"/>
                      <a:pt x="12289" y="-1"/>
                      <a:pt x="10799" y="0"/>
                    </a:cubicBezTo>
                    <a:cubicBezTo>
                      <a:pt x="9310" y="0"/>
                      <a:pt x="7837" y="307"/>
                      <a:pt x="6473" y="904"/>
                    </a:cubicBezTo>
                    <a:lnTo>
                      <a:pt x="8068" y="4552"/>
                    </a:lnTo>
                    <a:close/>
                  </a:path>
                </a:pathLst>
              </a:custGeom>
              <a:solidFill>
                <a:srgbClr val="FFFF00"/>
              </a:solidFill>
              <a:ln w="9525">
                <a:solidFill>
                  <a:srgbClr val="FFFF00"/>
                </a:solidFill>
                <a:miter lim="800000"/>
                <a:headEnd/>
                <a:tailEnd/>
              </a:ln>
            </p:spPr>
            <p:txBody>
              <a:bodyPr rot="10800000" wrap="none" anchor="ctr"/>
              <a:lstStyle/>
              <a:p>
                <a:endParaRPr lang="en-BW" sz="1662"/>
              </a:p>
            </p:txBody>
          </p:sp>
          <p:sp>
            <p:nvSpPr>
              <p:cNvPr id="81933" name="AutoShape 8">
                <a:extLst>
                  <a:ext uri="{FF2B5EF4-FFF2-40B4-BE49-F238E27FC236}">
                    <a16:creationId xmlns:a16="http://schemas.microsoft.com/office/drawing/2014/main" id="{7190131D-9699-4669-BEBA-6963DF3AEC40}"/>
                  </a:ext>
                </a:extLst>
              </p:cNvPr>
              <p:cNvSpPr>
                <a:spLocks noChangeArrowheads="1"/>
              </p:cNvSpPr>
              <p:nvPr/>
            </p:nvSpPr>
            <p:spPr bwMode="auto">
              <a:xfrm rot="-793408">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31 w 21600"/>
                  <a:gd name="T13" fmla="*/ 0 h 21600"/>
                  <a:gd name="T14" fmla="*/ 17269 w 21600"/>
                  <a:gd name="T15" fmla="*/ 5353 h 21600"/>
                </a:gdLst>
                <a:ahLst/>
                <a:cxnLst>
                  <a:cxn ang="T8">
                    <a:pos x="T0" y="T1"/>
                  </a:cxn>
                  <a:cxn ang="T9">
                    <a:pos x="T2" y="T3"/>
                  </a:cxn>
                  <a:cxn ang="T10">
                    <a:pos x="T4" y="T5"/>
                  </a:cxn>
                  <a:cxn ang="T11">
                    <a:pos x="T6" y="T7"/>
                  </a:cxn>
                </a:cxnLst>
                <a:rect l="T12" t="T13" r="T14" b="T15"/>
                <a:pathLst>
                  <a:path w="21600" h="21600">
                    <a:moveTo>
                      <a:pt x="7809" y="4688"/>
                    </a:moveTo>
                    <a:cubicBezTo>
                      <a:pt x="8740" y="4232"/>
                      <a:pt x="9763" y="3995"/>
                      <a:pt x="10800" y="3996"/>
                    </a:cubicBezTo>
                    <a:cubicBezTo>
                      <a:pt x="11836" y="3996"/>
                      <a:pt x="12859" y="4232"/>
                      <a:pt x="13790" y="4688"/>
                    </a:cubicBezTo>
                    <a:lnTo>
                      <a:pt x="15547" y="1099"/>
                    </a:lnTo>
                    <a:cubicBezTo>
                      <a:pt x="14069" y="375"/>
                      <a:pt x="12445" y="-1"/>
                      <a:pt x="10799" y="0"/>
                    </a:cubicBezTo>
                    <a:cubicBezTo>
                      <a:pt x="9154" y="0"/>
                      <a:pt x="7530" y="375"/>
                      <a:pt x="6052" y="1099"/>
                    </a:cubicBezTo>
                    <a:lnTo>
                      <a:pt x="7809" y="4688"/>
                    </a:lnTo>
                    <a:close/>
                  </a:path>
                </a:pathLst>
              </a:custGeom>
              <a:solidFill>
                <a:srgbClr val="FFFF00"/>
              </a:solidFill>
              <a:ln w="9525">
                <a:solidFill>
                  <a:srgbClr val="FFFF00"/>
                </a:solidFill>
                <a:miter lim="800000"/>
                <a:headEnd/>
                <a:tailEnd/>
              </a:ln>
            </p:spPr>
            <p:txBody>
              <a:bodyPr wrap="none" anchor="ctr"/>
              <a:lstStyle/>
              <a:p>
                <a:endParaRPr lang="en-BW" sz="1662"/>
              </a:p>
            </p:txBody>
          </p:sp>
          <p:sp>
            <p:nvSpPr>
              <p:cNvPr id="81934" name="AutoShape 9">
                <a:extLst>
                  <a:ext uri="{FF2B5EF4-FFF2-40B4-BE49-F238E27FC236}">
                    <a16:creationId xmlns:a16="http://schemas.microsoft.com/office/drawing/2014/main" id="{1C1DD78B-92F1-4EC7-ADF1-90452B43AF54}"/>
                  </a:ext>
                </a:extLst>
              </p:cNvPr>
              <p:cNvSpPr>
                <a:spLocks noChangeArrowheads="1"/>
              </p:cNvSpPr>
              <p:nvPr/>
            </p:nvSpPr>
            <p:spPr bwMode="auto">
              <a:xfrm rot="-702017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03 w 21600"/>
                  <a:gd name="T13" fmla="*/ 0 h 21600"/>
                  <a:gd name="T14" fmla="*/ 16997 w 21600"/>
                  <a:gd name="T15" fmla="*/ 5241 h 21600"/>
                </a:gdLst>
                <a:ahLst/>
                <a:cxnLst>
                  <a:cxn ang="T8">
                    <a:pos x="T0" y="T1"/>
                  </a:cxn>
                  <a:cxn ang="T9">
                    <a:pos x="T2" y="T3"/>
                  </a:cxn>
                  <a:cxn ang="T10">
                    <a:pos x="T4" y="T5"/>
                  </a:cxn>
                  <a:cxn ang="T11">
                    <a:pos x="T6" y="T7"/>
                  </a:cxn>
                </a:cxnLst>
                <a:rect l="T12" t="T13" r="T14" b="T15"/>
                <a:pathLst>
                  <a:path w="21600" h="21600">
                    <a:moveTo>
                      <a:pt x="7991" y="4618"/>
                    </a:moveTo>
                    <a:cubicBezTo>
                      <a:pt x="8873" y="4217"/>
                      <a:pt x="9831" y="4009"/>
                      <a:pt x="10800" y="4010"/>
                    </a:cubicBezTo>
                    <a:cubicBezTo>
                      <a:pt x="11768" y="4010"/>
                      <a:pt x="12726" y="4217"/>
                      <a:pt x="13608" y="4618"/>
                    </a:cubicBezTo>
                    <a:lnTo>
                      <a:pt x="15267" y="967"/>
                    </a:lnTo>
                    <a:cubicBezTo>
                      <a:pt x="13864" y="329"/>
                      <a:pt x="12341" y="-1"/>
                      <a:pt x="10799" y="0"/>
                    </a:cubicBezTo>
                    <a:cubicBezTo>
                      <a:pt x="9258" y="0"/>
                      <a:pt x="7735" y="329"/>
                      <a:pt x="6332" y="967"/>
                    </a:cubicBezTo>
                    <a:lnTo>
                      <a:pt x="7991" y="4618"/>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81935" name="AutoShape 10">
                <a:extLst>
                  <a:ext uri="{FF2B5EF4-FFF2-40B4-BE49-F238E27FC236}">
                    <a16:creationId xmlns:a16="http://schemas.microsoft.com/office/drawing/2014/main" id="{D18C0FFF-3763-47CC-A33F-2FF3287181DB}"/>
                  </a:ext>
                </a:extLst>
              </p:cNvPr>
              <p:cNvSpPr>
                <a:spLocks noChangeArrowheads="1"/>
              </p:cNvSpPr>
              <p:nvPr/>
            </p:nvSpPr>
            <p:spPr bwMode="auto">
              <a:xfrm rot="-3930952">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41 w 21600"/>
                  <a:gd name="T13" fmla="*/ 0 h 21600"/>
                  <a:gd name="T14" fmla="*/ 16959 w 21600"/>
                  <a:gd name="T15" fmla="*/ 5184 h 21600"/>
                </a:gdLst>
                <a:ahLst/>
                <a:cxnLst>
                  <a:cxn ang="T8">
                    <a:pos x="T0" y="T1"/>
                  </a:cxn>
                  <a:cxn ang="T9">
                    <a:pos x="T2" y="T3"/>
                  </a:cxn>
                  <a:cxn ang="T10">
                    <a:pos x="T4" y="T5"/>
                  </a:cxn>
                  <a:cxn ang="T11">
                    <a:pos x="T6" y="T7"/>
                  </a:cxn>
                </a:cxnLst>
                <a:rect l="T12" t="T13" r="T14" b="T15"/>
                <a:pathLst>
                  <a:path w="21600" h="21600">
                    <a:moveTo>
                      <a:pt x="7995" y="4566"/>
                    </a:moveTo>
                    <a:cubicBezTo>
                      <a:pt x="8877" y="4170"/>
                      <a:pt x="9833" y="3964"/>
                      <a:pt x="10800" y="3965"/>
                    </a:cubicBezTo>
                    <a:cubicBezTo>
                      <a:pt x="11766" y="3965"/>
                      <a:pt x="12722" y="4170"/>
                      <a:pt x="13604" y="4566"/>
                    </a:cubicBezTo>
                    <a:lnTo>
                      <a:pt x="15231" y="951"/>
                    </a:lnTo>
                    <a:cubicBezTo>
                      <a:pt x="13838" y="324"/>
                      <a:pt x="12327" y="-1"/>
                      <a:pt x="10799" y="0"/>
                    </a:cubicBezTo>
                    <a:cubicBezTo>
                      <a:pt x="9272" y="0"/>
                      <a:pt x="7761" y="324"/>
                      <a:pt x="6368" y="951"/>
                    </a:cubicBezTo>
                    <a:lnTo>
                      <a:pt x="7995" y="4566"/>
                    </a:lnTo>
                    <a:close/>
                  </a:path>
                </a:pathLst>
              </a:cu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81936" name="AutoShape 11">
                <a:extLst>
                  <a:ext uri="{FF2B5EF4-FFF2-40B4-BE49-F238E27FC236}">
                    <a16:creationId xmlns:a16="http://schemas.microsoft.com/office/drawing/2014/main" id="{BB29704C-B2D9-4BA2-8BD9-8DD49B51FDE1}"/>
                  </a:ext>
                </a:extLst>
              </p:cNvPr>
              <p:cNvSpPr>
                <a:spLocks noChangeArrowheads="1"/>
              </p:cNvSpPr>
              <p:nvPr/>
            </p:nvSpPr>
            <p:spPr bwMode="auto">
              <a:xfrm rot="843631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9 w 21600"/>
                  <a:gd name="T13" fmla="*/ 0 h 21600"/>
                  <a:gd name="T14" fmla="*/ 17091 w 21600"/>
                  <a:gd name="T15" fmla="*/ 5334 h 21600"/>
                </a:gdLst>
                <a:ahLst/>
                <a:cxnLst>
                  <a:cxn ang="T8">
                    <a:pos x="T0" y="T1"/>
                  </a:cxn>
                  <a:cxn ang="T9">
                    <a:pos x="T2" y="T3"/>
                  </a:cxn>
                  <a:cxn ang="T10">
                    <a:pos x="T4" y="T5"/>
                  </a:cxn>
                  <a:cxn ang="T11">
                    <a:pos x="T6" y="T7"/>
                  </a:cxn>
                </a:cxnLst>
                <a:rect l="T12" t="T13" r="T14" b="T15"/>
                <a:pathLst>
                  <a:path w="21600" h="21600">
                    <a:moveTo>
                      <a:pt x="7957" y="4702"/>
                    </a:moveTo>
                    <a:cubicBezTo>
                      <a:pt x="8847" y="4287"/>
                      <a:pt x="9817" y="4071"/>
                      <a:pt x="10800" y="4072"/>
                    </a:cubicBezTo>
                    <a:cubicBezTo>
                      <a:pt x="11782" y="4072"/>
                      <a:pt x="12752" y="4287"/>
                      <a:pt x="13642" y="4702"/>
                    </a:cubicBezTo>
                    <a:lnTo>
                      <a:pt x="15363" y="1011"/>
                    </a:lnTo>
                    <a:cubicBezTo>
                      <a:pt x="13934" y="345"/>
                      <a:pt x="12376" y="-1"/>
                      <a:pt x="10799" y="0"/>
                    </a:cubicBezTo>
                    <a:cubicBezTo>
                      <a:pt x="9223" y="0"/>
                      <a:pt x="7665" y="345"/>
                      <a:pt x="6236" y="1011"/>
                    </a:cubicBezTo>
                    <a:lnTo>
                      <a:pt x="7957" y="4702"/>
                    </a:lnTo>
                    <a:close/>
                  </a:path>
                </a:pathLst>
              </a:custGeom>
              <a:solidFill>
                <a:srgbClr val="094D20"/>
              </a:solidFill>
              <a:ln w="9525">
                <a:solidFill>
                  <a:schemeClr val="accent1"/>
                </a:solidFill>
                <a:miter lim="800000"/>
                <a:headEnd/>
                <a:tailEnd/>
              </a:ln>
            </p:spPr>
            <p:txBody>
              <a:bodyPr rot="10800000" wrap="none" anchor="ctr"/>
              <a:lstStyle/>
              <a:p>
                <a:endParaRPr lang="en-BW" sz="1662"/>
              </a:p>
            </p:txBody>
          </p:sp>
          <p:sp>
            <p:nvSpPr>
              <p:cNvPr id="81937" name="AutoShape 12">
                <a:extLst>
                  <a:ext uri="{FF2B5EF4-FFF2-40B4-BE49-F238E27FC236}">
                    <a16:creationId xmlns:a16="http://schemas.microsoft.com/office/drawing/2014/main" id="{4CD22D1C-1736-45AF-A461-B0B050339918}"/>
                  </a:ext>
                </a:extLst>
              </p:cNvPr>
              <p:cNvSpPr>
                <a:spLocks noChangeArrowheads="1"/>
              </p:cNvSpPr>
              <p:nvPr/>
            </p:nvSpPr>
            <p:spPr bwMode="auto">
              <a:xfrm rot="533264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31 w 21600"/>
                  <a:gd name="T13" fmla="*/ 0 h 21600"/>
                  <a:gd name="T14" fmla="*/ 16969 w 21600"/>
                  <a:gd name="T15" fmla="*/ 5288 h 21600"/>
                </a:gdLst>
                <a:ahLst/>
                <a:cxnLst>
                  <a:cxn ang="T8">
                    <a:pos x="T0" y="T1"/>
                  </a:cxn>
                  <a:cxn ang="T9">
                    <a:pos x="T2" y="T3"/>
                  </a:cxn>
                  <a:cxn ang="T10">
                    <a:pos x="T4" y="T5"/>
                  </a:cxn>
                  <a:cxn ang="T11">
                    <a:pos x="T6" y="T7"/>
                  </a:cxn>
                </a:cxnLst>
                <a:rect l="T12" t="T13" r="T14" b="T15"/>
                <a:pathLst>
                  <a:path w="21600" h="21600">
                    <a:moveTo>
                      <a:pt x="8040" y="4680"/>
                    </a:moveTo>
                    <a:cubicBezTo>
                      <a:pt x="8907" y="4289"/>
                      <a:pt x="9848" y="4086"/>
                      <a:pt x="10800" y="4087"/>
                    </a:cubicBezTo>
                    <a:cubicBezTo>
                      <a:pt x="11751" y="4087"/>
                      <a:pt x="12692" y="4289"/>
                      <a:pt x="13559" y="4680"/>
                    </a:cubicBezTo>
                    <a:lnTo>
                      <a:pt x="15239" y="954"/>
                    </a:lnTo>
                    <a:cubicBezTo>
                      <a:pt x="13844" y="325"/>
                      <a:pt x="12330" y="-1"/>
                      <a:pt x="10799" y="0"/>
                    </a:cubicBezTo>
                    <a:cubicBezTo>
                      <a:pt x="9269" y="0"/>
                      <a:pt x="7755" y="325"/>
                      <a:pt x="6360" y="954"/>
                    </a:cubicBezTo>
                    <a:lnTo>
                      <a:pt x="8040" y="4680"/>
                    </a:lnTo>
                    <a:close/>
                  </a:path>
                </a:pathLst>
              </a:custGeom>
              <a:solidFill>
                <a:srgbClr val="002060"/>
              </a:solidFill>
              <a:ln w="9525">
                <a:solidFill>
                  <a:srgbClr val="002060"/>
                </a:solidFill>
                <a:miter lim="800000"/>
                <a:headEnd/>
                <a:tailEnd/>
              </a:ln>
            </p:spPr>
            <p:txBody>
              <a:bodyPr wrap="none" anchor="ctr"/>
              <a:lstStyle/>
              <a:p>
                <a:endParaRPr lang="en-BW" sz="1662"/>
              </a:p>
            </p:txBody>
          </p:sp>
          <p:sp>
            <p:nvSpPr>
              <p:cNvPr id="81938" name="AutoShape 13">
                <a:extLst>
                  <a:ext uri="{FF2B5EF4-FFF2-40B4-BE49-F238E27FC236}">
                    <a16:creationId xmlns:a16="http://schemas.microsoft.com/office/drawing/2014/main" id="{C2574C14-97AA-4EC5-ADAA-137C6895C0E2}"/>
                  </a:ext>
                </a:extLst>
              </p:cNvPr>
              <p:cNvSpPr>
                <a:spLocks noChangeArrowheads="1"/>
              </p:cNvSpPr>
              <p:nvPr/>
            </p:nvSpPr>
            <p:spPr bwMode="auto">
              <a:xfrm rot="233483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28 w 21600"/>
                  <a:gd name="T13" fmla="*/ 0 h 21600"/>
                  <a:gd name="T14" fmla="*/ 16772 w 21600"/>
                  <a:gd name="T15" fmla="*/ 5231 h 21600"/>
                </a:gdLst>
                <a:ahLst/>
                <a:cxnLst>
                  <a:cxn ang="T8">
                    <a:pos x="T0" y="T1"/>
                  </a:cxn>
                  <a:cxn ang="T9">
                    <a:pos x="T2" y="T3"/>
                  </a:cxn>
                  <a:cxn ang="T10">
                    <a:pos x="T4" y="T5"/>
                  </a:cxn>
                  <a:cxn ang="T11">
                    <a:pos x="T6" y="T7"/>
                  </a:cxn>
                </a:cxnLst>
                <a:rect l="T12" t="T13" r="T14" b="T15"/>
                <a:pathLst>
                  <a:path w="21600" h="21600">
                    <a:moveTo>
                      <a:pt x="8173" y="4655"/>
                    </a:moveTo>
                    <a:cubicBezTo>
                      <a:pt x="9003" y="4300"/>
                      <a:pt x="9897" y="4117"/>
                      <a:pt x="10800" y="4118"/>
                    </a:cubicBezTo>
                    <a:cubicBezTo>
                      <a:pt x="11702" y="4118"/>
                      <a:pt x="12596" y="4300"/>
                      <a:pt x="13426" y="4655"/>
                    </a:cubicBezTo>
                    <a:lnTo>
                      <a:pt x="15045" y="869"/>
                    </a:lnTo>
                    <a:cubicBezTo>
                      <a:pt x="13703" y="295"/>
                      <a:pt x="12259" y="-1"/>
                      <a:pt x="10799" y="0"/>
                    </a:cubicBezTo>
                    <a:cubicBezTo>
                      <a:pt x="9340" y="0"/>
                      <a:pt x="7896" y="295"/>
                      <a:pt x="6554" y="869"/>
                    </a:cubicBezTo>
                    <a:lnTo>
                      <a:pt x="8173" y="4655"/>
                    </a:lnTo>
                    <a:close/>
                  </a:path>
                </a:pathLst>
              </a:custGeom>
              <a:solidFill>
                <a:srgbClr val="FF0000"/>
              </a:solidFill>
              <a:ln w="9525">
                <a:solidFill>
                  <a:srgbClr val="FF0000"/>
                </a:solidFill>
                <a:miter lim="800000"/>
                <a:headEnd/>
                <a:tailEnd/>
              </a:ln>
            </p:spPr>
            <p:txBody>
              <a:bodyPr wrap="none" anchor="ctr"/>
              <a:lstStyle/>
              <a:p>
                <a:endParaRPr lang="en-BW" sz="1662"/>
              </a:p>
            </p:txBody>
          </p:sp>
        </p:grpSp>
        <p:sp>
          <p:nvSpPr>
            <p:cNvPr id="81926" name="Text Box 17">
              <a:extLst>
                <a:ext uri="{FF2B5EF4-FFF2-40B4-BE49-F238E27FC236}">
                  <a16:creationId xmlns:a16="http://schemas.microsoft.com/office/drawing/2014/main" id="{178BF1A0-4923-4E90-92B1-35D53F8A8D0D}"/>
                </a:ext>
              </a:extLst>
            </p:cNvPr>
            <p:cNvSpPr txBox="1">
              <a:spLocks noChangeArrowheads="1"/>
            </p:cNvSpPr>
            <p:nvPr/>
          </p:nvSpPr>
          <p:spPr bwMode="auto">
            <a:xfrm rot="2397101">
              <a:off x="1728" y="1320"/>
              <a:ext cx="7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81927" name="Text Box 18">
              <a:extLst>
                <a:ext uri="{FF2B5EF4-FFF2-40B4-BE49-F238E27FC236}">
                  <a16:creationId xmlns:a16="http://schemas.microsoft.com/office/drawing/2014/main" id="{26F75504-2A27-47F2-95F1-34E7FB8F6FF1}"/>
                </a:ext>
              </a:extLst>
            </p:cNvPr>
            <p:cNvSpPr txBox="1">
              <a:spLocks noChangeArrowheads="1"/>
            </p:cNvSpPr>
            <p:nvPr/>
          </p:nvSpPr>
          <p:spPr bwMode="auto">
            <a:xfrm rot="766272">
              <a:off x="846" y="2989"/>
              <a:ext cx="86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81928" name="Text Box 19">
              <a:extLst>
                <a:ext uri="{FF2B5EF4-FFF2-40B4-BE49-F238E27FC236}">
                  <a16:creationId xmlns:a16="http://schemas.microsoft.com/office/drawing/2014/main" id="{143B0F15-AEA6-4776-B3A1-79F15BC4B36B}"/>
                </a:ext>
              </a:extLst>
            </p:cNvPr>
            <p:cNvSpPr txBox="1">
              <a:spLocks noChangeArrowheads="1"/>
            </p:cNvSpPr>
            <p:nvPr/>
          </p:nvSpPr>
          <p:spPr bwMode="auto">
            <a:xfrm rot="19162648">
              <a:off x="1688" y="2760"/>
              <a:ext cx="8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81929" name="Rectangle 20">
              <a:extLst>
                <a:ext uri="{FF2B5EF4-FFF2-40B4-BE49-F238E27FC236}">
                  <a16:creationId xmlns:a16="http://schemas.microsoft.com/office/drawing/2014/main" id="{1CC0FE4E-1A8D-486A-9708-E06C324857D6}"/>
                </a:ext>
              </a:extLst>
            </p:cNvPr>
            <p:cNvSpPr>
              <a:spLocks noChangeArrowheads="1"/>
            </p:cNvSpPr>
            <p:nvPr/>
          </p:nvSpPr>
          <p:spPr bwMode="auto">
            <a:xfrm rot="17741038">
              <a:off x="128" y="1670"/>
              <a:ext cx="93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81930" name="Rectangle 21">
              <a:extLst>
                <a:ext uri="{FF2B5EF4-FFF2-40B4-BE49-F238E27FC236}">
                  <a16:creationId xmlns:a16="http://schemas.microsoft.com/office/drawing/2014/main" id="{7A7FF833-72FB-4FE3-BF27-9EE992BC0059}"/>
                </a:ext>
              </a:extLst>
            </p:cNvPr>
            <p:cNvSpPr>
              <a:spLocks noChangeArrowheads="1"/>
            </p:cNvSpPr>
            <p:nvPr/>
          </p:nvSpPr>
          <p:spPr bwMode="auto">
            <a:xfrm rot="3892326">
              <a:off x="254" y="2483"/>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81931" name="Rectangle 22">
              <a:extLst>
                <a:ext uri="{FF2B5EF4-FFF2-40B4-BE49-F238E27FC236}">
                  <a16:creationId xmlns:a16="http://schemas.microsoft.com/office/drawing/2014/main" id="{38B502D6-D8C0-4726-A032-981C727F8315}"/>
                </a:ext>
              </a:extLst>
            </p:cNvPr>
            <p:cNvSpPr>
              <a:spLocks noChangeArrowheads="1"/>
            </p:cNvSpPr>
            <p:nvPr/>
          </p:nvSpPr>
          <p:spPr bwMode="auto">
            <a:xfrm rot="5400000">
              <a:off x="2011" y="2035"/>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668218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1EACFF5-08A0-48FC-8D50-EF4AAD1B350A}"/>
              </a:ext>
            </a:extLst>
          </p:cNvPr>
          <p:cNvSpPr>
            <a:spLocks noGrp="1" noChangeArrowheads="1"/>
          </p:cNvSpPr>
          <p:nvPr>
            <p:ph type="title"/>
          </p:nvPr>
        </p:nvSpPr>
        <p:spPr>
          <a:xfrm>
            <a:off x="2579078" y="1129258"/>
            <a:ext cx="7561263" cy="752297"/>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Giving and Receiving Feedback</a:t>
            </a:r>
          </a:p>
        </p:txBody>
      </p:sp>
      <p:sp>
        <p:nvSpPr>
          <p:cNvPr id="82947" name="Rectangle 3">
            <a:extLst>
              <a:ext uri="{FF2B5EF4-FFF2-40B4-BE49-F238E27FC236}">
                <a16:creationId xmlns:a16="http://schemas.microsoft.com/office/drawing/2014/main" id="{4D71939A-1040-4E46-894B-D0CFE2A02C69}"/>
              </a:ext>
            </a:extLst>
          </p:cNvPr>
          <p:cNvSpPr>
            <a:spLocks noChangeArrowheads="1"/>
          </p:cNvSpPr>
          <p:nvPr/>
        </p:nvSpPr>
        <p:spPr bwMode="auto">
          <a:xfrm>
            <a:off x="1664678" y="2022232"/>
            <a:ext cx="8932985" cy="417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marL="571500" indent="-571500"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eaLnBrk="1" hangingPunct="1">
              <a:buFont typeface="Wingdings" panose="05000000000000000000" pitchFamily="2" charset="2"/>
              <a:buChar char="Ø"/>
            </a:pPr>
            <a:r>
              <a:rPr lang="en-ZA" altLang="en-BW" sz="3323" b="1" dirty="0">
                <a:latin typeface="Trebuchet MS" panose="020B0603020202020204" pitchFamily="34" charset="0"/>
              </a:rPr>
              <a:t>Mentees want to receive honest, candid feedback from their mentor. </a:t>
            </a:r>
          </a:p>
          <a:p>
            <a:pPr eaLnBrk="1" hangingPunct="1">
              <a:buFont typeface="Wingdings" panose="05000000000000000000" pitchFamily="2" charset="2"/>
              <a:buChar char="Ø"/>
            </a:pPr>
            <a:r>
              <a:rPr lang="en-ZA" altLang="en-BW" sz="3323" b="1" dirty="0">
                <a:latin typeface="Trebuchet MS" panose="020B0603020202020204" pitchFamily="34" charset="0"/>
              </a:rPr>
              <a:t>Equally important is the feedback mentees can offer to mentors.</a:t>
            </a:r>
          </a:p>
          <a:p>
            <a:pPr eaLnBrk="1" hangingPunct="1">
              <a:buFont typeface="Wingdings" panose="05000000000000000000" pitchFamily="2" charset="2"/>
              <a:buChar char="Ø"/>
            </a:pPr>
            <a:r>
              <a:rPr lang="en-ZA" altLang="en-BW" sz="3323" b="1" dirty="0">
                <a:latin typeface="Trebuchet MS" panose="020B0603020202020204" pitchFamily="34" charset="0"/>
              </a:rPr>
              <a:t> Engaging in reciprocal and on-going feedback is a vital component of the partnership.</a:t>
            </a:r>
          </a:p>
          <a:p>
            <a:pPr eaLnBrk="1" hangingPunct="1">
              <a:buFont typeface="Wingdings" panose="05000000000000000000" pitchFamily="2" charset="2"/>
              <a:buChar char="Ø"/>
            </a:pPr>
            <a:r>
              <a:rPr lang="en-ZA" altLang="en-BW" sz="3323" b="1" dirty="0">
                <a:latin typeface="Trebuchet MS" panose="020B0603020202020204" pitchFamily="34" charset="0"/>
              </a:rPr>
              <a:t>Timely feedback</a:t>
            </a:r>
          </a:p>
        </p:txBody>
      </p:sp>
    </p:spTree>
    <p:extLst>
      <p:ext uri="{BB962C8B-B14F-4D97-AF65-F5344CB8AC3E}">
        <p14:creationId xmlns:p14="http://schemas.microsoft.com/office/powerpoint/2010/main" val="2015992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1ECDED1-F97D-438F-BFFA-80082DABF6CD}"/>
              </a:ext>
            </a:extLst>
          </p:cNvPr>
          <p:cNvSpPr>
            <a:spLocks noGrp="1" noChangeArrowheads="1"/>
          </p:cNvSpPr>
          <p:nvPr>
            <p:ph type="title"/>
          </p:nvPr>
        </p:nvSpPr>
        <p:spPr>
          <a:xfrm>
            <a:off x="2367286" y="826478"/>
            <a:ext cx="7561263" cy="752297"/>
          </a:xfrm>
        </p:spPr>
        <p:txBody>
          <a:bodyPr vert="horz" lIns="83527" tIns="41031" rIns="83527" bIns="41031" rtlCol="0" anchor="ctr">
            <a:normAutofit fontScale="90000"/>
          </a:bodyPr>
          <a:lstStyle/>
          <a:p>
            <a:pPr algn="ctr" eaLnBrk="1" hangingPunct="1">
              <a:defRPr/>
            </a:pPr>
            <a:r>
              <a:rPr lang="en-US" sz="3692" b="1" dirty="0">
                <a:solidFill>
                  <a:schemeClr val="accent1"/>
                </a:solidFill>
                <a:latin typeface="Trebuchet MS" pitchFamily="34" charset="0"/>
              </a:rPr>
              <a:t>Effective Feedback From the Mentee</a:t>
            </a:r>
          </a:p>
        </p:txBody>
      </p:sp>
      <p:sp>
        <p:nvSpPr>
          <p:cNvPr id="74755" name="Rectangle 3">
            <a:extLst>
              <a:ext uri="{FF2B5EF4-FFF2-40B4-BE49-F238E27FC236}">
                <a16:creationId xmlns:a16="http://schemas.microsoft.com/office/drawing/2014/main" id="{89705666-9425-4949-B5AF-4CC33E97019F}"/>
              </a:ext>
            </a:extLst>
          </p:cNvPr>
          <p:cNvSpPr>
            <a:spLocks noChangeArrowheads="1"/>
          </p:cNvSpPr>
          <p:nvPr/>
        </p:nvSpPr>
        <p:spPr bwMode="auto">
          <a:xfrm>
            <a:off x="1657351" y="1107832"/>
            <a:ext cx="8932985" cy="519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p>
            <a:pPr>
              <a:defRPr/>
            </a:pPr>
            <a:endParaRPr lang="en-ZA" sz="3323" dirty="0">
              <a:latin typeface="Trebuchet MS" pitchFamily="34" charset="0"/>
            </a:endParaRPr>
          </a:p>
          <a:p>
            <a:pPr marL="527552" indent="-527552">
              <a:buFont typeface="Wingdings" pitchFamily="2" charset="2"/>
              <a:buChar char="Ø"/>
              <a:defRPr/>
            </a:pPr>
            <a:r>
              <a:rPr lang="en-ZA" sz="3323" b="1" dirty="0">
                <a:latin typeface="Trebuchet MS" pitchFamily="34" charset="0"/>
              </a:rPr>
              <a:t>Whether the advice or guidance you offered was beneficial and solved an</a:t>
            </a:r>
          </a:p>
          <a:p>
            <a:pPr>
              <a:defRPr/>
            </a:pPr>
            <a:r>
              <a:rPr lang="en-ZA" sz="3323" b="1" dirty="0">
                <a:latin typeface="Trebuchet MS" pitchFamily="34" charset="0"/>
              </a:rPr>
              <a:t>     issue.</a:t>
            </a:r>
          </a:p>
          <a:p>
            <a:pPr marL="527552" indent="-527552">
              <a:buFont typeface="Wingdings" pitchFamily="2" charset="2"/>
              <a:buChar char="Ø"/>
              <a:defRPr/>
            </a:pPr>
            <a:r>
              <a:rPr lang="en-ZA" sz="3323" b="1" dirty="0">
                <a:latin typeface="Trebuchet MS" pitchFamily="34" charset="0"/>
              </a:rPr>
              <a:t>Whether the mentor communication style and/or actions facilitate a positive mentoring experience.</a:t>
            </a:r>
          </a:p>
          <a:p>
            <a:pPr marL="527552" indent="-527552">
              <a:buFont typeface="Wingdings" pitchFamily="2" charset="2"/>
              <a:buChar char="Ø"/>
              <a:defRPr/>
            </a:pPr>
            <a:r>
              <a:rPr lang="en-ZA" sz="3323" b="1" dirty="0">
                <a:latin typeface="Trebuchet MS" pitchFamily="34" charset="0"/>
              </a:rPr>
              <a:t>Whether the mentor communication style and/or actions create challenges to a positive mentoring experience.</a:t>
            </a:r>
          </a:p>
        </p:txBody>
      </p:sp>
    </p:spTree>
    <p:extLst>
      <p:ext uri="{BB962C8B-B14F-4D97-AF65-F5344CB8AC3E}">
        <p14:creationId xmlns:p14="http://schemas.microsoft.com/office/powerpoint/2010/main" val="974026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696AFDF-3723-4B20-95E7-2E18EA0CFE40}"/>
              </a:ext>
            </a:extLst>
          </p:cNvPr>
          <p:cNvSpPr>
            <a:spLocks noGrp="1" noChangeArrowheads="1"/>
          </p:cNvSpPr>
          <p:nvPr>
            <p:ph type="title"/>
          </p:nvPr>
        </p:nvSpPr>
        <p:spPr>
          <a:xfrm>
            <a:off x="2350539" y="1107832"/>
            <a:ext cx="7561263" cy="752297"/>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Effective Feedback To Mentee</a:t>
            </a:r>
          </a:p>
        </p:txBody>
      </p:sp>
      <p:sp>
        <p:nvSpPr>
          <p:cNvPr id="74755" name="Rectangle 3">
            <a:extLst>
              <a:ext uri="{FF2B5EF4-FFF2-40B4-BE49-F238E27FC236}">
                <a16:creationId xmlns:a16="http://schemas.microsoft.com/office/drawing/2014/main" id="{8B4858F5-E260-4652-97D8-8316EE1416C3}"/>
              </a:ext>
            </a:extLst>
          </p:cNvPr>
          <p:cNvSpPr>
            <a:spLocks noChangeArrowheads="1"/>
          </p:cNvSpPr>
          <p:nvPr/>
        </p:nvSpPr>
        <p:spPr bwMode="auto">
          <a:xfrm>
            <a:off x="1685193" y="1529863"/>
            <a:ext cx="8932985" cy="519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p>
            <a:pPr>
              <a:defRPr/>
            </a:pPr>
            <a:r>
              <a:rPr lang="en-ZA" sz="3692" b="1" dirty="0">
                <a:latin typeface="Trebuchet MS" pitchFamily="34" charset="0"/>
              </a:rPr>
              <a:t> </a:t>
            </a:r>
            <a:endParaRPr lang="en-ZA" sz="3692" dirty="0">
              <a:latin typeface="Trebuchet MS" pitchFamily="34" charset="0"/>
            </a:endParaRPr>
          </a:p>
          <a:p>
            <a:pPr>
              <a:defRPr/>
            </a:pPr>
            <a:r>
              <a:rPr lang="en-ZA" sz="3692" b="1" dirty="0">
                <a:latin typeface="Trebuchet MS" pitchFamily="34" charset="0"/>
              </a:rPr>
              <a:t>Focuses on </a:t>
            </a:r>
          </a:p>
          <a:p>
            <a:pPr marL="527552" indent="-527552">
              <a:buFont typeface="Wingdings" pitchFamily="2" charset="2"/>
              <a:buChar char="Ø"/>
              <a:defRPr/>
            </a:pPr>
            <a:r>
              <a:rPr lang="en-ZA" sz="3692" b="1" dirty="0">
                <a:latin typeface="Trebuchet MS" pitchFamily="34" charset="0"/>
              </a:rPr>
              <a:t>Mentee strengths and assets.</a:t>
            </a:r>
          </a:p>
          <a:p>
            <a:pPr marL="527552" indent="-527552">
              <a:buFont typeface="Wingdings" pitchFamily="2" charset="2"/>
              <a:buChar char="Ø"/>
              <a:defRPr/>
            </a:pPr>
            <a:r>
              <a:rPr lang="en-ZA" sz="3692" b="1" dirty="0">
                <a:latin typeface="Trebuchet MS" pitchFamily="34" charset="0"/>
              </a:rPr>
              <a:t>Areas for growth, development and enhancement.</a:t>
            </a:r>
          </a:p>
          <a:p>
            <a:pPr marL="527552" indent="-527552">
              <a:buFont typeface="Wingdings" pitchFamily="2" charset="2"/>
              <a:buChar char="Ø"/>
              <a:defRPr/>
            </a:pPr>
            <a:r>
              <a:rPr lang="en-ZA" sz="3692" b="1" dirty="0">
                <a:latin typeface="Trebuchet MS" pitchFamily="34" charset="0"/>
              </a:rPr>
              <a:t>Harmful behaviors or attitudes.</a:t>
            </a:r>
          </a:p>
          <a:p>
            <a:pPr marL="527552" indent="-527552">
              <a:buFont typeface="Wingdings" pitchFamily="2" charset="2"/>
              <a:buChar char="Ø"/>
              <a:defRPr/>
            </a:pPr>
            <a:r>
              <a:rPr lang="en-ZA" sz="3692" b="1" dirty="0">
                <a:latin typeface="Trebuchet MS" pitchFamily="34" charset="0"/>
              </a:rPr>
              <a:t>Observations on how the mentee may be perceived by others.</a:t>
            </a:r>
          </a:p>
          <a:p>
            <a:pPr algn="ctr">
              <a:defRPr/>
            </a:pPr>
            <a:endParaRPr lang="en-US" sz="3692" b="1" dirty="0">
              <a:latin typeface="Trebuchet MS" pitchFamily="34" charset="0"/>
            </a:endParaRPr>
          </a:p>
        </p:txBody>
      </p:sp>
    </p:spTree>
    <p:extLst>
      <p:ext uri="{BB962C8B-B14F-4D97-AF65-F5344CB8AC3E}">
        <p14:creationId xmlns:p14="http://schemas.microsoft.com/office/powerpoint/2010/main" val="79386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12DE346A-9764-41E9-891A-D674FD3B574F}"/>
              </a:ext>
            </a:extLst>
          </p:cNvPr>
          <p:cNvSpPr>
            <a:spLocks noGrp="1"/>
          </p:cNvSpPr>
          <p:nvPr>
            <p:ph type="sldNum" sz="quarter" idx="12"/>
          </p:nvPr>
        </p:nvSpPr>
        <p:spPr/>
        <p:txBody>
          <a:bodyPr/>
          <a:lstStyle>
            <a:lvl1pPr eaLnBrk="0" hangingPunct="0">
              <a:defRPr sz="738">
                <a:solidFill>
                  <a:schemeClr val="tx1"/>
                </a:solidFill>
                <a:latin typeface="Arial Narrow" panose="020B0606020202030204" pitchFamily="34" charset="0"/>
              </a:defRPr>
            </a:lvl1pPr>
            <a:lvl2pPr marL="685817" indent="-263776" eaLnBrk="0" hangingPunct="0">
              <a:defRPr sz="738">
                <a:solidFill>
                  <a:schemeClr val="tx1"/>
                </a:solidFill>
                <a:latin typeface="Arial Narrow" panose="020B0606020202030204" pitchFamily="34" charset="0"/>
              </a:defRPr>
            </a:lvl2pPr>
            <a:lvl3pPr marL="1055103" indent="-211021" eaLnBrk="0" hangingPunct="0">
              <a:defRPr sz="738">
                <a:solidFill>
                  <a:schemeClr val="tx1"/>
                </a:solidFill>
                <a:latin typeface="Arial Narrow" panose="020B0606020202030204" pitchFamily="34" charset="0"/>
              </a:defRPr>
            </a:lvl3pPr>
            <a:lvl4pPr marL="1477145" indent="-211021" eaLnBrk="0" hangingPunct="0">
              <a:defRPr sz="738">
                <a:solidFill>
                  <a:schemeClr val="tx1"/>
                </a:solidFill>
                <a:latin typeface="Arial Narrow" panose="020B0606020202030204" pitchFamily="34" charset="0"/>
              </a:defRPr>
            </a:lvl4pPr>
            <a:lvl5pPr marL="1899186" indent="-211021" eaLnBrk="0" hangingPunct="0">
              <a:defRPr sz="738">
                <a:solidFill>
                  <a:schemeClr val="tx1"/>
                </a:solidFill>
                <a:latin typeface="Arial Narrow" panose="020B0606020202030204" pitchFamily="34" charset="0"/>
              </a:defRPr>
            </a:lvl5pPr>
            <a:lvl6pPr marL="2321227" indent="-211021" eaLnBrk="0" fontAlgn="base" hangingPunct="0">
              <a:spcBef>
                <a:spcPct val="0"/>
              </a:spcBef>
              <a:spcAft>
                <a:spcPct val="0"/>
              </a:spcAft>
              <a:defRPr sz="738">
                <a:solidFill>
                  <a:schemeClr val="tx1"/>
                </a:solidFill>
                <a:latin typeface="Arial Narrow" panose="020B0606020202030204" pitchFamily="34" charset="0"/>
              </a:defRPr>
            </a:lvl6pPr>
            <a:lvl7pPr marL="2743269" indent="-211021" eaLnBrk="0" fontAlgn="base" hangingPunct="0">
              <a:spcBef>
                <a:spcPct val="0"/>
              </a:spcBef>
              <a:spcAft>
                <a:spcPct val="0"/>
              </a:spcAft>
              <a:defRPr sz="738">
                <a:solidFill>
                  <a:schemeClr val="tx1"/>
                </a:solidFill>
                <a:latin typeface="Arial Narrow" panose="020B0606020202030204" pitchFamily="34" charset="0"/>
              </a:defRPr>
            </a:lvl7pPr>
            <a:lvl8pPr marL="3165310" indent="-211021" eaLnBrk="0" fontAlgn="base" hangingPunct="0">
              <a:spcBef>
                <a:spcPct val="0"/>
              </a:spcBef>
              <a:spcAft>
                <a:spcPct val="0"/>
              </a:spcAft>
              <a:defRPr sz="738">
                <a:solidFill>
                  <a:schemeClr val="tx1"/>
                </a:solidFill>
                <a:latin typeface="Arial Narrow" panose="020B0606020202030204" pitchFamily="34" charset="0"/>
              </a:defRPr>
            </a:lvl8pPr>
            <a:lvl9pPr marL="3587351" indent="-211021" eaLnBrk="0" fontAlgn="base" hangingPunct="0">
              <a:spcBef>
                <a:spcPct val="0"/>
              </a:spcBef>
              <a:spcAft>
                <a:spcPct val="0"/>
              </a:spcAft>
              <a:defRPr sz="738">
                <a:solidFill>
                  <a:schemeClr val="tx1"/>
                </a:solidFill>
                <a:latin typeface="Arial Narrow" panose="020B0606020202030204" pitchFamily="34" charset="0"/>
              </a:defRPr>
            </a:lvl9pPr>
          </a:lstStyle>
          <a:p>
            <a:pPr eaLnBrk="1" hangingPunct="1"/>
            <a:fld id="{28E14BD8-E461-487E-8125-41FACA03161D}" type="slidenum">
              <a:rPr lang="en-US" altLang="en-BW" sz="1108">
                <a:solidFill>
                  <a:srgbClr val="045C75"/>
                </a:solidFill>
              </a:rPr>
              <a:pPr eaLnBrk="1" hangingPunct="1"/>
              <a:t>36</a:t>
            </a:fld>
            <a:endParaRPr lang="en-US" altLang="en-BW" sz="1108">
              <a:solidFill>
                <a:srgbClr val="045C75"/>
              </a:solidFill>
            </a:endParaRPr>
          </a:p>
        </p:txBody>
      </p:sp>
      <p:sp>
        <p:nvSpPr>
          <p:cNvPr id="87043" name="Rectangle 4">
            <a:extLst>
              <a:ext uri="{FF2B5EF4-FFF2-40B4-BE49-F238E27FC236}">
                <a16:creationId xmlns:a16="http://schemas.microsoft.com/office/drawing/2014/main" id="{4ED94846-7B7D-491C-B9F1-E9193D923F65}"/>
              </a:ext>
            </a:extLst>
          </p:cNvPr>
          <p:cNvSpPr>
            <a:spLocks noGrp="1" noChangeArrowheads="1"/>
          </p:cNvSpPr>
          <p:nvPr>
            <p:ph type="ctrTitle" idx="4294967295"/>
          </p:nvPr>
        </p:nvSpPr>
        <p:spPr>
          <a:xfrm>
            <a:off x="4548554" y="2645020"/>
            <a:ext cx="3305908" cy="1528396"/>
          </a:xfrm>
        </p:spPr>
        <p:txBody>
          <a:bodyPr vert="horz" lIns="84406" tIns="45720" rIns="84406" bIns="42203" rtlCol="0" anchor="ctr">
            <a:normAutofit fontScale="90000"/>
          </a:bodyPr>
          <a:lstStyle/>
          <a:p>
            <a:pPr algn="ctr" eaLnBrk="1" hangingPunct="1"/>
            <a:r>
              <a:rPr lang="en-GB" altLang="en-BW" sz="3692" b="1" dirty="0">
                <a:latin typeface="Trebuchet MS" panose="020B0603020202020204" pitchFamily="34" charset="0"/>
              </a:rPr>
              <a:t>Dos and Don’ts in a mentoring relationship</a:t>
            </a:r>
          </a:p>
        </p:txBody>
      </p:sp>
      <p:grpSp>
        <p:nvGrpSpPr>
          <p:cNvPr id="87044" name="Group 27">
            <a:extLst>
              <a:ext uri="{FF2B5EF4-FFF2-40B4-BE49-F238E27FC236}">
                <a16:creationId xmlns:a16="http://schemas.microsoft.com/office/drawing/2014/main" id="{84E06AB6-C382-4B3D-9F48-3DF657B788D6}"/>
              </a:ext>
            </a:extLst>
          </p:cNvPr>
          <p:cNvGrpSpPr>
            <a:grpSpLocks/>
          </p:cNvGrpSpPr>
          <p:nvPr/>
        </p:nvGrpSpPr>
        <p:grpSpPr bwMode="auto">
          <a:xfrm>
            <a:off x="3634154" y="756140"/>
            <a:ext cx="5134708" cy="5064369"/>
            <a:chOff x="336" y="960"/>
            <a:chExt cx="2304" cy="2304"/>
          </a:xfrm>
        </p:grpSpPr>
        <p:grpSp>
          <p:nvGrpSpPr>
            <p:cNvPr id="87045" name="Group 22">
              <a:extLst>
                <a:ext uri="{FF2B5EF4-FFF2-40B4-BE49-F238E27FC236}">
                  <a16:creationId xmlns:a16="http://schemas.microsoft.com/office/drawing/2014/main" id="{5D5A89B9-F944-4E9D-9974-AA6C27346832}"/>
                </a:ext>
              </a:extLst>
            </p:cNvPr>
            <p:cNvGrpSpPr>
              <a:grpSpLocks/>
            </p:cNvGrpSpPr>
            <p:nvPr/>
          </p:nvGrpSpPr>
          <p:grpSpPr bwMode="auto">
            <a:xfrm>
              <a:off x="336" y="960"/>
              <a:ext cx="2304" cy="2304"/>
              <a:chOff x="336" y="1008"/>
              <a:chExt cx="2304" cy="2304"/>
            </a:xfrm>
          </p:grpSpPr>
          <p:sp>
            <p:nvSpPr>
              <p:cNvPr id="87052" name="AutoShape 7">
                <a:extLst>
                  <a:ext uri="{FF2B5EF4-FFF2-40B4-BE49-F238E27FC236}">
                    <a16:creationId xmlns:a16="http://schemas.microsoft.com/office/drawing/2014/main" id="{3FA98794-A7EC-448C-BC8F-868D03F2A4F8}"/>
                  </a:ext>
                </a:extLst>
              </p:cNvPr>
              <p:cNvSpPr>
                <a:spLocks noChangeArrowheads="1"/>
              </p:cNvSpPr>
              <p:nvPr/>
            </p:nvSpPr>
            <p:spPr bwMode="auto">
              <a:xfrm rot="-10067717">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4 w 21600"/>
                  <a:gd name="T13" fmla="*/ 0 h 21600"/>
                  <a:gd name="T14" fmla="*/ 16856 w 21600"/>
                  <a:gd name="T15" fmla="*/ 5156 h 21600"/>
                </a:gdLst>
                <a:ahLst/>
                <a:cxnLst>
                  <a:cxn ang="T8">
                    <a:pos x="T0" y="T1"/>
                  </a:cxn>
                  <a:cxn ang="T9">
                    <a:pos x="T2" y="T3"/>
                  </a:cxn>
                  <a:cxn ang="T10">
                    <a:pos x="T4" y="T5"/>
                  </a:cxn>
                  <a:cxn ang="T11">
                    <a:pos x="T6" y="T7"/>
                  </a:cxn>
                </a:cxnLst>
                <a:rect l="T12" t="T13" r="T14" b="T15"/>
                <a:pathLst>
                  <a:path w="21600" h="21600">
                    <a:moveTo>
                      <a:pt x="8068" y="4552"/>
                    </a:moveTo>
                    <a:cubicBezTo>
                      <a:pt x="8929" y="4175"/>
                      <a:pt x="9859" y="3980"/>
                      <a:pt x="10800" y="3981"/>
                    </a:cubicBezTo>
                    <a:cubicBezTo>
                      <a:pt x="11740" y="3981"/>
                      <a:pt x="12670" y="4175"/>
                      <a:pt x="13531" y="4552"/>
                    </a:cubicBezTo>
                    <a:lnTo>
                      <a:pt x="15126" y="904"/>
                    </a:lnTo>
                    <a:cubicBezTo>
                      <a:pt x="13762" y="307"/>
                      <a:pt x="12289" y="-1"/>
                      <a:pt x="10799" y="0"/>
                    </a:cubicBezTo>
                    <a:cubicBezTo>
                      <a:pt x="9310" y="0"/>
                      <a:pt x="7837" y="307"/>
                      <a:pt x="6473" y="904"/>
                    </a:cubicBezTo>
                    <a:lnTo>
                      <a:pt x="8068" y="4552"/>
                    </a:lnTo>
                    <a:close/>
                  </a:path>
                </a:pathLst>
              </a:custGeom>
              <a:solidFill>
                <a:srgbClr val="FFFF00"/>
              </a:solidFill>
              <a:ln w="9525">
                <a:solidFill>
                  <a:srgbClr val="FFFF00"/>
                </a:solidFill>
                <a:miter lim="800000"/>
                <a:headEnd/>
                <a:tailEnd/>
              </a:ln>
            </p:spPr>
            <p:txBody>
              <a:bodyPr rot="10800000" wrap="none" anchor="ctr"/>
              <a:lstStyle/>
              <a:p>
                <a:endParaRPr lang="en-BW" sz="1662"/>
              </a:p>
            </p:txBody>
          </p:sp>
          <p:sp>
            <p:nvSpPr>
              <p:cNvPr id="87053" name="AutoShape 8">
                <a:extLst>
                  <a:ext uri="{FF2B5EF4-FFF2-40B4-BE49-F238E27FC236}">
                    <a16:creationId xmlns:a16="http://schemas.microsoft.com/office/drawing/2014/main" id="{B3801F05-E98C-4DC8-B686-0C0BCC299FEE}"/>
                  </a:ext>
                </a:extLst>
              </p:cNvPr>
              <p:cNvSpPr>
                <a:spLocks noChangeArrowheads="1"/>
              </p:cNvSpPr>
              <p:nvPr/>
            </p:nvSpPr>
            <p:spPr bwMode="auto">
              <a:xfrm rot="-793408">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31 w 21600"/>
                  <a:gd name="T13" fmla="*/ 0 h 21600"/>
                  <a:gd name="T14" fmla="*/ 17269 w 21600"/>
                  <a:gd name="T15" fmla="*/ 5353 h 21600"/>
                </a:gdLst>
                <a:ahLst/>
                <a:cxnLst>
                  <a:cxn ang="T8">
                    <a:pos x="T0" y="T1"/>
                  </a:cxn>
                  <a:cxn ang="T9">
                    <a:pos x="T2" y="T3"/>
                  </a:cxn>
                  <a:cxn ang="T10">
                    <a:pos x="T4" y="T5"/>
                  </a:cxn>
                  <a:cxn ang="T11">
                    <a:pos x="T6" y="T7"/>
                  </a:cxn>
                </a:cxnLst>
                <a:rect l="T12" t="T13" r="T14" b="T15"/>
                <a:pathLst>
                  <a:path w="21600" h="21600">
                    <a:moveTo>
                      <a:pt x="7809" y="4688"/>
                    </a:moveTo>
                    <a:cubicBezTo>
                      <a:pt x="8740" y="4232"/>
                      <a:pt x="9763" y="3995"/>
                      <a:pt x="10800" y="3996"/>
                    </a:cubicBezTo>
                    <a:cubicBezTo>
                      <a:pt x="11836" y="3996"/>
                      <a:pt x="12859" y="4232"/>
                      <a:pt x="13790" y="4688"/>
                    </a:cubicBezTo>
                    <a:lnTo>
                      <a:pt x="15547" y="1099"/>
                    </a:lnTo>
                    <a:cubicBezTo>
                      <a:pt x="14069" y="375"/>
                      <a:pt x="12445" y="-1"/>
                      <a:pt x="10799" y="0"/>
                    </a:cubicBezTo>
                    <a:cubicBezTo>
                      <a:pt x="9154" y="0"/>
                      <a:pt x="7530" y="375"/>
                      <a:pt x="6052" y="1099"/>
                    </a:cubicBezTo>
                    <a:lnTo>
                      <a:pt x="7809" y="4688"/>
                    </a:lnTo>
                    <a:close/>
                  </a:path>
                </a:pathLst>
              </a:custGeom>
              <a:solidFill>
                <a:srgbClr val="FFFF00"/>
              </a:solidFill>
              <a:ln w="9525">
                <a:solidFill>
                  <a:srgbClr val="FFFF00"/>
                </a:solidFill>
                <a:miter lim="800000"/>
                <a:headEnd/>
                <a:tailEnd/>
              </a:ln>
            </p:spPr>
            <p:txBody>
              <a:bodyPr wrap="none" anchor="ctr"/>
              <a:lstStyle/>
              <a:p>
                <a:endParaRPr lang="en-BW" sz="1662"/>
              </a:p>
            </p:txBody>
          </p:sp>
          <p:sp>
            <p:nvSpPr>
              <p:cNvPr id="87054" name="AutoShape 9">
                <a:extLst>
                  <a:ext uri="{FF2B5EF4-FFF2-40B4-BE49-F238E27FC236}">
                    <a16:creationId xmlns:a16="http://schemas.microsoft.com/office/drawing/2014/main" id="{2F81DDF7-C5BE-4E88-9067-964E2337D9CA}"/>
                  </a:ext>
                </a:extLst>
              </p:cNvPr>
              <p:cNvSpPr>
                <a:spLocks noChangeArrowheads="1"/>
              </p:cNvSpPr>
              <p:nvPr/>
            </p:nvSpPr>
            <p:spPr bwMode="auto">
              <a:xfrm rot="-702017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03 w 21600"/>
                  <a:gd name="T13" fmla="*/ 0 h 21600"/>
                  <a:gd name="T14" fmla="*/ 16997 w 21600"/>
                  <a:gd name="T15" fmla="*/ 5241 h 21600"/>
                </a:gdLst>
                <a:ahLst/>
                <a:cxnLst>
                  <a:cxn ang="T8">
                    <a:pos x="T0" y="T1"/>
                  </a:cxn>
                  <a:cxn ang="T9">
                    <a:pos x="T2" y="T3"/>
                  </a:cxn>
                  <a:cxn ang="T10">
                    <a:pos x="T4" y="T5"/>
                  </a:cxn>
                  <a:cxn ang="T11">
                    <a:pos x="T6" y="T7"/>
                  </a:cxn>
                </a:cxnLst>
                <a:rect l="T12" t="T13" r="T14" b="T15"/>
                <a:pathLst>
                  <a:path w="21600" h="21600">
                    <a:moveTo>
                      <a:pt x="7991" y="4618"/>
                    </a:moveTo>
                    <a:cubicBezTo>
                      <a:pt x="8873" y="4217"/>
                      <a:pt x="9831" y="4009"/>
                      <a:pt x="10800" y="4010"/>
                    </a:cubicBezTo>
                    <a:cubicBezTo>
                      <a:pt x="11768" y="4010"/>
                      <a:pt x="12726" y="4217"/>
                      <a:pt x="13608" y="4618"/>
                    </a:cubicBezTo>
                    <a:lnTo>
                      <a:pt x="15267" y="967"/>
                    </a:lnTo>
                    <a:cubicBezTo>
                      <a:pt x="13864" y="329"/>
                      <a:pt x="12341" y="-1"/>
                      <a:pt x="10799" y="0"/>
                    </a:cubicBezTo>
                    <a:cubicBezTo>
                      <a:pt x="9258" y="0"/>
                      <a:pt x="7735" y="329"/>
                      <a:pt x="6332" y="967"/>
                    </a:cubicBezTo>
                    <a:lnTo>
                      <a:pt x="7991" y="4618"/>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87055" name="AutoShape 10">
                <a:extLst>
                  <a:ext uri="{FF2B5EF4-FFF2-40B4-BE49-F238E27FC236}">
                    <a16:creationId xmlns:a16="http://schemas.microsoft.com/office/drawing/2014/main" id="{DE897EC5-E7FD-4752-8F0A-C63057A02EFC}"/>
                  </a:ext>
                </a:extLst>
              </p:cNvPr>
              <p:cNvSpPr>
                <a:spLocks noChangeArrowheads="1"/>
              </p:cNvSpPr>
              <p:nvPr/>
            </p:nvSpPr>
            <p:spPr bwMode="auto">
              <a:xfrm rot="-3930952">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41 w 21600"/>
                  <a:gd name="T13" fmla="*/ 0 h 21600"/>
                  <a:gd name="T14" fmla="*/ 16959 w 21600"/>
                  <a:gd name="T15" fmla="*/ 5184 h 21600"/>
                </a:gdLst>
                <a:ahLst/>
                <a:cxnLst>
                  <a:cxn ang="T8">
                    <a:pos x="T0" y="T1"/>
                  </a:cxn>
                  <a:cxn ang="T9">
                    <a:pos x="T2" y="T3"/>
                  </a:cxn>
                  <a:cxn ang="T10">
                    <a:pos x="T4" y="T5"/>
                  </a:cxn>
                  <a:cxn ang="T11">
                    <a:pos x="T6" y="T7"/>
                  </a:cxn>
                </a:cxnLst>
                <a:rect l="T12" t="T13" r="T14" b="T15"/>
                <a:pathLst>
                  <a:path w="21600" h="21600">
                    <a:moveTo>
                      <a:pt x="7995" y="4566"/>
                    </a:moveTo>
                    <a:cubicBezTo>
                      <a:pt x="8877" y="4170"/>
                      <a:pt x="9833" y="3964"/>
                      <a:pt x="10800" y="3965"/>
                    </a:cubicBezTo>
                    <a:cubicBezTo>
                      <a:pt x="11766" y="3965"/>
                      <a:pt x="12722" y="4170"/>
                      <a:pt x="13604" y="4566"/>
                    </a:cubicBezTo>
                    <a:lnTo>
                      <a:pt x="15231" y="951"/>
                    </a:lnTo>
                    <a:cubicBezTo>
                      <a:pt x="13838" y="324"/>
                      <a:pt x="12327" y="-1"/>
                      <a:pt x="10799" y="0"/>
                    </a:cubicBezTo>
                    <a:cubicBezTo>
                      <a:pt x="9272" y="0"/>
                      <a:pt x="7761" y="324"/>
                      <a:pt x="6368" y="951"/>
                    </a:cubicBezTo>
                    <a:lnTo>
                      <a:pt x="7995" y="4566"/>
                    </a:lnTo>
                    <a:close/>
                  </a:path>
                </a:pathLst>
              </a:cu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87056" name="AutoShape 11">
                <a:extLst>
                  <a:ext uri="{FF2B5EF4-FFF2-40B4-BE49-F238E27FC236}">
                    <a16:creationId xmlns:a16="http://schemas.microsoft.com/office/drawing/2014/main" id="{1584B9E0-1225-41B6-8244-222A1C646FF8}"/>
                  </a:ext>
                </a:extLst>
              </p:cNvPr>
              <p:cNvSpPr>
                <a:spLocks noChangeArrowheads="1"/>
              </p:cNvSpPr>
              <p:nvPr/>
            </p:nvSpPr>
            <p:spPr bwMode="auto">
              <a:xfrm rot="843631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9 w 21600"/>
                  <a:gd name="T13" fmla="*/ 0 h 21600"/>
                  <a:gd name="T14" fmla="*/ 17091 w 21600"/>
                  <a:gd name="T15" fmla="*/ 5334 h 21600"/>
                </a:gdLst>
                <a:ahLst/>
                <a:cxnLst>
                  <a:cxn ang="T8">
                    <a:pos x="T0" y="T1"/>
                  </a:cxn>
                  <a:cxn ang="T9">
                    <a:pos x="T2" y="T3"/>
                  </a:cxn>
                  <a:cxn ang="T10">
                    <a:pos x="T4" y="T5"/>
                  </a:cxn>
                  <a:cxn ang="T11">
                    <a:pos x="T6" y="T7"/>
                  </a:cxn>
                </a:cxnLst>
                <a:rect l="T12" t="T13" r="T14" b="T15"/>
                <a:pathLst>
                  <a:path w="21600" h="21600">
                    <a:moveTo>
                      <a:pt x="7957" y="4702"/>
                    </a:moveTo>
                    <a:cubicBezTo>
                      <a:pt x="8847" y="4287"/>
                      <a:pt x="9817" y="4071"/>
                      <a:pt x="10800" y="4072"/>
                    </a:cubicBezTo>
                    <a:cubicBezTo>
                      <a:pt x="11782" y="4072"/>
                      <a:pt x="12752" y="4287"/>
                      <a:pt x="13642" y="4702"/>
                    </a:cubicBezTo>
                    <a:lnTo>
                      <a:pt x="15363" y="1011"/>
                    </a:lnTo>
                    <a:cubicBezTo>
                      <a:pt x="13934" y="345"/>
                      <a:pt x="12376" y="-1"/>
                      <a:pt x="10799" y="0"/>
                    </a:cubicBezTo>
                    <a:cubicBezTo>
                      <a:pt x="9223" y="0"/>
                      <a:pt x="7665" y="345"/>
                      <a:pt x="6236" y="1011"/>
                    </a:cubicBezTo>
                    <a:lnTo>
                      <a:pt x="7957" y="4702"/>
                    </a:lnTo>
                    <a:close/>
                  </a:path>
                </a:pathLst>
              </a:custGeom>
              <a:solidFill>
                <a:srgbClr val="094D20"/>
              </a:solidFill>
              <a:ln w="9525">
                <a:solidFill>
                  <a:schemeClr val="accent1"/>
                </a:solidFill>
                <a:miter lim="800000"/>
                <a:headEnd/>
                <a:tailEnd/>
              </a:ln>
            </p:spPr>
            <p:txBody>
              <a:bodyPr rot="10800000" wrap="none" anchor="ctr"/>
              <a:lstStyle/>
              <a:p>
                <a:endParaRPr lang="en-BW" sz="1662"/>
              </a:p>
            </p:txBody>
          </p:sp>
          <p:sp>
            <p:nvSpPr>
              <p:cNvPr id="87057" name="AutoShape 12">
                <a:extLst>
                  <a:ext uri="{FF2B5EF4-FFF2-40B4-BE49-F238E27FC236}">
                    <a16:creationId xmlns:a16="http://schemas.microsoft.com/office/drawing/2014/main" id="{A61F10EC-CD56-4FA2-911D-ABEFACEBBB05}"/>
                  </a:ext>
                </a:extLst>
              </p:cNvPr>
              <p:cNvSpPr>
                <a:spLocks noChangeArrowheads="1"/>
              </p:cNvSpPr>
              <p:nvPr/>
            </p:nvSpPr>
            <p:spPr bwMode="auto">
              <a:xfrm rot="533264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31 w 21600"/>
                  <a:gd name="T13" fmla="*/ 0 h 21600"/>
                  <a:gd name="T14" fmla="*/ 16969 w 21600"/>
                  <a:gd name="T15" fmla="*/ 5288 h 21600"/>
                </a:gdLst>
                <a:ahLst/>
                <a:cxnLst>
                  <a:cxn ang="T8">
                    <a:pos x="T0" y="T1"/>
                  </a:cxn>
                  <a:cxn ang="T9">
                    <a:pos x="T2" y="T3"/>
                  </a:cxn>
                  <a:cxn ang="T10">
                    <a:pos x="T4" y="T5"/>
                  </a:cxn>
                  <a:cxn ang="T11">
                    <a:pos x="T6" y="T7"/>
                  </a:cxn>
                </a:cxnLst>
                <a:rect l="T12" t="T13" r="T14" b="T15"/>
                <a:pathLst>
                  <a:path w="21600" h="21600">
                    <a:moveTo>
                      <a:pt x="8040" y="4680"/>
                    </a:moveTo>
                    <a:cubicBezTo>
                      <a:pt x="8907" y="4289"/>
                      <a:pt x="9848" y="4086"/>
                      <a:pt x="10800" y="4087"/>
                    </a:cubicBezTo>
                    <a:cubicBezTo>
                      <a:pt x="11751" y="4087"/>
                      <a:pt x="12692" y="4289"/>
                      <a:pt x="13559" y="4680"/>
                    </a:cubicBezTo>
                    <a:lnTo>
                      <a:pt x="15239" y="954"/>
                    </a:lnTo>
                    <a:cubicBezTo>
                      <a:pt x="13844" y="325"/>
                      <a:pt x="12330" y="-1"/>
                      <a:pt x="10799" y="0"/>
                    </a:cubicBezTo>
                    <a:cubicBezTo>
                      <a:pt x="9269" y="0"/>
                      <a:pt x="7755" y="325"/>
                      <a:pt x="6360" y="954"/>
                    </a:cubicBezTo>
                    <a:lnTo>
                      <a:pt x="8040" y="4680"/>
                    </a:lnTo>
                    <a:close/>
                  </a:path>
                </a:pathLst>
              </a:custGeom>
              <a:solidFill>
                <a:srgbClr val="002060"/>
              </a:solidFill>
              <a:ln w="9525">
                <a:solidFill>
                  <a:srgbClr val="002060"/>
                </a:solidFill>
                <a:miter lim="800000"/>
                <a:headEnd/>
                <a:tailEnd/>
              </a:ln>
            </p:spPr>
            <p:txBody>
              <a:bodyPr wrap="none" anchor="ctr"/>
              <a:lstStyle/>
              <a:p>
                <a:endParaRPr lang="en-BW" sz="1662"/>
              </a:p>
            </p:txBody>
          </p:sp>
          <p:sp>
            <p:nvSpPr>
              <p:cNvPr id="87058" name="AutoShape 13">
                <a:extLst>
                  <a:ext uri="{FF2B5EF4-FFF2-40B4-BE49-F238E27FC236}">
                    <a16:creationId xmlns:a16="http://schemas.microsoft.com/office/drawing/2014/main" id="{3923003F-A274-480D-8079-43A757C48111}"/>
                  </a:ext>
                </a:extLst>
              </p:cNvPr>
              <p:cNvSpPr>
                <a:spLocks noChangeArrowheads="1"/>
              </p:cNvSpPr>
              <p:nvPr/>
            </p:nvSpPr>
            <p:spPr bwMode="auto">
              <a:xfrm rot="233483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28 w 21600"/>
                  <a:gd name="T13" fmla="*/ 0 h 21600"/>
                  <a:gd name="T14" fmla="*/ 16772 w 21600"/>
                  <a:gd name="T15" fmla="*/ 5231 h 21600"/>
                </a:gdLst>
                <a:ahLst/>
                <a:cxnLst>
                  <a:cxn ang="T8">
                    <a:pos x="T0" y="T1"/>
                  </a:cxn>
                  <a:cxn ang="T9">
                    <a:pos x="T2" y="T3"/>
                  </a:cxn>
                  <a:cxn ang="T10">
                    <a:pos x="T4" y="T5"/>
                  </a:cxn>
                  <a:cxn ang="T11">
                    <a:pos x="T6" y="T7"/>
                  </a:cxn>
                </a:cxnLst>
                <a:rect l="T12" t="T13" r="T14" b="T15"/>
                <a:pathLst>
                  <a:path w="21600" h="21600">
                    <a:moveTo>
                      <a:pt x="8173" y="4655"/>
                    </a:moveTo>
                    <a:cubicBezTo>
                      <a:pt x="9003" y="4300"/>
                      <a:pt x="9897" y="4117"/>
                      <a:pt x="10800" y="4118"/>
                    </a:cubicBezTo>
                    <a:cubicBezTo>
                      <a:pt x="11702" y="4118"/>
                      <a:pt x="12596" y="4300"/>
                      <a:pt x="13426" y="4655"/>
                    </a:cubicBezTo>
                    <a:lnTo>
                      <a:pt x="15045" y="869"/>
                    </a:lnTo>
                    <a:cubicBezTo>
                      <a:pt x="13703" y="295"/>
                      <a:pt x="12259" y="-1"/>
                      <a:pt x="10799" y="0"/>
                    </a:cubicBezTo>
                    <a:cubicBezTo>
                      <a:pt x="9340" y="0"/>
                      <a:pt x="7896" y="295"/>
                      <a:pt x="6554" y="869"/>
                    </a:cubicBezTo>
                    <a:lnTo>
                      <a:pt x="8173" y="4655"/>
                    </a:lnTo>
                    <a:close/>
                  </a:path>
                </a:pathLst>
              </a:custGeom>
              <a:solidFill>
                <a:srgbClr val="FF0000"/>
              </a:solidFill>
              <a:ln w="9525">
                <a:solidFill>
                  <a:srgbClr val="FF0000"/>
                </a:solidFill>
                <a:miter lim="800000"/>
                <a:headEnd/>
                <a:tailEnd/>
              </a:ln>
            </p:spPr>
            <p:txBody>
              <a:bodyPr wrap="none" anchor="ctr"/>
              <a:lstStyle/>
              <a:p>
                <a:endParaRPr lang="en-BW" sz="1662"/>
              </a:p>
            </p:txBody>
          </p:sp>
        </p:grpSp>
        <p:sp>
          <p:nvSpPr>
            <p:cNvPr id="87046" name="Text Box 17">
              <a:extLst>
                <a:ext uri="{FF2B5EF4-FFF2-40B4-BE49-F238E27FC236}">
                  <a16:creationId xmlns:a16="http://schemas.microsoft.com/office/drawing/2014/main" id="{C1EE06F9-5170-40FB-8DF5-18A4F3608502}"/>
                </a:ext>
              </a:extLst>
            </p:cNvPr>
            <p:cNvSpPr txBox="1">
              <a:spLocks noChangeArrowheads="1"/>
            </p:cNvSpPr>
            <p:nvPr/>
          </p:nvSpPr>
          <p:spPr bwMode="auto">
            <a:xfrm rot="2397101">
              <a:off x="1728" y="1320"/>
              <a:ext cx="7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87047" name="Text Box 18">
              <a:extLst>
                <a:ext uri="{FF2B5EF4-FFF2-40B4-BE49-F238E27FC236}">
                  <a16:creationId xmlns:a16="http://schemas.microsoft.com/office/drawing/2014/main" id="{153C6049-583E-40AC-B1A7-024559D61800}"/>
                </a:ext>
              </a:extLst>
            </p:cNvPr>
            <p:cNvSpPr txBox="1">
              <a:spLocks noChangeArrowheads="1"/>
            </p:cNvSpPr>
            <p:nvPr/>
          </p:nvSpPr>
          <p:spPr bwMode="auto">
            <a:xfrm rot="766272">
              <a:off x="846" y="2989"/>
              <a:ext cx="86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87048" name="Text Box 19">
              <a:extLst>
                <a:ext uri="{FF2B5EF4-FFF2-40B4-BE49-F238E27FC236}">
                  <a16:creationId xmlns:a16="http://schemas.microsoft.com/office/drawing/2014/main" id="{BA822CC1-12B1-4594-BF88-5A534AAF05E2}"/>
                </a:ext>
              </a:extLst>
            </p:cNvPr>
            <p:cNvSpPr txBox="1">
              <a:spLocks noChangeArrowheads="1"/>
            </p:cNvSpPr>
            <p:nvPr/>
          </p:nvSpPr>
          <p:spPr bwMode="auto">
            <a:xfrm rot="19162648">
              <a:off x="1688" y="2760"/>
              <a:ext cx="8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87049" name="Rectangle 20">
              <a:extLst>
                <a:ext uri="{FF2B5EF4-FFF2-40B4-BE49-F238E27FC236}">
                  <a16:creationId xmlns:a16="http://schemas.microsoft.com/office/drawing/2014/main" id="{8E01DE6C-9CA6-4620-8EAD-F20A50176D43}"/>
                </a:ext>
              </a:extLst>
            </p:cNvPr>
            <p:cNvSpPr>
              <a:spLocks noChangeArrowheads="1"/>
            </p:cNvSpPr>
            <p:nvPr/>
          </p:nvSpPr>
          <p:spPr bwMode="auto">
            <a:xfrm rot="17741038">
              <a:off x="128" y="1670"/>
              <a:ext cx="93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87050" name="Rectangle 21">
              <a:extLst>
                <a:ext uri="{FF2B5EF4-FFF2-40B4-BE49-F238E27FC236}">
                  <a16:creationId xmlns:a16="http://schemas.microsoft.com/office/drawing/2014/main" id="{C306037E-82BA-4CE7-B591-78E332AEEAFE}"/>
                </a:ext>
              </a:extLst>
            </p:cNvPr>
            <p:cNvSpPr>
              <a:spLocks noChangeArrowheads="1"/>
            </p:cNvSpPr>
            <p:nvPr/>
          </p:nvSpPr>
          <p:spPr bwMode="auto">
            <a:xfrm rot="3892326">
              <a:off x="254" y="2483"/>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87051" name="Rectangle 22">
              <a:extLst>
                <a:ext uri="{FF2B5EF4-FFF2-40B4-BE49-F238E27FC236}">
                  <a16:creationId xmlns:a16="http://schemas.microsoft.com/office/drawing/2014/main" id="{88916877-AAC8-48CC-A5DE-3EEE6B00A47E}"/>
                </a:ext>
              </a:extLst>
            </p:cNvPr>
            <p:cNvSpPr>
              <a:spLocks noChangeArrowheads="1"/>
            </p:cNvSpPr>
            <p:nvPr/>
          </p:nvSpPr>
          <p:spPr bwMode="auto">
            <a:xfrm rot="5400000">
              <a:off x="2011" y="2035"/>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530125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F11B998-15AF-471B-91E9-D29FACF3EF54}"/>
              </a:ext>
            </a:extLst>
          </p:cNvPr>
          <p:cNvSpPr>
            <a:spLocks noGrp="1" noChangeArrowheads="1"/>
          </p:cNvSpPr>
          <p:nvPr>
            <p:ph type="title"/>
          </p:nvPr>
        </p:nvSpPr>
        <p:spPr>
          <a:xfrm>
            <a:off x="2579078" y="1129258"/>
            <a:ext cx="7561263" cy="752297"/>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Don’ts of a Mentee</a:t>
            </a:r>
          </a:p>
        </p:txBody>
      </p:sp>
      <p:sp>
        <p:nvSpPr>
          <p:cNvPr id="88067" name="Rectangle 3">
            <a:extLst>
              <a:ext uri="{FF2B5EF4-FFF2-40B4-BE49-F238E27FC236}">
                <a16:creationId xmlns:a16="http://schemas.microsoft.com/office/drawing/2014/main" id="{87828811-A831-4334-AF76-CCD1A75F8560}"/>
              </a:ext>
            </a:extLst>
          </p:cNvPr>
          <p:cNvSpPr>
            <a:spLocks noChangeArrowheads="1"/>
          </p:cNvSpPr>
          <p:nvPr/>
        </p:nvSpPr>
        <p:spPr bwMode="auto">
          <a:xfrm>
            <a:off x="1664677" y="2022231"/>
            <a:ext cx="8792308" cy="406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eaLnBrk="1" hangingPunct="1"/>
            <a:r>
              <a:rPr lang="en-ZA" altLang="en-BW" sz="3692">
                <a:latin typeface="Trebuchet MS" panose="020B0603020202020204" pitchFamily="34" charset="0"/>
              </a:rPr>
              <a:t> </a:t>
            </a:r>
            <a:r>
              <a:rPr lang="en-ZA" altLang="en-BW" sz="3692" b="1">
                <a:latin typeface="Trebuchet MS" panose="020B0603020202020204" pitchFamily="34" charset="0"/>
              </a:rPr>
              <a:t>1. Be passive—do not wait for</a:t>
            </a:r>
          </a:p>
          <a:p>
            <a:pPr eaLnBrk="1" hangingPunct="1"/>
            <a:r>
              <a:rPr lang="en-ZA" altLang="en-BW" sz="3692" b="1">
                <a:latin typeface="Trebuchet MS" panose="020B0603020202020204" pitchFamily="34" charset="0"/>
              </a:rPr>
              <a:t>     the mentor to initiate interactions.</a:t>
            </a:r>
          </a:p>
          <a:p>
            <a:pPr eaLnBrk="1" hangingPunct="1"/>
            <a:r>
              <a:rPr lang="en-ZA" altLang="en-BW" sz="3692" b="1">
                <a:latin typeface="Trebuchet MS" panose="020B0603020202020204" pitchFamily="34" charset="0"/>
              </a:rPr>
              <a:t>2. Be late, disorganized.</a:t>
            </a:r>
          </a:p>
          <a:p>
            <a:pPr eaLnBrk="1" hangingPunct="1"/>
            <a:r>
              <a:rPr lang="en-ZA" altLang="en-BW" sz="3692" b="1">
                <a:latin typeface="Trebuchet MS" panose="020B0603020202020204" pitchFamily="34" charset="0"/>
              </a:rPr>
              <a:t>3. Stay in the comfort zone.</a:t>
            </a:r>
          </a:p>
          <a:p>
            <a:pPr eaLnBrk="1" hangingPunct="1"/>
            <a:r>
              <a:rPr lang="en-ZA" altLang="en-BW" sz="3692" b="1">
                <a:latin typeface="Trebuchet MS" panose="020B0603020202020204" pitchFamily="34" charset="0"/>
              </a:rPr>
              <a:t>4. Stay in a mentoring relationship </a:t>
            </a:r>
          </a:p>
          <a:p>
            <a:pPr eaLnBrk="1" hangingPunct="1"/>
            <a:r>
              <a:rPr lang="en-ZA" altLang="en-BW" sz="3692" b="1">
                <a:latin typeface="Trebuchet MS" panose="020B0603020202020204" pitchFamily="34" charset="0"/>
              </a:rPr>
              <a:t>     when it is no longer helpful.</a:t>
            </a:r>
          </a:p>
          <a:p>
            <a:pPr eaLnBrk="1" hangingPunct="1"/>
            <a:endParaRPr lang="en-US" altLang="en-BW" sz="3692" b="1">
              <a:latin typeface="Trebuchet MS" panose="020B0603020202020204" pitchFamily="34" charset="0"/>
            </a:endParaRPr>
          </a:p>
        </p:txBody>
      </p:sp>
    </p:spTree>
    <p:extLst>
      <p:ext uri="{BB962C8B-B14F-4D97-AF65-F5344CB8AC3E}">
        <p14:creationId xmlns:p14="http://schemas.microsoft.com/office/powerpoint/2010/main" val="671163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C01B6E0-51DE-4CAF-B25A-BB76A09FC4B3}"/>
              </a:ext>
            </a:extLst>
          </p:cNvPr>
          <p:cNvSpPr>
            <a:spLocks noGrp="1" noChangeArrowheads="1"/>
          </p:cNvSpPr>
          <p:nvPr>
            <p:ph type="title"/>
          </p:nvPr>
        </p:nvSpPr>
        <p:spPr>
          <a:xfrm>
            <a:off x="2157047" y="898146"/>
            <a:ext cx="7561263" cy="752297"/>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Dos of a Mentee</a:t>
            </a:r>
          </a:p>
        </p:txBody>
      </p:sp>
      <p:sp>
        <p:nvSpPr>
          <p:cNvPr id="76803" name="Rectangle 3">
            <a:extLst>
              <a:ext uri="{FF2B5EF4-FFF2-40B4-BE49-F238E27FC236}">
                <a16:creationId xmlns:a16="http://schemas.microsoft.com/office/drawing/2014/main" id="{4BF690A7-677A-44DE-AF8E-8808B94E181D}"/>
              </a:ext>
            </a:extLst>
          </p:cNvPr>
          <p:cNvSpPr>
            <a:spLocks noChangeArrowheads="1"/>
          </p:cNvSpPr>
          <p:nvPr/>
        </p:nvSpPr>
        <p:spPr bwMode="auto">
          <a:xfrm>
            <a:off x="1664678" y="1670539"/>
            <a:ext cx="8932985" cy="462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p>
            <a:pPr marL="685817" indent="-685817">
              <a:buFontTx/>
              <a:buAutoNum type="arabicPeriod"/>
              <a:defRPr/>
            </a:pPr>
            <a:r>
              <a:rPr lang="en-ZA" sz="3692" b="1" dirty="0">
                <a:latin typeface="Trebuchet MS" pitchFamily="34" charset="0"/>
              </a:rPr>
              <a:t>Take initiative.</a:t>
            </a:r>
          </a:p>
          <a:p>
            <a:pPr marL="685817" indent="-685817">
              <a:buFontTx/>
              <a:buAutoNum type="arabicPeriod"/>
              <a:defRPr/>
            </a:pPr>
            <a:r>
              <a:rPr lang="en-ZA" sz="3692" b="1" dirty="0">
                <a:latin typeface="Trebuchet MS" pitchFamily="34" charset="0"/>
              </a:rPr>
              <a:t>Look for opportunities to</a:t>
            </a:r>
          </a:p>
          <a:p>
            <a:pPr>
              <a:defRPr/>
            </a:pPr>
            <a:r>
              <a:rPr lang="en-ZA" sz="3692" b="1" dirty="0">
                <a:latin typeface="Trebuchet MS" pitchFamily="34" charset="0"/>
              </a:rPr>
              <a:t>     learn from your mentor.</a:t>
            </a:r>
          </a:p>
          <a:p>
            <a:pPr>
              <a:defRPr/>
            </a:pPr>
            <a:r>
              <a:rPr lang="en-ZA" sz="3692" b="1" dirty="0">
                <a:latin typeface="Trebuchet MS" pitchFamily="34" charset="0"/>
              </a:rPr>
              <a:t>3.  Be respectful of mentor’s time.</a:t>
            </a:r>
          </a:p>
          <a:p>
            <a:pPr marL="685817" indent="-685817">
              <a:buFontTx/>
              <a:buAutoNum type="arabicPeriod" startAt="4"/>
              <a:defRPr/>
            </a:pPr>
            <a:r>
              <a:rPr lang="en-ZA" sz="3692" b="1" dirty="0">
                <a:latin typeface="Trebuchet MS" pitchFamily="34" charset="0"/>
              </a:rPr>
              <a:t>Communicate agenda and goals with </a:t>
            </a:r>
          </a:p>
          <a:p>
            <a:pPr>
              <a:defRPr/>
            </a:pPr>
            <a:r>
              <a:rPr lang="en-ZA" sz="3692" b="1" dirty="0">
                <a:latin typeface="Trebuchet MS" pitchFamily="34" charset="0"/>
              </a:rPr>
              <a:t>     mentor prior to meeting.</a:t>
            </a:r>
          </a:p>
          <a:p>
            <a:pPr marL="685817" indent="-685817">
              <a:buFontTx/>
              <a:buAutoNum type="arabicPeriod" startAt="5"/>
              <a:defRPr/>
            </a:pPr>
            <a:r>
              <a:rPr lang="en-ZA" sz="3692" b="1" dirty="0">
                <a:latin typeface="Trebuchet MS" pitchFamily="34" charset="0"/>
              </a:rPr>
              <a:t>Practice self-reflection.</a:t>
            </a:r>
          </a:p>
          <a:p>
            <a:pPr marL="685817" indent="-685817">
              <a:buFontTx/>
              <a:buAutoNum type="arabicPeriod" startAt="5"/>
              <a:defRPr/>
            </a:pPr>
            <a:r>
              <a:rPr lang="en-ZA" sz="3692" b="1" dirty="0">
                <a:latin typeface="Trebuchet MS" pitchFamily="34" charset="0"/>
              </a:rPr>
              <a:t>Clarify  own values.</a:t>
            </a:r>
          </a:p>
        </p:txBody>
      </p:sp>
    </p:spTree>
    <p:extLst>
      <p:ext uri="{BB962C8B-B14F-4D97-AF65-F5344CB8AC3E}">
        <p14:creationId xmlns:p14="http://schemas.microsoft.com/office/powerpoint/2010/main" val="3972860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 for your attention!</a:t>
            </a:r>
          </a:p>
        </p:txBody>
      </p:sp>
      <p:sp>
        <p:nvSpPr>
          <p:cNvPr id="3" name="Subtitle 2"/>
          <p:cNvSpPr>
            <a:spLocks noGrp="1"/>
          </p:cNvSpPr>
          <p:nvPr>
            <p:ph type="subTitle" idx="1"/>
          </p:nvPr>
        </p:nvSpPr>
        <p:spPr/>
        <p:txBody>
          <a:bodyPr/>
          <a:lstStyle/>
          <a:p>
            <a:r>
              <a:rPr lang="en-GB" dirty="0"/>
              <a:t>B.mbambo-thata@nul.ls</a:t>
            </a:r>
          </a:p>
        </p:txBody>
      </p:sp>
    </p:spTree>
    <p:extLst>
      <p:ext uri="{BB962C8B-B14F-4D97-AF65-F5344CB8AC3E}">
        <p14:creationId xmlns:p14="http://schemas.microsoft.com/office/powerpoint/2010/main" val="350636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24CA69A7-2DD3-4A36-A22D-BEE6FF5F7C1D}"/>
              </a:ext>
            </a:extLst>
          </p:cNvPr>
          <p:cNvSpPr>
            <a:spLocks noGrp="1"/>
          </p:cNvSpPr>
          <p:nvPr>
            <p:ph type="sldNum" sz="quarter" idx="12"/>
          </p:nvPr>
        </p:nvSpPr>
        <p:spPr/>
        <p:txBody>
          <a:bodyPr/>
          <a:lstStyle>
            <a:lvl1pPr eaLnBrk="0" hangingPunct="0">
              <a:defRPr sz="738">
                <a:solidFill>
                  <a:schemeClr val="tx1"/>
                </a:solidFill>
                <a:latin typeface="Arial Narrow" panose="020B0606020202030204" pitchFamily="34" charset="0"/>
              </a:defRPr>
            </a:lvl1pPr>
            <a:lvl2pPr marL="685817" indent="-263776" eaLnBrk="0" hangingPunct="0">
              <a:defRPr sz="738">
                <a:solidFill>
                  <a:schemeClr val="tx1"/>
                </a:solidFill>
                <a:latin typeface="Arial Narrow" panose="020B0606020202030204" pitchFamily="34" charset="0"/>
              </a:defRPr>
            </a:lvl2pPr>
            <a:lvl3pPr marL="1055103" indent="-211021" eaLnBrk="0" hangingPunct="0">
              <a:defRPr sz="738">
                <a:solidFill>
                  <a:schemeClr val="tx1"/>
                </a:solidFill>
                <a:latin typeface="Arial Narrow" panose="020B0606020202030204" pitchFamily="34" charset="0"/>
              </a:defRPr>
            </a:lvl3pPr>
            <a:lvl4pPr marL="1477145" indent="-211021" eaLnBrk="0" hangingPunct="0">
              <a:defRPr sz="738">
                <a:solidFill>
                  <a:schemeClr val="tx1"/>
                </a:solidFill>
                <a:latin typeface="Arial Narrow" panose="020B0606020202030204" pitchFamily="34" charset="0"/>
              </a:defRPr>
            </a:lvl4pPr>
            <a:lvl5pPr marL="1899186" indent="-211021" eaLnBrk="0" hangingPunct="0">
              <a:defRPr sz="738">
                <a:solidFill>
                  <a:schemeClr val="tx1"/>
                </a:solidFill>
                <a:latin typeface="Arial Narrow" panose="020B0606020202030204" pitchFamily="34" charset="0"/>
              </a:defRPr>
            </a:lvl5pPr>
            <a:lvl6pPr marL="2321227" indent="-211021" eaLnBrk="0" fontAlgn="base" hangingPunct="0">
              <a:spcBef>
                <a:spcPct val="0"/>
              </a:spcBef>
              <a:spcAft>
                <a:spcPct val="0"/>
              </a:spcAft>
              <a:defRPr sz="738">
                <a:solidFill>
                  <a:schemeClr val="tx1"/>
                </a:solidFill>
                <a:latin typeface="Arial Narrow" panose="020B0606020202030204" pitchFamily="34" charset="0"/>
              </a:defRPr>
            </a:lvl6pPr>
            <a:lvl7pPr marL="2743269" indent="-211021" eaLnBrk="0" fontAlgn="base" hangingPunct="0">
              <a:spcBef>
                <a:spcPct val="0"/>
              </a:spcBef>
              <a:spcAft>
                <a:spcPct val="0"/>
              </a:spcAft>
              <a:defRPr sz="738">
                <a:solidFill>
                  <a:schemeClr val="tx1"/>
                </a:solidFill>
                <a:latin typeface="Arial Narrow" panose="020B0606020202030204" pitchFamily="34" charset="0"/>
              </a:defRPr>
            </a:lvl7pPr>
            <a:lvl8pPr marL="3165310" indent="-211021" eaLnBrk="0" fontAlgn="base" hangingPunct="0">
              <a:spcBef>
                <a:spcPct val="0"/>
              </a:spcBef>
              <a:spcAft>
                <a:spcPct val="0"/>
              </a:spcAft>
              <a:defRPr sz="738">
                <a:solidFill>
                  <a:schemeClr val="tx1"/>
                </a:solidFill>
                <a:latin typeface="Arial Narrow" panose="020B0606020202030204" pitchFamily="34" charset="0"/>
              </a:defRPr>
            </a:lvl8pPr>
            <a:lvl9pPr marL="3587351" indent="-211021" eaLnBrk="0" fontAlgn="base" hangingPunct="0">
              <a:spcBef>
                <a:spcPct val="0"/>
              </a:spcBef>
              <a:spcAft>
                <a:spcPct val="0"/>
              </a:spcAft>
              <a:defRPr sz="738">
                <a:solidFill>
                  <a:schemeClr val="tx1"/>
                </a:solidFill>
                <a:latin typeface="Arial Narrow" panose="020B0606020202030204" pitchFamily="34" charset="0"/>
              </a:defRPr>
            </a:lvl9pPr>
          </a:lstStyle>
          <a:p>
            <a:pPr eaLnBrk="1" hangingPunct="1"/>
            <a:fld id="{C7B3809B-DD69-4A3C-9348-9784EC806737}" type="slidenum">
              <a:rPr lang="en-US" altLang="en-BW" sz="1108">
                <a:solidFill>
                  <a:srgbClr val="045C75"/>
                </a:solidFill>
              </a:rPr>
              <a:pPr eaLnBrk="1" hangingPunct="1"/>
              <a:t>4</a:t>
            </a:fld>
            <a:endParaRPr lang="en-US" altLang="en-BW" sz="1108">
              <a:solidFill>
                <a:srgbClr val="045C75"/>
              </a:solidFill>
            </a:endParaRPr>
          </a:p>
        </p:txBody>
      </p:sp>
      <p:sp>
        <p:nvSpPr>
          <p:cNvPr id="26627" name="Rectangle 4">
            <a:extLst>
              <a:ext uri="{FF2B5EF4-FFF2-40B4-BE49-F238E27FC236}">
                <a16:creationId xmlns:a16="http://schemas.microsoft.com/office/drawing/2014/main" id="{F4A33853-6CB2-4B76-A363-62B18B952D75}"/>
              </a:ext>
            </a:extLst>
          </p:cNvPr>
          <p:cNvSpPr>
            <a:spLocks noGrp="1" noChangeArrowheads="1"/>
          </p:cNvSpPr>
          <p:nvPr>
            <p:ph type="ctrTitle" idx="4294967295"/>
          </p:nvPr>
        </p:nvSpPr>
        <p:spPr>
          <a:xfrm>
            <a:off x="4548554" y="2369527"/>
            <a:ext cx="3305908" cy="1528396"/>
          </a:xfrm>
        </p:spPr>
        <p:txBody>
          <a:bodyPr vert="horz" lIns="84406" tIns="45720" rIns="84406" bIns="42203" rtlCol="0" anchor="ctr">
            <a:normAutofit/>
          </a:bodyPr>
          <a:lstStyle/>
          <a:p>
            <a:pPr algn="ctr" eaLnBrk="1" hangingPunct="1"/>
            <a:r>
              <a:rPr lang="en-GB" altLang="en-BW" sz="4062" b="1" dirty="0">
                <a:latin typeface="Trebuchet MS" panose="020B0603020202020204" pitchFamily="34" charset="0"/>
              </a:rPr>
              <a:t>What Is  Mentoring? </a:t>
            </a:r>
          </a:p>
        </p:txBody>
      </p:sp>
      <p:grpSp>
        <p:nvGrpSpPr>
          <p:cNvPr id="26628" name="Group 27">
            <a:extLst>
              <a:ext uri="{FF2B5EF4-FFF2-40B4-BE49-F238E27FC236}">
                <a16:creationId xmlns:a16="http://schemas.microsoft.com/office/drawing/2014/main" id="{540EDF14-3C51-42BE-810B-B1C770E51B32}"/>
              </a:ext>
            </a:extLst>
          </p:cNvPr>
          <p:cNvGrpSpPr>
            <a:grpSpLocks/>
          </p:cNvGrpSpPr>
          <p:nvPr/>
        </p:nvGrpSpPr>
        <p:grpSpPr bwMode="auto">
          <a:xfrm>
            <a:off x="3634154" y="756140"/>
            <a:ext cx="5134708" cy="5064369"/>
            <a:chOff x="336" y="960"/>
            <a:chExt cx="2304" cy="2304"/>
          </a:xfrm>
        </p:grpSpPr>
        <p:grpSp>
          <p:nvGrpSpPr>
            <p:cNvPr id="26629" name="Group 22">
              <a:extLst>
                <a:ext uri="{FF2B5EF4-FFF2-40B4-BE49-F238E27FC236}">
                  <a16:creationId xmlns:a16="http://schemas.microsoft.com/office/drawing/2014/main" id="{A8734FEB-408F-45C3-A763-7A2BB2490BE1}"/>
                </a:ext>
              </a:extLst>
            </p:cNvPr>
            <p:cNvGrpSpPr>
              <a:grpSpLocks/>
            </p:cNvGrpSpPr>
            <p:nvPr/>
          </p:nvGrpSpPr>
          <p:grpSpPr bwMode="auto">
            <a:xfrm>
              <a:off x="336" y="960"/>
              <a:ext cx="2304" cy="2304"/>
              <a:chOff x="336" y="1008"/>
              <a:chExt cx="2304" cy="2304"/>
            </a:xfrm>
          </p:grpSpPr>
          <p:sp>
            <p:nvSpPr>
              <p:cNvPr id="26636" name="AutoShape 7">
                <a:extLst>
                  <a:ext uri="{FF2B5EF4-FFF2-40B4-BE49-F238E27FC236}">
                    <a16:creationId xmlns:a16="http://schemas.microsoft.com/office/drawing/2014/main" id="{401A6574-EB3E-47B5-802B-9E3B344E3D82}"/>
                  </a:ext>
                </a:extLst>
              </p:cNvPr>
              <p:cNvSpPr>
                <a:spLocks noChangeArrowheads="1"/>
              </p:cNvSpPr>
              <p:nvPr/>
            </p:nvSpPr>
            <p:spPr bwMode="auto">
              <a:xfrm rot="-10067717">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4 w 21600"/>
                  <a:gd name="T13" fmla="*/ 0 h 21600"/>
                  <a:gd name="T14" fmla="*/ 16856 w 21600"/>
                  <a:gd name="T15" fmla="*/ 5156 h 21600"/>
                </a:gdLst>
                <a:ahLst/>
                <a:cxnLst>
                  <a:cxn ang="T8">
                    <a:pos x="T0" y="T1"/>
                  </a:cxn>
                  <a:cxn ang="T9">
                    <a:pos x="T2" y="T3"/>
                  </a:cxn>
                  <a:cxn ang="T10">
                    <a:pos x="T4" y="T5"/>
                  </a:cxn>
                  <a:cxn ang="T11">
                    <a:pos x="T6" y="T7"/>
                  </a:cxn>
                </a:cxnLst>
                <a:rect l="T12" t="T13" r="T14" b="T15"/>
                <a:pathLst>
                  <a:path w="21600" h="21600">
                    <a:moveTo>
                      <a:pt x="8068" y="4552"/>
                    </a:moveTo>
                    <a:cubicBezTo>
                      <a:pt x="8929" y="4175"/>
                      <a:pt x="9859" y="3980"/>
                      <a:pt x="10800" y="3981"/>
                    </a:cubicBezTo>
                    <a:cubicBezTo>
                      <a:pt x="11740" y="3981"/>
                      <a:pt x="12670" y="4175"/>
                      <a:pt x="13531" y="4552"/>
                    </a:cubicBezTo>
                    <a:lnTo>
                      <a:pt x="15126" y="904"/>
                    </a:lnTo>
                    <a:cubicBezTo>
                      <a:pt x="13762" y="307"/>
                      <a:pt x="12289" y="-1"/>
                      <a:pt x="10799" y="0"/>
                    </a:cubicBezTo>
                    <a:cubicBezTo>
                      <a:pt x="9310" y="0"/>
                      <a:pt x="7837" y="307"/>
                      <a:pt x="6473" y="904"/>
                    </a:cubicBezTo>
                    <a:lnTo>
                      <a:pt x="8068" y="4552"/>
                    </a:lnTo>
                    <a:close/>
                  </a:path>
                </a:pathLst>
              </a:custGeom>
              <a:solidFill>
                <a:srgbClr val="FFFF00"/>
              </a:solidFill>
              <a:ln w="9525">
                <a:solidFill>
                  <a:srgbClr val="FFFF00"/>
                </a:solidFill>
                <a:miter lim="800000"/>
                <a:headEnd/>
                <a:tailEnd/>
              </a:ln>
            </p:spPr>
            <p:txBody>
              <a:bodyPr rot="10800000" wrap="none" anchor="ctr"/>
              <a:lstStyle/>
              <a:p>
                <a:endParaRPr lang="en-BW" sz="1662"/>
              </a:p>
            </p:txBody>
          </p:sp>
          <p:sp>
            <p:nvSpPr>
              <p:cNvPr id="26637" name="AutoShape 8">
                <a:extLst>
                  <a:ext uri="{FF2B5EF4-FFF2-40B4-BE49-F238E27FC236}">
                    <a16:creationId xmlns:a16="http://schemas.microsoft.com/office/drawing/2014/main" id="{D0D4650B-10A8-4D59-BB25-34877E38BDD6}"/>
                  </a:ext>
                </a:extLst>
              </p:cNvPr>
              <p:cNvSpPr>
                <a:spLocks noChangeArrowheads="1"/>
              </p:cNvSpPr>
              <p:nvPr/>
            </p:nvSpPr>
            <p:spPr bwMode="auto">
              <a:xfrm rot="-793408">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31 w 21600"/>
                  <a:gd name="T13" fmla="*/ 0 h 21600"/>
                  <a:gd name="T14" fmla="*/ 17269 w 21600"/>
                  <a:gd name="T15" fmla="*/ 5353 h 21600"/>
                </a:gdLst>
                <a:ahLst/>
                <a:cxnLst>
                  <a:cxn ang="T8">
                    <a:pos x="T0" y="T1"/>
                  </a:cxn>
                  <a:cxn ang="T9">
                    <a:pos x="T2" y="T3"/>
                  </a:cxn>
                  <a:cxn ang="T10">
                    <a:pos x="T4" y="T5"/>
                  </a:cxn>
                  <a:cxn ang="T11">
                    <a:pos x="T6" y="T7"/>
                  </a:cxn>
                </a:cxnLst>
                <a:rect l="T12" t="T13" r="T14" b="T15"/>
                <a:pathLst>
                  <a:path w="21600" h="21600">
                    <a:moveTo>
                      <a:pt x="7809" y="4688"/>
                    </a:moveTo>
                    <a:cubicBezTo>
                      <a:pt x="8740" y="4232"/>
                      <a:pt x="9763" y="3995"/>
                      <a:pt x="10800" y="3996"/>
                    </a:cubicBezTo>
                    <a:cubicBezTo>
                      <a:pt x="11836" y="3996"/>
                      <a:pt x="12859" y="4232"/>
                      <a:pt x="13790" y="4688"/>
                    </a:cubicBezTo>
                    <a:lnTo>
                      <a:pt x="15547" y="1099"/>
                    </a:lnTo>
                    <a:cubicBezTo>
                      <a:pt x="14069" y="375"/>
                      <a:pt x="12445" y="-1"/>
                      <a:pt x="10799" y="0"/>
                    </a:cubicBezTo>
                    <a:cubicBezTo>
                      <a:pt x="9154" y="0"/>
                      <a:pt x="7530" y="375"/>
                      <a:pt x="6052" y="1099"/>
                    </a:cubicBezTo>
                    <a:lnTo>
                      <a:pt x="7809" y="4688"/>
                    </a:lnTo>
                    <a:close/>
                  </a:path>
                </a:pathLst>
              </a:custGeom>
              <a:solidFill>
                <a:srgbClr val="FFFF00"/>
              </a:solidFill>
              <a:ln w="9525">
                <a:solidFill>
                  <a:srgbClr val="FFFF00"/>
                </a:solidFill>
                <a:miter lim="800000"/>
                <a:headEnd/>
                <a:tailEnd/>
              </a:ln>
            </p:spPr>
            <p:txBody>
              <a:bodyPr wrap="none" anchor="ctr"/>
              <a:lstStyle/>
              <a:p>
                <a:endParaRPr lang="en-BW" sz="1662"/>
              </a:p>
            </p:txBody>
          </p:sp>
          <p:sp>
            <p:nvSpPr>
              <p:cNvPr id="26638" name="AutoShape 9">
                <a:extLst>
                  <a:ext uri="{FF2B5EF4-FFF2-40B4-BE49-F238E27FC236}">
                    <a16:creationId xmlns:a16="http://schemas.microsoft.com/office/drawing/2014/main" id="{54F5E2C5-303D-4FE1-B83A-92F490AA9798}"/>
                  </a:ext>
                </a:extLst>
              </p:cNvPr>
              <p:cNvSpPr>
                <a:spLocks noChangeArrowheads="1"/>
              </p:cNvSpPr>
              <p:nvPr/>
            </p:nvSpPr>
            <p:spPr bwMode="auto">
              <a:xfrm rot="-702017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03 w 21600"/>
                  <a:gd name="T13" fmla="*/ 0 h 21600"/>
                  <a:gd name="T14" fmla="*/ 16997 w 21600"/>
                  <a:gd name="T15" fmla="*/ 5241 h 21600"/>
                </a:gdLst>
                <a:ahLst/>
                <a:cxnLst>
                  <a:cxn ang="T8">
                    <a:pos x="T0" y="T1"/>
                  </a:cxn>
                  <a:cxn ang="T9">
                    <a:pos x="T2" y="T3"/>
                  </a:cxn>
                  <a:cxn ang="T10">
                    <a:pos x="T4" y="T5"/>
                  </a:cxn>
                  <a:cxn ang="T11">
                    <a:pos x="T6" y="T7"/>
                  </a:cxn>
                </a:cxnLst>
                <a:rect l="T12" t="T13" r="T14" b="T15"/>
                <a:pathLst>
                  <a:path w="21600" h="21600">
                    <a:moveTo>
                      <a:pt x="7991" y="4618"/>
                    </a:moveTo>
                    <a:cubicBezTo>
                      <a:pt x="8873" y="4217"/>
                      <a:pt x="9831" y="4009"/>
                      <a:pt x="10800" y="4010"/>
                    </a:cubicBezTo>
                    <a:cubicBezTo>
                      <a:pt x="11768" y="4010"/>
                      <a:pt x="12726" y="4217"/>
                      <a:pt x="13608" y="4618"/>
                    </a:cubicBezTo>
                    <a:lnTo>
                      <a:pt x="15267" y="967"/>
                    </a:lnTo>
                    <a:cubicBezTo>
                      <a:pt x="13864" y="329"/>
                      <a:pt x="12341" y="-1"/>
                      <a:pt x="10799" y="0"/>
                    </a:cubicBezTo>
                    <a:cubicBezTo>
                      <a:pt x="9258" y="0"/>
                      <a:pt x="7735" y="329"/>
                      <a:pt x="6332" y="967"/>
                    </a:cubicBezTo>
                    <a:lnTo>
                      <a:pt x="7991" y="4618"/>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26639" name="AutoShape 10">
                <a:extLst>
                  <a:ext uri="{FF2B5EF4-FFF2-40B4-BE49-F238E27FC236}">
                    <a16:creationId xmlns:a16="http://schemas.microsoft.com/office/drawing/2014/main" id="{4BE20655-3B34-4E56-91AD-99AC1375B688}"/>
                  </a:ext>
                </a:extLst>
              </p:cNvPr>
              <p:cNvSpPr>
                <a:spLocks noChangeArrowheads="1"/>
              </p:cNvSpPr>
              <p:nvPr/>
            </p:nvSpPr>
            <p:spPr bwMode="auto">
              <a:xfrm rot="-3930952">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41 w 21600"/>
                  <a:gd name="T13" fmla="*/ 0 h 21600"/>
                  <a:gd name="T14" fmla="*/ 16959 w 21600"/>
                  <a:gd name="T15" fmla="*/ 5184 h 21600"/>
                </a:gdLst>
                <a:ahLst/>
                <a:cxnLst>
                  <a:cxn ang="T8">
                    <a:pos x="T0" y="T1"/>
                  </a:cxn>
                  <a:cxn ang="T9">
                    <a:pos x="T2" y="T3"/>
                  </a:cxn>
                  <a:cxn ang="T10">
                    <a:pos x="T4" y="T5"/>
                  </a:cxn>
                  <a:cxn ang="T11">
                    <a:pos x="T6" y="T7"/>
                  </a:cxn>
                </a:cxnLst>
                <a:rect l="T12" t="T13" r="T14" b="T15"/>
                <a:pathLst>
                  <a:path w="21600" h="21600">
                    <a:moveTo>
                      <a:pt x="7995" y="4566"/>
                    </a:moveTo>
                    <a:cubicBezTo>
                      <a:pt x="8877" y="4170"/>
                      <a:pt x="9833" y="3964"/>
                      <a:pt x="10800" y="3965"/>
                    </a:cubicBezTo>
                    <a:cubicBezTo>
                      <a:pt x="11766" y="3965"/>
                      <a:pt x="12722" y="4170"/>
                      <a:pt x="13604" y="4566"/>
                    </a:cubicBezTo>
                    <a:lnTo>
                      <a:pt x="15231" y="951"/>
                    </a:lnTo>
                    <a:cubicBezTo>
                      <a:pt x="13838" y="324"/>
                      <a:pt x="12327" y="-1"/>
                      <a:pt x="10799" y="0"/>
                    </a:cubicBezTo>
                    <a:cubicBezTo>
                      <a:pt x="9272" y="0"/>
                      <a:pt x="7761" y="324"/>
                      <a:pt x="6368" y="951"/>
                    </a:cubicBezTo>
                    <a:lnTo>
                      <a:pt x="7995" y="4566"/>
                    </a:lnTo>
                    <a:close/>
                  </a:path>
                </a:pathLst>
              </a:cu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BW" sz="1662"/>
              </a:p>
            </p:txBody>
          </p:sp>
          <p:sp>
            <p:nvSpPr>
              <p:cNvPr id="26640" name="AutoShape 11">
                <a:extLst>
                  <a:ext uri="{FF2B5EF4-FFF2-40B4-BE49-F238E27FC236}">
                    <a16:creationId xmlns:a16="http://schemas.microsoft.com/office/drawing/2014/main" id="{049EDB24-E673-405C-9801-25823FF1A773}"/>
                  </a:ext>
                </a:extLst>
              </p:cNvPr>
              <p:cNvSpPr>
                <a:spLocks noChangeArrowheads="1"/>
              </p:cNvSpPr>
              <p:nvPr/>
            </p:nvSpPr>
            <p:spPr bwMode="auto">
              <a:xfrm rot="843631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9 w 21600"/>
                  <a:gd name="T13" fmla="*/ 0 h 21600"/>
                  <a:gd name="T14" fmla="*/ 17091 w 21600"/>
                  <a:gd name="T15" fmla="*/ 5334 h 21600"/>
                </a:gdLst>
                <a:ahLst/>
                <a:cxnLst>
                  <a:cxn ang="T8">
                    <a:pos x="T0" y="T1"/>
                  </a:cxn>
                  <a:cxn ang="T9">
                    <a:pos x="T2" y="T3"/>
                  </a:cxn>
                  <a:cxn ang="T10">
                    <a:pos x="T4" y="T5"/>
                  </a:cxn>
                  <a:cxn ang="T11">
                    <a:pos x="T6" y="T7"/>
                  </a:cxn>
                </a:cxnLst>
                <a:rect l="T12" t="T13" r="T14" b="T15"/>
                <a:pathLst>
                  <a:path w="21600" h="21600">
                    <a:moveTo>
                      <a:pt x="7957" y="4702"/>
                    </a:moveTo>
                    <a:cubicBezTo>
                      <a:pt x="8847" y="4287"/>
                      <a:pt x="9817" y="4071"/>
                      <a:pt x="10800" y="4072"/>
                    </a:cubicBezTo>
                    <a:cubicBezTo>
                      <a:pt x="11782" y="4072"/>
                      <a:pt x="12752" y="4287"/>
                      <a:pt x="13642" y="4702"/>
                    </a:cubicBezTo>
                    <a:lnTo>
                      <a:pt x="15363" y="1011"/>
                    </a:lnTo>
                    <a:cubicBezTo>
                      <a:pt x="13934" y="345"/>
                      <a:pt x="12376" y="-1"/>
                      <a:pt x="10799" y="0"/>
                    </a:cubicBezTo>
                    <a:cubicBezTo>
                      <a:pt x="9223" y="0"/>
                      <a:pt x="7665" y="345"/>
                      <a:pt x="6236" y="1011"/>
                    </a:cubicBezTo>
                    <a:lnTo>
                      <a:pt x="7957" y="4702"/>
                    </a:lnTo>
                    <a:close/>
                  </a:path>
                </a:pathLst>
              </a:custGeom>
              <a:solidFill>
                <a:srgbClr val="094D20"/>
              </a:solidFill>
              <a:ln w="9525">
                <a:solidFill>
                  <a:schemeClr val="accent1"/>
                </a:solidFill>
                <a:miter lim="800000"/>
                <a:headEnd/>
                <a:tailEnd/>
              </a:ln>
            </p:spPr>
            <p:txBody>
              <a:bodyPr rot="10800000" wrap="none" anchor="ctr"/>
              <a:lstStyle/>
              <a:p>
                <a:endParaRPr lang="en-BW" sz="1662"/>
              </a:p>
            </p:txBody>
          </p:sp>
          <p:sp>
            <p:nvSpPr>
              <p:cNvPr id="26641" name="AutoShape 12">
                <a:extLst>
                  <a:ext uri="{FF2B5EF4-FFF2-40B4-BE49-F238E27FC236}">
                    <a16:creationId xmlns:a16="http://schemas.microsoft.com/office/drawing/2014/main" id="{65A6217C-88EB-40DC-B0A6-30E7DC6E3870}"/>
                  </a:ext>
                </a:extLst>
              </p:cNvPr>
              <p:cNvSpPr>
                <a:spLocks noChangeArrowheads="1"/>
              </p:cNvSpPr>
              <p:nvPr/>
            </p:nvSpPr>
            <p:spPr bwMode="auto">
              <a:xfrm rot="5332643">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31 w 21600"/>
                  <a:gd name="T13" fmla="*/ 0 h 21600"/>
                  <a:gd name="T14" fmla="*/ 16969 w 21600"/>
                  <a:gd name="T15" fmla="*/ 5288 h 21600"/>
                </a:gdLst>
                <a:ahLst/>
                <a:cxnLst>
                  <a:cxn ang="T8">
                    <a:pos x="T0" y="T1"/>
                  </a:cxn>
                  <a:cxn ang="T9">
                    <a:pos x="T2" y="T3"/>
                  </a:cxn>
                  <a:cxn ang="T10">
                    <a:pos x="T4" y="T5"/>
                  </a:cxn>
                  <a:cxn ang="T11">
                    <a:pos x="T6" y="T7"/>
                  </a:cxn>
                </a:cxnLst>
                <a:rect l="T12" t="T13" r="T14" b="T15"/>
                <a:pathLst>
                  <a:path w="21600" h="21600">
                    <a:moveTo>
                      <a:pt x="8040" y="4680"/>
                    </a:moveTo>
                    <a:cubicBezTo>
                      <a:pt x="8907" y="4289"/>
                      <a:pt x="9848" y="4086"/>
                      <a:pt x="10800" y="4087"/>
                    </a:cubicBezTo>
                    <a:cubicBezTo>
                      <a:pt x="11751" y="4087"/>
                      <a:pt x="12692" y="4289"/>
                      <a:pt x="13559" y="4680"/>
                    </a:cubicBezTo>
                    <a:lnTo>
                      <a:pt x="15239" y="954"/>
                    </a:lnTo>
                    <a:cubicBezTo>
                      <a:pt x="13844" y="325"/>
                      <a:pt x="12330" y="-1"/>
                      <a:pt x="10799" y="0"/>
                    </a:cubicBezTo>
                    <a:cubicBezTo>
                      <a:pt x="9269" y="0"/>
                      <a:pt x="7755" y="325"/>
                      <a:pt x="6360" y="954"/>
                    </a:cubicBezTo>
                    <a:lnTo>
                      <a:pt x="8040" y="4680"/>
                    </a:lnTo>
                    <a:close/>
                  </a:path>
                </a:pathLst>
              </a:custGeom>
              <a:solidFill>
                <a:srgbClr val="002060"/>
              </a:solidFill>
              <a:ln w="9525">
                <a:solidFill>
                  <a:srgbClr val="002060"/>
                </a:solidFill>
                <a:miter lim="800000"/>
                <a:headEnd/>
                <a:tailEnd/>
              </a:ln>
            </p:spPr>
            <p:txBody>
              <a:bodyPr wrap="none" anchor="ctr"/>
              <a:lstStyle/>
              <a:p>
                <a:endParaRPr lang="en-BW" sz="1662"/>
              </a:p>
            </p:txBody>
          </p:sp>
          <p:sp>
            <p:nvSpPr>
              <p:cNvPr id="26642" name="AutoShape 13">
                <a:extLst>
                  <a:ext uri="{FF2B5EF4-FFF2-40B4-BE49-F238E27FC236}">
                    <a16:creationId xmlns:a16="http://schemas.microsoft.com/office/drawing/2014/main" id="{9AE4F40B-3F5F-40B8-A516-4EA0F5687638}"/>
                  </a:ext>
                </a:extLst>
              </p:cNvPr>
              <p:cNvSpPr>
                <a:spLocks noChangeArrowheads="1"/>
              </p:cNvSpPr>
              <p:nvPr/>
            </p:nvSpPr>
            <p:spPr bwMode="auto">
              <a:xfrm rot="2334836">
                <a:off x="336" y="1008"/>
                <a:ext cx="2304"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28 w 21600"/>
                  <a:gd name="T13" fmla="*/ 0 h 21600"/>
                  <a:gd name="T14" fmla="*/ 16772 w 21600"/>
                  <a:gd name="T15" fmla="*/ 5231 h 21600"/>
                </a:gdLst>
                <a:ahLst/>
                <a:cxnLst>
                  <a:cxn ang="T8">
                    <a:pos x="T0" y="T1"/>
                  </a:cxn>
                  <a:cxn ang="T9">
                    <a:pos x="T2" y="T3"/>
                  </a:cxn>
                  <a:cxn ang="T10">
                    <a:pos x="T4" y="T5"/>
                  </a:cxn>
                  <a:cxn ang="T11">
                    <a:pos x="T6" y="T7"/>
                  </a:cxn>
                </a:cxnLst>
                <a:rect l="T12" t="T13" r="T14" b="T15"/>
                <a:pathLst>
                  <a:path w="21600" h="21600">
                    <a:moveTo>
                      <a:pt x="8173" y="4655"/>
                    </a:moveTo>
                    <a:cubicBezTo>
                      <a:pt x="9003" y="4300"/>
                      <a:pt x="9897" y="4117"/>
                      <a:pt x="10800" y="4118"/>
                    </a:cubicBezTo>
                    <a:cubicBezTo>
                      <a:pt x="11702" y="4118"/>
                      <a:pt x="12596" y="4300"/>
                      <a:pt x="13426" y="4655"/>
                    </a:cubicBezTo>
                    <a:lnTo>
                      <a:pt x="15045" y="869"/>
                    </a:lnTo>
                    <a:cubicBezTo>
                      <a:pt x="13703" y="295"/>
                      <a:pt x="12259" y="-1"/>
                      <a:pt x="10799" y="0"/>
                    </a:cubicBezTo>
                    <a:cubicBezTo>
                      <a:pt x="9340" y="0"/>
                      <a:pt x="7896" y="295"/>
                      <a:pt x="6554" y="869"/>
                    </a:cubicBezTo>
                    <a:lnTo>
                      <a:pt x="8173" y="4655"/>
                    </a:lnTo>
                    <a:close/>
                  </a:path>
                </a:pathLst>
              </a:custGeom>
              <a:solidFill>
                <a:srgbClr val="FF0000"/>
              </a:solidFill>
              <a:ln w="9525">
                <a:solidFill>
                  <a:srgbClr val="FF0000"/>
                </a:solidFill>
                <a:miter lim="800000"/>
                <a:headEnd/>
                <a:tailEnd/>
              </a:ln>
            </p:spPr>
            <p:txBody>
              <a:bodyPr wrap="none" anchor="ctr"/>
              <a:lstStyle/>
              <a:p>
                <a:endParaRPr lang="en-BW" sz="1662"/>
              </a:p>
            </p:txBody>
          </p:sp>
        </p:grpSp>
        <p:sp>
          <p:nvSpPr>
            <p:cNvPr id="26630" name="Text Box 17">
              <a:extLst>
                <a:ext uri="{FF2B5EF4-FFF2-40B4-BE49-F238E27FC236}">
                  <a16:creationId xmlns:a16="http://schemas.microsoft.com/office/drawing/2014/main" id="{1FF3FA92-C37F-4B2D-BC55-80F3D5B2A746}"/>
                </a:ext>
              </a:extLst>
            </p:cNvPr>
            <p:cNvSpPr txBox="1">
              <a:spLocks noChangeArrowheads="1"/>
            </p:cNvSpPr>
            <p:nvPr/>
          </p:nvSpPr>
          <p:spPr bwMode="auto">
            <a:xfrm rot="2397101">
              <a:off x="1728" y="1320"/>
              <a:ext cx="7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26631" name="Text Box 18">
              <a:extLst>
                <a:ext uri="{FF2B5EF4-FFF2-40B4-BE49-F238E27FC236}">
                  <a16:creationId xmlns:a16="http://schemas.microsoft.com/office/drawing/2014/main" id="{DED6AE06-611B-4637-BD1C-15BE621FD457}"/>
                </a:ext>
              </a:extLst>
            </p:cNvPr>
            <p:cNvSpPr txBox="1">
              <a:spLocks noChangeArrowheads="1"/>
            </p:cNvSpPr>
            <p:nvPr/>
          </p:nvSpPr>
          <p:spPr bwMode="auto">
            <a:xfrm rot="766272">
              <a:off x="846" y="2989"/>
              <a:ext cx="86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26632" name="Text Box 19">
              <a:extLst>
                <a:ext uri="{FF2B5EF4-FFF2-40B4-BE49-F238E27FC236}">
                  <a16:creationId xmlns:a16="http://schemas.microsoft.com/office/drawing/2014/main" id="{D89E4A04-FBD4-4CBC-9A94-B36262887B63}"/>
                </a:ext>
              </a:extLst>
            </p:cNvPr>
            <p:cNvSpPr txBox="1">
              <a:spLocks noChangeArrowheads="1"/>
            </p:cNvSpPr>
            <p:nvPr/>
          </p:nvSpPr>
          <p:spPr bwMode="auto">
            <a:xfrm rot="19162648">
              <a:off x="1688" y="2760"/>
              <a:ext cx="8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7" tIns="43200" rIns="83077" bIns="43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26633" name="Rectangle 20">
              <a:extLst>
                <a:ext uri="{FF2B5EF4-FFF2-40B4-BE49-F238E27FC236}">
                  <a16:creationId xmlns:a16="http://schemas.microsoft.com/office/drawing/2014/main" id="{C7A33A05-828A-4F9D-A145-86DC88FC0C75}"/>
                </a:ext>
              </a:extLst>
            </p:cNvPr>
            <p:cNvSpPr>
              <a:spLocks noChangeArrowheads="1"/>
            </p:cNvSpPr>
            <p:nvPr/>
          </p:nvSpPr>
          <p:spPr bwMode="auto">
            <a:xfrm rot="17741038">
              <a:off x="128" y="1670"/>
              <a:ext cx="93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spcBef>
                  <a:spcPct val="50000"/>
                </a:spcBef>
                <a:buClr>
                  <a:schemeClr val="hlink"/>
                </a:buClr>
                <a:buSzPct val="75000"/>
                <a:buFont typeface="Monotype Sorts" pitchFamily="2" charset="2"/>
                <a:buNone/>
              </a:pPr>
              <a:endParaRPr lang="en-US" altLang="en-BW" sz="923">
                <a:solidFill>
                  <a:schemeClr val="bg1"/>
                </a:solidFill>
                <a:latin typeface="Arial Black" panose="020B0A04020102020204" pitchFamily="34" charset="0"/>
              </a:endParaRPr>
            </a:p>
          </p:txBody>
        </p:sp>
        <p:sp>
          <p:nvSpPr>
            <p:cNvPr id="26634" name="Rectangle 21">
              <a:extLst>
                <a:ext uri="{FF2B5EF4-FFF2-40B4-BE49-F238E27FC236}">
                  <a16:creationId xmlns:a16="http://schemas.microsoft.com/office/drawing/2014/main" id="{E96338BD-EA58-417C-8C84-140056D475A2}"/>
                </a:ext>
              </a:extLst>
            </p:cNvPr>
            <p:cNvSpPr>
              <a:spLocks noChangeArrowheads="1"/>
            </p:cNvSpPr>
            <p:nvPr/>
          </p:nvSpPr>
          <p:spPr bwMode="auto">
            <a:xfrm rot="3892326">
              <a:off x="254" y="2483"/>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sp>
          <p:nvSpPr>
            <p:cNvPr id="26635" name="Rectangle 22">
              <a:extLst>
                <a:ext uri="{FF2B5EF4-FFF2-40B4-BE49-F238E27FC236}">
                  <a16:creationId xmlns:a16="http://schemas.microsoft.com/office/drawing/2014/main" id="{5FDF9E23-27FD-4E66-A1B0-7A3BE461504C}"/>
                </a:ext>
              </a:extLst>
            </p:cNvPr>
            <p:cNvSpPr>
              <a:spLocks noChangeArrowheads="1"/>
            </p:cNvSpPr>
            <p:nvPr/>
          </p:nvSpPr>
          <p:spPr bwMode="auto">
            <a:xfrm rot="5400000">
              <a:off x="2011" y="2035"/>
              <a:ext cx="81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Clr>
                  <a:srgbClr val="000000"/>
                </a:buClr>
              </a:pPr>
              <a:endParaRPr lang="en-US" altLang="en-BW" sz="923">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394514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B029AC6-B2CA-4E6D-8F57-9AECEF8806A5}"/>
              </a:ext>
            </a:extLst>
          </p:cNvPr>
          <p:cNvSpPr>
            <a:spLocks noGrp="1" noChangeArrowheads="1"/>
          </p:cNvSpPr>
          <p:nvPr>
            <p:ph type="title"/>
          </p:nvPr>
        </p:nvSpPr>
        <p:spPr>
          <a:xfrm>
            <a:off x="2649416" y="832339"/>
            <a:ext cx="7561263" cy="908538"/>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What is A Mentoring ?</a:t>
            </a:r>
          </a:p>
        </p:txBody>
      </p:sp>
      <p:sp>
        <p:nvSpPr>
          <p:cNvPr id="24579" name="Rectangle 3">
            <a:extLst>
              <a:ext uri="{FF2B5EF4-FFF2-40B4-BE49-F238E27FC236}">
                <a16:creationId xmlns:a16="http://schemas.microsoft.com/office/drawing/2014/main" id="{2D8781D6-1EB2-459F-B2AE-4FE608F08902}"/>
              </a:ext>
            </a:extLst>
          </p:cNvPr>
          <p:cNvSpPr>
            <a:spLocks noChangeArrowheads="1"/>
          </p:cNvSpPr>
          <p:nvPr/>
        </p:nvSpPr>
        <p:spPr bwMode="auto">
          <a:xfrm>
            <a:off x="2050073" y="1740877"/>
            <a:ext cx="8362950" cy="383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p>
            <a:pPr marL="527552" indent="-527552">
              <a:buFont typeface="Arial" pitchFamily="34" charset="0"/>
              <a:buChar char="•"/>
              <a:defRPr/>
            </a:pPr>
            <a:r>
              <a:rPr lang="en-US" sz="3323" b="1" dirty="0">
                <a:latin typeface="Trebuchet MS" pitchFamily="34" charset="0"/>
              </a:rPr>
              <a:t>A powerful personal development and empowerment tool.</a:t>
            </a:r>
          </a:p>
          <a:p>
            <a:pPr marL="158265" indent="-158265">
              <a:buFont typeface="Arial" pitchFamily="34" charset="0"/>
              <a:buChar char="•"/>
              <a:defRPr/>
            </a:pPr>
            <a:r>
              <a:rPr lang="en-US" sz="3323" b="1" dirty="0">
                <a:latin typeface="Trebuchet MS" pitchFamily="34" charset="0"/>
              </a:rPr>
              <a:t>  	An effective way of helping people to  	progress in their careers</a:t>
            </a:r>
          </a:p>
          <a:p>
            <a:pPr marL="158265" indent="-158265">
              <a:buFont typeface="Arial" pitchFamily="34" charset="0"/>
              <a:buChar char="•"/>
              <a:defRPr/>
            </a:pPr>
            <a:r>
              <a:rPr lang="en-US" sz="3323" b="1" dirty="0">
                <a:latin typeface="Trebuchet MS" pitchFamily="34" charset="0"/>
              </a:rPr>
              <a:t>  	A partnership between two people normally working in a similar field or sharing similar experiences.</a:t>
            </a:r>
          </a:p>
          <a:p>
            <a:pPr marL="158265" indent="-158265">
              <a:buFont typeface="Arial" pitchFamily="34" charset="0"/>
              <a:buChar char="•"/>
              <a:defRPr/>
            </a:pPr>
            <a:endParaRPr lang="en-US" sz="1108" b="1" dirty="0">
              <a:latin typeface="Trebuchet MS" pitchFamily="34" charset="0"/>
            </a:endParaRPr>
          </a:p>
        </p:txBody>
      </p:sp>
    </p:spTree>
    <p:extLst>
      <p:ext uri="{BB962C8B-B14F-4D97-AF65-F5344CB8AC3E}">
        <p14:creationId xmlns:p14="http://schemas.microsoft.com/office/powerpoint/2010/main" val="303362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01D63DC-4992-422D-AFAA-2DD358393F72}"/>
              </a:ext>
            </a:extLst>
          </p:cNvPr>
          <p:cNvSpPr>
            <a:spLocks noGrp="1" noChangeArrowheads="1"/>
          </p:cNvSpPr>
          <p:nvPr>
            <p:ph type="title"/>
          </p:nvPr>
        </p:nvSpPr>
        <p:spPr>
          <a:xfrm>
            <a:off x="2649416" y="832339"/>
            <a:ext cx="7561263" cy="908538"/>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What is  Mentoring ?</a:t>
            </a:r>
          </a:p>
        </p:txBody>
      </p:sp>
      <p:sp>
        <p:nvSpPr>
          <p:cNvPr id="27651" name="Rectangle 3">
            <a:extLst>
              <a:ext uri="{FF2B5EF4-FFF2-40B4-BE49-F238E27FC236}">
                <a16:creationId xmlns:a16="http://schemas.microsoft.com/office/drawing/2014/main" id="{A9028AE2-4DF0-4015-9A04-EB7BF54A9446}"/>
              </a:ext>
            </a:extLst>
          </p:cNvPr>
          <p:cNvSpPr>
            <a:spLocks noChangeArrowheads="1"/>
          </p:cNvSpPr>
          <p:nvPr/>
        </p:nvSpPr>
        <p:spPr bwMode="auto">
          <a:xfrm>
            <a:off x="2023696" y="1740878"/>
            <a:ext cx="8362950" cy="434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endParaRPr lang="en-US" altLang="en-BW" sz="3323" b="1">
              <a:latin typeface="Trebuchet MS" panose="020B0603020202020204" pitchFamily="34" charset="0"/>
            </a:endParaRPr>
          </a:p>
          <a:p>
            <a:pPr algn="ctr" eaLnBrk="1" hangingPunct="1"/>
            <a:r>
              <a:rPr lang="en-US" altLang="en-BW" sz="3323" b="1">
                <a:latin typeface="Trebuchet MS" panose="020B0603020202020204" pitchFamily="34" charset="0"/>
              </a:rPr>
              <a:t>“ Is to support and encourage people to manage their own learning in order that they may maximise their potential, develop their skills, improve their performance and become the person they want to be”</a:t>
            </a:r>
          </a:p>
          <a:p>
            <a:pPr algn="ctr" eaLnBrk="1" hangingPunct="1"/>
            <a:r>
              <a:rPr lang="en-US" altLang="en-BW" sz="3323" b="1">
                <a:latin typeface="Trebuchet MS" panose="020B0603020202020204" pitchFamily="34" charset="0"/>
              </a:rPr>
              <a:t> </a:t>
            </a:r>
            <a:r>
              <a:rPr lang="en-US" altLang="en-BW" sz="1108" b="1">
                <a:latin typeface="Trebuchet MS" panose="020B0603020202020204" pitchFamily="34" charset="0"/>
              </a:rPr>
              <a:t>Eric Parsloe The Oxford School of Mentoring.</a:t>
            </a:r>
          </a:p>
          <a:p>
            <a:pPr algn="ctr" eaLnBrk="1" hangingPunct="1"/>
            <a:endParaRPr lang="en-US" altLang="en-BW" sz="1108" b="1">
              <a:latin typeface="Trebuchet MS" panose="020B0603020202020204" pitchFamily="34" charset="0"/>
            </a:endParaRPr>
          </a:p>
        </p:txBody>
      </p:sp>
    </p:spTree>
    <p:extLst>
      <p:ext uri="{BB962C8B-B14F-4D97-AF65-F5344CB8AC3E}">
        <p14:creationId xmlns:p14="http://schemas.microsoft.com/office/powerpoint/2010/main" val="114656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6E82F1A-3049-400D-B4A1-0A53F0DBFD9D}"/>
              </a:ext>
            </a:extLst>
          </p:cNvPr>
          <p:cNvSpPr>
            <a:spLocks noGrp="1" noChangeArrowheads="1"/>
          </p:cNvSpPr>
          <p:nvPr>
            <p:ph type="title"/>
          </p:nvPr>
        </p:nvSpPr>
        <p:spPr>
          <a:xfrm>
            <a:off x="2649416" y="832339"/>
            <a:ext cx="7561263" cy="908538"/>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What is A Mentoring ?</a:t>
            </a:r>
          </a:p>
        </p:txBody>
      </p:sp>
      <p:sp>
        <p:nvSpPr>
          <p:cNvPr id="29699" name="Rectangle 3">
            <a:extLst>
              <a:ext uri="{FF2B5EF4-FFF2-40B4-BE49-F238E27FC236}">
                <a16:creationId xmlns:a16="http://schemas.microsoft.com/office/drawing/2014/main" id="{84071EF0-D614-4788-AC85-A15F9259C0CB}"/>
              </a:ext>
            </a:extLst>
          </p:cNvPr>
          <p:cNvSpPr>
            <a:spLocks noChangeArrowheads="1"/>
          </p:cNvSpPr>
          <p:nvPr/>
        </p:nvSpPr>
        <p:spPr bwMode="auto">
          <a:xfrm>
            <a:off x="2050073" y="2162908"/>
            <a:ext cx="8362950" cy="363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p>
            <a:pPr marL="527552" indent="-527552" algn="ctr">
              <a:buFont typeface="Arial" pitchFamily="34" charset="0"/>
              <a:buChar char="•"/>
              <a:defRPr/>
            </a:pPr>
            <a:r>
              <a:rPr lang="en-US" sz="3692" b="1" dirty="0">
                <a:latin typeface="Trebuchet MS" pitchFamily="34" charset="0"/>
              </a:rPr>
              <a:t>Helpful relationship based on mutual trust and respect.</a:t>
            </a:r>
            <a:endParaRPr lang="en-US" sz="1292" b="1" dirty="0">
              <a:latin typeface="Trebuchet MS" pitchFamily="34" charset="0"/>
            </a:endParaRPr>
          </a:p>
          <a:p>
            <a:pPr algn="ctr">
              <a:defRPr/>
            </a:pPr>
            <a:endParaRPr lang="en-US" sz="1292" b="1" dirty="0">
              <a:latin typeface="Trebuchet MS" pitchFamily="34" charset="0"/>
            </a:endParaRPr>
          </a:p>
          <a:p>
            <a:pPr>
              <a:defRPr/>
            </a:pPr>
            <a:endParaRPr lang="en-US" sz="3692" b="1" dirty="0">
              <a:latin typeface="Trebuchet MS" pitchFamily="34" charset="0"/>
            </a:endParaRPr>
          </a:p>
          <a:p>
            <a:pPr algn="ctr">
              <a:defRPr/>
            </a:pPr>
            <a:r>
              <a:rPr lang="en-US" sz="3692" b="1" dirty="0">
                <a:latin typeface="Trebuchet MS" pitchFamily="34" charset="0"/>
              </a:rPr>
              <a:t>“Mentoring inherently involves personal change and growth” </a:t>
            </a:r>
          </a:p>
          <a:p>
            <a:pPr algn="ctr">
              <a:defRPr/>
            </a:pPr>
            <a:endParaRPr lang="en-US" sz="1108" dirty="0">
              <a:latin typeface="Trebuchet MS" pitchFamily="34" charset="0"/>
            </a:endParaRPr>
          </a:p>
          <a:p>
            <a:pPr algn="ctr">
              <a:defRPr/>
            </a:pPr>
            <a:r>
              <a:rPr lang="en-US" sz="1108" dirty="0">
                <a:latin typeface="Trebuchet MS" pitchFamily="34" charset="0"/>
              </a:rPr>
              <a:t>(Center for Women and Information technology i.e. CWIT 2004:5).</a:t>
            </a:r>
            <a:endParaRPr lang="en-US" sz="1108" b="1" dirty="0">
              <a:latin typeface="Trebuchet MS" pitchFamily="34" charset="0"/>
            </a:endParaRPr>
          </a:p>
          <a:p>
            <a:pPr algn="ctr">
              <a:defRPr/>
            </a:pPr>
            <a:endParaRPr lang="en-US" sz="1108" b="1" dirty="0">
              <a:latin typeface="Trebuchet MS" pitchFamily="34" charset="0"/>
            </a:endParaRPr>
          </a:p>
        </p:txBody>
      </p:sp>
    </p:spTree>
    <p:extLst>
      <p:ext uri="{BB962C8B-B14F-4D97-AF65-F5344CB8AC3E}">
        <p14:creationId xmlns:p14="http://schemas.microsoft.com/office/powerpoint/2010/main" val="287175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A6E830B-55A1-4680-A6AD-163BF217F471}"/>
              </a:ext>
            </a:extLst>
          </p:cNvPr>
          <p:cNvSpPr>
            <a:spLocks noGrp="1" noChangeArrowheads="1"/>
          </p:cNvSpPr>
          <p:nvPr>
            <p:ph type="title"/>
          </p:nvPr>
        </p:nvSpPr>
        <p:spPr>
          <a:xfrm>
            <a:off x="2649416" y="832339"/>
            <a:ext cx="7561263" cy="908538"/>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What is A Mentoring ?</a:t>
            </a:r>
          </a:p>
        </p:txBody>
      </p:sp>
      <p:sp>
        <p:nvSpPr>
          <p:cNvPr id="30723" name="Rectangle 3">
            <a:extLst>
              <a:ext uri="{FF2B5EF4-FFF2-40B4-BE49-F238E27FC236}">
                <a16:creationId xmlns:a16="http://schemas.microsoft.com/office/drawing/2014/main" id="{4E5DD8A6-D8FF-4DC8-A14E-71D93AA846E9}"/>
              </a:ext>
            </a:extLst>
          </p:cNvPr>
          <p:cNvSpPr>
            <a:spLocks noChangeArrowheads="1"/>
          </p:cNvSpPr>
          <p:nvPr/>
        </p:nvSpPr>
        <p:spPr bwMode="auto">
          <a:xfrm>
            <a:off x="1735015" y="1600201"/>
            <a:ext cx="8862646" cy="468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lvl1pPr marL="571500" indent="-571500" eaLnBrk="0" hangingPunct="0">
              <a:defRPr sz="800">
                <a:solidFill>
                  <a:schemeClr val="tx1"/>
                </a:solidFill>
                <a:latin typeface="Arial Narrow" panose="020B0606020202030204" pitchFamily="34" charset="0"/>
              </a:defRPr>
            </a:lvl1pPr>
            <a:lvl2pPr marL="742950" indent="-285750" eaLnBrk="0" hangingPunct="0">
              <a:defRPr sz="800">
                <a:solidFill>
                  <a:schemeClr val="tx1"/>
                </a:solidFill>
                <a:latin typeface="Arial Narrow" panose="020B0606020202030204" pitchFamily="34" charset="0"/>
              </a:defRPr>
            </a:lvl2pPr>
            <a:lvl3pPr marL="1143000" indent="-228600" eaLnBrk="0" hangingPunct="0">
              <a:defRPr sz="800">
                <a:solidFill>
                  <a:schemeClr val="tx1"/>
                </a:solidFill>
                <a:latin typeface="Arial Narrow" panose="020B0606020202030204" pitchFamily="34" charset="0"/>
              </a:defRPr>
            </a:lvl3pPr>
            <a:lvl4pPr marL="1600200" indent="-228600" eaLnBrk="0" hangingPunct="0">
              <a:defRPr sz="800">
                <a:solidFill>
                  <a:schemeClr val="tx1"/>
                </a:solidFill>
                <a:latin typeface="Arial Narrow" panose="020B0606020202030204" pitchFamily="34" charset="0"/>
              </a:defRPr>
            </a:lvl4pPr>
            <a:lvl5pPr marL="2057400" indent="-228600" eaLnBrk="0" hangingPunct="0">
              <a:defRPr sz="800">
                <a:solidFill>
                  <a:schemeClr val="tx1"/>
                </a:solidFill>
                <a:latin typeface="Arial Narrow" panose="020B0606020202030204" pitchFamily="34" charset="0"/>
              </a:defRPr>
            </a:lvl5pPr>
            <a:lvl6pPr marL="2514600" indent="-228600" eaLnBrk="0" fontAlgn="base" hangingPunct="0">
              <a:spcBef>
                <a:spcPct val="0"/>
              </a:spcBef>
              <a:spcAft>
                <a:spcPct val="0"/>
              </a:spcAft>
              <a:defRPr sz="800">
                <a:solidFill>
                  <a:schemeClr val="tx1"/>
                </a:solidFill>
                <a:latin typeface="Arial Narrow" panose="020B0606020202030204" pitchFamily="34" charset="0"/>
              </a:defRPr>
            </a:lvl6pPr>
            <a:lvl7pPr marL="2971800" indent="-228600" eaLnBrk="0" fontAlgn="base" hangingPunct="0">
              <a:spcBef>
                <a:spcPct val="0"/>
              </a:spcBef>
              <a:spcAft>
                <a:spcPct val="0"/>
              </a:spcAft>
              <a:defRPr sz="800">
                <a:solidFill>
                  <a:schemeClr val="tx1"/>
                </a:solidFill>
                <a:latin typeface="Arial Narrow" panose="020B0606020202030204" pitchFamily="34" charset="0"/>
              </a:defRPr>
            </a:lvl7pPr>
            <a:lvl8pPr marL="3429000" indent="-228600" eaLnBrk="0" fontAlgn="base" hangingPunct="0">
              <a:spcBef>
                <a:spcPct val="0"/>
              </a:spcBef>
              <a:spcAft>
                <a:spcPct val="0"/>
              </a:spcAft>
              <a:defRPr sz="800">
                <a:solidFill>
                  <a:schemeClr val="tx1"/>
                </a:solidFill>
                <a:latin typeface="Arial Narrow" panose="020B0606020202030204" pitchFamily="34" charset="0"/>
              </a:defRPr>
            </a:lvl8pPr>
            <a:lvl9pPr marL="3886200" indent="-228600" eaLnBrk="0" fontAlgn="base" hangingPunct="0">
              <a:spcBef>
                <a:spcPct val="0"/>
              </a:spcBef>
              <a:spcAft>
                <a:spcPct val="0"/>
              </a:spcAft>
              <a:defRPr sz="800">
                <a:solidFill>
                  <a:schemeClr val="tx1"/>
                </a:solidFill>
                <a:latin typeface="Arial Narrow" panose="020B0606020202030204" pitchFamily="34" charset="0"/>
              </a:defRPr>
            </a:lvl9pPr>
          </a:lstStyle>
          <a:p>
            <a:pPr algn="ctr" eaLnBrk="1" hangingPunct="1">
              <a:buFont typeface="Arial" panose="020B0604020202020204" pitchFamily="34" charset="0"/>
              <a:buChar char="•"/>
            </a:pPr>
            <a:r>
              <a:rPr lang="en-US" altLang="en-BW" sz="3323" b="1">
                <a:latin typeface="Trebuchet MS" panose="020B0603020202020204" pitchFamily="34" charset="0"/>
              </a:rPr>
              <a:t>“A developmental, caring, sharing and helping relationship when one person invests time, know-how and effort in enhancing another’s personal growth, knowledge and skills and responds to critical needs in the life of that person in ways that prepares the individual for greater productivity or achievement in the future” </a:t>
            </a:r>
            <a:r>
              <a:rPr lang="en-US" altLang="en-BW" sz="1108" b="1">
                <a:latin typeface="Trebuchet MS" panose="020B0603020202020204" pitchFamily="34" charset="0"/>
              </a:rPr>
              <a:t>(CWIT 2004: 6).</a:t>
            </a:r>
            <a:endParaRPr lang="en-ZA" altLang="en-BW" sz="1108" b="1">
              <a:latin typeface="Trebuchet MS" panose="020B0603020202020204" pitchFamily="34" charset="0"/>
            </a:endParaRPr>
          </a:p>
        </p:txBody>
      </p:sp>
    </p:spTree>
    <p:extLst>
      <p:ext uri="{BB962C8B-B14F-4D97-AF65-F5344CB8AC3E}">
        <p14:creationId xmlns:p14="http://schemas.microsoft.com/office/powerpoint/2010/main" val="226633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59C2242-0CF3-47AC-ABE1-32067733300B}"/>
              </a:ext>
            </a:extLst>
          </p:cNvPr>
          <p:cNvSpPr>
            <a:spLocks noGrp="1" noChangeArrowheads="1"/>
          </p:cNvSpPr>
          <p:nvPr>
            <p:ph type="title"/>
          </p:nvPr>
        </p:nvSpPr>
        <p:spPr>
          <a:xfrm>
            <a:off x="2649416" y="1145931"/>
            <a:ext cx="7561263" cy="908538"/>
          </a:xfrm>
        </p:spPr>
        <p:txBody>
          <a:bodyPr vert="horz" lIns="83527" tIns="41031" rIns="83527" bIns="41031" rtlCol="0" anchor="ctr">
            <a:normAutofit/>
          </a:bodyPr>
          <a:lstStyle/>
          <a:p>
            <a:pPr algn="ctr" eaLnBrk="1" hangingPunct="1">
              <a:defRPr/>
            </a:pPr>
            <a:r>
              <a:rPr lang="en-US" sz="3692" b="1" dirty="0">
                <a:solidFill>
                  <a:schemeClr val="accent1"/>
                </a:solidFill>
                <a:latin typeface="Trebuchet MS" pitchFamily="34" charset="0"/>
              </a:rPr>
              <a:t>What is A Mentoring ?</a:t>
            </a:r>
          </a:p>
        </p:txBody>
      </p:sp>
      <p:sp>
        <p:nvSpPr>
          <p:cNvPr id="24579" name="Rectangle 3">
            <a:extLst>
              <a:ext uri="{FF2B5EF4-FFF2-40B4-BE49-F238E27FC236}">
                <a16:creationId xmlns:a16="http://schemas.microsoft.com/office/drawing/2014/main" id="{6D4F9867-30D5-4598-AAED-3607C5551141}"/>
              </a:ext>
            </a:extLst>
          </p:cNvPr>
          <p:cNvSpPr>
            <a:spLocks noChangeArrowheads="1"/>
          </p:cNvSpPr>
          <p:nvPr/>
        </p:nvSpPr>
        <p:spPr bwMode="auto">
          <a:xfrm>
            <a:off x="2281604" y="2162909"/>
            <a:ext cx="8105042" cy="36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3527" tIns="41031" rIns="83527" bIns="41031">
            <a:spAutoFit/>
          </a:bodyPr>
          <a:lstStyle/>
          <a:p>
            <a:pPr marL="527552" indent="-527552">
              <a:buFont typeface="Arial" pitchFamily="34" charset="0"/>
              <a:buChar char="•"/>
              <a:defRPr/>
            </a:pPr>
            <a:endParaRPr lang="en-US" sz="3692" dirty="0">
              <a:latin typeface="Trebuchet MS" pitchFamily="34" charset="0"/>
            </a:endParaRPr>
          </a:p>
          <a:p>
            <a:pPr algn="ctr">
              <a:defRPr/>
            </a:pPr>
            <a:r>
              <a:rPr lang="en-US" sz="3692" dirty="0">
                <a:latin typeface="Trebuchet MS" pitchFamily="34" charset="0"/>
              </a:rPr>
              <a:t>“</a:t>
            </a:r>
            <a:r>
              <a:rPr lang="en-US" sz="3692" b="1" dirty="0">
                <a:latin typeface="Trebuchet MS" pitchFamily="34" charset="0"/>
              </a:rPr>
              <a:t>A process where mentor and mentee work together to discover and develop the mentee’s abilities.”</a:t>
            </a:r>
          </a:p>
          <a:p>
            <a:pPr algn="ctr">
              <a:defRPr/>
            </a:pPr>
            <a:r>
              <a:rPr lang="en-US" sz="3692" dirty="0">
                <a:latin typeface="Trebuchet MS" pitchFamily="34" charset="0"/>
              </a:rPr>
              <a:t> </a:t>
            </a:r>
            <a:r>
              <a:rPr lang="en-US" sz="1108" dirty="0">
                <a:latin typeface="Trebuchet MS" pitchFamily="34" charset="0"/>
              </a:rPr>
              <a:t>( University of California San Francisco i.e. UCSF faculty mentoring facilitator toolkit 2007: 2).</a:t>
            </a:r>
            <a:endParaRPr lang="en-ZA" sz="1108" dirty="0">
              <a:latin typeface="Trebuchet MS" pitchFamily="34" charset="0"/>
            </a:endParaRPr>
          </a:p>
          <a:p>
            <a:pPr marL="527552" indent="-527552" algn="ctr">
              <a:buFont typeface="Arial" pitchFamily="34" charset="0"/>
              <a:buChar char="•"/>
              <a:defRPr/>
            </a:pPr>
            <a:endParaRPr lang="en-US" sz="1108" b="1" dirty="0">
              <a:latin typeface="Trebuchet MS" pitchFamily="34" charset="0"/>
            </a:endParaRPr>
          </a:p>
        </p:txBody>
      </p:sp>
    </p:spTree>
    <p:extLst>
      <p:ext uri="{BB962C8B-B14F-4D97-AF65-F5344CB8AC3E}">
        <p14:creationId xmlns:p14="http://schemas.microsoft.com/office/powerpoint/2010/main" val="3405314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321</TotalTime>
  <Words>1137</Words>
  <Application>Microsoft Macintosh PowerPoint</Application>
  <PresentationFormat>Widescreen</PresentationFormat>
  <Paragraphs>190</Paragraphs>
  <Slides>39</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Arial Black</vt:lpstr>
      <vt:lpstr>Arial Narrow</vt:lpstr>
      <vt:lpstr>Calibri</vt:lpstr>
      <vt:lpstr>Monotype Sorts</vt:lpstr>
      <vt:lpstr>Tahoma</vt:lpstr>
      <vt:lpstr>Trebuchet MS</vt:lpstr>
      <vt:lpstr>Tw Cen MT</vt:lpstr>
      <vt:lpstr>Wingdings</vt:lpstr>
      <vt:lpstr>Wingdings 2</vt:lpstr>
      <vt:lpstr>Circuit</vt:lpstr>
      <vt:lpstr>An Introduction to Mentoring</vt:lpstr>
      <vt:lpstr>acknowldgements</vt:lpstr>
      <vt:lpstr>Outline of presentation</vt:lpstr>
      <vt:lpstr>What Is  Mentoring? </vt:lpstr>
      <vt:lpstr>What is A Mentoring ?</vt:lpstr>
      <vt:lpstr>What is  Mentoring ?</vt:lpstr>
      <vt:lpstr>What is A Mentoring ?</vt:lpstr>
      <vt:lpstr>What is A Mentoring ?</vt:lpstr>
      <vt:lpstr>What is A Mentoring ?</vt:lpstr>
      <vt:lpstr>What is A Mentoring ?</vt:lpstr>
      <vt:lpstr>  what is a mentor?</vt:lpstr>
      <vt:lpstr>What is A Mentor ?</vt:lpstr>
      <vt:lpstr>What is A Mentor ?</vt:lpstr>
      <vt:lpstr> </vt:lpstr>
      <vt:lpstr>What Is A Mentee? </vt:lpstr>
      <vt:lpstr> </vt:lpstr>
      <vt:lpstr>Mentoring &amp; Coaching Difference</vt:lpstr>
      <vt:lpstr>Mentoring &amp; Coaching Difference</vt:lpstr>
      <vt:lpstr>Mentoring &amp; Coaching Difference</vt:lpstr>
      <vt:lpstr>PowerPoint Presentation</vt:lpstr>
      <vt:lpstr>PowerPoint Presentation</vt:lpstr>
      <vt:lpstr>PowerPoint Presentation</vt:lpstr>
      <vt:lpstr>Characteristics of a mentor </vt:lpstr>
      <vt:lpstr>Characteristics of a Mentor</vt:lpstr>
      <vt:lpstr>Companion</vt:lpstr>
      <vt:lpstr>Support</vt:lpstr>
      <vt:lpstr>Resource</vt:lpstr>
      <vt:lpstr>Mentee and Mentor Roles  and Responsibilities</vt:lpstr>
      <vt:lpstr>Mentee and Mentor Roles and Responsibilities</vt:lpstr>
      <vt:lpstr>Mentee and Mentor Roles and Responsibilities</vt:lpstr>
      <vt:lpstr>Mentee and Mentor Roles and Responsibilities</vt:lpstr>
      <vt:lpstr>Giving  and Receiving Feedback</vt:lpstr>
      <vt:lpstr>Giving and Receiving Feedback</vt:lpstr>
      <vt:lpstr>Effective Feedback From the Mentee</vt:lpstr>
      <vt:lpstr>Effective Feedback To Mentee</vt:lpstr>
      <vt:lpstr>Dos and Don’ts in a mentoring relationship</vt:lpstr>
      <vt:lpstr>Don’ts of a Mentee</vt:lpstr>
      <vt:lpstr>Dos of a Mentee</vt:lpstr>
      <vt:lpstr>Thank you for your attention!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Mentoring</dc:title>
  <dc:creator>Buhle Mbambo-Thata</dc:creator>
  <cp:lastModifiedBy>Jean Fairbairn</cp:lastModifiedBy>
  <cp:revision>14</cp:revision>
  <dcterms:created xsi:type="dcterms:W3CDTF">2021-09-14T12:44:45Z</dcterms:created>
  <dcterms:modified xsi:type="dcterms:W3CDTF">2021-09-17T09:21:01Z</dcterms:modified>
</cp:coreProperties>
</file>