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xlsx" ContentType="application/vnd.openxmlformats-officedocument.spreadsheetml.sheet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7"/>
  </p:notesMasterIdLst>
  <p:sldIdLst>
    <p:sldId id="256" r:id="rId2"/>
    <p:sldId id="331" r:id="rId3"/>
    <p:sldId id="337" r:id="rId4"/>
    <p:sldId id="339" r:id="rId5"/>
    <p:sldId id="332" r:id="rId6"/>
    <p:sldId id="333" r:id="rId7"/>
    <p:sldId id="318" r:id="rId8"/>
    <p:sldId id="334" r:id="rId9"/>
    <p:sldId id="316" r:id="rId10"/>
    <p:sldId id="340" r:id="rId11"/>
    <p:sldId id="335" r:id="rId12"/>
    <p:sldId id="290" r:id="rId13"/>
    <p:sldId id="336" r:id="rId14"/>
    <p:sldId id="338" r:id="rId15"/>
    <p:sldId id="314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157" autoAdjust="0"/>
    <p:restoredTop sz="77721" autoAdjust="0"/>
  </p:normalViewPr>
  <p:slideViewPr>
    <p:cSldViewPr>
      <p:cViewPr>
        <p:scale>
          <a:sx n="70" d="100"/>
          <a:sy n="70" d="100"/>
        </p:scale>
        <p:origin x="2072" y="32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microsoft.com/office/2011/relationships/chartStyle" Target="style1.xml"/><Relationship Id="rId2" Type="http://schemas.microsoft.com/office/2011/relationships/chartColorStyle" Target="colors1.xml"/><Relationship Id="rId3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microsoft.com/office/2011/relationships/chartStyle" Target="style2.xml"/><Relationship Id="rId2" Type="http://schemas.microsoft.com/office/2011/relationships/chartColorStyle" Target="colors2.xml"/><Relationship Id="rId3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microsoft.com/office/2011/relationships/chartStyle" Target="style3.xml"/><Relationship Id="rId2" Type="http://schemas.microsoft.com/office/2011/relationships/chartColorStyle" Target="colors3.xml"/><Relationship Id="rId3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microsoft.com/office/2011/relationships/chartStyle" Target="style4.xml"/><Relationship Id="rId2" Type="http://schemas.microsoft.com/office/2011/relationships/chartColorStyle" Target="colors4.xml"/><Relationship Id="rId3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microsoft.com/office/2011/relationships/chartStyle" Target="style5.xml"/><Relationship Id="rId2" Type="http://schemas.microsoft.com/office/2011/relationships/chartColorStyle" Target="colors5.xml"/><Relationship Id="rId3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microsoft.com/office/2011/relationships/chartStyle" Target="style6.xml"/><Relationship Id="rId2" Type="http://schemas.microsoft.com/office/2011/relationships/chartColorStyle" Target="colors6.xml"/><Relationship Id="rId3" Type="http://schemas.openxmlformats.org/officeDocument/2006/relationships/package" Target="../embeddings/Microsoft_Excel_Worksheet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dirty="0" smtClean="0">
                <a:latin typeface="Calibri" charset="0"/>
                <a:ea typeface="Calibri" charset="0"/>
                <a:cs typeface="Calibri" charset="0"/>
              </a:rPr>
              <a:t>Accessing full-text</a:t>
            </a:r>
            <a:r>
              <a:rPr lang="en-US" b="1" baseline="0" dirty="0" smtClean="0">
                <a:latin typeface="Calibri" charset="0"/>
                <a:ea typeface="Calibri" charset="0"/>
                <a:cs typeface="Calibri" charset="0"/>
              </a:rPr>
              <a:t> by harvesting</a:t>
            </a:r>
          </a:p>
          <a:p>
            <a:pPr>
              <a:defRPr b="1"/>
            </a:pPr>
            <a:r>
              <a:rPr lang="en-US" b="1" baseline="0" dirty="0" smtClean="0">
                <a:latin typeface="Calibri" charset="0"/>
                <a:ea typeface="Calibri" charset="0"/>
                <a:cs typeface="Calibri" charset="0"/>
              </a:rPr>
              <a:t>the website</a:t>
            </a:r>
            <a:endParaRPr lang="en-US" b="1" dirty="0">
              <a:latin typeface="Calibri" charset="0"/>
              <a:ea typeface="Calibri" charset="0"/>
              <a:cs typeface="Calibri" charset="0"/>
            </a:endParaRPr>
          </a:p>
        </c:rich>
      </c:tx>
      <c:layout>
        <c:manualLayout>
          <c:xMode val="edge"/>
          <c:yMode val="edge"/>
          <c:x val="0.196100795131631"/>
          <c:y val="0.068536661331754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Sheet1!$A$2:$A$6</c:f>
              <c:strCache>
                <c:ptCount val="5"/>
                <c:pt idx="0">
                  <c:v>Major search engines </c:v>
                </c:pt>
                <c:pt idx="1">
                  <c:v>Recongnised services upon approval</c:v>
                </c:pt>
                <c:pt idx="2">
                  <c:v>Everyone</c:v>
                </c:pt>
                <c:pt idx="3">
                  <c:v>Allowed subject to fair use</c:v>
                </c:pt>
                <c:pt idx="4">
                  <c:v>Everyone upon approval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6.0</c:v>
                </c:pt>
                <c:pt idx="1">
                  <c:v>4.0</c:v>
                </c:pt>
                <c:pt idx="2">
                  <c:v>3.0</c:v>
                </c:pt>
                <c:pt idx="3">
                  <c:v>2.0</c:v>
                </c:pt>
                <c:pt idx="4">
                  <c:v>2.0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49207199770748"/>
          <c:y val="0.404302571093592"/>
          <c:w val="0.357136428605449"/>
          <c:h val="0.44505178763058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alibri" charset="0"/>
              <a:ea typeface="Calibri" charset="0"/>
              <a:cs typeface="Calibri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pPr>
            <a:r>
              <a:rPr lang="en-US" b="1" dirty="0" smtClean="0">
                <a:latin typeface="Calibri" charset="0"/>
                <a:ea typeface="Calibri" charset="0"/>
                <a:cs typeface="Calibri" charset="0"/>
              </a:rPr>
              <a:t>Restricting</a:t>
            </a:r>
            <a:r>
              <a:rPr lang="en-US" b="1" baseline="0" dirty="0" smtClean="0">
                <a:latin typeface="Calibri" charset="0"/>
                <a:ea typeface="Calibri" charset="0"/>
                <a:cs typeface="Calibri" charset="0"/>
              </a:rPr>
              <a:t> access to full-text</a:t>
            </a:r>
            <a:endParaRPr lang="en-US" b="1" dirty="0">
              <a:latin typeface="Calibri" charset="0"/>
              <a:ea typeface="Calibri" charset="0"/>
              <a:cs typeface="Calibri" charset="0"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Calibri" charset="0"/>
              <a:ea typeface="Calibri" charset="0"/>
              <a:cs typeface="Calibri" charset="0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Sheet1!$A$2:$A$6</c:f>
              <c:strCache>
                <c:ptCount val="3"/>
                <c:pt idx="0">
                  <c:v>Don't restrict access in any way</c:v>
                </c:pt>
                <c:pt idx="1">
                  <c:v>Specify a crawl delay</c:v>
                </c:pt>
                <c:pt idx="2">
                  <c:v>Allow access to specific robots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6.0</c:v>
                </c:pt>
                <c:pt idx="1">
                  <c:v>1.0</c:v>
                </c:pt>
                <c:pt idx="2">
                  <c:v>1.0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egendEntry>
        <c:idx val="3"/>
        <c:delete val="1"/>
      </c:legendEntry>
      <c:legendEntry>
        <c:idx val="4"/>
        <c:delete val="1"/>
      </c:legendEntry>
      <c:layout>
        <c:manualLayout>
          <c:xMode val="edge"/>
          <c:yMode val="edge"/>
          <c:x val="0.520672361025976"/>
          <c:y val="0.287349643478712"/>
          <c:w val="0.419270870320277"/>
          <c:h val="0.60601144253116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alibri" charset="0"/>
              <a:ea typeface="Calibri" charset="0"/>
              <a:cs typeface="Calibri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62" b="1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Calibri" charset="0"/>
                <a:ea typeface="Calibri" charset="0"/>
                <a:cs typeface="Calibri" charset="0"/>
              </a:defRPr>
            </a:pPr>
            <a:r>
              <a:rPr lang="en-US" sz="1800" b="1" i="0" baseline="0" dirty="0" smtClean="0">
                <a:effectLst/>
                <a:latin typeface="Calibri" charset="0"/>
                <a:ea typeface="Calibri" charset="0"/>
                <a:cs typeface="Calibri" charset="0"/>
              </a:rPr>
              <a:t>Reference of an article’s full-text on metadata</a:t>
            </a:r>
            <a:endParaRPr lang="en-US" b="1" dirty="0" smtClean="0">
              <a:effectLst/>
              <a:latin typeface="Calibri" charset="0"/>
              <a:ea typeface="Calibri" charset="0"/>
              <a:cs typeface="Calibri" charset="0"/>
            </a:endParaRP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b="1">
                <a:solidFill>
                  <a:prstClr val="black">
                    <a:lumMod val="65000"/>
                    <a:lumOff val="35000"/>
                  </a:prstClr>
                </a:solidFill>
                <a:latin typeface="Calibri" charset="0"/>
                <a:ea typeface="Calibri" charset="0"/>
                <a:cs typeface="Calibri" charset="0"/>
              </a:defRPr>
            </a:pPr>
            <a:endParaRPr lang="en-US" b="1" dirty="0">
              <a:latin typeface="Calibri" charset="0"/>
              <a:ea typeface="Calibri" charset="0"/>
              <a:cs typeface="Calibri" charset="0"/>
            </a:endParaRPr>
          </a:p>
        </c:rich>
      </c:tx>
      <c:layout>
        <c:manualLayout>
          <c:xMode val="edge"/>
          <c:yMode val="edge"/>
          <c:x val="0.194710652726846"/>
          <c:y val="0.13215939564990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862" b="1" i="0" u="none" strike="noStrike" kern="1200" spc="0" baseline="0">
              <a:solidFill>
                <a:prstClr val="black">
                  <a:lumMod val="65000"/>
                  <a:lumOff val="35000"/>
                </a:prstClr>
              </a:solidFill>
              <a:latin typeface="Calibri" charset="0"/>
              <a:ea typeface="Calibri" charset="0"/>
              <a:cs typeface="Calibri" charset="0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Restricting access to full-text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Sheet1!$A$2:$A$5</c:f>
              <c:strCache>
                <c:ptCount val="4"/>
                <c:pt idx="0">
                  <c:v>Direct link to full-text</c:v>
                </c:pt>
                <c:pt idx="1">
                  <c:v>Interface supporting full-text transfer</c:v>
                </c:pt>
                <c:pt idx="2">
                  <c:v>Provide DOI</c:v>
                </c:pt>
                <c:pt idx="3">
                  <c:v>Link to "splash page"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7.0</c:v>
                </c:pt>
                <c:pt idx="1">
                  <c:v>2.0</c:v>
                </c:pt>
                <c:pt idx="2">
                  <c:v>7.0</c:v>
                </c:pt>
                <c:pt idx="3">
                  <c:v>2.0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22504616612281"/>
          <c:y val="0.459465215338016"/>
          <c:w val="0.436824033788912"/>
          <c:h val="0.47043949847741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alibri" charset="0"/>
              <a:ea typeface="Calibri" charset="0"/>
              <a:cs typeface="Calibri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dirty="0" smtClean="0">
                <a:latin typeface="Calibri" charset="0"/>
                <a:ea typeface="Calibri" charset="0"/>
                <a:cs typeface="Calibri" charset="0"/>
              </a:rPr>
              <a:t>Accessing</a:t>
            </a:r>
            <a:r>
              <a:rPr lang="en-US" b="1" baseline="0" dirty="0" smtClean="0">
                <a:latin typeface="Calibri" charset="0"/>
                <a:ea typeface="Calibri" charset="0"/>
                <a:cs typeface="Calibri" charset="0"/>
              </a:rPr>
              <a:t> content standards</a:t>
            </a:r>
            <a:endParaRPr lang="en-US" b="1" dirty="0">
              <a:latin typeface="Calibri" charset="0"/>
              <a:ea typeface="Calibri" charset="0"/>
              <a:cs typeface="Calibri" charset="0"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Sheet1!$A$2:$A$6</c:f>
              <c:strCache>
                <c:ptCount val="3"/>
                <c:pt idx="0">
                  <c:v>OAI</c:v>
                </c:pt>
                <c:pt idx="1">
                  <c:v>Own API</c:v>
                </c:pt>
                <c:pt idx="2">
                  <c:v>Z39.50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6.0</c:v>
                </c:pt>
                <c:pt idx="1">
                  <c:v>5.0</c:v>
                </c:pt>
                <c:pt idx="2">
                  <c:v>1.0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egendEntry>
        <c:idx val="3"/>
        <c:delete val="1"/>
      </c:legendEntry>
      <c:legendEntry>
        <c:idx val="4"/>
        <c:delete val="1"/>
      </c:legendEntry>
      <c:layout>
        <c:manualLayout>
          <c:xMode val="edge"/>
          <c:yMode val="edge"/>
          <c:x val="0.704531099971888"/>
          <c:y val="0.409153965617368"/>
          <c:w val="0.251265806500538"/>
          <c:h val="0.48427226079519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alibri" charset="0"/>
              <a:ea typeface="Calibri" charset="0"/>
              <a:cs typeface="Calibri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baseline="0" dirty="0" smtClean="0">
                <a:latin typeface="Calibri" charset="0"/>
                <a:ea typeface="Calibri" charset="0"/>
                <a:cs typeface="Calibri" charset="0"/>
              </a:rPr>
              <a:t>Files format</a:t>
            </a:r>
            <a:endParaRPr lang="en-US" b="1" dirty="0">
              <a:latin typeface="Calibri" charset="0"/>
              <a:ea typeface="Calibri" charset="0"/>
              <a:cs typeface="Calibri" charset="0"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Restricting access to full-text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Sheet1!$A$2:$A$6</c:f>
              <c:strCache>
                <c:ptCount val="5"/>
                <c:pt idx="0">
                  <c:v>PDF</c:v>
                </c:pt>
                <c:pt idx="1">
                  <c:v>HTML</c:v>
                </c:pt>
                <c:pt idx="2">
                  <c:v>Plain text</c:v>
                </c:pt>
                <c:pt idx="3">
                  <c:v>HTML</c:v>
                </c:pt>
                <c:pt idx="4">
                  <c:v>JSON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9.0</c:v>
                </c:pt>
                <c:pt idx="1">
                  <c:v>6.0</c:v>
                </c:pt>
                <c:pt idx="2">
                  <c:v>1.0</c:v>
                </c:pt>
                <c:pt idx="3">
                  <c:v>8.0</c:v>
                </c:pt>
                <c:pt idx="4">
                  <c:v>1.0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16074160371007"/>
          <c:y val="0.410246468365744"/>
          <c:w val="0.233933352944054"/>
          <c:h val="0.54680985451819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alibri" charset="0"/>
              <a:ea typeface="Calibri" charset="0"/>
              <a:cs typeface="Calibri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dirty="0" smtClean="0">
                <a:latin typeface="Calibri" charset="0"/>
                <a:ea typeface="Calibri" charset="0"/>
                <a:cs typeface="Calibri" charset="0"/>
              </a:rPr>
              <a:t>Automated</a:t>
            </a:r>
            <a:r>
              <a:rPr lang="en-US" b="1" baseline="0" dirty="0" smtClean="0">
                <a:latin typeface="Calibri" charset="0"/>
                <a:ea typeface="Calibri" charset="0"/>
                <a:cs typeface="Calibri" charset="0"/>
              </a:rPr>
              <a:t> downloads of OA full-text</a:t>
            </a:r>
            <a:endParaRPr lang="en-US" b="1" dirty="0">
              <a:latin typeface="Calibri" charset="0"/>
              <a:ea typeface="Calibri" charset="0"/>
              <a:cs typeface="Calibri" charset="0"/>
            </a:endParaRPr>
          </a:p>
        </c:rich>
      </c:tx>
      <c:layout>
        <c:manualLayout>
          <c:xMode val="edge"/>
          <c:yMode val="edge"/>
          <c:x val="0.137730829233079"/>
          <c:y val="0.07689478787068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Sheet1!$A$2:$A$4</c:f>
              <c:strCache>
                <c:ptCount val="3"/>
                <c:pt idx="0">
                  <c:v>Website</c:v>
                </c:pt>
                <c:pt idx="1">
                  <c:v>API</c:v>
                </c:pt>
                <c:pt idx="2">
                  <c:v>FTP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7.0</c:v>
                </c:pt>
                <c:pt idx="1">
                  <c:v>4.0</c:v>
                </c:pt>
                <c:pt idx="2">
                  <c:v>2.0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15020319459261"/>
          <c:y val="0.411333820661059"/>
          <c:w val="0.293474028795537"/>
          <c:h val="0.51012406626564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alibri" charset="0"/>
              <a:ea typeface="Calibri" charset="0"/>
              <a:cs typeface="Calibri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5BC4F3-2192-B741-8ABC-FCD5D09A141A}" type="datetimeFigureOut">
              <a:t>5/2/17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0C94A0-CFE7-AF45-94E8-C412BA0F8CC8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2241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0C94A0-CFE7-AF45-94E8-C412BA0F8CC8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3068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0C94A0-CFE7-AF45-94E8-C412BA0F8CC8}" type="slidenum"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3649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0C94A0-CFE7-AF45-94E8-C412BA0F8CC8}" type="slidenum"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6514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0C94A0-CFE7-AF45-94E8-C412BA0F8CC8}" type="slidenum"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4690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0C94A0-CFE7-AF45-94E8-C412BA0F8CC8}" type="slidenum"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7127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0C94A0-CFE7-AF45-94E8-C412BA0F8CC8}" type="slidenum"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75643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0C94A0-CFE7-AF45-94E8-C412BA0F8CC8}" type="slidenum"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50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0C94A0-CFE7-AF45-94E8-C412BA0F8CC8}" type="slidenum"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451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0C94A0-CFE7-AF45-94E8-C412BA0F8CC8}" type="slidenum"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4056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0C94A0-CFE7-AF45-94E8-C412BA0F8CC8}" type="slidenum"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0433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0C94A0-CFE7-AF45-94E8-C412BA0F8CC8}" type="slidenum"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3589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0C94A0-CFE7-AF45-94E8-C412BA0F8CC8}" type="slidenum"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1742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0C94A0-CFE7-AF45-94E8-C412BA0F8CC8}" type="slidenum"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4690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0C94A0-CFE7-AF45-94E8-C412BA0F8CC8}" type="slidenum"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5693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0C94A0-CFE7-AF45-94E8-C412BA0F8CC8}" type="slidenum"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4690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28854"/>
            <a:ext cx="8229600" cy="951453"/>
          </a:xfrm>
        </p:spPr>
        <p:txBody>
          <a:bodyPr/>
          <a:lstStyle/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7028"/>
            <a:ext cx="8229600" cy="4760696"/>
          </a:xfrm>
        </p:spPr>
        <p:txBody>
          <a:bodyPr/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236696" y="6403388"/>
            <a:ext cx="2133600" cy="365125"/>
          </a:xfrm>
          <a:prstGeom prst="rect">
            <a:avLst/>
          </a:prstGeom>
        </p:spPr>
        <p:txBody>
          <a:bodyPr/>
          <a:lstStyle/>
          <a:p>
            <a:fld id="{2F10C618-C76D-493D-9C0F-45BC7D0E20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26459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96070" y="5807355"/>
            <a:ext cx="2133600" cy="365125"/>
          </a:xfrm>
          <a:prstGeom prst="rect">
            <a:avLst/>
          </a:prstGeom>
        </p:spPr>
        <p:txBody>
          <a:bodyPr/>
          <a:lstStyle/>
          <a:p>
            <a:fld id="{9984B409-7E9A-405D-8EA1-5F741E05E5DF}" type="datetimeFigureOut">
              <a:rPr lang="en-GB" smtClean="0"/>
              <a:t>02/05/2017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5075" y="642813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911356" y="6372543"/>
            <a:ext cx="2133600" cy="365125"/>
          </a:xfrm>
          <a:prstGeom prst="rect">
            <a:avLst/>
          </a:prstGeom>
        </p:spPr>
        <p:txBody>
          <a:bodyPr/>
          <a:lstStyle/>
          <a:p>
            <a:fld id="{2F10C618-C76D-493D-9C0F-45BC7D0E20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2087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96070" y="5807355"/>
            <a:ext cx="2133600" cy="365125"/>
          </a:xfrm>
          <a:prstGeom prst="rect">
            <a:avLst/>
          </a:prstGeom>
        </p:spPr>
        <p:txBody>
          <a:bodyPr/>
          <a:lstStyle/>
          <a:p>
            <a:fld id="{9984B409-7E9A-405D-8EA1-5F741E05E5DF}" type="datetimeFigureOut">
              <a:rPr lang="en-GB" smtClean="0"/>
              <a:t>02/05/2017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5075" y="642813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911356" y="6372543"/>
            <a:ext cx="2133600" cy="365125"/>
          </a:xfrm>
          <a:prstGeom prst="rect">
            <a:avLst/>
          </a:prstGeom>
        </p:spPr>
        <p:txBody>
          <a:bodyPr/>
          <a:lstStyle/>
          <a:p>
            <a:fld id="{2F10C618-C76D-493D-9C0F-45BC7D0E20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24800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96070" y="5807355"/>
            <a:ext cx="2133600" cy="365125"/>
          </a:xfrm>
          <a:prstGeom prst="rect">
            <a:avLst/>
          </a:prstGeom>
        </p:spPr>
        <p:txBody>
          <a:bodyPr/>
          <a:lstStyle/>
          <a:p>
            <a:fld id="{9984B409-7E9A-405D-8EA1-5F741E05E5DF}" type="datetimeFigureOut">
              <a:rPr lang="en-GB" smtClean="0"/>
              <a:t>02/05/2017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5075" y="642813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911356" y="6372543"/>
            <a:ext cx="2133600" cy="365125"/>
          </a:xfrm>
          <a:prstGeom prst="rect">
            <a:avLst/>
          </a:prstGeom>
        </p:spPr>
        <p:txBody>
          <a:bodyPr/>
          <a:lstStyle/>
          <a:p>
            <a:fld id="{2F10C618-C76D-493D-9C0F-45BC7D0E20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92120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96070" y="5807355"/>
            <a:ext cx="2133600" cy="365125"/>
          </a:xfrm>
          <a:prstGeom prst="rect">
            <a:avLst/>
          </a:prstGeom>
        </p:spPr>
        <p:txBody>
          <a:bodyPr/>
          <a:lstStyle/>
          <a:p>
            <a:fld id="{9984B409-7E9A-405D-8EA1-5F741E05E5DF}" type="datetimeFigureOut">
              <a:rPr lang="en-GB" smtClean="0"/>
              <a:t>02/05/2017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5075" y="642813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911356" y="6372543"/>
            <a:ext cx="2133600" cy="365125"/>
          </a:xfrm>
          <a:prstGeom prst="rect">
            <a:avLst/>
          </a:prstGeom>
        </p:spPr>
        <p:txBody>
          <a:bodyPr/>
          <a:lstStyle/>
          <a:p>
            <a:fld id="{2F10C618-C76D-493D-9C0F-45BC7D0E20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19594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96070" y="5807355"/>
            <a:ext cx="2133600" cy="365125"/>
          </a:xfrm>
          <a:prstGeom prst="rect">
            <a:avLst/>
          </a:prstGeom>
        </p:spPr>
        <p:txBody>
          <a:bodyPr/>
          <a:lstStyle/>
          <a:p>
            <a:fld id="{9984B409-7E9A-405D-8EA1-5F741E05E5DF}" type="datetimeFigureOut">
              <a:rPr lang="en-GB" smtClean="0"/>
              <a:t>02/05/2017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5075" y="642813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911356" y="6372543"/>
            <a:ext cx="2133600" cy="365125"/>
          </a:xfrm>
          <a:prstGeom prst="rect">
            <a:avLst/>
          </a:prstGeom>
        </p:spPr>
        <p:txBody>
          <a:bodyPr/>
          <a:lstStyle/>
          <a:p>
            <a:fld id="{2F10C618-C76D-493D-9C0F-45BC7D0E20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57980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96070" y="5807355"/>
            <a:ext cx="2133600" cy="365125"/>
          </a:xfrm>
          <a:prstGeom prst="rect">
            <a:avLst/>
          </a:prstGeom>
        </p:spPr>
        <p:txBody>
          <a:bodyPr/>
          <a:lstStyle/>
          <a:p>
            <a:fld id="{9984B409-7E9A-405D-8EA1-5F741E05E5DF}" type="datetimeFigureOut">
              <a:rPr lang="en-GB" smtClean="0"/>
              <a:t>02/05/2017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5075" y="642813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2911356" y="6372543"/>
            <a:ext cx="2133600" cy="365125"/>
          </a:xfrm>
          <a:prstGeom prst="rect">
            <a:avLst/>
          </a:prstGeom>
        </p:spPr>
        <p:txBody>
          <a:bodyPr/>
          <a:lstStyle/>
          <a:p>
            <a:fld id="{2F10C618-C76D-493D-9C0F-45BC7D0E20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03535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96070" y="5807355"/>
            <a:ext cx="2133600" cy="365125"/>
          </a:xfrm>
          <a:prstGeom prst="rect">
            <a:avLst/>
          </a:prstGeom>
        </p:spPr>
        <p:txBody>
          <a:bodyPr/>
          <a:lstStyle/>
          <a:p>
            <a:fld id="{9984B409-7E9A-405D-8EA1-5F741E05E5DF}" type="datetimeFigureOut">
              <a:rPr lang="en-GB" smtClean="0"/>
              <a:t>02/05/2017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5075" y="642813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2911356" y="6372543"/>
            <a:ext cx="2133600" cy="365125"/>
          </a:xfrm>
          <a:prstGeom prst="rect">
            <a:avLst/>
          </a:prstGeom>
        </p:spPr>
        <p:txBody>
          <a:bodyPr/>
          <a:lstStyle/>
          <a:p>
            <a:fld id="{2F10C618-C76D-493D-9C0F-45BC7D0E20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12701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96070" y="5807355"/>
            <a:ext cx="2133600" cy="365125"/>
          </a:xfrm>
          <a:prstGeom prst="rect">
            <a:avLst/>
          </a:prstGeom>
        </p:spPr>
        <p:txBody>
          <a:bodyPr/>
          <a:lstStyle/>
          <a:p>
            <a:fld id="{9984B409-7E9A-405D-8EA1-5F741E05E5DF}" type="datetimeFigureOut">
              <a:rPr lang="en-GB" smtClean="0"/>
              <a:t>02/05/2017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5075" y="642813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2911356" y="6372543"/>
            <a:ext cx="2133600" cy="365125"/>
          </a:xfrm>
          <a:prstGeom prst="rect">
            <a:avLst/>
          </a:prstGeom>
        </p:spPr>
        <p:txBody>
          <a:bodyPr/>
          <a:lstStyle/>
          <a:p>
            <a:fld id="{2F10C618-C76D-493D-9C0F-45BC7D0E20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62490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96070" y="5807355"/>
            <a:ext cx="2133600" cy="365125"/>
          </a:xfrm>
          <a:prstGeom prst="rect">
            <a:avLst/>
          </a:prstGeom>
        </p:spPr>
        <p:txBody>
          <a:bodyPr/>
          <a:lstStyle/>
          <a:p>
            <a:fld id="{9984B409-7E9A-405D-8EA1-5F741E05E5DF}" type="datetimeFigureOut">
              <a:rPr lang="en-GB" smtClean="0"/>
              <a:t>02/05/2017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5075" y="642813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911356" y="6372543"/>
            <a:ext cx="2133600" cy="365125"/>
          </a:xfrm>
          <a:prstGeom prst="rect">
            <a:avLst/>
          </a:prstGeom>
        </p:spPr>
        <p:txBody>
          <a:bodyPr/>
          <a:lstStyle/>
          <a:p>
            <a:fld id="{2F10C618-C76D-493D-9C0F-45BC7D0E20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35434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96070" y="5807355"/>
            <a:ext cx="2133600" cy="365125"/>
          </a:xfrm>
          <a:prstGeom prst="rect">
            <a:avLst/>
          </a:prstGeom>
        </p:spPr>
        <p:txBody>
          <a:bodyPr/>
          <a:lstStyle/>
          <a:p>
            <a:fld id="{9984B409-7E9A-405D-8EA1-5F741E05E5DF}" type="datetimeFigureOut">
              <a:rPr lang="en-GB" smtClean="0"/>
              <a:t>02/05/2017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5075" y="642813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911356" y="6372543"/>
            <a:ext cx="2133600" cy="365125"/>
          </a:xfrm>
          <a:prstGeom prst="rect">
            <a:avLst/>
          </a:prstGeom>
        </p:spPr>
        <p:txBody>
          <a:bodyPr/>
          <a:lstStyle/>
          <a:p>
            <a:fld id="{2F10C618-C76D-493D-9C0F-45BC7D0E20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72745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41856"/>
            <a:ext cx="8229600" cy="10249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82620"/>
            <a:ext cx="8229600" cy="46826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-2434" y="422314"/>
            <a:ext cx="9161886" cy="72000"/>
          </a:xfrm>
          <a:prstGeom prst="rect">
            <a:avLst/>
          </a:prstGeom>
          <a:solidFill>
            <a:srgbClr val="FF5629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-10160" y="-27709"/>
            <a:ext cx="9172046" cy="72000"/>
          </a:xfrm>
          <a:prstGeom prst="rect">
            <a:avLst/>
          </a:prstGeom>
          <a:solidFill>
            <a:srgbClr val="232625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-8146" y="38926"/>
            <a:ext cx="9149712" cy="393547"/>
          </a:xfrm>
          <a:prstGeom prst="rect">
            <a:avLst/>
          </a:prstGeom>
          <a:solidFill>
            <a:srgbClr val="D2D9B8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-10160" y="6284875"/>
            <a:ext cx="9161886" cy="36000"/>
          </a:xfrm>
          <a:prstGeom prst="rect">
            <a:avLst/>
          </a:prstGeom>
          <a:solidFill>
            <a:srgbClr val="FF5629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078" y="50541"/>
            <a:ext cx="656243" cy="365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7253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600" kern="1200" baseline="0">
          <a:solidFill>
            <a:srgbClr val="FF000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nancy.pontika@open.ac.uk" TargetMode="External"/><Relationship Id="rId4" Type="http://schemas.openxmlformats.org/officeDocument/2006/relationships/image" Target="../media/image2.png"/><Relationship Id="rId5" Type="http://schemas.openxmlformats.org/officeDocument/2006/relationships/image" Target="../media/image3.jpeg"/><Relationship Id="rId6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14.pn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chart" Target="../charts/chart1.xml"/><Relationship Id="rId5" Type="http://schemas.openxmlformats.org/officeDocument/2006/relationships/chart" Target="../charts/chart2.xml"/><Relationship Id="rId6" Type="http://schemas.openxmlformats.org/officeDocument/2006/relationships/chart" Target="../charts/chart3.xml"/><Relationship Id="rId7" Type="http://schemas.openxmlformats.org/officeDocument/2006/relationships/chart" Target="../charts/chart4.xml"/><Relationship Id="rId8" Type="http://schemas.openxmlformats.org/officeDocument/2006/relationships/chart" Target="../charts/chart5.xml"/><Relationship Id="rId9" Type="http://schemas.openxmlformats.org/officeDocument/2006/relationships/chart" Target="../charts/chart6.xml"/><Relationship Id="rId10" Type="http://schemas.openxmlformats.org/officeDocument/2006/relationships/hyperlink" Target="http://interop2016.github.io/pdf/INTEROP-1.pdf" TargetMode="External"/><Relationship Id="rId11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core.ac.uk/dataproviders" TargetMode="External"/><Relationship Id="rId4" Type="http://schemas.openxmlformats.org/officeDocument/2006/relationships/hyperlink" Target="https://core.ac.uk/join" TargetMode="External"/><Relationship Id="rId5" Type="http://schemas.openxmlformats.org/officeDocument/2006/relationships/hyperlink" Target="https://core.ac.uk/services#dashboard" TargetMode="External"/><Relationship Id="rId6" Type="http://schemas.openxmlformats.org/officeDocument/2006/relationships/hyperlink" Target="https://core.ac.uk/services#reccomender" TargetMode="External"/><Relationship Id="rId7" Type="http://schemas.openxmlformats.org/officeDocument/2006/relationships/hyperlink" Target="https://core.ac.uk/about/ambassadors" TargetMode="External"/><Relationship Id="rId8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core.ac.uk/" TargetMode="External"/><Relationship Id="rId4" Type="http://schemas.openxmlformats.org/officeDocument/2006/relationships/hyperlink" Target="mailto:theteam@core.ac.uk" TargetMode="External"/><Relationship Id="rId5" Type="http://schemas.openxmlformats.org/officeDocument/2006/relationships/hyperlink" Target="http://openminted.eu/" TargetMode="External"/><Relationship Id="rId6" Type="http://schemas.openxmlformats.org/officeDocument/2006/relationships/hyperlink" Target="https://www.linkedin.com/groups/8402199" TargetMode="External"/><Relationship Id="rId7" Type="http://schemas.openxmlformats.org/officeDocument/2006/relationships/hyperlink" Target="https://www.slideshare.net/openminted_eu" TargetMode="External"/><Relationship Id="rId8" Type="http://schemas.openxmlformats.org/officeDocument/2006/relationships/hyperlink" Target="https://www.youtube.com/channel/UCjAgOP2ALi4lHAl-8sWTG8Q" TargetMode="External"/><Relationship Id="rId9" Type="http://schemas.openxmlformats.org/officeDocument/2006/relationships/hyperlink" Target="https://www.flickr.com/photos/146359736@N07/" TargetMode="Externa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hyperlink" Target="https://www.jisc.ac.uk/reports/value-and-benefits-of-text-mining" TargetMode="Externa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7" Type="http://schemas.openxmlformats.org/officeDocument/2006/relationships/hyperlink" Target="http://www.budapestopenaccessinitiative.org/boai-10-recommendations" TargetMode="External"/><Relationship Id="rId8" Type="http://schemas.openxmlformats.org/officeDocument/2006/relationships/hyperlink" Target="http://www.rcuk.ac.uk/documents/international/coarstateofrepositories-pdf/" TargetMode="External"/><Relationship Id="rId9" Type="http://schemas.openxmlformats.org/officeDocument/2006/relationships/hyperlink" Target="http://www.hefce.ac.uk/rsrch/REFimpact/faqs/" TargetMode="Externa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1.png"/><Relationship Id="rId5" Type="http://schemas.openxmlformats.org/officeDocument/2006/relationships/image" Target="../media/image10.jpg"/><Relationship Id="rId6" Type="http://schemas.openxmlformats.org/officeDocument/2006/relationships/image" Target="../media/image4.png"/><Relationship Id="rId7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core.ac.uk/services#api" TargetMode="External"/><Relationship Id="rId4" Type="http://schemas.openxmlformats.org/officeDocument/2006/relationships/hyperlink" Target="https://core.ac.uk/services#dataset" TargetMode="External"/><Relationship Id="rId5" Type="http://schemas.openxmlformats.org/officeDocument/2006/relationships/image" Target="../media/image5.png"/><Relationship Id="rId6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13.pn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10087" y="4051428"/>
            <a:ext cx="6400800" cy="1752600"/>
          </a:xfrm>
        </p:spPr>
        <p:txBody>
          <a:bodyPr>
            <a:normAutofit/>
          </a:bodyPr>
          <a:lstStyle/>
          <a:p>
            <a:pPr lvl="0" defTabSz="914400">
              <a:spcBef>
                <a:spcPts val="0"/>
              </a:spcBef>
              <a:defRPr/>
            </a:pPr>
            <a:r>
              <a:rPr lang="en-GB" sz="2400" dirty="0" smtClean="0"/>
              <a:t>Dr Nancy </a:t>
            </a:r>
            <a:r>
              <a:rPr lang="en-GB" sz="2400" dirty="0" err="1" smtClean="0"/>
              <a:t>Pontika</a:t>
            </a:r>
            <a:endParaRPr lang="en-GB" sz="2400" dirty="0" smtClean="0"/>
          </a:p>
          <a:p>
            <a:pPr lvl="0" defTabSz="914400">
              <a:spcBef>
                <a:spcPts val="0"/>
              </a:spcBef>
              <a:defRPr/>
            </a:pPr>
            <a:r>
              <a:rPr lang="en-GB" sz="2400" dirty="0" smtClean="0"/>
              <a:t>Open Access Aggregation Officer</a:t>
            </a:r>
          </a:p>
          <a:p>
            <a:pPr lvl="0" defTabSz="914400">
              <a:spcBef>
                <a:spcPts val="0"/>
              </a:spcBef>
              <a:defRPr/>
            </a:pPr>
            <a:r>
              <a:rPr lang="en-GB" sz="2400" dirty="0" smtClean="0"/>
              <a:t>CORE</a:t>
            </a:r>
          </a:p>
          <a:p>
            <a:pPr lvl="0" defTabSz="914400">
              <a:spcBef>
                <a:spcPts val="0"/>
              </a:spcBef>
              <a:defRPr/>
            </a:pPr>
            <a:r>
              <a:rPr lang="en-GB" sz="1800" dirty="0" smtClean="0"/>
              <a:t>Email: </a:t>
            </a:r>
            <a:r>
              <a:rPr lang="en-GB" sz="1800" dirty="0" smtClean="0">
                <a:hlinkClick r:id="rId3"/>
              </a:rPr>
              <a:t>nancy.pontika@open.ac.uk</a:t>
            </a:r>
            <a:endParaRPr lang="en-GB" sz="1800" dirty="0" smtClean="0"/>
          </a:p>
          <a:p>
            <a:pPr lvl="0" defTabSz="914400">
              <a:spcBef>
                <a:spcPts val="0"/>
              </a:spcBef>
              <a:defRPr/>
            </a:pPr>
            <a:r>
              <a:rPr lang="en-GB" sz="1800" dirty="0" smtClean="0"/>
              <a:t>Twitter: @</a:t>
            </a:r>
            <a:r>
              <a:rPr lang="en-GB" sz="1800" dirty="0" err="1" smtClean="0"/>
              <a:t>nancypontika</a:t>
            </a:r>
            <a:endParaRPr lang="en-GB" sz="1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6381328"/>
            <a:ext cx="1497979" cy="456387"/>
          </a:xfrm>
          <a:prstGeom prst="rect">
            <a:avLst/>
          </a:prstGeom>
        </p:spPr>
      </p:pic>
      <p:pic>
        <p:nvPicPr>
          <p:cNvPr id="8" name="Picture 7" descr="ou_cmyk_masterlogo_29mm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6381328"/>
            <a:ext cx="535221" cy="36642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619672" y="1844824"/>
            <a:ext cx="59766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accent5"/>
                </a:solidFill>
              </a:rPr>
              <a:t>The value of aggregating Open Access research</a:t>
            </a:r>
            <a:endParaRPr lang="en-US" sz="4000" dirty="0">
              <a:solidFill>
                <a:schemeClr val="accent5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5" y="44624"/>
            <a:ext cx="1858019" cy="403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3804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>
                <a:solidFill>
                  <a:schemeClr val="accent5"/>
                </a:solidFill>
              </a:rPr>
              <a:t>TDM taxonomy</a:t>
            </a:r>
            <a:endParaRPr lang="en-GB" dirty="0"/>
          </a:p>
        </p:txBody>
      </p:sp>
      <p:pic>
        <p:nvPicPr>
          <p:cNvPr id="4" name="Picture 3" descr="downloa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02" y="6391967"/>
            <a:ext cx="1276044" cy="44384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30744"/>
            <a:ext cx="9144000" cy="475291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5" y="44624"/>
            <a:ext cx="1858019" cy="403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155355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ownloa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02" y="6391967"/>
            <a:ext cx="1276044" cy="44384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67058"/>
            <a:ext cx="8352928" cy="951453"/>
          </a:xfrm>
        </p:spPr>
        <p:txBody>
          <a:bodyPr>
            <a:normAutofit fontScale="90000"/>
          </a:bodyPr>
          <a:lstStyle/>
          <a:p>
            <a:r>
              <a:rPr lang="en-GB" dirty="0" smtClean="0">
                <a:solidFill>
                  <a:schemeClr val="accent5"/>
                </a:solidFill>
              </a:rPr>
              <a:t>Key players’ interoperability for machine access to metadata</a:t>
            </a:r>
            <a:endParaRPr lang="en-GB" dirty="0"/>
          </a:p>
        </p:txBody>
      </p:sp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1202116233"/>
              </p:ext>
            </p:extLst>
          </p:nvPr>
        </p:nvGraphicFramePr>
        <p:xfrm>
          <a:off x="6095826" y="1584583"/>
          <a:ext cx="3441317" cy="25942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1202116233"/>
              </p:ext>
            </p:extLst>
          </p:nvPr>
        </p:nvGraphicFramePr>
        <p:xfrm>
          <a:off x="2997886" y="1718115"/>
          <a:ext cx="3097940" cy="22972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1202116233"/>
              </p:ext>
            </p:extLst>
          </p:nvPr>
        </p:nvGraphicFramePr>
        <p:xfrm>
          <a:off x="-153528" y="3845217"/>
          <a:ext cx="3151414" cy="22665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1202116233"/>
              </p:ext>
            </p:extLst>
          </p:nvPr>
        </p:nvGraphicFramePr>
        <p:xfrm>
          <a:off x="3069932" y="4112868"/>
          <a:ext cx="2953848" cy="23489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1" name="Chart 10"/>
          <p:cNvGraphicFramePr/>
          <p:nvPr>
            <p:extLst>
              <p:ext uri="{D42A27DB-BD31-4B8C-83A1-F6EECF244321}">
                <p14:modId xmlns:p14="http://schemas.microsoft.com/office/powerpoint/2010/main" val="1202116233"/>
              </p:ext>
            </p:extLst>
          </p:nvPr>
        </p:nvGraphicFramePr>
        <p:xfrm>
          <a:off x="6023780" y="4161221"/>
          <a:ext cx="3311114" cy="2219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12" name="Chart 11"/>
          <p:cNvGraphicFramePr/>
          <p:nvPr>
            <p:extLst>
              <p:ext uri="{D42A27DB-BD31-4B8C-83A1-F6EECF244321}">
                <p14:modId xmlns:p14="http://schemas.microsoft.com/office/powerpoint/2010/main" val="2119471792"/>
              </p:ext>
            </p:extLst>
          </p:nvPr>
        </p:nvGraphicFramePr>
        <p:xfrm>
          <a:off x="-252536" y="1590293"/>
          <a:ext cx="2922814" cy="22549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635896" y="6461807"/>
            <a:ext cx="6074068" cy="3740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Source: </a:t>
            </a:r>
            <a:r>
              <a:rPr lang="en-US">
                <a:hlinkClick r:id="rId10"/>
              </a:rPr>
              <a:t>http</a:t>
            </a:r>
            <a:r>
              <a:rPr lang="en-US">
                <a:hlinkClick r:id="rId10"/>
              </a:rPr>
              <a:t>://</a:t>
            </a:r>
            <a:r>
              <a:rPr lang="en-US" smtClean="0">
                <a:hlinkClick r:id="rId10"/>
              </a:rPr>
              <a:t>interop2016.github.io/pdf/INTEROP-1.pdf</a:t>
            </a:r>
            <a:r>
              <a:rPr lang="en-US" smtClean="0"/>
              <a:t> </a:t>
            </a:r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5" y="44624"/>
            <a:ext cx="1858019" cy="403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351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5"/>
                </a:solidFill>
              </a:rPr>
              <a:t>Exposing enriched data for TDM</a:t>
            </a:r>
            <a:endParaRPr lang="en-US" dirty="0">
              <a:solidFill>
                <a:schemeClr val="accent5"/>
              </a:solidFill>
            </a:endParaRPr>
          </a:p>
        </p:txBody>
      </p:sp>
      <p:pic>
        <p:nvPicPr>
          <p:cNvPr id="109" name="Picture 10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84784"/>
            <a:ext cx="9144000" cy="4314864"/>
          </a:xfrm>
          <a:prstGeom prst="rect">
            <a:avLst/>
          </a:prstGeom>
        </p:spPr>
      </p:pic>
      <p:sp>
        <p:nvSpPr>
          <p:cNvPr id="110" name="Rectangle 109"/>
          <p:cNvSpPr/>
          <p:nvPr/>
        </p:nvSpPr>
        <p:spPr>
          <a:xfrm>
            <a:off x="6408760" y="6309320"/>
            <a:ext cx="27629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latinLnBrk="1">
              <a:defRPr/>
            </a:pPr>
            <a:r>
              <a:rPr lang="en-US" dirty="0">
                <a:solidFill>
                  <a:srgbClr val="000000"/>
                </a:solidFill>
                <a:sym typeface="Helvetica Light"/>
              </a:rPr>
              <a:t>Image: </a:t>
            </a:r>
            <a:r>
              <a:rPr lang="en-US" dirty="0" err="1" smtClean="0">
                <a:solidFill>
                  <a:srgbClr val="000000"/>
                </a:solidFill>
                <a:sym typeface="Helvetica Light"/>
              </a:rPr>
              <a:t>P.Knoth</a:t>
            </a:r>
            <a:r>
              <a:rPr lang="en-US" dirty="0" smtClean="0">
                <a:solidFill>
                  <a:srgbClr val="000000"/>
                </a:solidFill>
                <a:sym typeface="Helvetica Light"/>
              </a:rPr>
              <a:t> – DPLA2017</a:t>
            </a:r>
            <a:endParaRPr lang="en-US" dirty="0">
              <a:solidFill>
                <a:srgbClr val="000000"/>
              </a:solidFill>
              <a:sym typeface="Helvetica Light"/>
            </a:endParaRPr>
          </a:p>
        </p:txBody>
      </p:sp>
      <p:pic>
        <p:nvPicPr>
          <p:cNvPr id="111" name="Picture 1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5" y="44624"/>
            <a:ext cx="1858019" cy="403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9468856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572141"/>
            <a:ext cx="8352928" cy="432048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400" dirty="0" smtClean="0"/>
              <a:t>CORE has already more than 1,000 </a:t>
            </a:r>
            <a:r>
              <a:rPr lang="en-GB" sz="2400" dirty="0"/>
              <a:t>data providers </a:t>
            </a:r>
            <a:r>
              <a:rPr lang="en-GB" sz="2400" dirty="0">
                <a:hlinkClick r:id="rId3"/>
              </a:rPr>
              <a:t>https://</a:t>
            </a:r>
            <a:r>
              <a:rPr lang="en-GB" sz="2400" dirty="0" smtClean="0">
                <a:hlinkClick r:id="rId3"/>
              </a:rPr>
              <a:t>core.ac.uk/dataproviders</a:t>
            </a:r>
            <a:r>
              <a:rPr lang="en-GB" sz="2400" dirty="0" smtClean="0"/>
              <a:t> </a:t>
            </a:r>
            <a:endParaRPr lang="en-GB" sz="1100" dirty="0"/>
          </a:p>
          <a:p>
            <a:r>
              <a:rPr lang="en-GB" sz="2400" dirty="0" smtClean="0"/>
              <a:t>Join </a:t>
            </a:r>
            <a:r>
              <a:rPr lang="en-GB" sz="2400" dirty="0"/>
              <a:t>CORE as a data provider </a:t>
            </a:r>
            <a:r>
              <a:rPr lang="en-GB" sz="2400" dirty="0">
                <a:hlinkClick r:id="rId4"/>
              </a:rPr>
              <a:t>https://</a:t>
            </a:r>
            <a:r>
              <a:rPr lang="en-GB" sz="2400" dirty="0" smtClean="0">
                <a:hlinkClick r:id="rId4"/>
              </a:rPr>
              <a:t>core.ac.uk/join</a:t>
            </a:r>
            <a:endParaRPr lang="en-GB" sz="1100" dirty="0" smtClean="0"/>
          </a:p>
          <a:p>
            <a:r>
              <a:rPr lang="en-GB" sz="2400" dirty="0" smtClean="0"/>
              <a:t>Ask your library to list the CORE search engine in the library pages </a:t>
            </a:r>
            <a:endParaRPr lang="en-GB" sz="1100" dirty="0" smtClean="0"/>
          </a:p>
          <a:p>
            <a:r>
              <a:rPr lang="en-GB" sz="2400" dirty="0" smtClean="0"/>
              <a:t>When you become a CORE data provider request </a:t>
            </a:r>
            <a:r>
              <a:rPr lang="en-GB" sz="2400" dirty="0"/>
              <a:t>access to the CORE Dashboard </a:t>
            </a:r>
            <a:r>
              <a:rPr lang="en-GB" sz="2400" dirty="0">
                <a:hlinkClick r:id="rId5"/>
              </a:rPr>
              <a:t>https://</a:t>
            </a:r>
            <a:r>
              <a:rPr lang="en-GB" sz="2400" dirty="0" smtClean="0">
                <a:hlinkClick r:id="rId5"/>
              </a:rPr>
              <a:t>core.ac.uk/services#dashboard</a:t>
            </a:r>
            <a:r>
              <a:rPr lang="en-GB" sz="2400" dirty="0" smtClean="0"/>
              <a:t> </a:t>
            </a:r>
            <a:endParaRPr lang="en-GB" sz="1100" dirty="0" smtClean="0"/>
          </a:p>
          <a:p>
            <a:r>
              <a:rPr lang="en-GB" sz="2400" dirty="0"/>
              <a:t>I</a:t>
            </a:r>
            <a:r>
              <a:rPr lang="en-GB" sz="2400" dirty="0" smtClean="0"/>
              <a:t>nstall </a:t>
            </a:r>
            <a:r>
              <a:rPr lang="en-GB" sz="2400" dirty="0" smtClean="0"/>
              <a:t>the CORE recommender in your </a:t>
            </a:r>
            <a:r>
              <a:rPr lang="en-GB" sz="2400" dirty="0"/>
              <a:t>repository </a:t>
            </a:r>
            <a:r>
              <a:rPr lang="en-GB" sz="2400" dirty="0">
                <a:hlinkClick r:id="rId6"/>
              </a:rPr>
              <a:t>https://</a:t>
            </a:r>
            <a:r>
              <a:rPr lang="en-GB" sz="2400" dirty="0" smtClean="0">
                <a:hlinkClick r:id="rId6"/>
              </a:rPr>
              <a:t>core.ac.uk/services#reccomender</a:t>
            </a:r>
            <a:r>
              <a:rPr lang="en-GB" sz="2400" dirty="0" smtClean="0"/>
              <a:t> </a:t>
            </a:r>
            <a:endParaRPr lang="en-GB" sz="2400" dirty="0" smtClean="0"/>
          </a:p>
          <a:p>
            <a:r>
              <a:rPr lang="en-GB" sz="2400" b="1" dirty="0" smtClean="0">
                <a:solidFill>
                  <a:schemeClr val="accent4"/>
                </a:solidFill>
              </a:rPr>
              <a:t>Become a </a:t>
            </a:r>
            <a:r>
              <a:rPr lang="en-GB" sz="2400" b="1" dirty="0">
                <a:solidFill>
                  <a:schemeClr val="accent4"/>
                </a:solidFill>
              </a:rPr>
              <a:t>CORE Ambassador </a:t>
            </a:r>
            <a:r>
              <a:rPr lang="en-GB" sz="2400" dirty="0">
                <a:hlinkClick r:id="rId7"/>
              </a:rPr>
              <a:t>https://</a:t>
            </a:r>
            <a:r>
              <a:rPr lang="en-GB" sz="2400" dirty="0" smtClean="0">
                <a:hlinkClick r:id="rId7"/>
              </a:rPr>
              <a:t>core.ac.uk/about/ambassadors</a:t>
            </a:r>
            <a:r>
              <a:rPr lang="en-GB" sz="2400" dirty="0" smtClean="0"/>
              <a:t> </a:t>
            </a:r>
          </a:p>
          <a:p>
            <a:endParaRPr lang="en-GB" sz="2400" dirty="0" smtClean="0"/>
          </a:p>
        </p:txBody>
      </p:sp>
      <p:pic>
        <p:nvPicPr>
          <p:cNvPr id="6" name="Picture 5" descr="download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02" y="6391967"/>
            <a:ext cx="1276044" cy="44384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8352928" cy="951453"/>
          </a:xfrm>
        </p:spPr>
        <p:txBody>
          <a:bodyPr>
            <a:normAutofit/>
          </a:bodyPr>
          <a:lstStyle/>
          <a:p>
            <a:r>
              <a:rPr lang="en-GB" dirty="0" smtClean="0">
                <a:solidFill>
                  <a:schemeClr val="accent5"/>
                </a:solidFill>
              </a:rPr>
              <a:t>How repository managers can use CORE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559266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844823"/>
            <a:ext cx="8208912" cy="4047797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GB" sz="2400" dirty="0" smtClean="0"/>
              <a:t>We want to hear from you! </a:t>
            </a:r>
          </a:p>
          <a:p>
            <a:pPr>
              <a:buFont typeface="Arial" charset="0"/>
              <a:buChar char="•"/>
            </a:pPr>
            <a:endParaRPr lang="en-GB" sz="2400" dirty="0"/>
          </a:p>
          <a:p>
            <a:pPr>
              <a:buFont typeface="Arial" charset="0"/>
              <a:buChar char="•"/>
            </a:pPr>
            <a:r>
              <a:rPr lang="en-GB" sz="2400" dirty="0" smtClean="0"/>
              <a:t>Value of CORE</a:t>
            </a:r>
          </a:p>
          <a:p>
            <a:pPr lvl="1">
              <a:buFont typeface="Arial" charset="0"/>
              <a:buChar char="•"/>
            </a:pPr>
            <a:r>
              <a:rPr lang="en-GB" sz="2000" dirty="0" smtClean="0"/>
              <a:t>Librarians</a:t>
            </a:r>
          </a:p>
          <a:p>
            <a:pPr lvl="1">
              <a:buFont typeface="Arial" charset="0"/>
              <a:buChar char="•"/>
            </a:pPr>
            <a:r>
              <a:rPr lang="en-GB" sz="2000" dirty="0" smtClean="0"/>
              <a:t>Research support administrators</a:t>
            </a:r>
          </a:p>
          <a:p>
            <a:pPr lvl="1">
              <a:buFont typeface="Arial" charset="0"/>
              <a:buChar char="•"/>
            </a:pPr>
            <a:r>
              <a:rPr lang="en-GB" sz="2000" dirty="0" smtClean="0"/>
              <a:t>Researchers</a:t>
            </a:r>
          </a:p>
          <a:p>
            <a:pPr lvl="1">
              <a:buFont typeface="Arial" charset="0"/>
              <a:buChar char="•"/>
            </a:pPr>
            <a:r>
              <a:rPr lang="en-GB" sz="2000" dirty="0" smtClean="0"/>
              <a:t>Students</a:t>
            </a:r>
          </a:p>
          <a:p>
            <a:pPr lvl="1">
              <a:buFont typeface="Arial" charset="0"/>
              <a:buChar char="•"/>
            </a:pPr>
            <a:r>
              <a:rPr lang="en-GB" sz="2000" dirty="0" smtClean="0"/>
              <a:t>Life long learners </a:t>
            </a:r>
            <a:endParaRPr lang="en-GB" sz="2000" dirty="0" smtClean="0"/>
          </a:p>
        </p:txBody>
      </p:sp>
      <p:pic>
        <p:nvPicPr>
          <p:cNvPr id="6" name="Picture 5" descr="downloa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02" y="6391967"/>
            <a:ext cx="1276044" cy="44384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8352928" cy="951453"/>
          </a:xfrm>
        </p:spPr>
        <p:txBody>
          <a:bodyPr>
            <a:normAutofit/>
          </a:bodyPr>
          <a:lstStyle/>
          <a:p>
            <a:r>
              <a:rPr lang="en-GB" dirty="0" smtClean="0">
                <a:solidFill>
                  <a:schemeClr val="accent5"/>
                </a:solidFill>
              </a:rPr>
              <a:t>Videos at the Ethiopia meeting 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687223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8904" y="764704"/>
            <a:ext cx="8229600" cy="951453"/>
          </a:xfrm>
        </p:spPr>
        <p:txBody>
          <a:bodyPr>
            <a:normAutofit/>
          </a:bodyPr>
          <a:lstStyle/>
          <a:p>
            <a:pPr algn="ctr"/>
            <a:r>
              <a:rPr lang="en-GB" dirty="0" smtClean="0">
                <a:solidFill>
                  <a:schemeClr val="accent5"/>
                </a:solidFill>
              </a:rPr>
              <a:t>Thank you!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904" y="1556792"/>
            <a:ext cx="8229600" cy="4392488"/>
          </a:xfrm>
        </p:spPr>
        <p:txBody>
          <a:bodyPr>
            <a:normAutofit fontScale="92500" lnSpcReduction="20000"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000" b="1" dirty="0" smtClean="0"/>
              <a:t>CORE</a:t>
            </a:r>
            <a:endParaRPr lang="en-GB" sz="2000" b="1" dirty="0" smtClean="0"/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000" dirty="0" smtClean="0"/>
              <a:t>Website: </a:t>
            </a:r>
            <a:r>
              <a:rPr lang="en-GB" sz="2000" dirty="0" smtClean="0">
                <a:hlinkClick r:id="rId3"/>
              </a:rPr>
              <a:t>http://core.ac.uk</a:t>
            </a:r>
            <a:endParaRPr lang="en-GB" sz="2000" dirty="0" smtClean="0"/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000" dirty="0" smtClean="0"/>
              <a:t>Email: </a:t>
            </a:r>
            <a:r>
              <a:rPr lang="en-GB" sz="2000" dirty="0" smtClean="0">
                <a:hlinkClick r:id="rId4"/>
              </a:rPr>
              <a:t>theteam@core.ac.uk</a:t>
            </a:r>
            <a:endParaRPr lang="en-GB" sz="2000" dirty="0" smtClean="0"/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000" dirty="0" smtClean="0"/>
              <a:t>Twitter: </a:t>
            </a:r>
            <a:r>
              <a:rPr lang="en-GB" sz="2000" dirty="0" smtClean="0"/>
              <a:t>@</a:t>
            </a:r>
            <a:r>
              <a:rPr lang="en-GB" sz="2000" dirty="0" err="1" smtClean="0"/>
              <a:t>oacore</a:t>
            </a:r>
            <a:endParaRPr lang="en-GB" sz="2000" dirty="0" smtClean="0"/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000" dirty="0"/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000" dirty="0" smtClean="0"/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000" dirty="0"/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000" dirty="0" smtClean="0"/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000" dirty="0"/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000" b="1" dirty="0" err="1" smtClean="0"/>
              <a:t>OpenMinTeD</a:t>
            </a:r>
            <a:r>
              <a:rPr lang="en-GB" sz="2000" b="1" dirty="0" smtClean="0"/>
              <a:t> </a:t>
            </a:r>
          </a:p>
          <a:p>
            <a:pPr marL="0" lvl="0" indent="0" algn="ctr" defTabSz="914400">
              <a:spcBef>
                <a:spcPts val="0"/>
              </a:spcBef>
              <a:buNone/>
              <a:defRPr/>
            </a:pPr>
            <a:r>
              <a:rPr lang="en-GB" sz="2000" dirty="0" smtClean="0"/>
              <a:t>Website</a:t>
            </a:r>
            <a:r>
              <a:rPr lang="en-GB" sz="2000" dirty="0"/>
              <a:t>: </a:t>
            </a:r>
            <a:r>
              <a:rPr lang="en-GB" sz="2000" dirty="0">
                <a:hlinkClick r:id="rId5"/>
              </a:rPr>
              <a:t>http://openminted.eu</a:t>
            </a:r>
            <a:r>
              <a:rPr lang="en-GB" sz="2000" dirty="0" smtClean="0">
                <a:hlinkClick r:id="rId5"/>
              </a:rPr>
              <a:t>/</a:t>
            </a:r>
            <a:r>
              <a:rPr lang="en-GB" sz="2000" dirty="0" smtClean="0"/>
              <a:t>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000" dirty="0" smtClean="0"/>
              <a:t>Twitter: @</a:t>
            </a:r>
            <a:r>
              <a:rPr lang="en-GB" sz="2000" dirty="0" err="1" smtClean="0"/>
              <a:t>openminted_eu</a:t>
            </a:r>
            <a:endParaRPr lang="en-GB" sz="2000" dirty="0" smtClean="0"/>
          </a:p>
          <a:p>
            <a:pPr marL="0" lvl="0" indent="0" algn="ctr" defTabSz="914400">
              <a:spcBef>
                <a:spcPts val="0"/>
              </a:spcBef>
              <a:buNone/>
              <a:defRPr/>
            </a:pPr>
            <a:r>
              <a:rPr lang="en-GB" sz="2000" dirty="0"/>
              <a:t>LinkedIn: </a:t>
            </a:r>
            <a:r>
              <a:rPr lang="en-GB" sz="2000" dirty="0">
                <a:hlinkClick r:id="rId6"/>
              </a:rPr>
              <a:t>https://</a:t>
            </a:r>
            <a:r>
              <a:rPr lang="en-GB" sz="2000" dirty="0" smtClean="0">
                <a:hlinkClick r:id="rId6"/>
              </a:rPr>
              <a:t>www.linkedin.com/groups/8402199</a:t>
            </a:r>
            <a:endParaRPr lang="en-GB" sz="2000" dirty="0" smtClean="0"/>
          </a:p>
          <a:p>
            <a:pPr marL="0" lvl="0" indent="0" algn="ctr" defTabSz="914400">
              <a:spcBef>
                <a:spcPts val="0"/>
              </a:spcBef>
              <a:buNone/>
              <a:defRPr/>
            </a:pPr>
            <a:r>
              <a:rPr lang="en-GB" sz="2000" dirty="0" err="1" smtClean="0"/>
              <a:t>Slideshare</a:t>
            </a:r>
            <a:r>
              <a:rPr lang="en-GB" sz="2000" dirty="0"/>
              <a:t>: </a:t>
            </a:r>
            <a:r>
              <a:rPr lang="en-GB" sz="2000" dirty="0">
                <a:hlinkClick r:id="rId7"/>
              </a:rPr>
              <a:t>https://</a:t>
            </a:r>
            <a:r>
              <a:rPr lang="en-GB" sz="2000" dirty="0" smtClean="0">
                <a:hlinkClick r:id="rId7"/>
              </a:rPr>
              <a:t>www.slideshare.net/openminted_eu</a:t>
            </a:r>
            <a:r>
              <a:rPr lang="en-GB" sz="2000" dirty="0" smtClean="0"/>
              <a:t> </a:t>
            </a:r>
          </a:p>
          <a:p>
            <a:pPr marL="0" lvl="0" indent="0" algn="ctr" defTabSz="914400">
              <a:spcBef>
                <a:spcPts val="0"/>
              </a:spcBef>
              <a:buNone/>
              <a:defRPr/>
            </a:pPr>
            <a:r>
              <a:rPr lang="en-GB" sz="2000" dirty="0"/>
              <a:t>YouTube Channel: </a:t>
            </a:r>
            <a:r>
              <a:rPr lang="en-GB" sz="2000" dirty="0">
                <a:hlinkClick r:id="rId8"/>
              </a:rPr>
              <a:t>https://</a:t>
            </a:r>
            <a:r>
              <a:rPr lang="en-GB" sz="2000" dirty="0" smtClean="0">
                <a:hlinkClick r:id="rId8"/>
              </a:rPr>
              <a:t>www.youtube.com/channel/UCjAgOP2ALi4lHAl-8sWTG8Q</a:t>
            </a:r>
            <a:r>
              <a:rPr lang="en-GB" sz="2000" dirty="0" smtClean="0"/>
              <a:t> </a:t>
            </a:r>
          </a:p>
          <a:p>
            <a:pPr marL="0" lvl="0" indent="0" algn="ctr" defTabSz="914400">
              <a:spcBef>
                <a:spcPts val="0"/>
              </a:spcBef>
              <a:buNone/>
              <a:defRPr/>
            </a:pPr>
            <a:r>
              <a:rPr lang="en-GB" sz="2000" dirty="0"/>
              <a:t>Flickr: </a:t>
            </a:r>
            <a:r>
              <a:rPr lang="en-GB" sz="2000" dirty="0">
                <a:hlinkClick r:id="rId9"/>
              </a:rPr>
              <a:t>https://www.flickr.com/photos/146359736@N07</a:t>
            </a:r>
            <a:r>
              <a:rPr lang="en-GB" sz="2000" dirty="0" smtClean="0">
                <a:hlinkClick r:id="rId9"/>
              </a:rPr>
              <a:t>/</a:t>
            </a:r>
            <a:r>
              <a:rPr lang="en-GB" sz="2000" dirty="0" smtClean="0"/>
              <a:t> </a:t>
            </a:r>
            <a:endParaRPr lang="en-GB" sz="2000" dirty="0"/>
          </a:p>
          <a:p>
            <a:pPr marL="0" lvl="0" indent="0" algn="ctr" defTabSz="914400">
              <a:spcBef>
                <a:spcPts val="0"/>
              </a:spcBef>
              <a:buNone/>
              <a:defRPr/>
            </a:pPr>
            <a:endParaRPr lang="en-GB" sz="2000" dirty="0"/>
          </a:p>
          <a:p>
            <a:pPr marL="0" lvl="0" indent="0" algn="ctr" defTabSz="914400">
              <a:spcBef>
                <a:spcPts val="0"/>
              </a:spcBef>
              <a:buNone/>
              <a:defRPr/>
            </a:pPr>
            <a:endParaRPr lang="en-GB" sz="2000" dirty="0" smtClean="0"/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031084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>
                <a:solidFill>
                  <a:schemeClr val="accent5"/>
                </a:solidFill>
              </a:rPr>
              <a:t>Agenda</a:t>
            </a:r>
            <a:endParaRPr lang="en-GB" dirty="0"/>
          </a:p>
        </p:txBody>
      </p:sp>
      <p:pic>
        <p:nvPicPr>
          <p:cNvPr id="4" name="Picture 3" descr="downloa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02" y="6391967"/>
            <a:ext cx="1276044" cy="44384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11560" y="1582341"/>
            <a:ext cx="820891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latinLnBrk="1">
              <a:spcBef>
                <a:spcPts val="0"/>
              </a:spcBef>
              <a:buFont typeface="Arial" charset="0"/>
              <a:buChar char="•"/>
            </a:pPr>
            <a:r>
              <a:rPr lang="en-US" sz="2400" dirty="0" smtClean="0">
                <a:solidFill>
                  <a:srgbClr val="000000"/>
                </a:solidFill>
                <a:sym typeface="Helvetica Light"/>
              </a:rPr>
              <a:t>What is Text and Data Mining (TDM):</a:t>
            </a:r>
          </a:p>
          <a:p>
            <a:pPr marL="914400" lvl="1" indent="-457200" latinLnBrk="1">
              <a:buFont typeface="Arial" charset="0"/>
              <a:buChar char="•"/>
            </a:pPr>
            <a:r>
              <a:rPr lang="en-US" sz="2400" dirty="0" smtClean="0">
                <a:solidFill>
                  <a:srgbClr val="000000"/>
                </a:solidFill>
                <a:sym typeface="Helvetica Light"/>
              </a:rPr>
              <a:t>benefits, </a:t>
            </a:r>
          </a:p>
          <a:p>
            <a:pPr marL="914400" lvl="1" indent="-457200" latinLnBrk="1">
              <a:buFont typeface="Arial" charset="0"/>
              <a:buChar char="•"/>
            </a:pPr>
            <a:r>
              <a:rPr lang="en-US" sz="2400" dirty="0" smtClean="0">
                <a:solidFill>
                  <a:srgbClr val="000000"/>
                </a:solidFill>
                <a:sym typeface="Helvetica Light"/>
              </a:rPr>
              <a:t>why repositories and libraries should support TDM</a:t>
            </a:r>
          </a:p>
          <a:p>
            <a:pPr marL="457200" indent="-457200" latinLnBrk="1">
              <a:spcBef>
                <a:spcPts val="0"/>
              </a:spcBef>
              <a:buFont typeface="Arial" charset="0"/>
              <a:buChar char="•"/>
            </a:pPr>
            <a:r>
              <a:rPr lang="en-US" sz="2400" dirty="0" smtClean="0">
                <a:solidFill>
                  <a:srgbClr val="000000"/>
                </a:solidFill>
                <a:sym typeface="Helvetica Light"/>
              </a:rPr>
              <a:t>CORE and TDM</a:t>
            </a:r>
          </a:p>
          <a:p>
            <a:pPr marL="457200" indent="-457200" latinLnBrk="1">
              <a:spcBef>
                <a:spcPts val="0"/>
              </a:spcBef>
              <a:buFont typeface="Arial" charset="0"/>
              <a:buChar char="•"/>
            </a:pPr>
            <a:r>
              <a:rPr lang="en-US" sz="2400" dirty="0" smtClean="0">
                <a:solidFill>
                  <a:srgbClr val="000000"/>
                </a:solidFill>
                <a:sym typeface="Helvetica Light"/>
              </a:rPr>
              <a:t>The </a:t>
            </a:r>
            <a:r>
              <a:rPr lang="en-US" sz="2400" dirty="0" err="1" smtClean="0">
                <a:solidFill>
                  <a:srgbClr val="000000"/>
                </a:solidFill>
                <a:sym typeface="Helvetica Light"/>
              </a:rPr>
              <a:t>OpenMinTeD</a:t>
            </a:r>
            <a:r>
              <a:rPr lang="en-US" sz="2400" dirty="0" smtClean="0">
                <a:solidFill>
                  <a:srgbClr val="000000"/>
                </a:solidFill>
                <a:sym typeface="Helvetica Light"/>
              </a:rPr>
              <a:t> project</a:t>
            </a:r>
          </a:p>
          <a:p>
            <a:pPr marL="457200" indent="-457200" latinLnBrk="1">
              <a:spcBef>
                <a:spcPts val="0"/>
              </a:spcBef>
              <a:buFont typeface="Arial" charset="0"/>
              <a:buChar char="•"/>
            </a:pPr>
            <a:r>
              <a:rPr lang="en-US" sz="2400" dirty="0" smtClean="0">
                <a:solidFill>
                  <a:srgbClr val="000000"/>
                </a:solidFill>
                <a:sym typeface="Helvetica Light"/>
              </a:rPr>
              <a:t>Publishers’ connector for open access research papers </a:t>
            </a:r>
          </a:p>
          <a:p>
            <a:pPr marL="457200" indent="-457200" latinLnBrk="1">
              <a:spcBef>
                <a:spcPts val="0"/>
              </a:spcBef>
              <a:buFont typeface="Arial" charset="0"/>
              <a:buChar char="•"/>
            </a:pPr>
            <a:r>
              <a:rPr lang="en-US" sz="2400" dirty="0" smtClean="0">
                <a:solidFill>
                  <a:srgbClr val="000000"/>
                </a:solidFill>
                <a:sym typeface="Helvetica Light"/>
              </a:rPr>
              <a:t>How you can use CORE</a:t>
            </a:r>
          </a:p>
          <a:p>
            <a:pPr marL="457200" indent="-457200" latinLnBrk="1">
              <a:spcBef>
                <a:spcPts val="0"/>
              </a:spcBef>
              <a:buFont typeface="Arial" charset="0"/>
              <a:buChar char="•"/>
            </a:pPr>
            <a:r>
              <a:rPr lang="en-US" sz="2400" dirty="0" smtClean="0">
                <a:solidFill>
                  <a:srgbClr val="000000"/>
                </a:solidFill>
                <a:sym typeface="Helvetica Light"/>
              </a:rPr>
              <a:t>Ethiopia videos </a:t>
            </a:r>
            <a:endParaRPr lang="en-US" sz="2400" dirty="0">
              <a:solidFill>
                <a:srgbClr val="000000"/>
              </a:solidFill>
              <a:sym typeface="Helvetica Light"/>
            </a:endParaRPr>
          </a:p>
          <a:p>
            <a:pPr marL="457200" indent="-457200" latinLnBrk="1">
              <a:spcBef>
                <a:spcPts val="0"/>
              </a:spcBef>
              <a:buFont typeface="Arial" charset="0"/>
              <a:buChar char="•"/>
            </a:pPr>
            <a:endParaRPr lang="en-US" sz="2400" dirty="0">
              <a:solidFill>
                <a:srgbClr val="000000"/>
              </a:solidFill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2092420179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>
                <a:solidFill>
                  <a:schemeClr val="accent5"/>
                </a:solidFill>
              </a:rPr>
              <a:t>What is text and data mining (TDM)</a:t>
            </a:r>
            <a:endParaRPr lang="en-GB" dirty="0"/>
          </a:p>
        </p:txBody>
      </p:sp>
      <p:pic>
        <p:nvPicPr>
          <p:cNvPr id="4" name="Picture 3" descr="downloa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02" y="6391967"/>
            <a:ext cx="1276044" cy="44384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89646" y="1380307"/>
            <a:ext cx="847484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333333"/>
                </a:solidFill>
                <a:latin typeface="Calibri" charset="0"/>
                <a:ea typeface="Calibri" charset="0"/>
                <a:cs typeface="Calibri" charset="0"/>
              </a:rPr>
              <a:t>The process of extracting high quality and meaningful information from text to answer unknown questions.</a:t>
            </a:r>
            <a:endParaRPr lang="en-US" sz="2400" dirty="0"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0"/>
          <a:stretch/>
        </p:blipFill>
        <p:spPr>
          <a:xfrm>
            <a:off x="2175511" y="2231175"/>
            <a:ext cx="5103109" cy="37056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96709701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>
                <a:solidFill>
                  <a:schemeClr val="accent5"/>
                </a:solidFill>
              </a:rPr>
              <a:t>TDM benefits</a:t>
            </a:r>
            <a:endParaRPr lang="en-GB" dirty="0"/>
          </a:p>
        </p:txBody>
      </p:sp>
      <p:pic>
        <p:nvPicPr>
          <p:cNvPr id="4" name="Picture 3" descr="downloa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02" y="6391967"/>
            <a:ext cx="1276044" cy="44384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57200" y="1305342"/>
            <a:ext cx="793122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latinLnBrk="1">
              <a:spcBef>
                <a:spcPts val="0"/>
              </a:spcBef>
              <a:buFont typeface="Arial" charset="0"/>
              <a:buChar char="•"/>
            </a:pPr>
            <a:r>
              <a:rPr lang="en-US" sz="2400" dirty="0" smtClean="0">
                <a:solidFill>
                  <a:srgbClr val="000000"/>
                </a:solidFill>
                <a:sym typeface="Helvetica Light"/>
              </a:rPr>
              <a:t>Reduces costs of conducting research (access, staff &amp;</a:t>
            </a:r>
          </a:p>
          <a:p>
            <a:pPr latinLnBrk="1">
              <a:spcBef>
                <a:spcPts val="0"/>
              </a:spcBef>
            </a:pPr>
            <a:r>
              <a:rPr lang="en-US" sz="2400" dirty="0" smtClean="0">
                <a:solidFill>
                  <a:srgbClr val="000000"/>
                </a:solidFill>
                <a:sym typeface="Helvetica Light"/>
              </a:rPr>
              <a:t> infrastructure)</a:t>
            </a:r>
          </a:p>
          <a:p>
            <a:pPr latinLnBrk="1">
              <a:spcBef>
                <a:spcPts val="0"/>
              </a:spcBef>
            </a:pPr>
            <a:endParaRPr lang="en-US" sz="2400" dirty="0" smtClean="0">
              <a:solidFill>
                <a:srgbClr val="000000"/>
              </a:solidFill>
              <a:sym typeface="Helvetica Light"/>
            </a:endParaRPr>
          </a:p>
          <a:p>
            <a:pPr marL="457200" indent="-457200" latinLnBrk="1">
              <a:spcBef>
                <a:spcPts val="0"/>
              </a:spcBef>
              <a:buFont typeface="Arial" charset="0"/>
              <a:buChar char="•"/>
            </a:pPr>
            <a:r>
              <a:rPr lang="en-US" sz="2400" dirty="0" smtClean="0">
                <a:solidFill>
                  <a:srgbClr val="000000"/>
                </a:solidFill>
                <a:sym typeface="Helvetica Light"/>
              </a:rPr>
              <a:t>Unlocks hidden information and develops new knowledge</a:t>
            </a:r>
          </a:p>
          <a:p>
            <a:pPr latinLnBrk="1">
              <a:spcBef>
                <a:spcPts val="0"/>
              </a:spcBef>
            </a:pPr>
            <a:endParaRPr lang="en-US" sz="2400" dirty="0" smtClean="0">
              <a:solidFill>
                <a:srgbClr val="000000"/>
              </a:solidFill>
              <a:sym typeface="Helvetica Light"/>
            </a:endParaRPr>
          </a:p>
          <a:p>
            <a:pPr marL="457200" indent="-457200" latinLnBrk="1">
              <a:spcBef>
                <a:spcPts val="0"/>
              </a:spcBef>
              <a:buFont typeface="Arial" charset="0"/>
              <a:buChar char="•"/>
            </a:pPr>
            <a:r>
              <a:rPr lang="en-US" sz="2400" dirty="0" smtClean="0">
                <a:solidFill>
                  <a:srgbClr val="000000"/>
                </a:solidFill>
                <a:sym typeface="Helvetica Light"/>
              </a:rPr>
              <a:t>Explores new horizons</a:t>
            </a:r>
          </a:p>
          <a:p>
            <a:pPr latinLnBrk="1">
              <a:spcBef>
                <a:spcPts val="0"/>
              </a:spcBef>
            </a:pPr>
            <a:endParaRPr lang="en-US" sz="2400" dirty="0" smtClean="0">
              <a:solidFill>
                <a:srgbClr val="000000"/>
              </a:solidFill>
              <a:sym typeface="Helvetica Light"/>
            </a:endParaRPr>
          </a:p>
          <a:p>
            <a:pPr marL="457200" indent="-457200" latinLnBrk="1">
              <a:spcBef>
                <a:spcPts val="0"/>
              </a:spcBef>
              <a:buFont typeface="Arial" charset="0"/>
              <a:buChar char="•"/>
            </a:pPr>
            <a:r>
              <a:rPr lang="en-US" sz="2400" dirty="0" smtClean="0">
                <a:solidFill>
                  <a:srgbClr val="000000"/>
                </a:solidFill>
                <a:sym typeface="Helvetica Light"/>
              </a:rPr>
              <a:t>Improves research and evidence base </a:t>
            </a:r>
          </a:p>
          <a:p>
            <a:pPr latinLnBrk="1">
              <a:spcBef>
                <a:spcPts val="0"/>
              </a:spcBef>
            </a:pPr>
            <a:endParaRPr lang="en-US" sz="2400" dirty="0" smtClean="0">
              <a:solidFill>
                <a:srgbClr val="000000"/>
              </a:solidFill>
              <a:sym typeface="Helvetica Light"/>
            </a:endParaRPr>
          </a:p>
          <a:p>
            <a:pPr marL="457200" indent="-457200" latinLnBrk="1">
              <a:spcBef>
                <a:spcPts val="0"/>
              </a:spcBef>
              <a:buFont typeface="Arial" charset="0"/>
              <a:buChar char="•"/>
            </a:pPr>
            <a:r>
              <a:rPr lang="en-US" sz="2400" dirty="0" smtClean="0">
                <a:solidFill>
                  <a:srgbClr val="000000"/>
                </a:solidFill>
                <a:sym typeface="Helvetica Light"/>
              </a:rPr>
              <a:t>Improve research process quality </a:t>
            </a:r>
          </a:p>
          <a:p>
            <a:pPr marL="457200" indent="-457200" latinLnBrk="1">
              <a:spcBef>
                <a:spcPts val="0"/>
              </a:spcBef>
              <a:buFont typeface="Arial" charset="0"/>
              <a:buChar char="•"/>
            </a:pPr>
            <a:endParaRPr lang="en-US" sz="2400" dirty="0">
              <a:solidFill>
                <a:srgbClr val="000000"/>
              </a:solidFill>
              <a:sym typeface="Helvetica Ligh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67744" y="6290721"/>
            <a:ext cx="6876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Source: Value and benefits of text mining, </a:t>
            </a:r>
            <a:r>
              <a:rPr lang="en-US" dirty="0" err="1" smtClean="0"/>
              <a:t>Jisc</a:t>
            </a:r>
            <a:r>
              <a:rPr lang="en-US" dirty="0" smtClean="0"/>
              <a:t>, 2015</a:t>
            </a:r>
          </a:p>
          <a:p>
            <a:pPr algn="r"/>
            <a:r>
              <a:rPr lang="en-US" dirty="0">
                <a:hlinkClick r:id="rId4"/>
              </a:rPr>
              <a:t>https://</a:t>
            </a:r>
            <a:r>
              <a:rPr lang="en-US" dirty="0" smtClean="0">
                <a:hlinkClick r:id="rId4"/>
              </a:rPr>
              <a:t>www.jisc.ac.uk/reports/value-and-benefits-of-text-mining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1680637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>
                <a:solidFill>
                  <a:schemeClr val="accent5"/>
                </a:solidFill>
              </a:rPr>
              <a:t>Why should repositories support TDM</a:t>
            </a:r>
            <a:endParaRPr lang="en-GB" dirty="0"/>
          </a:p>
        </p:txBody>
      </p:sp>
      <p:pic>
        <p:nvPicPr>
          <p:cNvPr id="4" name="Picture 3" descr="downloa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02" y="6391967"/>
            <a:ext cx="1276044" cy="44384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510804"/>
            <a:ext cx="8648700" cy="10541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92"/>
          <a:stretch/>
        </p:blipFill>
        <p:spPr>
          <a:xfrm>
            <a:off x="683567" y="3395025"/>
            <a:ext cx="7445581" cy="76224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7" y="4725144"/>
            <a:ext cx="7680853" cy="115212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552691" y="2464759"/>
            <a:ext cx="439896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100" dirty="0" smtClean="0"/>
              <a:t>BOAI10 Recommendations</a:t>
            </a:r>
          </a:p>
          <a:p>
            <a:pPr algn="r"/>
            <a:r>
              <a:rPr lang="en-US" sz="1100" dirty="0">
                <a:hlinkClick r:id="rId7"/>
              </a:rPr>
              <a:t>http://</a:t>
            </a:r>
            <a:r>
              <a:rPr lang="en-US" sz="1100" dirty="0" smtClean="0">
                <a:hlinkClick r:id="rId7"/>
              </a:rPr>
              <a:t>www.budapestopenaccessinitiative.org/boai-10-recommendations</a:t>
            </a:r>
            <a:r>
              <a:rPr lang="en-US" sz="1100" dirty="0" smtClean="0"/>
              <a:t> </a:t>
            </a:r>
            <a:endParaRPr lang="en-US" sz="1100" dirty="0"/>
          </a:p>
        </p:txBody>
      </p:sp>
      <p:sp>
        <p:nvSpPr>
          <p:cNvPr id="11" name="TextBox 10"/>
          <p:cNvSpPr txBox="1"/>
          <p:nvPr/>
        </p:nvSpPr>
        <p:spPr>
          <a:xfrm>
            <a:off x="4070548" y="5791803"/>
            <a:ext cx="461625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dirty="0" smtClean="0"/>
              <a:t>COAR</a:t>
            </a:r>
          </a:p>
          <a:p>
            <a:pPr algn="r"/>
            <a:r>
              <a:rPr lang="en-US" sz="1100" dirty="0">
                <a:hlinkClick r:id="rId8"/>
              </a:rPr>
              <a:t>http://www.rcuk.ac.uk/documents/international/coarstateofrepositories-pdf</a:t>
            </a:r>
            <a:r>
              <a:rPr lang="en-US" sz="1100" dirty="0" smtClean="0">
                <a:hlinkClick r:id="rId8"/>
              </a:rPr>
              <a:t>/</a:t>
            </a:r>
            <a:endParaRPr lang="en-US" sz="1100" dirty="0" smtClean="0"/>
          </a:p>
          <a:p>
            <a:pPr algn="r"/>
            <a:endParaRPr lang="en-US" sz="1100" dirty="0"/>
          </a:p>
        </p:txBody>
      </p:sp>
      <p:sp>
        <p:nvSpPr>
          <p:cNvPr id="12" name="TextBox 11"/>
          <p:cNvSpPr txBox="1"/>
          <p:nvPr/>
        </p:nvSpPr>
        <p:spPr>
          <a:xfrm>
            <a:off x="5857800" y="4157273"/>
            <a:ext cx="310668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HEFCE FAQs</a:t>
            </a:r>
          </a:p>
          <a:p>
            <a:r>
              <a:rPr lang="en-US" sz="1100" dirty="0">
                <a:hlinkClick r:id="rId9"/>
              </a:rPr>
              <a:t>http://www.hefce.ac.uk/rsrch/REFimpact/faqs</a:t>
            </a:r>
            <a:r>
              <a:rPr lang="en-US" sz="1100" dirty="0" smtClean="0">
                <a:hlinkClick r:id="rId9"/>
              </a:rPr>
              <a:t>/</a:t>
            </a:r>
            <a:r>
              <a:rPr lang="en-US" sz="1100" dirty="0" smtClean="0"/>
              <a:t> 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194605996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2915938"/>
            <a:ext cx="9144000" cy="2168110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35718" tIns="35718" rIns="35718" bIns="35718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447679" y="3408544"/>
            <a:ext cx="1986183" cy="1298937"/>
          </a:xfrm>
          <a:prstGeom prst="rect">
            <a:avLst/>
          </a:prstGeom>
          <a:solidFill>
            <a:schemeClr val="bg1"/>
          </a:solidFill>
          <a:ln w="3175" cap="flat">
            <a:solidFill>
              <a:schemeClr val="bg2"/>
            </a:solidFill>
            <a:miter lim="400000"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8" tIns="35718" rIns="35718" bIns="35718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pic>
        <p:nvPicPr>
          <p:cNvPr id="6" name="Picture 5" descr="downloa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02" y="6391967"/>
            <a:ext cx="1276044" cy="44384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54" y="415252"/>
            <a:ext cx="8568952" cy="655799"/>
          </a:xfrm>
        </p:spPr>
        <p:txBody>
          <a:bodyPr>
            <a:normAutofit/>
          </a:bodyPr>
          <a:lstStyle/>
          <a:p>
            <a:r>
              <a:rPr lang="en-GB" dirty="0" smtClean="0">
                <a:solidFill>
                  <a:schemeClr val="accent5"/>
                </a:solidFill>
              </a:rPr>
              <a:t>Repositories and TDM </a:t>
            </a:r>
            <a:endParaRPr lang="en-GB" sz="18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2229" y="3542835"/>
            <a:ext cx="1597082" cy="97065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40790" y="5589240"/>
            <a:ext cx="1541126" cy="62613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35718" tIns="35718" rIns="35718" bIns="35718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Institutional </a:t>
            </a:r>
            <a:br>
              <a:rPr kumimoji="0" lang="en-US" sz="1800" b="0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</a:br>
            <a:r>
              <a:rPr kumimoji="0" lang="en-US" sz="1800" b="0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Repositories</a:t>
            </a: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400684" y="5589240"/>
            <a:ext cx="1541126" cy="62613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35718" tIns="35718" rIns="35718" bIns="35718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800" dirty="0" smtClean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rPr>
              <a:t>Subject</a:t>
            </a:r>
            <a:r>
              <a:rPr kumimoji="0" lang="en-US" sz="1800" b="0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 </a:t>
            </a:r>
            <a:br>
              <a:rPr kumimoji="0" lang="en-US" sz="1800" b="0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</a:br>
            <a:r>
              <a:rPr kumimoji="0" lang="en-US" sz="1800" b="0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Repositories</a:t>
            </a: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560579" y="5589240"/>
            <a:ext cx="1541126" cy="62613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35718" tIns="35718" rIns="35718" bIns="35718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800" dirty="0" smtClean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rPr>
              <a:t>Publishers/ </a:t>
            </a:r>
            <a:br>
              <a:rPr lang="en-US" sz="1800" dirty="0" smtClean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rPr>
            </a:br>
            <a:r>
              <a:rPr lang="en-US" sz="1800" dirty="0" smtClean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rPr>
              <a:t>OA journals</a:t>
            </a: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12" name="Cloud 11"/>
          <p:cNvSpPr/>
          <p:nvPr/>
        </p:nvSpPr>
        <p:spPr>
          <a:xfrm>
            <a:off x="6432897" y="4797152"/>
            <a:ext cx="2676716" cy="1936998"/>
          </a:xfrm>
          <a:prstGeom prst="cloud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35718" tIns="35718" rIns="35718" bIns="35718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Other sources: </a:t>
            </a:r>
          </a:p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rPr>
              <a:t>Research </a:t>
            </a:r>
            <a:br>
              <a:rPr lang="en-US" sz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rPr>
            </a:br>
            <a:r>
              <a:rPr lang="en-US" sz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rPr>
              <a:t>Networking </a:t>
            </a:r>
            <a:br>
              <a:rPr lang="en-US" sz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rPr>
            </a:br>
            <a:r>
              <a:rPr lang="en-US" sz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rPr>
              <a:t>Services</a:t>
            </a:r>
          </a:p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Primary</a:t>
            </a:r>
            <a:r>
              <a:rPr kumimoji="0" lang="en-US" sz="1200" b="0" i="0" u="none" strike="noStrike" cap="none" spc="0" normalizeH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 Research </a:t>
            </a:r>
            <a:br>
              <a:rPr kumimoji="0" lang="en-US" sz="1200" b="0" i="0" u="none" strike="noStrike" cap="none" spc="0" normalizeH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</a:br>
            <a:r>
              <a:rPr kumimoji="0" lang="en-US" sz="1200" b="0" i="0" u="none" strike="noStrike" cap="none" spc="0" normalizeH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Data..</a:t>
            </a:r>
            <a:r>
              <a:rPr lang="en-US" sz="1200" baseline="0" dirty="0" smtClean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rPr>
              <a:t>.</a:t>
            </a:r>
            <a:endParaRPr kumimoji="0" lang="en-US" sz="1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2195736" y="879471"/>
            <a:ext cx="4824536" cy="1659485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35718" tIns="35718" rIns="35718" bIns="35718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Text Mining Services</a:t>
            </a:r>
          </a:p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dirty="0" smtClean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dirty="0" smtClean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4318" y="3441496"/>
            <a:ext cx="1952098" cy="12472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15" name="Straight Arrow Connector 14"/>
          <p:cNvCxnSpPr>
            <a:stCxn id="9" idx="0"/>
          </p:cNvCxnSpPr>
          <p:nvPr/>
        </p:nvCxnSpPr>
        <p:spPr>
          <a:xfrm flipV="1">
            <a:off x="1011353" y="5084048"/>
            <a:ext cx="1290382" cy="50519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10" idx="0"/>
          </p:cNvCxnSpPr>
          <p:nvPr/>
        </p:nvCxnSpPr>
        <p:spPr>
          <a:xfrm flipV="1">
            <a:off x="3171247" y="5084048"/>
            <a:ext cx="519820" cy="50519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414501" y="3389811"/>
            <a:ext cx="1986183" cy="1298937"/>
          </a:xfrm>
          <a:prstGeom prst="rect">
            <a:avLst/>
          </a:prstGeom>
          <a:solidFill>
            <a:schemeClr val="bg1"/>
          </a:solidFill>
          <a:ln w="3175" cap="flat">
            <a:solidFill>
              <a:schemeClr val="bg2"/>
            </a:solidFill>
            <a:miter lim="400000"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8" tIns="35718" rIns="35718" bIns="35718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cxnSp>
        <p:nvCxnSpPr>
          <p:cNvPr id="18" name="Straight Arrow Connector 17"/>
          <p:cNvCxnSpPr>
            <a:stCxn id="11" idx="0"/>
          </p:cNvCxnSpPr>
          <p:nvPr/>
        </p:nvCxnSpPr>
        <p:spPr>
          <a:xfrm flipH="1" flipV="1">
            <a:off x="4973282" y="5084048"/>
            <a:ext cx="357860" cy="50519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12" idx="2"/>
          </p:cNvCxnSpPr>
          <p:nvPr/>
        </p:nvCxnSpPr>
        <p:spPr>
          <a:xfrm flipH="1" flipV="1">
            <a:off x="6101705" y="5048602"/>
            <a:ext cx="339495" cy="71704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7679" y="1660233"/>
            <a:ext cx="2297916" cy="499547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988" y="3565255"/>
            <a:ext cx="1407878" cy="985516"/>
          </a:xfrm>
          <a:prstGeom prst="rect">
            <a:avLst/>
          </a:prstGeom>
        </p:spPr>
      </p:pic>
      <p:sp>
        <p:nvSpPr>
          <p:cNvPr id="23" name="Up Arrow 22"/>
          <p:cNvSpPr/>
          <p:nvPr/>
        </p:nvSpPr>
        <p:spPr>
          <a:xfrm>
            <a:off x="4347628" y="2605796"/>
            <a:ext cx="425901" cy="522342"/>
          </a:xfrm>
          <a:prstGeom prst="upArrow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35718" tIns="35718" rIns="35718" bIns="35718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5" y="44624"/>
            <a:ext cx="1858019" cy="403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160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700808"/>
            <a:ext cx="8352928" cy="4320480"/>
          </a:xfrm>
        </p:spPr>
        <p:txBody>
          <a:bodyPr>
            <a:noAutofit/>
          </a:bodyPr>
          <a:lstStyle/>
          <a:p>
            <a:pPr marL="457200" indent="-457200" latinLnBrk="1">
              <a:spcBef>
                <a:spcPts val="0"/>
              </a:spcBef>
              <a:buFont typeface="Arial" charset="0"/>
              <a:buChar char="•"/>
            </a:pPr>
            <a:r>
              <a:rPr lang="en-US" sz="2400" dirty="0">
                <a:solidFill>
                  <a:srgbClr val="000000"/>
                </a:solidFill>
                <a:sym typeface="Helvetica Light"/>
              </a:rPr>
              <a:t>Established and maintain a close collaboration with </a:t>
            </a:r>
            <a:br>
              <a:rPr lang="en-US" sz="2400" dirty="0">
                <a:solidFill>
                  <a:srgbClr val="000000"/>
                </a:solidFill>
                <a:sym typeface="Helvetica Light"/>
              </a:rPr>
            </a:br>
            <a:r>
              <a:rPr lang="en-US" sz="2400" dirty="0">
                <a:solidFill>
                  <a:srgbClr val="000000"/>
                </a:solidFill>
                <a:sym typeface="Helvetica Light"/>
              </a:rPr>
              <a:t>researchers </a:t>
            </a:r>
          </a:p>
          <a:p>
            <a:pPr marL="457200" indent="-457200" latinLnBrk="1">
              <a:spcBef>
                <a:spcPts val="0"/>
              </a:spcBef>
              <a:buFont typeface="Arial" charset="0"/>
              <a:buChar char="•"/>
            </a:pPr>
            <a:r>
              <a:rPr lang="en-US" sz="2400" dirty="0">
                <a:solidFill>
                  <a:srgbClr val="000000"/>
                </a:solidFill>
                <a:sym typeface="Helvetica Light"/>
              </a:rPr>
              <a:t>Extensive experience in advocacy, i.e. open access </a:t>
            </a:r>
          </a:p>
          <a:p>
            <a:pPr marL="457200" indent="-457200" latinLnBrk="1">
              <a:spcBef>
                <a:spcPts val="0"/>
              </a:spcBef>
              <a:buFont typeface="Arial" charset="0"/>
              <a:buChar char="•"/>
            </a:pPr>
            <a:r>
              <a:rPr lang="en-US" sz="2400" dirty="0">
                <a:solidFill>
                  <a:srgbClr val="000000"/>
                </a:solidFill>
                <a:sym typeface="Helvetica Light"/>
              </a:rPr>
              <a:t>Knowledgeable about the repository’s collection</a:t>
            </a:r>
          </a:p>
          <a:p>
            <a:pPr marL="457200" indent="-457200" latinLnBrk="1">
              <a:spcBef>
                <a:spcPts val="0"/>
              </a:spcBef>
              <a:buFont typeface="Arial" charset="0"/>
              <a:buChar char="•"/>
            </a:pPr>
            <a:r>
              <a:rPr lang="en-US" sz="2400" dirty="0">
                <a:solidFill>
                  <a:srgbClr val="000000"/>
                </a:solidFill>
                <a:sym typeface="Helvetica Light"/>
              </a:rPr>
              <a:t>Participate in the Academic Institution’s Research </a:t>
            </a:r>
            <a:br>
              <a:rPr lang="en-US" sz="2400" dirty="0">
                <a:solidFill>
                  <a:srgbClr val="000000"/>
                </a:solidFill>
                <a:sym typeface="Helvetica Light"/>
              </a:rPr>
            </a:br>
            <a:r>
              <a:rPr lang="en-US" sz="2400" dirty="0">
                <a:solidFill>
                  <a:srgbClr val="000000"/>
                </a:solidFill>
                <a:sym typeface="Helvetica Light"/>
              </a:rPr>
              <a:t>Committees </a:t>
            </a:r>
          </a:p>
          <a:p>
            <a:pPr marL="457200" indent="-457200" latinLnBrk="1">
              <a:spcBef>
                <a:spcPts val="0"/>
              </a:spcBef>
              <a:buFont typeface="Arial" charset="0"/>
              <a:buChar char="•"/>
            </a:pPr>
            <a:r>
              <a:rPr lang="en-US" sz="2400" dirty="0">
                <a:solidFill>
                  <a:srgbClr val="000000"/>
                </a:solidFill>
                <a:sym typeface="Helvetica Light"/>
              </a:rPr>
              <a:t>Knowledgeable of your repository’s collection</a:t>
            </a:r>
          </a:p>
          <a:p>
            <a:pPr marL="457200" indent="-457200" latinLnBrk="1">
              <a:spcBef>
                <a:spcPts val="0"/>
              </a:spcBef>
              <a:buFont typeface="Arial" charset="0"/>
              <a:buChar char="•"/>
            </a:pPr>
            <a:r>
              <a:rPr lang="en-US" sz="2400" dirty="0">
                <a:solidFill>
                  <a:srgbClr val="000000"/>
                </a:solidFill>
                <a:sym typeface="Helvetica Light"/>
              </a:rPr>
              <a:t>Familiarity with Copyright issues and Creative Commons </a:t>
            </a:r>
            <a:r>
              <a:rPr lang="en-US" sz="2400" dirty="0" smtClean="0">
                <a:solidFill>
                  <a:srgbClr val="000000"/>
                </a:solidFill>
                <a:sym typeface="Helvetica Light"/>
              </a:rPr>
              <a:t>Licenses</a:t>
            </a:r>
            <a:endParaRPr lang="en-US" sz="2400" dirty="0">
              <a:solidFill>
                <a:srgbClr val="000000"/>
              </a:solidFill>
              <a:sym typeface="Helvetica Light"/>
            </a:endParaRPr>
          </a:p>
          <a:p>
            <a:pPr marL="457200" indent="-457200" latinLnBrk="1">
              <a:spcBef>
                <a:spcPts val="0"/>
              </a:spcBef>
              <a:buFont typeface="Arial" charset="0"/>
              <a:buChar char="•"/>
            </a:pPr>
            <a:endParaRPr lang="en-US" sz="2400" dirty="0">
              <a:solidFill>
                <a:srgbClr val="000000"/>
              </a:solidFill>
              <a:sym typeface="Helvetica Light"/>
            </a:endParaRPr>
          </a:p>
        </p:txBody>
      </p:sp>
      <p:pic>
        <p:nvPicPr>
          <p:cNvPr id="6" name="Picture 5" descr="downloa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02" y="6391967"/>
            <a:ext cx="1276044" cy="44384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8352928" cy="951453"/>
          </a:xfrm>
        </p:spPr>
        <p:txBody>
          <a:bodyPr>
            <a:normAutofit/>
          </a:bodyPr>
          <a:lstStyle/>
          <a:p>
            <a:r>
              <a:rPr lang="en-GB" dirty="0" smtClean="0">
                <a:solidFill>
                  <a:schemeClr val="accent5"/>
                </a:solidFill>
              </a:rPr>
              <a:t>TDM &amp; Libraries (Repository Managers)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942882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572141"/>
            <a:ext cx="8352928" cy="4449147"/>
          </a:xfrm>
        </p:spPr>
        <p:txBody>
          <a:bodyPr>
            <a:noAutofit/>
          </a:bodyPr>
          <a:lstStyle/>
          <a:p>
            <a:r>
              <a:rPr lang="en-GB" dirty="0" smtClean="0"/>
              <a:t>Discover content in the CORE search engine</a:t>
            </a: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 smtClean="0"/>
              <a:t>Use the CORE </a:t>
            </a:r>
            <a:r>
              <a:rPr lang="en-GB" dirty="0"/>
              <a:t>API </a:t>
            </a:r>
            <a:r>
              <a:rPr lang="en-GB" dirty="0">
                <a:hlinkClick r:id="rId3"/>
              </a:rPr>
              <a:t>https://</a:t>
            </a:r>
            <a:r>
              <a:rPr lang="en-GB" dirty="0" smtClean="0">
                <a:hlinkClick r:id="rId3"/>
              </a:rPr>
              <a:t>core.ac.uk/services#api</a:t>
            </a:r>
            <a:r>
              <a:rPr lang="en-GB" dirty="0" smtClean="0"/>
              <a:t> and Dataset to apply </a:t>
            </a:r>
            <a:r>
              <a:rPr lang="en-GB" dirty="0"/>
              <a:t>TDM practices </a:t>
            </a:r>
            <a:r>
              <a:rPr lang="en-GB" dirty="0">
                <a:hlinkClick r:id="rId4"/>
              </a:rPr>
              <a:t>https://</a:t>
            </a:r>
            <a:r>
              <a:rPr lang="en-GB" dirty="0" smtClean="0">
                <a:hlinkClick r:id="rId4"/>
              </a:rPr>
              <a:t>core.ac.uk/services#dataset</a:t>
            </a:r>
            <a:r>
              <a:rPr lang="en-GB" dirty="0" smtClean="0"/>
              <a:t> </a:t>
            </a:r>
          </a:p>
        </p:txBody>
      </p:sp>
      <p:pic>
        <p:nvPicPr>
          <p:cNvPr id="6" name="Picture 5" descr="download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02" y="6391967"/>
            <a:ext cx="1276044" cy="44384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8352928" cy="951453"/>
          </a:xfrm>
        </p:spPr>
        <p:txBody>
          <a:bodyPr>
            <a:normAutofit/>
          </a:bodyPr>
          <a:lstStyle/>
          <a:p>
            <a:r>
              <a:rPr lang="en-GB" dirty="0" smtClean="0">
                <a:solidFill>
                  <a:schemeClr val="accent5"/>
                </a:solidFill>
              </a:rPr>
              <a:t>Open Access research content in </a:t>
            </a:r>
            <a:r>
              <a:rPr lang="en-GB" dirty="0" smtClean="0">
                <a:solidFill>
                  <a:schemeClr val="accent5"/>
                </a:solidFill>
              </a:rPr>
              <a:t>CORE</a:t>
            </a:r>
            <a:endParaRPr lang="en-GB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02" y="2221212"/>
            <a:ext cx="9043686" cy="1473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854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err="1" smtClean="0">
                <a:solidFill>
                  <a:schemeClr val="accent5"/>
                </a:solidFill>
              </a:rPr>
              <a:t>OpenMinTeD</a:t>
            </a:r>
            <a:r>
              <a:rPr lang="en-GB" dirty="0" smtClean="0">
                <a:solidFill>
                  <a:schemeClr val="accent5"/>
                </a:solidFill>
              </a:rPr>
              <a:t> project</a:t>
            </a:r>
            <a:endParaRPr lang="en-GB" dirty="0"/>
          </a:p>
        </p:txBody>
      </p:sp>
      <p:pic>
        <p:nvPicPr>
          <p:cNvPr id="4" name="Picture 3" descr="downloa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02" y="6391967"/>
            <a:ext cx="1276044" cy="44384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39874"/>
            <a:ext cx="9144000" cy="489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6386225" y="6244555"/>
            <a:ext cx="27805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latinLnBrk="1">
              <a:defRPr/>
            </a:pPr>
            <a:r>
              <a:rPr lang="en-US" dirty="0">
                <a:solidFill>
                  <a:srgbClr val="000000"/>
                </a:solidFill>
                <a:sym typeface="Helvetica Light"/>
              </a:rPr>
              <a:t>Image: </a:t>
            </a:r>
            <a:r>
              <a:rPr lang="en-US" dirty="0" err="1">
                <a:solidFill>
                  <a:srgbClr val="000000"/>
                </a:solidFill>
                <a:sym typeface="Helvetica Light"/>
              </a:rPr>
              <a:t>N.Manola</a:t>
            </a:r>
            <a:r>
              <a:rPr lang="en-US" dirty="0">
                <a:solidFill>
                  <a:srgbClr val="000000"/>
                </a:solidFill>
                <a:sym typeface="Helvetica Light"/>
              </a:rPr>
              <a:t> – ICT2015</a:t>
            </a:r>
            <a:endParaRPr lang="en-US" dirty="0">
              <a:solidFill>
                <a:srgbClr val="000000"/>
              </a:solidFill>
              <a:sym typeface="Helvetica Ligh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5" y="44624"/>
            <a:ext cx="1858019" cy="403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649714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RE-demonstration1">
  <a:themeElements>
    <a:clrScheme name="Advantage">
      <a:dk1>
        <a:sysClr val="windowText" lastClr="000000"/>
      </a:dk1>
      <a:lt1>
        <a:sysClr val="window" lastClr="FFFFFF"/>
      </a:lt1>
      <a:dk2>
        <a:srgbClr val="2B142D"/>
      </a:dk2>
      <a:lt2>
        <a:srgbClr val="C3AFCC"/>
      </a:lt2>
      <a:accent1>
        <a:srgbClr val="663366"/>
      </a:accent1>
      <a:accent2>
        <a:srgbClr val="330F42"/>
      </a:accent2>
      <a:accent3>
        <a:srgbClr val="666699"/>
      </a:accent3>
      <a:accent4>
        <a:srgbClr val="999966"/>
      </a:accent4>
      <a:accent5>
        <a:srgbClr val="F7901E"/>
      </a:accent5>
      <a:accent6>
        <a:srgbClr val="A3A101"/>
      </a:accent6>
      <a:hlink>
        <a:srgbClr val="BC5FBC"/>
      </a:hlink>
      <a:folHlink>
        <a:srgbClr val="9775A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CORE-demonstration1.thmx</Template>
  <TotalTime>9802</TotalTime>
  <Words>434</Words>
  <Application>Microsoft Macintosh PowerPoint</Application>
  <PresentationFormat>On-screen Show (4:3)</PresentationFormat>
  <Paragraphs>122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Calibri</vt:lpstr>
      <vt:lpstr>Helvetica Light</vt:lpstr>
      <vt:lpstr>Arial</vt:lpstr>
      <vt:lpstr>CORE-demonstration1</vt:lpstr>
      <vt:lpstr>PowerPoint Presentation</vt:lpstr>
      <vt:lpstr>Agenda</vt:lpstr>
      <vt:lpstr>What is text and data mining (TDM)</vt:lpstr>
      <vt:lpstr>TDM benefits</vt:lpstr>
      <vt:lpstr>Why should repositories support TDM</vt:lpstr>
      <vt:lpstr>Repositories and TDM </vt:lpstr>
      <vt:lpstr>TDM &amp; Libraries (Repository Managers)</vt:lpstr>
      <vt:lpstr>Open Access research content in CORE</vt:lpstr>
      <vt:lpstr>OpenMinTeD project</vt:lpstr>
      <vt:lpstr>TDM taxonomy</vt:lpstr>
      <vt:lpstr>Key players’ interoperability for machine access to metadata</vt:lpstr>
      <vt:lpstr>Exposing enriched data for TDM</vt:lpstr>
      <vt:lpstr>How repository managers can use CORE</vt:lpstr>
      <vt:lpstr>Videos at the Ethiopia meeting </vt:lpstr>
      <vt:lpstr>Thank you! </vt:lpstr>
    </vt:vector>
  </TitlesOfParts>
  <Company>The Open University</Company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New Semantic Similarity Based Measure for Assessing Research Contribution </dc:title>
  <dc:creator>Drahomira.Herrmannova</dc:creator>
  <cp:lastModifiedBy>Nancy.Pontika</cp:lastModifiedBy>
  <cp:revision>496</cp:revision>
  <dcterms:created xsi:type="dcterms:W3CDTF">2014-09-02T09:07:27Z</dcterms:created>
  <dcterms:modified xsi:type="dcterms:W3CDTF">2017-05-02T15:54:29Z</dcterms:modified>
</cp:coreProperties>
</file>