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18"/>
  </p:notesMasterIdLst>
  <p:sldIdLst>
    <p:sldId id="256" r:id="rId2"/>
    <p:sldId id="298" r:id="rId3"/>
    <p:sldId id="368" r:id="rId4"/>
    <p:sldId id="369" r:id="rId5"/>
    <p:sldId id="370" r:id="rId6"/>
    <p:sldId id="400" r:id="rId7"/>
    <p:sldId id="401" r:id="rId8"/>
    <p:sldId id="398" r:id="rId9"/>
    <p:sldId id="403" r:id="rId10"/>
    <p:sldId id="399" r:id="rId11"/>
    <p:sldId id="404" r:id="rId12"/>
    <p:sldId id="405" r:id="rId13"/>
    <p:sldId id="277" r:id="rId14"/>
    <p:sldId id="293" r:id="rId15"/>
    <p:sldId id="294" r:id="rId16"/>
    <p:sldId id="296"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autoAdjust="0"/>
    <p:restoredTop sz="94674" autoAdjust="0"/>
  </p:normalViewPr>
  <p:slideViewPr>
    <p:cSldViewPr>
      <p:cViewPr varScale="1">
        <p:scale>
          <a:sx n="124" d="100"/>
          <a:sy n="124" d="100"/>
        </p:scale>
        <p:origin x="1824" y="168"/>
      </p:cViewPr>
      <p:guideLst>
        <p:guide orient="horz" pos="2160"/>
        <p:guide pos="2880"/>
      </p:guideLst>
    </p:cSldViewPr>
  </p:slideViewPr>
  <p:notesTextViewPr>
    <p:cViewPr>
      <p:scale>
        <a:sx n="1" d="1"/>
        <a:sy n="1" d="1"/>
      </p:scale>
      <p:origin x="0" y="0"/>
    </p:cViewPr>
  </p:notesTextViewPr>
  <p:sorterViewPr>
    <p:cViewPr>
      <p:scale>
        <a:sx n="111" d="100"/>
        <a:sy n="111" d="100"/>
      </p:scale>
      <p:origin x="0" y="-151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FA7A539-DE5F-411F-A969-B670682851CA}" type="datetimeFigureOut">
              <a:rPr lang="en-GB" smtClean="0"/>
              <a:t>21/05/2021</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25418B5-4598-40D3-A97B-D55C31DF7739}" type="slidenum">
              <a:rPr lang="en-GB" smtClean="0"/>
              <a:t>‹#›</a:t>
            </a:fld>
            <a:endParaRPr lang="en-GB"/>
          </a:p>
        </p:txBody>
      </p:sp>
    </p:spTree>
    <p:extLst>
      <p:ext uri="{BB962C8B-B14F-4D97-AF65-F5344CB8AC3E}">
        <p14:creationId xmlns:p14="http://schemas.microsoft.com/office/powerpoint/2010/main" val="42728767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06DD7FC-6F31-413A-A10F-F5C4CB0A615D}" type="datetimeFigureOut">
              <a:rPr lang="en-GB" smtClean="0"/>
              <a:t>21/05/2021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C9DC7E5-71FF-4E5F-BC72-B13959182C36}" type="slidenum">
              <a:rPr lang="en-GB" smtClean="0"/>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06DD7FC-6F31-413A-A10F-F5C4CB0A615D}" type="datetimeFigureOut">
              <a:rPr lang="en-GB" smtClean="0"/>
              <a:t>21/05/2021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C9DC7E5-71FF-4E5F-BC72-B13959182C36}" type="slidenum">
              <a:rPr lang="en-GB" smtClean="0"/>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06DD7FC-6F31-413A-A10F-F5C4CB0A615D}" type="datetimeFigureOut">
              <a:rPr lang="en-GB" smtClean="0"/>
              <a:t>21/05/2021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C9DC7E5-71FF-4E5F-BC72-B13959182C36}" type="slidenum">
              <a:rPr lang="en-GB" smtClean="0"/>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06DD7FC-6F31-413A-A10F-F5C4CB0A615D}" type="datetimeFigureOut">
              <a:rPr lang="en-GB" smtClean="0"/>
              <a:t>21/05/2021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C9DC7E5-71FF-4E5F-BC72-B13959182C36}" type="slidenum">
              <a:rPr lang="en-GB" smtClean="0"/>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06DD7FC-6F31-413A-A10F-F5C4CB0A615D}" type="datetimeFigureOut">
              <a:rPr lang="en-GB" smtClean="0"/>
              <a:t>21/05/2021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C9DC7E5-71FF-4E5F-BC72-B13959182C36}" type="slidenum">
              <a:rPr lang="en-GB" smtClean="0"/>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06DD7FC-6F31-413A-A10F-F5C4CB0A615D}" type="datetimeFigureOut">
              <a:rPr lang="en-GB" smtClean="0"/>
              <a:t>21/05/2021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C9DC7E5-71FF-4E5F-BC72-B13959182C36}" type="slidenum">
              <a:rPr lang="en-GB" smtClean="0"/>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006DD7FC-6F31-413A-A10F-F5C4CB0A615D}" type="datetimeFigureOut">
              <a:rPr lang="en-GB" smtClean="0"/>
              <a:t>21/05/2021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DC9DC7E5-71FF-4E5F-BC72-B13959182C36}" type="slidenum">
              <a:rPr lang="en-GB" smtClean="0"/>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06DD7FC-6F31-413A-A10F-F5C4CB0A615D}" type="datetimeFigureOut">
              <a:rPr lang="en-GB" smtClean="0"/>
              <a:t>21/05/2021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DC9DC7E5-71FF-4E5F-BC72-B13959182C36}" type="slidenum">
              <a:rPr lang="en-GB" smtClean="0"/>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06DD7FC-6F31-413A-A10F-F5C4CB0A615D}" type="datetimeFigureOut">
              <a:rPr lang="en-GB" smtClean="0"/>
              <a:t>21/05/2021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DC9DC7E5-71FF-4E5F-BC72-B13959182C36}"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06DD7FC-6F31-413A-A10F-F5C4CB0A615D}" type="datetimeFigureOut">
              <a:rPr lang="en-GB" smtClean="0"/>
              <a:t>21/05/2021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C9DC7E5-71FF-4E5F-BC72-B13959182C36}" type="slidenum">
              <a:rPr lang="en-GB" smtClean="0"/>
              <a:t>‹#›</a:t>
            </a:fld>
            <a:endParaRPr lang="en-GB"/>
          </a:p>
        </p:txBody>
      </p:sp>
      <p:sp>
        <p:nvSpPr>
          <p:cNvPr id="9" name="Content Placeholder 8"/>
          <p:cNvSpPr>
            <a:spLocks noGrp="1"/>
          </p:cNvSpPr>
          <p:nvPr>
            <p:ph sz="quarter" idx="13"/>
          </p:nvPr>
        </p:nvSpPr>
        <p:spPr>
          <a:xfrm>
            <a:off x="304800" y="381000"/>
            <a:ext cx="7772400" cy="494284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006DD7FC-6F31-413A-A10F-F5C4CB0A615D}" type="datetimeFigureOut">
              <a:rPr lang="en-GB" smtClean="0"/>
              <a:t>21/05/2021</a:t>
            </a:fld>
            <a:endParaRPr lang="en-GB"/>
          </a:p>
        </p:txBody>
      </p:sp>
      <p:sp>
        <p:nvSpPr>
          <p:cNvPr id="9" name="Slide Number Placeholder 8"/>
          <p:cNvSpPr>
            <a:spLocks noGrp="1"/>
          </p:cNvSpPr>
          <p:nvPr>
            <p:ph type="sldNum" sz="quarter" idx="11"/>
          </p:nvPr>
        </p:nvSpPr>
        <p:spPr/>
        <p:txBody>
          <a:bodyPr/>
          <a:lstStyle/>
          <a:p>
            <a:fld id="{DC9DC7E5-71FF-4E5F-BC72-B13959182C36}" type="slidenum">
              <a:rPr lang="en-GB" smtClean="0"/>
              <a:t>‹#›</a:t>
            </a:fld>
            <a:endParaRPr lang="en-GB"/>
          </a:p>
        </p:txBody>
      </p:sp>
      <p:sp>
        <p:nvSpPr>
          <p:cNvPr id="10" name="Footer Placeholder 9"/>
          <p:cNvSpPr>
            <a:spLocks noGrp="1"/>
          </p:cNvSpPr>
          <p:nvPr>
            <p:ph type="ftr" sz="quarter" idx="12"/>
          </p:nvPr>
        </p:nvSpPr>
        <p:spPr/>
        <p:txBody>
          <a:bodyPr/>
          <a:lstStyle/>
          <a:p>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DC9DC7E5-71FF-4E5F-BC72-B13959182C36}" type="slidenum">
              <a:rPr lang="en-GB" smtClean="0"/>
              <a:t>‹#›</a:t>
            </a:fld>
            <a:endParaRPr lang="en-GB"/>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GB"/>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006DD7FC-6F31-413A-A10F-F5C4CB0A615D}" type="datetimeFigureOut">
              <a:rPr lang="en-GB" smtClean="0"/>
              <a:t>21/05/2021</a:t>
            </a:fld>
            <a:endParaRPr lang="en-GB"/>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eifl.net/resources/eifl-digital-research-literacy-training-programme-outline-librarians"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www.futurelearn.com/courses/delivering-research-data-management-services" TargetMode="External"/><Relationship Id="rId2" Type="http://schemas.openxmlformats.org/officeDocument/2006/relationships/hyperlink" Target="https://www.fosteropenscience.eu/toolkit"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www.openbookpublishers.com/product/1080" TargetMode="External"/><Relationship Id="rId2" Type="http://schemas.openxmlformats.org/officeDocument/2006/relationships/hyperlink" Target="https://www.openaire.eu/guides"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ec.europa.eu/research/participants/data/ref/h2020/grants_manual/hi/oa_pilot/h2020-hi-oa-pilot-guide_en.pdf"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www.ukri.org/files/legacy/documents/concordatonopenresearchdata-pdf/"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www.force11.org/group/fairgroup/fairprinciples"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openscholarchampions.eu/opendata/champions/"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447800"/>
            <a:ext cx="7543800" cy="2133601"/>
          </a:xfrm>
        </p:spPr>
        <p:txBody>
          <a:bodyPr>
            <a:noAutofit/>
          </a:bodyPr>
          <a:lstStyle/>
          <a:p>
            <a:pPr algn="ctr"/>
            <a:r>
              <a:rPr lang="en-GB" sz="3200" i="0" u="none" strike="noStrike" baseline="0" dirty="0">
                <a:solidFill>
                  <a:schemeClr val="tx1"/>
                </a:solidFill>
                <a:latin typeface="Arial" panose="020B0604020202020204" pitchFamily="34" charset="0"/>
              </a:rPr>
              <a:t>EIFL Digital Research Literacy Training Programme </a:t>
            </a:r>
            <a:br>
              <a:rPr lang="en-GB" sz="3200" i="0" u="none" strike="noStrike" baseline="0" dirty="0">
                <a:solidFill>
                  <a:schemeClr val="tx1"/>
                </a:solidFill>
                <a:latin typeface="Arial" panose="020B0604020202020204" pitchFamily="34" charset="0"/>
              </a:rPr>
            </a:br>
            <a:r>
              <a:rPr lang="en-GB" sz="3200" dirty="0">
                <a:solidFill>
                  <a:schemeClr val="tx1"/>
                </a:solidFill>
                <a:latin typeface="Arial" panose="020B0604020202020204" pitchFamily="34" charset="0"/>
                <a:cs typeface="Arial" panose="020B0604020202020204" pitchFamily="34" charset="0"/>
              </a:rPr>
              <a:t>Managing and sharing research data</a:t>
            </a:r>
            <a:br>
              <a:rPr lang="en-GB" sz="3200" dirty="0">
                <a:solidFill>
                  <a:schemeClr val="tx1"/>
                </a:solidFill>
                <a:latin typeface="Arial" panose="020B0604020202020204" pitchFamily="34" charset="0"/>
                <a:cs typeface="Arial" panose="020B0604020202020204" pitchFamily="34" charset="0"/>
              </a:rPr>
            </a:br>
            <a:r>
              <a:rPr lang="en-GB" sz="3200" dirty="0">
                <a:solidFill>
                  <a:schemeClr val="tx1"/>
                </a:solidFill>
                <a:latin typeface="Arial" panose="020B0604020202020204" pitchFamily="34" charset="0"/>
                <a:cs typeface="Arial" panose="020B0604020202020204" pitchFamily="34" charset="0"/>
              </a:rPr>
              <a:t>19 May 2021</a:t>
            </a:r>
          </a:p>
        </p:txBody>
      </p:sp>
      <p:sp>
        <p:nvSpPr>
          <p:cNvPr id="3" name="Subtitle 2"/>
          <p:cNvSpPr>
            <a:spLocks noGrp="1"/>
          </p:cNvSpPr>
          <p:nvPr>
            <p:ph type="subTitle" idx="1"/>
          </p:nvPr>
        </p:nvSpPr>
        <p:spPr>
          <a:xfrm>
            <a:off x="685800" y="4572000"/>
            <a:ext cx="7239000" cy="1066800"/>
          </a:xfrm>
        </p:spPr>
        <p:txBody>
          <a:bodyPr>
            <a:normAutofit fontScale="85000" lnSpcReduction="20000"/>
          </a:bodyPr>
          <a:lstStyle/>
          <a:p>
            <a:pPr algn="ctr"/>
            <a:r>
              <a:rPr lang="en-GB" sz="4000" dirty="0">
                <a:solidFill>
                  <a:schemeClr val="tx1"/>
                </a:solidFill>
              </a:rPr>
              <a:t>David Ball, David Ball Consulting</a:t>
            </a:r>
          </a:p>
          <a:p>
            <a:pPr algn="ctr"/>
            <a:r>
              <a:rPr lang="en-GB" sz="4000" dirty="0">
                <a:solidFill>
                  <a:schemeClr val="tx1"/>
                </a:solidFill>
              </a:rPr>
              <a:t>davidball1611@gmail.com</a:t>
            </a:r>
          </a:p>
          <a:p>
            <a:pPr algn="ctr"/>
            <a:endParaRPr lang="en-GB" sz="4000" dirty="0">
              <a:solidFill>
                <a:schemeClr val="tx1"/>
              </a:solidFill>
            </a:endParaRPr>
          </a:p>
        </p:txBody>
      </p:sp>
    </p:spTree>
    <p:extLst>
      <p:ext uri="{BB962C8B-B14F-4D97-AF65-F5344CB8AC3E}">
        <p14:creationId xmlns:p14="http://schemas.microsoft.com/office/powerpoint/2010/main" val="7048123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a:t>OD Champions: Rationales</a:t>
            </a:r>
          </a:p>
        </p:txBody>
      </p:sp>
      <p:sp>
        <p:nvSpPr>
          <p:cNvPr id="3" name="Content Placeholder 2"/>
          <p:cNvSpPr>
            <a:spLocks noGrp="1"/>
          </p:cNvSpPr>
          <p:nvPr>
            <p:ph idx="1"/>
          </p:nvPr>
        </p:nvSpPr>
        <p:spPr/>
        <p:txBody>
          <a:bodyPr>
            <a:normAutofit/>
          </a:bodyPr>
          <a:lstStyle/>
          <a:p>
            <a:pPr lvl="0"/>
            <a:r>
              <a:rPr lang="en-GB" dirty="0"/>
              <a:t>Data produced as a result of public funding should be publicly available.</a:t>
            </a:r>
          </a:p>
          <a:p>
            <a:pPr lvl="0"/>
            <a:r>
              <a:rPr lang="en-GB" dirty="0"/>
              <a:t>It is only possible to validate or reproduce research findings if the underlying data and tools are available.  Otherwise they have to be taken on trust.</a:t>
            </a:r>
          </a:p>
          <a:p>
            <a:pPr lvl="0"/>
            <a:r>
              <a:rPr lang="en-GB" dirty="0"/>
              <a:t>As is now very often the case, independent research groups round the world creating their own data gives rise to inefficiencies.</a:t>
            </a:r>
          </a:p>
          <a:p>
            <a:pPr lvl="0"/>
            <a:r>
              <a:rPr lang="en-GB" dirty="0"/>
              <a:t>Data can often be re-used, for instance being subject to different methodologies or coupled with other data.</a:t>
            </a:r>
          </a:p>
          <a:p>
            <a:pPr lvl="0"/>
            <a:r>
              <a:rPr lang="en-GB" dirty="0"/>
              <a:t>Open Data alone makes possible the creation of very large data sets, which can be exploited by machine techniques such as data mining.</a:t>
            </a:r>
          </a:p>
          <a:p>
            <a:endParaRPr lang="en-GB" dirty="0"/>
          </a:p>
        </p:txBody>
      </p:sp>
      <p:sp>
        <p:nvSpPr>
          <p:cNvPr id="4" name="Footer Placeholder 3"/>
          <p:cNvSpPr>
            <a:spLocks noGrp="1"/>
          </p:cNvSpPr>
          <p:nvPr>
            <p:ph type="ftr" sz="quarter" idx="11"/>
          </p:nvPr>
        </p:nvSpPr>
        <p:spPr/>
        <p:txBody>
          <a:bodyPr/>
          <a:lstStyle/>
          <a:p>
            <a:r>
              <a:rPr lang="en-GB"/>
              <a:t>CC-BY-NC David Ball </a:t>
            </a:r>
          </a:p>
        </p:txBody>
      </p:sp>
      <p:sp>
        <p:nvSpPr>
          <p:cNvPr id="5" name="Slide Number Placeholder 4"/>
          <p:cNvSpPr>
            <a:spLocks noGrp="1"/>
          </p:cNvSpPr>
          <p:nvPr>
            <p:ph type="sldNum" sz="quarter" idx="12"/>
          </p:nvPr>
        </p:nvSpPr>
        <p:spPr/>
        <p:txBody>
          <a:bodyPr/>
          <a:lstStyle/>
          <a:p>
            <a:fld id="{0D263E97-CB74-4387-AAD6-E5B541494BEC}" type="slidenum">
              <a:rPr lang="en-GB" smtClean="0"/>
              <a:pPr/>
              <a:t>10</a:t>
            </a:fld>
            <a:endParaRPr lang="en-GB"/>
          </a:p>
        </p:txBody>
      </p:sp>
    </p:spTree>
    <p:extLst>
      <p:ext uri="{BB962C8B-B14F-4D97-AF65-F5344CB8AC3E}">
        <p14:creationId xmlns:p14="http://schemas.microsoft.com/office/powerpoint/2010/main" val="10368135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a:t>OD Champions: Actions</a:t>
            </a:r>
          </a:p>
        </p:txBody>
      </p:sp>
      <p:sp>
        <p:nvSpPr>
          <p:cNvPr id="3" name="Content Placeholder 2"/>
          <p:cNvSpPr>
            <a:spLocks noGrp="1"/>
          </p:cNvSpPr>
          <p:nvPr>
            <p:ph idx="1"/>
          </p:nvPr>
        </p:nvSpPr>
        <p:spPr/>
        <p:txBody>
          <a:bodyPr>
            <a:normAutofit/>
          </a:bodyPr>
          <a:lstStyle/>
          <a:p>
            <a:pPr lvl="0"/>
            <a:r>
              <a:rPr lang="en-GB" dirty="0"/>
              <a:t>There needs to be a change in research culture, so that sharing data becomes the norm.  This of course depends on the motivation of researchers through academic incentives.</a:t>
            </a:r>
          </a:p>
          <a:p>
            <a:pPr lvl="0"/>
            <a:r>
              <a:rPr lang="en-GB" dirty="0"/>
              <a:t>Such cultural change may be speeded by gaining the active support of senior researchers and managers.</a:t>
            </a:r>
          </a:p>
          <a:p>
            <a:pPr lvl="0"/>
            <a:r>
              <a:rPr lang="en-GB" dirty="0"/>
              <a:t>Funders’ policies can play a very significant role in achieving such change.</a:t>
            </a:r>
          </a:p>
          <a:p>
            <a:pPr lvl="0"/>
            <a:r>
              <a:rPr lang="en-GB" dirty="0"/>
              <a:t>Open Data (and Open Science) must become an integral part of researchers’ education, not something separate.</a:t>
            </a:r>
          </a:p>
          <a:p>
            <a:pPr lvl="0"/>
            <a:r>
              <a:rPr lang="en-GB" dirty="0"/>
              <a:t>It must be made as easy as possible for researchers to deposit and share their data.</a:t>
            </a:r>
          </a:p>
          <a:p>
            <a:endParaRPr lang="en-GB" dirty="0"/>
          </a:p>
        </p:txBody>
      </p:sp>
      <p:sp>
        <p:nvSpPr>
          <p:cNvPr id="4" name="Footer Placeholder 3"/>
          <p:cNvSpPr>
            <a:spLocks noGrp="1"/>
          </p:cNvSpPr>
          <p:nvPr>
            <p:ph type="ftr" sz="quarter" idx="11"/>
          </p:nvPr>
        </p:nvSpPr>
        <p:spPr/>
        <p:txBody>
          <a:bodyPr/>
          <a:lstStyle/>
          <a:p>
            <a:r>
              <a:rPr lang="en-GB"/>
              <a:t>CC-BY-NC David Ball </a:t>
            </a:r>
          </a:p>
        </p:txBody>
      </p:sp>
      <p:sp>
        <p:nvSpPr>
          <p:cNvPr id="5" name="Slide Number Placeholder 4"/>
          <p:cNvSpPr>
            <a:spLocks noGrp="1"/>
          </p:cNvSpPr>
          <p:nvPr>
            <p:ph type="sldNum" sz="quarter" idx="12"/>
          </p:nvPr>
        </p:nvSpPr>
        <p:spPr/>
        <p:txBody>
          <a:bodyPr/>
          <a:lstStyle/>
          <a:p>
            <a:fld id="{0D263E97-CB74-4387-AAD6-E5B541494BEC}" type="slidenum">
              <a:rPr lang="en-GB" smtClean="0"/>
              <a:pPr/>
              <a:t>11</a:t>
            </a:fld>
            <a:endParaRPr lang="en-GB"/>
          </a:p>
        </p:txBody>
      </p:sp>
    </p:spTree>
    <p:extLst>
      <p:ext uri="{BB962C8B-B14F-4D97-AF65-F5344CB8AC3E}">
        <p14:creationId xmlns:p14="http://schemas.microsoft.com/office/powerpoint/2010/main" val="9191808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a:t>OD Champions: OD World</a:t>
            </a:r>
          </a:p>
        </p:txBody>
      </p:sp>
      <p:sp>
        <p:nvSpPr>
          <p:cNvPr id="3" name="Content Placeholder 2"/>
          <p:cNvSpPr>
            <a:spLocks noGrp="1"/>
          </p:cNvSpPr>
          <p:nvPr>
            <p:ph idx="1"/>
          </p:nvPr>
        </p:nvSpPr>
        <p:spPr/>
        <p:txBody>
          <a:bodyPr/>
          <a:lstStyle/>
          <a:p>
            <a:pPr lvl="0"/>
            <a:r>
              <a:rPr lang="en-GB" dirty="0"/>
              <a:t>Knowledge creation will be accelerated, producing real-world benefits, particularly for medicine and business.</a:t>
            </a:r>
          </a:p>
          <a:p>
            <a:pPr lvl="0"/>
            <a:r>
              <a:rPr lang="en-GB" dirty="0"/>
              <a:t>It should be possible to draw on or incorporate large data sets created outside academia, for instance in transport, meteorology and medicine.</a:t>
            </a:r>
          </a:p>
          <a:p>
            <a:pPr lvl="0"/>
            <a:r>
              <a:rPr lang="en-GB" dirty="0"/>
              <a:t>The ready availability of data, with appropriate metadata, should drive the development of interdisciplinary research.</a:t>
            </a:r>
          </a:p>
          <a:p>
            <a:endParaRPr lang="en-GB" dirty="0"/>
          </a:p>
        </p:txBody>
      </p:sp>
      <p:sp>
        <p:nvSpPr>
          <p:cNvPr id="4" name="Footer Placeholder 3"/>
          <p:cNvSpPr>
            <a:spLocks noGrp="1"/>
          </p:cNvSpPr>
          <p:nvPr>
            <p:ph type="ftr" sz="quarter" idx="11"/>
          </p:nvPr>
        </p:nvSpPr>
        <p:spPr/>
        <p:txBody>
          <a:bodyPr/>
          <a:lstStyle/>
          <a:p>
            <a:r>
              <a:rPr lang="en-GB"/>
              <a:t>CC-BY-NC David Ball </a:t>
            </a:r>
          </a:p>
        </p:txBody>
      </p:sp>
      <p:sp>
        <p:nvSpPr>
          <p:cNvPr id="5" name="Slide Number Placeholder 4"/>
          <p:cNvSpPr>
            <a:spLocks noGrp="1"/>
          </p:cNvSpPr>
          <p:nvPr>
            <p:ph type="sldNum" sz="quarter" idx="12"/>
          </p:nvPr>
        </p:nvSpPr>
        <p:spPr/>
        <p:txBody>
          <a:bodyPr/>
          <a:lstStyle/>
          <a:p>
            <a:fld id="{0D263E97-CB74-4387-AAD6-E5B541494BEC}" type="slidenum">
              <a:rPr lang="en-GB" smtClean="0"/>
              <a:pPr/>
              <a:t>12</a:t>
            </a:fld>
            <a:endParaRPr lang="en-GB"/>
          </a:p>
        </p:txBody>
      </p:sp>
    </p:spTree>
    <p:extLst>
      <p:ext uri="{BB962C8B-B14F-4D97-AF65-F5344CB8AC3E}">
        <p14:creationId xmlns:p14="http://schemas.microsoft.com/office/powerpoint/2010/main" val="6065392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a:t>The Training Programme Content</a:t>
            </a:r>
          </a:p>
        </p:txBody>
      </p:sp>
      <p:sp>
        <p:nvSpPr>
          <p:cNvPr id="3" name="Content Placeholder 2"/>
          <p:cNvSpPr>
            <a:spLocks noGrp="1"/>
          </p:cNvSpPr>
          <p:nvPr>
            <p:ph idx="1"/>
          </p:nvPr>
        </p:nvSpPr>
        <p:spPr/>
        <p:txBody>
          <a:bodyPr>
            <a:normAutofit fontScale="77500" lnSpcReduction="20000"/>
          </a:bodyPr>
          <a:lstStyle/>
          <a:p>
            <a:r>
              <a:rPr lang="en-GB" sz="3600" dirty="0"/>
              <a:t>A wide range of formats (videos, courses, guides, practical exercises …) which can be customised</a:t>
            </a:r>
          </a:p>
          <a:p>
            <a:r>
              <a:rPr lang="en-GB" sz="3600" dirty="0"/>
              <a:t>For use with different audiences: trainers, library staff, researchers, managers…</a:t>
            </a:r>
          </a:p>
          <a:p>
            <a:r>
              <a:rPr lang="en-GB" sz="3600" dirty="0"/>
              <a:t>A lot of content within the documents (videos, webinars, articles, presentations…): delve down to find individual relevant elements, such as individual graphs, tables…</a:t>
            </a:r>
          </a:p>
          <a:p>
            <a:r>
              <a:rPr lang="en-GB" sz="3600" dirty="0"/>
              <a:t>Creative Commons licences</a:t>
            </a:r>
          </a:p>
          <a:p>
            <a:pPr marL="114300" indent="0">
              <a:buNone/>
            </a:pPr>
            <a:r>
              <a:rPr lang="en-GB" sz="3600">
                <a:hlinkClick r:id="rId2"/>
              </a:rPr>
              <a:t>https://eifl.net/resources/eifl-digital-research-literacy-training-programme-outline-librarians</a:t>
            </a:r>
            <a:r>
              <a:rPr lang="en-GB" sz="3600"/>
              <a:t> </a:t>
            </a:r>
            <a:endParaRPr lang="en-GB" sz="3600" dirty="0"/>
          </a:p>
          <a:p>
            <a:endParaRPr lang="en-GB" dirty="0"/>
          </a:p>
        </p:txBody>
      </p:sp>
    </p:spTree>
    <p:extLst>
      <p:ext uri="{BB962C8B-B14F-4D97-AF65-F5344CB8AC3E}">
        <p14:creationId xmlns:p14="http://schemas.microsoft.com/office/powerpoint/2010/main" val="11932734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A07073-790C-43BB-A87E-8359128C705C}"/>
              </a:ext>
            </a:extLst>
          </p:cNvPr>
          <p:cNvSpPr>
            <a:spLocks noGrp="1"/>
          </p:cNvSpPr>
          <p:nvPr>
            <p:ph type="title"/>
          </p:nvPr>
        </p:nvSpPr>
        <p:spPr/>
        <p:txBody>
          <a:bodyPr/>
          <a:lstStyle/>
          <a:p>
            <a:pPr algn="ctr"/>
            <a:r>
              <a:rPr lang="en-GB" dirty="0"/>
              <a:t>Highlights - 1</a:t>
            </a:r>
          </a:p>
        </p:txBody>
      </p:sp>
      <p:sp>
        <p:nvSpPr>
          <p:cNvPr id="3" name="Content Placeholder 2">
            <a:extLst>
              <a:ext uri="{FF2B5EF4-FFF2-40B4-BE49-F238E27FC236}">
                <a16:creationId xmlns:a16="http://schemas.microsoft.com/office/drawing/2014/main" id="{40A93E4C-EBE5-4DDA-B456-57AB3082AF4E}"/>
              </a:ext>
            </a:extLst>
          </p:cNvPr>
          <p:cNvSpPr>
            <a:spLocks noGrp="1"/>
          </p:cNvSpPr>
          <p:nvPr>
            <p:ph idx="1"/>
          </p:nvPr>
        </p:nvSpPr>
        <p:spPr/>
        <p:txBody>
          <a:bodyPr>
            <a:normAutofit fontScale="92500" lnSpcReduction="20000"/>
          </a:bodyPr>
          <a:lstStyle/>
          <a:p>
            <a:r>
              <a:rPr lang="en-GB" sz="2800" dirty="0"/>
              <a:t>All the materials referenced are excellent and rich in content; the following are selected highlights, given the time available this morning.  URLs are given in the course outline.</a:t>
            </a:r>
          </a:p>
          <a:p>
            <a:r>
              <a:rPr lang="en-GB" sz="2800" dirty="0"/>
              <a:t>There are 5 short courses p</a:t>
            </a:r>
            <a:r>
              <a:rPr lang="en-GB" sz="2800" b="0" i="0" u="none" strike="noStrike" baseline="0" dirty="0">
                <a:solidFill>
                  <a:srgbClr val="000000"/>
                </a:solidFill>
              </a:rPr>
              <a:t>roduced by the EU-funded Foster project; they are pretty comprehensive, and can be followed as an accredited course</a:t>
            </a:r>
            <a:r>
              <a:rPr lang="en-GB" sz="2800" dirty="0">
                <a:solidFill>
                  <a:srgbClr val="000000"/>
                </a:solidFill>
              </a:rPr>
              <a:t>: </a:t>
            </a:r>
            <a:r>
              <a:rPr lang="en-GB" sz="2800" dirty="0">
                <a:solidFill>
                  <a:srgbClr val="000000"/>
                </a:solidFill>
                <a:hlinkClick r:id="rId2"/>
              </a:rPr>
              <a:t>https://www.fosteropenscience.eu/toolkit</a:t>
            </a:r>
            <a:r>
              <a:rPr lang="en-GB" sz="2800" dirty="0">
                <a:solidFill>
                  <a:srgbClr val="000000"/>
                </a:solidFill>
              </a:rPr>
              <a:t> </a:t>
            </a:r>
            <a:r>
              <a:rPr lang="en-GB" sz="2800" b="0" i="0" u="none" strike="noStrike" baseline="0" dirty="0">
                <a:solidFill>
                  <a:srgbClr val="000000"/>
                </a:solidFill>
              </a:rPr>
              <a:t> </a:t>
            </a:r>
          </a:p>
          <a:p>
            <a:r>
              <a:rPr lang="en-GB" sz="2800" dirty="0">
                <a:solidFill>
                  <a:srgbClr val="000000"/>
                </a:solidFill>
              </a:rPr>
              <a:t>There is also a 5-week course created by the University of Edinburgh, which is also of a high standard and accredited: </a:t>
            </a:r>
            <a:r>
              <a:rPr lang="en-GB" sz="2800" dirty="0">
                <a:solidFill>
                  <a:srgbClr val="000000"/>
                </a:solidFill>
                <a:hlinkClick r:id="rId3"/>
              </a:rPr>
              <a:t>https://www.futurelearn.com/courses/delivering-research-data-management-services</a:t>
            </a:r>
            <a:r>
              <a:rPr lang="en-GB" sz="2800" dirty="0">
                <a:solidFill>
                  <a:srgbClr val="000000"/>
                </a:solidFill>
              </a:rPr>
              <a:t> </a:t>
            </a:r>
            <a:endParaRPr lang="en-GB" dirty="0"/>
          </a:p>
        </p:txBody>
      </p:sp>
    </p:spTree>
    <p:extLst>
      <p:ext uri="{BB962C8B-B14F-4D97-AF65-F5344CB8AC3E}">
        <p14:creationId xmlns:p14="http://schemas.microsoft.com/office/powerpoint/2010/main" val="12564303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FC0C24-E57A-4712-82FE-6A42A3C81BBC}"/>
              </a:ext>
            </a:extLst>
          </p:cNvPr>
          <p:cNvSpPr>
            <a:spLocks noGrp="1"/>
          </p:cNvSpPr>
          <p:nvPr>
            <p:ph type="title"/>
          </p:nvPr>
        </p:nvSpPr>
        <p:spPr/>
        <p:txBody>
          <a:bodyPr/>
          <a:lstStyle/>
          <a:p>
            <a:pPr algn="ctr"/>
            <a:r>
              <a:rPr lang="en-GB" dirty="0"/>
              <a:t>Highlights - 2</a:t>
            </a:r>
          </a:p>
        </p:txBody>
      </p:sp>
      <p:sp>
        <p:nvSpPr>
          <p:cNvPr id="3" name="Content Placeholder 2">
            <a:extLst>
              <a:ext uri="{FF2B5EF4-FFF2-40B4-BE49-F238E27FC236}">
                <a16:creationId xmlns:a16="http://schemas.microsoft.com/office/drawing/2014/main" id="{10350543-5071-4CC6-AA13-57A469A9C8A4}"/>
              </a:ext>
            </a:extLst>
          </p:cNvPr>
          <p:cNvSpPr>
            <a:spLocks noGrp="1"/>
          </p:cNvSpPr>
          <p:nvPr>
            <p:ph idx="1"/>
          </p:nvPr>
        </p:nvSpPr>
        <p:spPr/>
        <p:txBody>
          <a:bodyPr>
            <a:normAutofit fontScale="85000" lnSpcReduction="20000"/>
          </a:bodyPr>
          <a:lstStyle/>
          <a:p>
            <a:r>
              <a:rPr lang="en-GB" sz="3600" b="0" u="none" strike="noStrike" baseline="0" dirty="0">
                <a:solidFill>
                  <a:srgbClr val="000000"/>
                </a:solidFill>
                <a:cs typeface="Arial" panose="020B0604020202020204" pitchFamily="34" charset="0"/>
              </a:rPr>
              <a:t>About 20 examples of practical tips, guides etc. from several institutions such as OpenAIRE, for direct usage or inspiration:</a:t>
            </a:r>
            <a:r>
              <a:rPr lang="en-GB" sz="3600" dirty="0">
                <a:solidFill>
                  <a:srgbClr val="000000"/>
                </a:solidFill>
                <a:cs typeface="Arial" panose="020B0604020202020204" pitchFamily="34" charset="0"/>
              </a:rPr>
              <a:t> </a:t>
            </a:r>
            <a:r>
              <a:rPr lang="en-GB" sz="3600" dirty="0">
                <a:solidFill>
                  <a:srgbClr val="000000"/>
                </a:solidFill>
                <a:cs typeface="Arial" panose="020B0604020202020204" pitchFamily="34" charset="0"/>
                <a:hlinkClick r:id="rId2"/>
              </a:rPr>
              <a:t>https://www.openaire.eu/guides</a:t>
            </a:r>
            <a:r>
              <a:rPr lang="en-GB" sz="3600" dirty="0">
                <a:solidFill>
                  <a:srgbClr val="000000"/>
                </a:solidFill>
                <a:cs typeface="Arial" panose="020B0604020202020204" pitchFamily="34" charset="0"/>
              </a:rPr>
              <a:t> </a:t>
            </a:r>
            <a:endParaRPr lang="en-GB" sz="3600" b="0" u="none" strike="noStrike" baseline="0" dirty="0">
              <a:solidFill>
                <a:srgbClr val="000000"/>
              </a:solidFill>
              <a:cs typeface="Arial" panose="020B0604020202020204" pitchFamily="34" charset="0"/>
            </a:endParaRPr>
          </a:p>
          <a:p>
            <a:r>
              <a:rPr lang="en-GB" sz="3600" b="0" u="none" strike="noStrike" baseline="0" dirty="0">
                <a:solidFill>
                  <a:srgbClr val="000000"/>
                </a:solidFill>
                <a:cs typeface="Arial" panose="020B0604020202020204" pitchFamily="34" charset="0"/>
              </a:rPr>
              <a:t> A comprehensive book, available as a PDF, </a:t>
            </a:r>
            <a:r>
              <a:rPr lang="en-GB" sz="3600" b="0" i="1" u="none" strike="noStrike" baseline="0" dirty="0">
                <a:solidFill>
                  <a:srgbClr val="000000"/>
                </a:solidFill>
              </a:rPr>
              <a:t>Engaging Researchers with Data Management: The Cookbook</a:t>
            </a:r>
            <a:r>
              <a:rPr lang="en-GB" sz="3600" b="0" u="none" strike="noStrike" baseline="0" dirty="0">
                <a:solidFill>
                  <a:srgbClr val="000000"/>
                </a:solidFill>
              </a:rPr>
              <a:t>, by respected contributors:</a:t>
            </a:r>
            <a:r>
              <a:rPr lang="en-GB" sz="3600" dirty="0">
                <a:solidFill>
                  <a:srgbClr val="000000"/>
                </a:solidFill>
              </a:rPr>
              <a:t> </a:t>
            </a:r>
            <a:r>
              <a:rPr lang="en-GB" sz="3600" dirty="0">
                <a:solidFill>
                  <a:srgbClr val="000000"/>
                </a:solidFill>
                <a:hlinkClick r:id="rId3"/>
              </a:rPr>
              <a:t>https://www.openbookpublishers.com/product/1080</a:t>
            </a:r>
            <a:r>
              <a:rPr lang="en-GB" sz="3600" dirty="0">
                <a:solidFill>
                  <a:srgbClr val="000000"/>
                </a:solidFill>
              </a:rPr>
              <a:t> </a:t>
            </a:r>
            <a:endParaRPr lang="en-GB" sz="3600" b="0" u="none" strike="noStrike" baseline="0" dirty="0">
              <a:solidFill>
                <a:srgbClr val="000000"/>
              </a:solidFill>
            </a:endParaRPr>
          </a:p>
          <a:p>
            <a:endParaRPr lang="en-GB" sz="3600" b="0" u="none" strike="noStrike" baseline="0" dirty="0">
              <a:solidFill>
                <a:srgbClr val="000000"/>
              </a:solidFill>
            </a:endParaRPr>
          </a:p>
          <a:p>
            <a:pPr marL="114300" indent="0">
              <a:buNone/>
            </a:pPr>
            <a:r>
              <a:rPr lang="en-GB" sz="1800" b="0" u="none" strike="noStrike" baseline="0" dirty="0">
                <a:solidFill>
                  <a:srgbClr val="000000"/>
                </a:solidFill>
                <a:latin typeface="Arial" panose="020B0604020202020204" pitchFamily="34" charset="0"/>
              </a:rPr>
              <a:t> </a:t>
            </a:r>
          </a:p>
          <a:p>
            <a:endParaRPr lang="en-GB" dirty="0"/>
          </a:p>
        </p:txBody>
      </p:sp>
    </p:spTree>
    <p:extLst>
      <p:ext uri="{BB962C8B-B14F-4D97-AF65-F5344CB8AC3E}">
        <p14:creationId xmlns:p14="http://schemas.microsoft.com/office/powerpoint/2010/main" val="67207137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7A0B9D-0CF1-4016-A5FA-C7D4607E4216}"/>
              </a:ext>
            </a:extLst>
          </p:cNvPr>
          <p:cNvSpPr>
            <a:spLocks noGrp="1"/>
          </p:cNvSpPr>
          <p:nvPr>
            <p:ph type="title"/>
          </p:nvPr>
        </p:nvSpPr>
        <p:spPr/>
        <p:txBody>
          <a:bodyPr/>
          <a:lstStyle/>
          <a:p>
            <a:pPr algn="ctr"/>
            <a:r>
              <a:rPr lang="en-GB" dirty="0"/>
              <a:t>Embedding Open Science</a:t>
            </a:r>
          </a:p>
        </p:txBody>
      </p:sp>
      <p:sp>
        <p:nvSpPr>
          <p:cNvPr id="3" name="Content Placeholder 2">
            <a:extLst>
              <a:ext uri="{FF2B5EF4-FFF2-40B4-BE49-F238E27FC236}">
                <a16:creationId xmlns:a16="http://schemas.microsoft.com/office/drawing/2014/main" id="{F3937C81-041B-472A-AE0F-12186489B7CE}"/>
              </a:ext>
            </a:extLst>
          </p:cNvPr>
          <p:cNvSpPr>
            <a:spLocks noGrp="1"/>
          </p:cNvSpPr>
          <p:nvPr>
            <p:ph idx="1"/>
          </p:nvPr>
        </p:nvSpPr>
        <p:spPr/>
        <p:txBody>
          <a:bodyPr/>
          <a:lstStyle/>
          <a:p>
            <a:r>
              <a:rPr lang="en-GB" dirty="0"/>
              <a:t>Use of the documents assembled is key to winning hearts and minds within institutions, but Open Science needs to be embedded:</a:t>
            </a:r>
          </a:p>
          <a:p>
            <a:pPr lvl="1"/>
            <a:r>
              <a:rPr lang="en-GB" sz="2200" dirty="0"/>
              <a:t>In academic and research policies, with the committed backing of senior management.</a:t>
            </a:r>
          </a:p>
          <a:p>
            <a:pPr lvl="1"/>
            <a:r>
              <a:rPr lang="en-GB" sz="2200" dirty="0"/>
              <a:t>In decisions on researchers’ appraisal and progression – only papers deposited in the institutional repository count for progression.</a:t>
            </a:r>
          </a:p>
          <a:p>
            <a:pPr lvl="1"/>
            <a:r>
              <a:rPr lang="en-GB" sz="2200" dirty="0"/>
              <a:t>In the research and academic committees of the institution</a:t>
            </a:r>
          </a:p>
          <a:p>
            <a:pPr lvl="1"/>
            <a:r>
              <a:rPr lang="en-GB" sz="2200" dirty="0"/>
              <a:t>In the involvement of champions internal and external.</a:t>
            </a:r>
          </a:p>
          <a:p>
            <a:pPr lvl="1"/>
            <a:r>
              <a:rPr lang="en-GB" sz="2200" dirty="0"/>
              <a:t>In workflows of researchers, supported by library staff.</a:t>
            </a:r>
          </a:p>
          <a:p>
            <a:r>
              <a:rPr lang="en-GB" dirty="0"/>
              <a:t>Open Science must no longer be something new and external.</a:t>
            </a:r>
          </a:p>
          <a:p>
            <a:endParaRPr lang="en-GB" dirty="0"/>
          </a:p>
        </p:txBody>
      </p:sp>
    </p:spTree>
    <p:extLst>
      <p:ext uri="{BB962C8B-B14F-4D97-AF65-F5344CB8AC3E}">
        <p14:creationId xmlns:p14="http://schemas.microsoft.com/office/powerpoint/2010/main" val="16111380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B24BBF-7B74-41FD-ADEB-20CE4195B119}"/>
              </a:ext>
            </a:extLst>
          </p:cNvPr>
          <p:cNvSpPr>
            <a:spLocks noGrp="1"/>
          </p:cNvSpPr>
          <p:nvPr>
            <p:ph type="title"/>
          </p:nvPr>
        </p:nvSpPr>
        <p:spPr/>
        <p:txBody>
          <a:bodyPr/>
          <a:lstStyle/>
          <a:p>
            <a:pPr algn="ctr"/>
            <a:r>
              <a:rPr lang="en-GB" dirty="0"/>
              <a:t>This Morning</a:t>
            </a:r>
          </a:p>
        </p:txBody>
      </p:sp>
      <p:sp>
        <p:nvSpPr>
          <p:cNvPr id="3" name="Content Placeholder 2">
            <a:extLst>
              <a:ext uri="{FF2B5EF4-FFF2-40B4-BE49-F238E27FC236}">
                <a16:creationId xmlns:a16="http://schemas.microsoft.com/office/drawing/2014/main" id="{16377E60-71E6-4F66-82B3-EE785BA48E0D}"/>
              </a:ext>
            </a:extLst>
          </p:cNvPr>
          <p:cNvSpPr>
            <a:spLocks noGrp="1"/>
          </p:cNvSpPr>
          <p:nvPr>
            <p:ph idx="1"/>
          </p:nvPr>
        </p:nvSpPr>
        <p:spPr/>
        <p:txBody>
          <a:bodyPr/>
          <a:lstStyle/>
          <a:p>
            <a:r>
              <a:rPr lang="en-GB" sz="3200" dirty="0"/>
              <a:t>Open Data and its complexities</a:t>
            </a:r>
          </a:p>
          <a:p>
            <a:r>
              <a:rPr lang="en-GB" sz="3200" dirty="0"/>
              <a:t>Introducing Open Data Champions</a:t>
            </a:r>
          </a:p>
          <a:p>
            <a:r>
              <a:rPr lang="en-GB" sz="3200" dirty="0"/>
              <a:t>The resources provided in the EIFL Training Programme</a:t>
            </a:r>
          </a:p>
          <a:p>
            <a:endParaRPr lang="en-GB" dirty="0"/>
          </a:p>
        </p:txBody>
      </p:sp>
    </p:spTree>
    <p:extLst>
      <p:ext uri="{BB962C8B-B14F-4D97-AF65-F5344CB8AC3E}">
        <p14:creationId xmlns:p14="http://schemas.microsoft.com/office/powerpoint/2010/main" val="31873834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GB" dirty="0"/>
              <a:t>Open Data: Research Data Definitions</a:t>
            </a:r>
          </a:p>
        </p:txBody>
      </p:sp>
      <p:sp>
        <p:nvSpPr>
          <p:cNvPr id="3" name="Content Placeholder 2"/>
          <p:cNvSpPr>
            <a:spLocks noGrp="1"/>
          </p:cNvSpPr>
          <p:nvPr>
            <p:ph idx="1"/>
          </p:nvPr>
        </p:nvSpPr>
        <p:spPr>
          <a:xfrm>
            <a:off x="440422" y="1711340"/>
            <a:ext cx="8147248" cy="5040600"/>
          </a:xfrm>
        </p:spPr>
        <p:txBody>
          <a:bodyPr>
            <a:normAutofit/>
          </a:bodyPr>
          <a:lstStyle/>
          <a:p>
            <a:r>
              <a:rPr lang="en-GB" dirty="0"/>
              <a:t>Research data can be defined simply as whatever is either produced in research or evidences research outputs. </a:t>
            </a:r>
          </a:p>
          <a:p>
            <a:r>
              <a:rPr lang="en-GB" dirty="0"/>
              <a:t>The European Commission’s definition is: “information, in particular facts or numbers, collected to be examined and considered and as a basis for reasoning, discussion, or calculation” (</a:t>
            </a:r>
            <a:r>
              <a:rPr lang="en-GB" i="1" dirty="0"/>
              <a:t>Guidelines on Open Access to Scientific Publications and Research Data in Horizon 2020 - </a:t>
            </a:r>
            <a:r>
              <a:rPr lang="en-GB" sz="1800" u="sng" dirty="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hlinkClick r:id="rId2"/>
              </a:rPr>
              <a:t>http://ec.europa.eu/research/participants/data/ref/h2020/grants_manual/hi/oa_pilot/h2020-hi-oa-pilot-guide_en.pdf</a:t>
            </a:r>
            <a:r>
              <a:rPr lang="en-GB" dirty="0">
                <a:hlinkClick r:id="rId2"/>
              </a:rPr>
              <a:t>.</a:t>
            </a:r>
            <a:endParaRPr lang="en-GB" dirty="0"/>
          </a:p>
          <a:p>
            <a:r>
              <a:rPr lang="en-GB" dirty="0"/>
              <a:t>Examples include: statistics, results of experiments, measurements, observations resulting from fieldwork, survey results, interview recordings, images. </a:t>
            </a:r>
          </a:p>
          <a:p>
            <a:r>
              <a:rPr lang="en-GB" dirty="0"/>
              <a:t>Users can normally access, mine, exploit, reproduce and disseminate openly accessible research data free of charge.</a:t>
            </a:r>
          </a:p>
        </p:txBody>
      </p:sp>
      <p:sp>
        <p:nvSpPr>
          <p:cNvPr id="4" name="Footer Placeholder 3"/>
          <p:cNvSpPr>
            <a:spLocks noGrp="1"/>
          </p:cNvSpPr>
          <p:nvPr>
            <p:ph type="ftr" sz="quarter" idx="11"/>
          </p:nvPr>
        </p:nvSpPr>
        <p:spPr/>
        <p:txBody>
          <a:bodyPr/>
          <a:lstStyle/>
          <a:p>
            <a:r>
              <a:rPr lang="en-GB"/>
              <a:t>CC-BY-NC David Ball </a:t>
            </a:r>
          </a:p>
        </p:txBody>
      </p:sp>
      <p:sp>
        <p:nvSpPr>
          <p:cNvPr id="5" name="Slide Number Placeholder 4"/>
          <p:cNvSpPr>
            <a:spLocks noGrp="1"/>
          </p:cNvSpPr>
          <p:nvPr>
            <p:ph type="sldNum" sz="quarter" idx="12"/>
          </p:nvPr>
        </p:nvSpPr>
        <p:spPr/>
        <p:txBody>
          <a:bodyPr/>
          <a:lstStyle/>
          <a:p>
            <a:fld id="{0D263E97-CB74-4387-AAD6-E5B541494BEC}" type="slidenum">
              <a:rPr lang="en-GB" smtClean="0"/>
              <a:pPr/>
              <a:t>3</a:t>
            </a:fld>
            <a:endParaRPr lang="en-GB"/>
          </a:p>
        </p:txBody>
      </p:sp>
    </p:spTree>
    <p:extLst>
      <p:ext uri="{BB962C8B-B14F-4D97-AF65-F5344CB8AC3E}">
        <p14:creationId xmlns:p14="http://schemas.microsoft.com/office/powerpoint/2010/main" val="40166281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a:t>Research Data Policies</a:t>
            </a:r>
          </a:p>
        </p:txBody>
      </p:sp>
      <p:sp>
        <p:nvSpPr>
          <p:cNvPr id="3" name="Content Placeholder 2"/>
          <p:cNvSpPr>
            <a:spLocks noGrp="1"/>
          </p:cNvSpPr>
          <p:nvPr>
            <p:ph idx="1"/>
          </p:nvPr>
        </p:nvSpPr>
        <p:spPr/>
        <p:txBody>
          <a:bodyPr>
            <a:normAutofit/>
          </a:bodyPr>
          <a:lstStyle/>
          <a:p>
            <a:pPr marL="0" indent="0">
              <a:buNone/>
            </a:pPr>
            <a:r>
              <a:rPr lang="en-GB" dirty="0"/>
              <a:t>Emerging  policies vary, but most will cover the following elements:</a:t>
            </a:r>
          </a:p>
          <a:p>
            <a:pPr lvl="0"/>
            <a:r>
              <a:rPr lang="en-GB" b="1" dirty="0"/>
              <a:t>Timing</a:t>
            </a:r>
            <a:r>
              <a:rPr lang="en-GB" dirty="0"/>
              <a:t>: when publication should take place</a:t>
            </a:r>
          </a:p>
          <a:p>
            <a:pPr lvl="0"/>
            <a:r>
              <a:rPr lang="en-GB" b="1" dirty="0"/>
              <a:t>Data plan</a:t>
            </a:r>
            <a:r>
              <a:rPr lang="en-GB" dirty="0"/>
              <a:t>: requirements for a technical management plan</a:t>
            </a:r>
          </a:p>
          <a:p>
            <a:pPr lvl="0"/>
            <a:r>
              <a:rPr lang="en-GB" b="1" dirty="0"/>
              <a:t>Access and Sharing</a:t>
            </a:r>
            <a:r>
              <a:rPr lang="en-GB" dirty="0"/>
              <a:t>: what exactly will need to be available for public use</a:t>
            </a:r>
          </a:p>
          <a:p>
            <a:pPr lvl="0"/>
            <a:r>
              <a:rPr lang="en-GB" b="1" dirty="0"/>
              <a:t>Long term curation</a:t>
            </a:r>
            <a:r>
              <a:rPr lang="en-GB" dirty="0"/>
              <a:t>: data creation and sustainability</a:t>
            </a:r>
          </a:p>
          <a:p>
            <a:pPr lvl="0"/>
            <a:r>
              <a:rPr lang="en-GB" b="1" dirty="0"/>
              <a:t>Monitoring</a:t>
            </a:r>
            <a:r>
              <a:rPr lang="en-GB" dirty="0"/>
              <a:t>: any monitoring that will be carried out by the funding body and guidance available</a:t>
            </a:r>
          </a:p>
          <a:p>
            <a:pPr lvl="0"/>
            <a:r>
              <a:rPr lang="en-GB" b="1" dirty="0"/>
              <a:t>Storage</a:t>
            </a:r>
            <a:r>
              <a:rPr lang="en-GB" dirty="0"/>
              <a:t>: details of the appropriate repository or data centre to be used</a:t>
            </a:r>
          </a:p>
          <a:p>
            <a:pPr lvl="0"/>
            <a:r>
              <a:rPr lang="en-GB" b="1" dirty="0"/>
              <a:t>Costs</a:t>
            </a:r>
            <a:r>
              <a:rPr lang="en-GB" dirty="0"/>
              <a:t>: where costs can be claimed from and when</a:t>
            </a:r>
          </a:p>
          <a:p>
            <a:endParaRPr lang="en-GB" dirty="0"/>
          </a:p>
        </p:txBody>
      </p:sp>
      <p:sp>
        <p:nvSpPr>
          <p:cNvPr id="4" name="Footer Placeholder 3"/>
          <p:cNvSpPr>
            <a:spLocks noGrp="1"/>
          </p:cNvSpPr>
          <p:nvPr>
            <p:ph type="ftr" sz="quarter" idx="11"/>
          </p:nvPr>
        </p:nvSpPr>
        <p:spPr/>
        <p:txBody>
          <a:bodyPr/>
          <a:lstStyle/>
          <a:p>
            <a:r>
              <a:rPr lang="en-GB"/>
              <a:t>CC-BY-NC David Ball </a:t>
            </a:r>
          </a:p>
        </p:txBody>
      </p:sp>
      <p:sp>
        <p:nvSpPr>
          <p:cNvPr id="5" name="Slide Number Placeholder 4"/>
          <p:cNvSpPr>
            <a:spLocks noGrp="1"/>
          </p:cNvSpPr>
          <p:nvPr>
            <p:ph type="sldNum" sz="quarter" idx="12"/>
          </p:nvPr>
        </p:nvSpPr>
        <p:spPr/>
        <p:txBody>
          <a:bodyPr/>
          <a:lstStyle/>
          <a:p>
            <a:fld id="{0D263E97-CB74-4387-AAD6-E5B541494BEC}" type="slidenum">
              <a:rPr lang="en-GB" smtClean="0"/>
              <a:pPr/>
              <a:t>4</a:t>
            </a:fld>
            <a:endParaRPr lang="en-GB"/>
          </a:p>
        </p:txBody>
      </p:sp>
    </p:spTree>
    <p:extLst>
      <p:ext uri="{BB962C8B-B14F-4D97-AF65-F5344CB8AC3E}">
        <p14:creationId xmlns:p14="http://schemas.microsoft.com/office/powerpoint/2010/main" val="25573613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a:t>Open Data Exemptions</a:t>
            </a:r>
          </a:p>
        </p:txBody>
      </p:sp>
      <p:sp>
        <p:nvSpPr>
          <p:cNvPr id="3" name="Content Placeholder 2"/>
          <p:cNvSpPr>
            <a:spLocks noGrp="1"/>
          </p:cNvSpPr>
          <p:nvPr>
            <p:ph idx="1"/>
          </p:nvPr>
        </p:nvSpPr>
        <p:spPr/>
        <p:txBody>
          <a:bodyPr/>
          <a:lstStyle/>
          <a:p>
            <a:r>
              <a:rPr lang="en-GB" i="1" dirty="0"/>
              <a:t>“As open as possible, as closed as necessary” </a:t>
            </a:r>
            <a:r>
              <a:rPr lang="en-GB" dirty="0"/>
              <a:t>– European Commission </a:t>
            </a:r>
          </a:p>
          <a:p>
            <a:r>
              <a:rPr lang="en-GB" dirty="0"/>
              <a:t>Exemptions:</a:t>
            </a:r>
          </a:p>
          <a:p>
            <a:pPr lvl="1"/>
            <a:r>
              <a:rPr lang="en-GB" dirty="0"/>
              <a:t>Incompatible with the obligation to protect results that can reasonably be expected to be commercially or industrially exploited </a:t>
            </a:r>
          </a:p>
          <a:p>
            <a:pPr lvl="1"/>
            <a:r>
              <a:rPr lang="en-GB" dirty="0"/>
              <a:t>Incompatible with the need for confidentiality in connection with security issues </a:t>
            </a:r>
          </a:p>
          <a:p>
            <a:pPr lvl="1"/>
            <a:r>
              <a:rPr lang="en-GB" dirty="0"/>
              <a:t>Incompatible with rules on protecting personal data </a:t>
            </a:r>
          </a:p>
          <a:p>
            <a:pPr lvl="1"/>
            <a:r>
              <a:rPr lang="en-GB" dirty="0"/>
              <a:t>Embargos?</a:t>
            </a:r>
          </a:p>
        </p:txBody>
      </p:sp>
      <p:sp>
        <p:nvSpPr>
          <p:cNvPr id="4" name="Footer Placeholder 3"/>
          <p:cNvSpPr>
            <a:spLocks noGrp="1"/>
          </p:cNvSpPr>
          <p:nvPr>
            <p:ph type="ftr" sz="quarter" idx="11"/>
          </p:nvPr>
        </p:nvSpPr>
        <p:spPr/>
        <p:txBody>
          <a:bodyPr/>
          <a:lstStyle/>
          <a:p>
            <a:r>
              <a:rPr lang="en-GB"/>
              <a:t>CC-BY-NC David Ball </a:t>
            </a:r>
          </a:p>
        </p:txBody>
      </p:sp>
      <p:sp>
        <p:nvSpPr>
          <p:cNvPr id="5" name="Slide Number Placeholder 4"/>
          <p:cNvSpPr>
            <a:spLocks noGrp="1"/>
          </p:cNvSpPr>
          <p:nvPr>
            <p:ph type="sldNum" sz="quarter" idx="12"/>
          </p:nvPr>
        </p:nvSpPr>
        <p:spPr/>
        <p:txBody>
          <a:bodyPr/>
          <a:lstStyle/>
          <a:p>
            <a:fld id="{0D263E97-CB74-4387-AAD6-E5B541494BEC}" type="slidenum">
              <a:rPr lang="en-GB" smtClean="0"/>
              <a:pPr/>
              <a:t>5</a:t>
            </a:fld>
            <a:endParaRPr lang="en-GB"/>
          </a:p>
        </p:txBody>
      </p:sp>
    </p:spTree>
    <p:extLst>
      <p:ext uri="{BB962C8B-B14F-4D97-AF65-F5344CB8AC3E}">
        <p14:creationId xmlns:p14="http://schemas.microsoft.com/office/powerpoint/2010/main" val="31276905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GB" dirty="0">
                <a:effectLst>
                  <a:outerShdw blurRad="38100" dist="38100" dir="2700000" algn="tl">
                    <a:srgbClr val="000000">
                      <a:alpha val="43137"/>
                    </a:srgbClr>
                  </a:outerShdw>
                </a:effectLst>
              </a:rPr>
              <a:t>Concordat On Open Research Data (UKRI et al.)</a:t>
            </a:r>
          </a:p>
        </p:txBody>
      </p:sp>
      <p:sp>
        <p:nvSpPr>
          <p:cNvPr id="3" name="Content Placeholder 2"/>
          <p:cNvSpPr>
            <a:spLocks noGrp="1"/>
          </p:cNvSpPr>
          <p:nvPr>
            <p:ph idx="1"/>
          </p:nvPr>
        </p:nvSpPr>
        <p:spPr>
          <a:xfrm>
            <a:off x="473612" y="2209800"/>
            <a:ext cx="7620000" cy="4800600"/>
          </a:xfrm>
        </p:spPr>
        <p:txBody>
          <a:bodyPr>
            <a:normAutofit/>
          </a:bodyPr>
          <a:lstStyle/>
          <a:p>
            <a:r>
              <a:rPr lang="en-GB" dirty="0"/>
              <a:t>To ensure that the research data gathered and generated by members of the UK research community is made openly available for use by others wherever possible in a manner consistent with relevant legal, ethical and regulatory frameworks and norms. </a:t>
            </a:r>
          </a:p>
          <a:p>
            <a:r>
              <a:rPr lang="en-GB" dirty="0"/>
              <a:t>To establish a set of expectations of good practice with the intention of establishing open research data as the desired position for publicly-funded research over the long-term.  </a:t>
            </a:r>
            <a:r>
              <a:rPr lang="en-GB" dirty="0">
                <a:hlinkClick r:id="rId2"/>
              </a:rPr>
              <a:t>https://www.ukri.org/files/legacy/documents/concordatonopenresearchdata-pdf/</a:t>
            </a:r>
            <a:endParaRPr lang="en-GB" dirty="0"/>
          </a:p>
        </p:txBody>
      </p:sp>
      <p:sp>
        <p:nvSpPr>
          <p:cNvPr id="4" name="Footer Placeholder 3"/>
          <p:cNvSpPr>
            <a:spLocks noGrp="1"/>
          </p:cNvSpPr>
          <p:nvPr>
            <p:ph type="ftr" sz="quarter" idx="11"/>
          </p:nvPr>
        </p:nvSpPr>
        <p:spPr/>
        <p:txBody>
          <a:bodyPr/>
          <a:lstStyle/>
          <a:p>
            <a:r>
              <a:rPr lang="en-GB"/>
              <a:t>CC-BY-NC David Ball </a:t>
            </a:r>
          </a:p>
        </p:txBody>
      </p:sp>
      <p:sp>
        <p:nvSpPr>
          <p:cNvPr id="5" name="Slide Number Placeholder 4"/>
          <p:cNvSpPr>
            <a:spLocks noGrp="1"/>
          </p:cNvSpPr>
          <p:nvPr>
            <p:ph type="sldNum" sz="quarter" idx="12"/>
          </p:nvPr>
        </p:nvSpPr>
        <p:spPr/>
        <p:txBody>
          <a:bodyPr/>
          <a:lstStyle/>
          <a:p>
            <a:fld id="{0D263E97-CB74-4387-AAD6-E5B541494BEC}" type="slidenum">
              <a:rPr lang="en-GB" smtClean="0"/>
              <a:pPr/>
              <a:t>6</a:t>
            </a:fld>
            <a:endParaRPr lang="en-GB"/>
          </a:p>
        </p:txBody>
      </p:sp>
    </p:spTree>
    <p:extLst>
      <p:ext uri="{BB962C8B-B14F-4D97-AF65-F5344CB8AC3E}">
        <p14:creationId xmlns:p14="http://schemas.microsoft.com/office/powerpoint/2010/main" val="15607394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sz="3800" dirty="0">
                <a:effectLst>
                  <a:outerShdw blurRad="38100" dist="38100" dir="2700000" algn="tl">
                    <a:srgbClr val="000000">
                      <a:alpha val="43137"/>
                    </a:srgbClr>
                  </a:outerShdw>
                </a:effectLst>
              </a:rPr>
              <a:t>Concordat On Open Research Data / 2</a:t>
            </a:r>
            <a:endParaRPr lang="en-GB" sz="3800" dirty="0"/>
          </a:p>
        </p:txBody>
      </p:sp>
      <p:sp>
        <p:nvSpPr>
          <p:cNvPr id="3" name="Content Placeholder 2"/>
          <p:cNvSpPr>
            <a:spLocks noGrp="1"/>
          </p:cNvSpPr>
          <p:nvPr>
            <p:ph idx="1"/>
          </p:nvPr>
        </p:nvSpPr>
        <p:spPr>
          <a:xfrm>
            <a:off x="457200" y="2362200"/>
            <a:ext cx="7620000" cy="4800600"/>
          </a:xfrm>
        </p:spPr>
        <p:txBody>
          <a:bodyPr/>
          <a:lstStyle/>
          <a:p>
            <a:r>
              <a:rPr lang="en-GB" dirty="0"/>
              <a:t>Research data are the evidence that underpins the answer to the research question, and can be used to validate findings regardless of its form.</a:t>
            </a:r>
          </a:p>
          <a:p>
            <a:r>
              <a:rPr lang="en-GB" dirty="0"/>
              <a:t>They may include, for example, statistics, collections of digital images, sound recordings, transcripts of interviews, survey data and fieldwork observations with appropriate annotations, an interpretation, an artwork, archives, found objects, published texts or a manuscript.</a:t>
            </a:r>
          </a:p>
        </p:txBody>
      </p:sp>
      <p:sp>
        <p:nvSpPr>
          <p:cNvPr id="4" name="Footer Placeholder 3"/>
          <p:cNvSpPr>
            <a:spLocks noGrp="1"/>
          </p:cNvSpPr>
          <p:nvPr>
            <p:ph type="ftr" sz="quarter" idx="11"/>
          </p:nvPr>
        </p:nvSpPr>
        <p:spPr/>
        <p:txBody>
          <a:bodyPr/>
          <a:lstStyle/>
          <a:p>
            <a:r>
              <a:rPr lang="en-GB"/>
              <a:t>CC-BY-NC David Ball </a:t>
            </a:r>
          </a:p>
        </p:txBody>
      </p:sp>
      <p:sp>
        <p:nvSpPr>
          <p:cNvPr id="5" name="Slide Number Placeholder 4"/>
          <p:cNvSpPr>
            <a:spLocks noGrp="1"/>
          </p:cNvSpPr>
          <p:nvPr>
            <p:ph type="sldNum" sz="quarter" idx="12"/>
          </p:nvPr>
        </p:nvSpPr>
        <p:spPr/>
        <p:txBody>
          <a:bodyPr/>
          <a:lstStyle/>
          <a:p>
            <a:fld id="{0D263E97-CB74-4387-AAD6-E5B541494BEC}" type="slidenum">
              <a:rPr lang="en-GB" smtClean="0"/>
              <a:pPr/>
              <a:t>7</a:t>
            </a:fld>
            <a:endParaRPr lang="en-GB"/>
          </a:p>
        </p:txBody>
      </p:sp>
    </p:spTree>
    <p:extLst>
      <p:ext uri="{BB962C8B-B14F-4D97-AF65-F5344CB8AC3E}">
        <p14:creationId xmlns:p14="http://schemas.microsoft.com/office/powerpoint/2010/main" val="30450454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GB" sz="4000" dirty="0"/>
              <a:t>FAIR Data Principles </a:t>
            </a:r>
            <a:r>
              <a:rPr lang="en-GB" sz="4000" dirty="0">
                <a:effectLst/>
              </a:rPr>
              <a:t>(FORCE11)</a:t>
            </a:r>
          </a:p>
        </p:txBody>
      </p:sp>
      <p:sp>
        <p:nvSpPr>
          <p:cNvPr id="3" name="Content Placeholder 2"/>
          <p:cNvSpPr>
            <a:spLocks noGrp="1"/>
          </p:cNvSpPr>
          <p:nvPr>
            <p:ph idx="1"/>
          </p:nvPr>
        </p:nvSpPr>
        <p:spPr/>
        <p:txBody>
          <a:bodyPr>
            <a:normAutofit fontScale="70000" lnSpcReduction="20000"/>
          </a:bodyPr>
          <a:lstStyle/>
          <a:p>
            <a:pPr lvl="0"/>
            <a:r>
              <a:rPr lang="en-GB" sz="3600" b="1" dirty="0"/>
              <a:t>Findable: </a:t>
            </a:r>
            <a:r>
              <a:rPr lang="en-GB" sz="3600" dirty="0"/>
              <a:t>easy to find the data and the metadata for both humans and computers - persistent identifiers (PIDs);</a:t>
            </a:r>
          </a:p>
          <a:p>
            <a:pPr lvl="0"/>
            <a:r>
              <a:rPr lang="en-GB" sz="3600" b="1" dirty="0"/>
              <a:t>Accessible: </a:t>
            </a:r>
            <a:r>
              <a:rPr lang="en-GB" sz="3600" dirty="0"/>
              <a:t>data should be retrievable by their identifier using a standardised and open communications protocol;</a:t>
            </a:r>
          </a:p>
          <a:p>
            <a:pPr lvl="0"/>
            <a:r>
              <a:rPr lang="en-GB" sz="3600" b="1" dirty="0"/>
              <a:t>Interoperable:</a:t>
            </a:r>
            <a:r>
              <a:rPr lang="en-GB" sz="3600" dirty="0"/>
              <a:t> data should be able to be combined with and used with other data or tools. The format of the data should therefore be open and interpretable for various tools;</a:t>
            </a:r>
          </a:p>
          <a:p>
            <a:r>
              <a:rPr lang="en-GB" sz="3600" b="1" dirty="0"/>
              <a:t>Re-usable: </a:t>
            </a:r>
            <a:r>
              <a:rPr lang="en-GB" sz="3600" dirty="0"/>
              <a:t>metadata and data should be well described so that they can be replicated and/or combined in different settings (</a:t>
            </a:r>
            <a:r>
              <a:rPr lang="en-GB" dirty="0">
                <a:hlinkClick r:id="rId2"/>
              </a:rPr>
              <a:t>https://www.force11.org/group/fairgroup/fairprinciples</a:t>
            </a:r>
            <a:r>
              <a:rPr lang="en-GB" dirty="0"/>
              <a:t>)</a:t>
            </a:r>
          </a:p>
        </p:txBody>
      </p:sp>
      <p:sp>
        <p:nvSpPr>
          <p:cNvPr id="4" name="Footer Placeholder 3"/>
          <p:cNvSpPr>
            <a:spLocks noGrp="1"/>
          </p:cNvSpPr>
          <p:nvPr>
            <p:ph type="ftr" sz="quarter" idx="11"/>
          </p:nvPr>
        </p:nvSpPr>
        <p:spPr/>
        <p:txBody>
          <a:bodyPr/>
          <a:lstStyle/>
          <a:p>
            <a:r>
              <a:rPr lang="en-GB"/>
              <a:t>CC-BY-NC David Ball </a:t>
            </a:r>
          </a:p>
        </p:txBody>
      </p:sp>
      <p:sp>
        <p:nvSpPr>
          <p:cNvPr id="5" name="Slide Number Placeholder 4"/>
          <p:cNvSpPr>
            <a:spLocks noGrp="1"/>
          </p:cNvSpPr>
          <p:nvPr>
            <p:ph type="sldNum" sz="quarter" idx="12"/>
          </p:nvPr>
        </p:nvSpPr>
        <p:spPr/>
        <p:txBody>
          <a:bodyPr/>
          <a:lstStyle/>
          <a:p>
            <a:fld id="{0D263E97-CB74-4387-AAD6-E5B541494BEC}" type="slidenum">
              <a:rPr lang="en-GB" smtClean="0"/>
              <a:pPr/>
              <a:t>8</a:t>
            </a:fld>
            <a:endParaRPr lang="en-GB"/>
          </a:p>
        </p:txBody>
      </p:sp>
    </p:spTree>
    <p:extLst>
      <p:ext uri="{BB962C8B-B14F-4D97-AF65-F5344CB8AC3E}">
        <p14:creationId xmlns:p14="http://schemas.microsoft.com/office/powerpoint/2010/main" val="10520922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91CE51-A1B6-4915-803F-45A73FAA4E0F}"/>
              </a:ext>
            </a:extLst>
          </p:cNvPr>
          <p:cNvSpPr>
            <a:spLocks noGrp="1"/>
          </p:cNvSpPr>
          <p:nvPr>
            <p:ph type="title"/>
          </p:nvPr>
        </p:nvSpPr>
        <p:spPr/>
        <p:txBody>
          <a:bodyPr/>
          <a:lstStyle/>
          <a:p>
            <a:pPr algn="ctr"/>
            <a:r>
              <a:rPr lang="en-GB" dirty="0"/>
              <a:t>Open Data Champions</a:t>
            </a:r>
          </a:p>
        </p:txBody>
      </p:sp>
      <p:sp>
        <p:nvSpPr>
          <p:cNvPr id="3" name="Content Placeholder 2">
            <a:extLst>
              <a:ext uri="{FF2B5EF4-FFF2-40B4-BE49-F238E27FC236}">
                <a16:creationId xmlns:a16="http://schemas.microsoft.com/office/drawing/2014/main" id="{8AC5151D-635D-4327-B3F8-0143407153C1}"/>
              </a:ext>
            </a:extLst>
          </p:cNvPr>
          <p:cNvSpPr>
            <a:spLocks noGrp="1"/>
          </p:cNvSpPr>
          <p:nvPr>
            <p:ph idx="1"/>
          </p:nvPr>
        </p:nvSpPr>
        <p:spPr/>
        <p:txBody>
          <a:bodyPr/>
          <a:lstStyle/>
          <a:p>
            <a:r>
              <a:rPr lang="en-GB" dirty="0"/>
              <a:t>Champions are a very valuable resource in reaching and convincing researchers in a very practical way:</a:t>
            </a:r>
          </a:p>
          <a:p>
            <a:pPr lvl="1"/>
            <a:r>
              <a:rPr lang="en-GB" dirty="0"/>
              <a:t>they are existing experienced researchers</a:t>
            </a:r>
          </a:p>
          <a:p>
            <a:pPr lvl="1"/>
            <a:r>
              <a:rPr lang="en-GB" dirty="0"/>
              <a:t>They have the respect of their research community</a:t>
            </a:r>
          </a:p>
          <a:p>
            <a:r>
              <a:rPr lang="en-GB" dirty="0"/>
              <a:t>In 2017 SPARC Europe collected and published the experience of 16 researchers </a:t>
            </a:r>
            <a:r>
              <a:rPr lang="en-GB" dirty="0">
                <a:hlinkClick r:id="rId2"/>
              </a:rPr>
              <a:t>https://openscholarchampions.eu/opendata/champions/</a:t>
            </a:r>
            <a:endParaRPr lang="en-GB" dirty="0"/>
          </a:p>
          <a:p>
            <a:pPr lvl="1"/>
            <a:r>
              <a:rPr lang="en-GB" dirty="0"/>
              <a:t>from a variety of disciplines and 7 different European countries.</a:t>
            </a:r>
          </a:p>
          <a:p>
            <a:r>
              <a:rPr lang="en-GB" dirty="0"/>
              <a:t>Worth trawling in depth for arguments or examples based on actual research activity</a:t>
            </a:r>
          </a:p>
          <a:p>
            <a:r>
              <a:rPr lang="en-GB" dirty="0"/>
              <a:t>The next slides give a flavour of the content.</a:t>
            </a:r>
          </a:p>
          <a:p>
            <a:endParaRPr lang="en-GB" dirty="0"/>
          </a:p>
        </p:txBody>
      </p:sp>
    </p:spTree>
    <p:extLst>
      <p:ext uri="{BB962C8B-B14F-4D97-AF65-F5344CB8AC3E}">
        <p14:creationId xmlns:p14="http://schemas.microsoft.com/office/powerpoint/2010/main" val="29102229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1220</TotalTime>
  <Words>1393</Words>
  <Application>Microsoft Macintosh PowerPoint</Application>
  <PresentationFormat>On-screen Show (4:3)</PresentationFormat>
  <Paragraphs>104</Paragraphs>
  <Slides>16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Calibri</vt:lpstr>
      <vt:lpstr>Cambria</vt:lpstr>
      <vt:lpstr>Times New Roman</vt:lpstr>
      <vt:lpstr>Adjacency</vt:lpstr>
      <vt:lpstr>EIFL Digital Research Literacy Training Programme  Managing and sharing research data 19 May 2021</vt:lpstr>
      <vt:lpstr>This Morning</vt:lpstr>
      <vt:lpstr>Open Data: Research Data Definitions</vt:lpstr>
      <vt:lpstr>Research Data Policies</vt:lpstr>
      <vt:lpstr>Open Data Exemptions</vt:lpstr>
      <vt:lpstr>Concordat On Open Research Data (UKRI et al.)</vt:lpstr>
      <vt:lpstr>Concordat On Open Research Data / 2</vt:lpstr>
      <vt:lpstr>FAIR Data Principles (FORCE11)</vt:lpstr>
      <vt:lpstr>Open Data Champions</vt:lpstr>
      <vt:lpstr>OD Champions: Rationales</vt:lpstr>
      <vt:lpstr>OD Champions: Actions</vt:lpstr>
      <vt:lpstr>OD Champions: OD World</vt:lpstr>
      <vt:lpstr>The Training Programme Content</vt:lpstr>
      <vt:lpstr>Highlights - 1</vt:lpstr>
      <vt:lpstr>Highlights - 2</vt:lpstr>
      <vt:lpstr>Embedding Open Science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David Ball</dc:creator>
  <cp:lastModifiedBy>Jean Fairbairn</cp:lastModifiedBy>
  <cp:revision>91</cp:revision>
  <dcterms:created xsi:type="dcterms:W3CDTF">2019-11-26T12:43:49Z</dcterms:created>
  <dcterms:modified xsi:type="dcterms:W3CDTF">2021-05-21T11:11:04Z</dcterms:modified>
</cp:coreProperties>
</file>