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88" r:id="rId4"/>
  </p:sldMasterIdLst>
  <p:notesMasterIdLst>
    <p:notesMasterId r:id="rId35"/>
  </p:notesMasterIdLst>
  <p:sldIdLst>
    <p:sldId id="1327" r:id="rId5"/>
    <p:sldId id="1326" r:id="rId6"/>
    <p:sldId id="1291" r:id="rId7"/>
    <p:sldId id="257" r:id="rId8"/>
    <p:sldId id="263" r:id="rId9"/>
    <p:sldId id="1190" r:id="rId10"/>
    <p:sldId id="1248" r:id="rId11"/>
    <p:sldId id="1302" r:id="rId12"/>
    <p:sldId id="1307" r:id="rId13"/>
    <p:sldId id="295" r:id="rId14"/>
    <p:sldId id="260" r:id="rId15"/>
    <p:sldId id="261" r:id="rId16"/>
    <p:sldId id="265" r:id="rId17"/>
    <p:sldId id="1304" r:id="rId18"/>
    <p:sldId id="266" r:id="rId19"/>
    <p:sldId id="267" r:id="rId20"/>
    <p:sldId id="302" r:id="rId21"/>
    <p:sldId id="303" r:id="rId22"/>
    <p:sldId id="268" r:id="rId23"/>
    <p:sldId id="270" r:id="rId24"/>
    <p:sldId id="1305" r:id="rId25"/>
    <p:sldId id="271" r:id="rId26"/>
    <p:sldId id="1306" r:id="rId27"/>
    <p:sldId id="274" r:id="rId28"/>
    <p:sldId id="300" r:id="rId29"/>
    <p:sldId id="276" r:id="rId30"/>
    <p:sldId id="275" r:id="rId31"/>
    <p:sldId id="273"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87"/>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3F97D-A79B-BF4C-A848-A55869B74BC4}" type="datetimeFigureOut">
              <a:rPr lang="en-US" smtClean="0"/>
              <a:t>6/30/21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02B40-C0BD-664E-BE77-A174BD804184}" type="slidenum">
              <a:rPr lang="en-US" smtClean="0"/>
              <a:t>‹#›</a:t>
            </a:fld>
            <a:endParaRPr lang="en-US"/>
          </a:p>
        </p:txBody>
      </p:sp>
    </p:spTree>
    <p:extLst>
      <p:ext uri="{BB962C8B-B14F-4D97-AF65-F5344CB8AC3E}">
        <p14:creationId xmlns:p14="http://schemas.microsoft.com/office/powerpoint/2010/main" val="174626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7D82F8-FE9A-45FA-A712-B95F94105AF9}"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97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325DD-AEB9-3A4F-AB08-B8CCF763B1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78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6547-AA69-6844-AB9C-18CDA5BEFE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64BB0F7-57ED-2443-BA59-BC8E0C4AE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0FCC6AE-AF73-014B-8FC2-495664986B84}"/>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5" name="Footer Placeholder 4">
            <a:extLst>
              <a:ext uri="{FF2B5EF4-FFF2-40B4-BE49-F238E27FC236}">
                <a16:creationId xmlns:a16="http://schemas.microsoft.com/office/drawing/2014/main" id="{64DA2263-DD57-7F4E-A3C4-DAF6547F3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20144-3A9F-D842-B7AD-D2580672B288}"/>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19663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C41C-7D2C-234F-9553-3FF466DBAE8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7291F6-7CF9-474E-8787-F8E41209E1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2A207D-1CB0-7148-890C-820AC3CD646D}"/>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5" name="Footer Placeholder 4">
            <a:extLst>
              <a:ext uri="{FF2B5EF4-FFF2-40B4-BE49-F238E27FC236}">
                <a16:creationId xmlns:a16="http://schemas.microsoft.com/office/drawing/2014/main" id="{C23BA8E0-791A-CD40-A027-60C05652D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9A611-9584-C84C-B51B-D64A5DF9C73C}"/>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309185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515C6-0AB2-2F49-BC21-757ED4E69F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1032DF-BBC5-ED4F-B2EE-86B602DF8F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E8FEF3-E565-F846-A8FB-D95A494AE9D6}"/>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5" name="Footer Placeholder 4">
            <a:extLst>
              <a:ext uri="{FF2B5EF4-FFF2-40B4-BE49-F238E27FC236}">
                <a16:creationId xmlns:a16="http://schemas.microsoft.com/office/drawing/2014/main" id="{0FD23D61-6654-424A-A6A2-2CDF4A70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F99DC-05EA-2644-B17B-C7FB4F80E59C}"/>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1016049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6F04B5D3-8DE4-D849-859A-24E10C14A866}"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1366395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F04B5D3-8DE4-D849-859A-24E10C14A866}"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226327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6F04B5D3-8DE4-D849-859A-24E10C14A866}"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7158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6F04B5D3-8DE4-D849-859A-24E10C14A866}"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79644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6F04B5D3-8DE4-D849-859A-24E10C14A866}" type="datetimeFigureOut">
              <a:rPr lang="en-US" smtClean="0"/>
              <a:t>6/30/21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2735964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6F04B5D3-8DE4-D849-859A-24E10C14A866}"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1972491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4B5D3-8DE4-D849-859A-24E10C14A866}" type="datetimeFigureOut">
              <a:rPr lang="en-US" smtClean="0"/>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192171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6F04B5D3-8DE4-D849-859A-24E10C14A866}"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348332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714B-139E-7F4D-B569-4B496BDBEF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D1E0F-95BA-1F48-BB2B-FFA069AC87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79B331-AE97-5045-BD94-54D8C3FF7722}"/>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5" name="Footer Placeholder 4">
            <a:extLst>
              <a:ext uri="{FF2B5EF4-FFF2-40B4-BE49-F238E27FC236}">
                <a16:creationId xmlns:a16="http://schemas.microsoft.com/office/drawing/2014/main" id="{82304578-2B7C-9F47-A142-5E4D4BE81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ABC33-2C5D-7E46-9740-2E68D8AA7BC9}"/>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870379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6F04B5D3-8DE4-D849-859A-24E10C14A866}"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154965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F04B5D3-8DE4-D849-859A-24E10C14A866}"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291710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F04B5D3-8DE4-D849-859A-24E10C14A866}"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E6BE4-CF7E-9943-AC31-9495162A3ED4}" type="slidenum">
              <a:rPr lang="en-US" smtClean="0"/>
              <a:t>‹#›</a:t>
            </a:fld>
            <a:endParaRPr lang="en-US"/>
          </a:p>
        </p:txBody>
      </p:sp>
    </p:spTree>
    <p:extLst>
      <p:ext uri="{BB962C8B-B14F-4D97-AF65-F5344CB8AC3E}">
        <p14:creationId xmlns:p14="http://schemas.microsoft.com/office/powerpoint/2010/main" val="1874836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1104900" y="1881075"/>
            <a:ext cx="10001251"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74249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971" t="3974" r="3958" b="558"/>
          <a:stretch/>
        </p:blipFill>
        <p:spPr>
          <a:xfrm>
            <a:off x="0" y="0"/>
            <a:ext cx="12192000" cy="68580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4900" y="525798"/>
            <a:ext cx="4027200" cy="807254"/>
          </a:xfrm>
          <a:prstGeom prst="rect">
            <a:avLst/>
          </a:prstGeom>
        </p:spPr>
      </p:pic>
      <p:sp>
        <p:nvSpPr>
          <p:cNvPr id="2" name="Title 1"/>
          <p:cNvSpPr>
            <a:spLocks noGrp="1"/>
          </p:cNvSpPr>
          <p:nvPr>
            <p:ph type="ctrTitle"/>
          </p:nvPr>
        </p:nvSpPr>
        <p:spPr>
          <a:xfrm>
            <a:off x="1104899" y="3715200"/>
            <a:ext cx="10001252" cy="554850"/>
          </a:xfrm>
        </p:spPr>
        <p:txBody>
          <a:bodyPr/>
          <a:lstStyle>
            <a:lvl1pPr algn="l">
              <a:defRPr sz="4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44225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990600"/>
            <a:ext cx="10363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2"/>
          <p:cNvSpPr>
            <a:spLocks noGrp="1" noChangeArrowheads="1"/>
          </p:cNvSpPr>
          <p:nvPr>
            <p:ph type="sldNum" sz="quarter" idx="10"/>
          </p:nvPr>
        </p:nvSpPr>
        <p:spPr/>
        <p:txBody>
          <a:bodyPr/>
          <a:lstStyle>
            <a:lvl1pPr>
              <a:defRPr/>
            </a:lvl1pPr>
          </a:lstStyle>
          <a:p>
            <a:pPr>
              <a:defRPr/>
            </a:pPr>
            <a:fld id="{26349AE0-5FBC-1248-B60F-C9B5164EE297}" type="slidenum">
              <a:rPr lang="en-GB"/>
              <a:pPr>
                <a:defRPr/>
              </a:pPr>
              <a:t>‹#›</a:t>
            </a:fld>
            <a:endParaRPr lang="en-GB"/>
          </a:p>
        </p:txBody>
      </p:sp>
    </p:spTree>
    <p:extLst>
      <p:ext uri="{BB962C8B-B14F-4D97-AF65-F5344CB8AC3E}">
        <p14:creationId xmlns:p14="http://schemas.microsoft.com/office/powerpoint/2010/main" val="286162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57D72559-135C-3641-AB0A-BAC75E50FE0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3187389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57D72559-135C-3641-AB0A-BAC75E50FE0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62148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57D72559-135C-3641-AB0A-BAC75E50FE0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282394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57D72559-135C-3641-AB0A-BAC75E50FE0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180514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8B0A-E26C-9741-B61F-E7D785DD11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5700C7-7A8A-1348-BBD7-D94D72F90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B075CE-DE8F-AF44-BEA8-B9C818C88C0E}"/>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5" name="Footer Placeholder 4">
            <a:extLst>
              <a:ext uri="{FF2B5EF4-FFF2-40B4-BE49-F238E27FC236}">
                <a16:creationId xmlns:a16="http://schemas.microsoft.com/office/drawing/2014/main" id="{1795606D-2863-FD49-8993-7ECBE3368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C0331-F919-3F4E-83E1-34C2D31CE710}"/>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3544732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57D72559-135C-3641-AB0A-BAC75E50FE0B}" type="datetimeFigureOut">
              <a:rPr lang="en-US" smtClean="0"/>
              <a:t>6/30/21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2801807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57D72559-135C-3641-AB0A-BAC75E50FE0B}"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1793081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72559-135C-3641-AB0A-BAC75E50FE0B}" type="datetimeFigureOut">
              <a:rPr lang="en-US" smtClean="0"/>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2630282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57D72559-135C-3641-AB0A-BAC75E50FE0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168952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57D72559-135C-3641-AB0A-BAC75E50FE0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2545040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57D72559-135C-3641-AB0A-BAC75E50FE0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2860360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57D72559-135C-3641-AB0A-BAC75E50FE0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4FA6F-6CF0-3540-9509-0AD06868C8FB}" type="slidenum">
              <a:rPr lang="en-US" smtClean="0"/>
              <a:t>‹#›</a:t>
            </a:fld>
            <a:endParaRPr lang="en-US"/>
          </a:p>
        </p:txBody>
      </p:sp>
    </p:spTree>
    <p:extLst>
      <p:ext uri="{BB962C8B-B14F-4D97-AF65-F5344CB8AC3E}">
        <p14:creationId xmlns:p14="http://schemas.microsoft.com/office/powerpoint/2010/main" val="4221852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4899" y="3819975"/>
            <a:ext cx="10001252" cy="554850"/>
          </a:xfrm>
        </p:spPr>
        <p:txBody>
          <a:bodyPr/>
          <a:lstStyle>
            <a:lvl1pPr algn="l">
              <a:defRPr>
                <a:solidFill>
                  <a:schemeClr val="accent2"/>
                </a:solidFill>
              </a:defRPr>
            </a:lvl1pPr>
          </a:lstStyle>
          <a:p>
            <a:r>
              <a:rPr lang="en-US"/>
              <a:t>Click to edit Master title style</a:t>
            </a:r>
            <a:endParaRPr lang="en-GB" dirty="0"/>
          </a:p>
        </p:txBody>
      </p:sp>
      <p:sp>
        <p:nvSpPr>
          <p:cNvPr id="3" name="Subtitle 2"/>
          <p:cNvSpPr>
            <a:spLocks noGrp="1"/>
          </p:cNvSpPr>
          <p:nvPr>
            <p:ph type="subTitle" idx="1"/>
          </p:nvPr>
        </p:nvSpPr>
        <p:spPr>
          <a:xfrm>
            <a:off x="1104901" y="4394175"/>
            <a:ext cx="10001251" cy="361800"/>
          </a:xfrm>
        </p:spPr>
        <p:txBody>
          <a:bodyPr/>
          <a:lstStyle>
            <a:lvl1pPr marL="0" indent="0" algn="l">
              <a:buNone/>
              <a:defRPr sz="1050" b="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0"/>
          </p:nvPr>
        </p:nvSpPr>
        <p:spPr>
          <a:xfrm>
            <a:off x="1104902" y="5386500"/>
            <a:ext cx="6239100" cy="979374"/>
          </a:xfrm>
        </p:spPr>
        <p:txBody>
          <a:bodyPr/>
          <a:lstStyle>
            <a:lvl1pPr>
              <a:spcBef>
                <a:spcPts val="0"/>
              </a:spcBef>
              <a:defRPr sz="1050">
                <a:solidFill>
                  <a:srgbClr val="005EAE"/>
                </a:solidFill>
              </a:defRPr>
            </a:lvl1pPr>
            <a:lvl2pPr marL="0" indent="0">
              <a:spcBef>
                <a:spcPts val="0"/>
              </a:spcBef>
              <a:buNone/>
              <a:defRPr sz="1050">
                <a:solidFill>
                  <a:schemeClr val="accent2"/>
                </a:solidFill>
              </a:defRPr>
            </a:lvl2pPr>
            <a:lvl3pPr marL="0" indent="0">
              <a:spcBef>
                <a:spcPts val="425"/>
              </a:spcBef>
              <a:buNone/>
              <a:defRPr sz="1050">
                <a:solidFill>
                  <a:schemeClr val="accent2"/>
                </a:solidFill>
              </a:defRPr>
            </a:lvl3pPr>
            <a:lvl4pPr>
              <a:spcBef>
                <a:spcPts val="0"/>
              </a:spcBef>
              <a:defRPr sz="1050">
                <a:solidFill>
                  <a:schemeClr val="bg1"/>
                </a:solidFill>
              </a:defRPr>
            </a:lvl4pPr>
            <a:lvl5pPr>
              <a:spcBef>
                <a:spcPts val="0"/>
              </a:spcBef>
              <a:defRPr sz="105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Rectangle 14"/>
          <p:cNvSpPr/>
          <p:nvPr userDrawn="1"/>
        </p:nvSpPr>
        <p:spPr>
          <a:xfrm>
            <a:off x="0" y="6498000"/>
            <a:ext cx="12192000" cy="3600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45306" indent="0" algn="l"/>
            <a:endParaRPr lang="en-GB" sz="750" dirty="0"/>
          </a:p>
        </p:txBody>
      </p:sp>
      <p:pic>
        <p:nvPicPr>
          <p:cNvPr id="1026" name="Picture 2" descr="dbs-logo-2019">
            <a:extLst>
              <a:ext uri="{FF2B5EF4-FFF2-40B4-BE49-F238E27FC236}">
                <a16:creationId xmlns:a16="http://schemas.microsoft.com/office/drawing/2014/main" id="{284420F4-783A-F545-A420-DFD95923CD1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3232" y="165876"/>
            <a:ext cx="3217333" cy="15113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3650679-73F9-8341-A971-12ECD303AC48}"/>
              </a:ext>
            </a:extLst>
          </p:cNvPr>
          <p:cNvCxnSpPr/>
          <p:nvPr userDrawn="1"/>
        </p:nvCxnSpPr>
        <p:spPr>
          <a:xfrm flipV="1">
            <a:off x="393233" y="1677176"/>
            <a:ext cx="11452577" cy="106468"/>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69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FA591FE-3F2B-4D45-98EA-99DC08D1E0F8}"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2581884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A591FE-3F2B-4D45-98EA-99DC08D1E0F8}"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4979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2399-C4DE-314E-AB1F-C08ECD0D06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ADB0F4-BF63-854E-911E-74A7CE01EC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5E7249C-A8D6-0F44-8920-FC2FAD15B3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696264B-48AF-314F-B103-3660CEAFF3ED}"/>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6" name="Footer Placeholder 5">
            <a:extLst>
              <a:ext uri="{FF2B5EF4-FFF2-40B4-BE49-F238E27FC236}">
                <a16:creationId xmlns:a16="http://schemas.microsoft.com/office/drawing/2014/main" id="{F2218261-67DC-694E-847E-03E8973C1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E6D4E-F034-5F4B-96AF-861789757B95}"/>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958372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A591FE-3F2B-4D45-98EA-99DC08D1E0F8}"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2927621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FA591FE-3F2B-4D45-98EA-99DC08D1E0F8}"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2117258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FA591FE-3F2B-4D45-98EA-99DC08D1E0F8}" type="datetimeFigureOut">
              <a:rPr lang="en-US" smtClean="0"/>
              <a:t>6/30/21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314340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FA591FE-3F2B-4D45-98EA-99DC08D1E0F8}"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396862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591FE-3F2B-4D45-98EA-99DC08D1E0F8}" type="datetimeFigureOut">
              <a:rPr lang="en-US" smtClean="0"/>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2414281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FA591FE-3F2B-4D45-98EA-99DC08D1E0F8}"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3361027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FA591FE-3F2B-4D45-98EA-99DC08D1E0F8}"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963242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A591FE-3F2B-4D45-98EA-99DC08D1E0F8}"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1906771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A591FE-3F2B-4D45-98EA-99DC08D1E0F8}"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A188-28B4-DD4E-96F1-87D536369A43}" type="slidenum">
              <a:rPr lang="en-US" smtClean="0"/>
              <a:t>‹#›</a:t>
            </a:fld>
            <a:endParaRPr lang="en-US"/>
          </a:p>
        </p:txBody>
      </p:sp>
    </p:spTree>
    <p:extLst>
      <p:ext uri="{BB962C8B-B14F-4D97-AF65-F5344CB8AC3E}">
        <p14:creationId xmlns:p14="http://schemas.microsoft.com/office/powerpoint/2010/main" val="2319825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609600" y="256810"/>
            <a:ext cx="109728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609600" y="1435466"/>
            <a:ext cx="5386917"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6197200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F12F-B8B2-5C4B-809F-84FF19F14A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BD3E5-7FBB-174C-8D5D-4966F81E9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F46E17-AC28-C945-B868-37EED480B2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A52C0A-082E-8A43-B3BE-0542E444F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EED5D2-A38B-BE45-883C-087F20E3E3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EB41F4-8D5B-9D40-946F-8809BCF97348}"/>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8" name="Footer Placeholder 7">
            <a:extLst>
              <a:ext uri="{FF2B5EF4-FFF2-40B4-BE49-F238E27FC236}">
                <a16:creationId xmlns:a16="http://schemas.microsoft.com/office/drawing/2014/main" id="{4B62A29A-804B-564F-BC06-B202B635C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0A2A53-0199-A849-86AD-1C2186A9D922}"/>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4266064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24061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1104900" y="1881075"/>
            <a:ext cx="10001251"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1104900" y="914401"/>
            <a:ext cx="10001251"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85255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6F27-93B6-5B40-B400-D6878A45865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863FEB-939A-B44C-A1FC-B397563B93F1}"/>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4" name="Footer Placeholder 3">
            <a:extLst>
              <a:ext uri="{FF2B5EF4-FFF2-40B4-BE49-F238E27FC236}">
                <a16:creationId xmlns:a16="http://schemas.microsoft.com/office/drawing/2014/main" id="{5EDBE164-C2E3-1A4B-ADED-4306E5E7A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B0B036-8005-ED4A-A4B9-65E3F4F7C23E}"/>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383709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81ED8-A04C-FD48-8F6E-884F7BD0A3B3}"/>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3" name="Footer Placeholder 2">
            <a:extLst>
              <a:ext uri="{FF2B5EF4-FFF2-40B4-BE49-F238E27FC236}">
                <a16:creationId xmlns:a16="http://schemas.microsoft.com/office/drawing/2014/main" id="{E497B5B9-90C1-5C45-AAD1-199924AAE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EFF257-04E6-AB4F-A9D2-7772679DF192}"/>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775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499F-5CBB-4B43-8644-BCCF299DD4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A8BB23-72DD-DE43-90D5-EF4FD8884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B7C3702-3232-8B4D-9329-498C189F3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064177-3BA6-BF45-8A49-84A7BB67D569}"/>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6" name="Footer Placeholder 5">
            <a:extLst>
              <a:ext uri="{FF2B5EF4-FFF2-40B4-BE49-F238E27FC236}">
                <a16:creationId xmlns:a16="http://schemas.microsoft.com/office/drawing/2014/main" id="{AD0A1FD2-8475-6D4A-91A5-F962C71C8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008D5-42F9-2A48-A42F-6621667E5FB6}"/>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424438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8473-0EFF-7E44-8718-41D919B99E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D598DA-6AF7-1D4C-BB13-90BFB44E8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481B88-7F8F-4C42-B5B2-270BC1B1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30908B-6B4D-F64F-9AF9-CF9FBB77542B}"/>
              </a:ext>
            </a:extLst>
          </p:cNvPr>
          <p:cNvSpPr>
            <a:spLocks noGrp="1"/>
          </p:cNvSpPr>
          <p:nvPr>
            <p:ph type="dt" sz="half" idx="10"/>
          </p:nvPr>
        </p:nvSpPr>
        <p:spPr/>
        <p:txBody>
          <a:bodyPr/>
          <a:lstStyle/>
          <a:p>
            <a:fld id="{E3BABB1C-0909-DD4D-B9CB-8821BD1164CB}" type="datetimeFigureOut">
              <a:rPr lang="en-US" smtClean="0"/>
              <a:t>6/30/21</a:t>
            </a:fld>
            <a:endParaRPr lang="en-US"/>
          </a:p>
        </p:txBody>
      </p:sp>
      <p:sp>
        <p:nvSpPr>
          <p:cNvPr id="6" name="Footer Placeholder 5">
            <a:extLst>
              <a:ext uri="{FF2B5EF4-FFF2-40B4-BE49-F238E27FC236}">
                <a16:creationId xmlns:a16="http://schemas.microsoft.com/office/drawing/2014/main" id="{CE1A4772-E95C-E64B-9394-451253D39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A5A87-2E17-E046-BB7F-D102631DC6C8}"/>
              </a:ext>
            </a:extLst>
          </p:cNvPr>
          <p:cNvSpPr>
            <a:spLocks noGrp="1"/>
          </p:cNvSpPr>
          <p:nvPr>
            <p:ph type="sldNum" sz="quarter" idx="12"/>
          </p:nvPr>
        </p:nvSpPr>
        <p:spPr/>
        <p:txBody>
          <a:bodyPr/>
          <a:lstStyle/>
          <a:p>
            <a:fld id="{4F09B136-A151-7D4D-AE15-E0477833B985}" type="slidenum">
              <a:rPr lang="en-US" smtClean="0"/>
              <a:t>‹#›</a:t>
            </a:fld>
            <a:endParaRPr lang="en-US"/>
          </a:p>
        </p:txBody>
      </p:sp>
    </p:spTree>
    <p:extLst>
      <p:ext uri="{BB962C8B-B14F-4D97-AF65-F5344CB8AC3E}">
        <p14:creationId xmlns:p14="http://schemas.microsoft.com/office/powerpoint/2010/main" val="281186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FC8C7-9996-0648-9732-C90EBEBFC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71AF12-2DDA-0A4B-8F77-CAE1E68F0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A130D-CD02-D047-B82D-AEA4844044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ABB1C-0909-DD4D-B9CB-8821BD1164CB}" type="datetimeFigureOut">
              <a:rPr lang="en-US" smtClean="0"/>
              <a:t>6/30/21</a:t>
            </a:fld>
            <a:endParaRPr lang="en-US"/>
          </a:p>
        </p:txBody>
      </p:sp>
      <p:sp>
        <p:nvSpPr>
          <p:cNvPr id="5" name="Footer Placeholder 4">
            <a:extLst>
              <a:ext uri="{FF2B5EF4-FFF2-40B4-BE49-F238E27FC236}">
                <a16:creationId xmlns:a16="http://schemas.microsoft.com/office/drawing/2014/main" id="{0DBA8B3D-61F4-FD42-B907-39709825F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35E63E-B4A6-704B-BA0B-2AA1B4483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9B136-A151-7D4D-AE15-E0477833B985}" type="slidenum">
              <a:rPr lang="en-US" smtClean="0"/>
              <a:t>‹#›</a:t>
            </a:fld>
            <a:endParaRPr lang="en-US"/>
          </a:p>
        </p:txBody>
      </p:sp>
    </p:spTree>
    <p:extLst>
      <p:ext uri="{BB962C8B-B14F-4D97-AF65-F5344CB8AC3E}">
        <p14:creationId xmlns:p14="http://schemas.microsoft.com/office/powerpoint/2010/main" val="104602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89000"/>
                <a:lumMod val="12000"/>
                <a:lumOff val="8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4B5D3-8DE4-D849-859A-24E10C14A866}" type="datetimeFigureOut">
              <a:rPr lang="en-US" smtClean="0"/>
              <a:t>6/30/21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E6BE4-CF7E-9943-AC31-9495162A3ED4}" type="slidenum">
              <a:rPr lang="en-US" smtClean="0"/>
              <a:t>‹#›</a:t>
            </a:fld>
            <a:endParaRPr lang="en-US"/>
          </a:p>
        </p:txBody>
      </p:sp>
    </p:spTree>
    <p:extLst>
      <p:ext uri="{BB962C8B-B14F-4D97-AF65-F5344CB8AC3E}">
        <p14:creationId xmlns:p14="http://schemas.microsoft.com/office/powerpoint/2010/main" val="294326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72559-135C-3641-AB0A-BAC75E50FE0B}" type="datetimeFigureOut">
              <a:rPr lang="en-US" smtClean="0"/>
              <a:t>6/30/21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4FA6F-6CF0-3540-9509-0AD06868C8FB}" type="slidenum">
              <a:rPr lang="en-US" smtClean="0"/>
              <a:t>‹#›</a:t>
            </a:fld>
            <a:endParaRPr lang="en-US"/>
          </a:p>
        </p:txBody>
      </p:sp>
    </p:spTree>
    <p:extLst>
      <p:ext uri="{BB962C8B-B14F-4D97-AF65-F5344CB8AC3E}">
        <p14:creationId xmlns:p14="http://schemas.microsoft.com/office/powerpoint/2010/main" val="41025652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591FE-3F2B-4D45-98EA-99DC08D1E0F8}" type="datetimeFigureOut">
              <a:rPr lang="en-US" smtClean="0"/>
              <a:t>6/30/21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AA188-28B4-DD4E-96F1-87D536369A43}" type="slidenum">
              <a:rPr lang="en-US" smtClean="0"/>
              <a:t>‹#›</a:t>
            </a:fld>
            <a:endParaRPr lang="en-US"/>
          </a:p>
        </p:txBody>
      </p:sp>
    </p:spTree>
    <p:extLst>
      <p:ext uri="{BB962C8B-B14F-4D97-AF65-F5344CB8AC3E}">
        <p14:creationId xmlns:p14="http://schemas.microsoft.com/office/powerpoint/2010/main" val="20034679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brennan@tcd.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blog.impactstory.org/impact-challenge-day-3-google-scholar/" TargetMode="External"/><Relationship Id="rId2" Type="http://schemas.openxmlformats.org/officeDocument/2006/relationships/hyperlink" Target="https://scholar.google.com/citations?hl=en&amp;view_op=search_authors&amp;mauthors"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76DB-FC7E-F746-910A-2DC723CCD2D6}"/>
              </a:ext>
            </a:extLst>
          </p:cNvPr>
          <p:cNvSpPr>
            <a:spLocks noGrp="1"/>
          </p:cNvSpPr>
          <p:nvPr>
            <p:ph type="ctrTitle"/>
          </p:nvPr>
        </p:nvSpPr>
        <p:spPr>
          <a:xfrm>
            <a:off x="1478503" y="1448562"/>
            <a:ext cx="9763237" cy="2387600"/>
          </a:xfrm>
        </p:spPr>
        <p:txBody>
          <a:bodyPr>
            <a:normAutofit/>
          </a:bodyPr>
          <a:lstStyle/>
          <a:p>
            <a:r>
              <a:rPr lang="en-US" sz="4400" b="1" dirty="0">
                <a:solidFill>
                  <a:schemeClr val="accent5">
                    <a:lumMod val="75000"/>
                  </a:schemeClr>
                </a:solidFill>
              </a:rPr>
              <a:t>Introduction to Bibliometrics:</a:t>
            </a:r>
            <a:br>
              <a:rPr lang="en-US" sz="4400" b="1" dirty="0">
                <a:solidFill>
                  <a:schemeClr val="accent5">
                    <a:lumMod val="75000"/>
                  </a:schemeClr>
                </a:solidFill>
              </a:rPr>
            </a:br>
            <a:r>
              <a:rPr lang="en-US" sz="4400" b="1" dirty="0">
                <a:solidFill>
                  <a:schemeClr val="accent5">
                    <a:lumMod val="75000"/>
                  </a:schemeClr>
                </a:solidFill>
              </a:rPr>
              <a:t>Supplement: Training exercises and examples</a:t>
            </a:r>
          </a:p>
        </p:txBody>
      </p:sp>
      <p:sp>
        <p:nvSpPr>
          <p:cNvPr id="3" name="Subtitle 2">
            <a:extLst>
              <a:ext uri="{FF2B5EF4-FFF2-40B4-BE49-F238E27FC236}">
                <a16:creationId xmlns:a16="http://schemas.microsoft.com/office/drawing/2014/main" id="{2F73B2A3-D6A5-E847-9931-F1B5353DE3CC}"/>
              </a:ext>
            </a:extLst>
          </p:cNvPr>
          <p:cNvSpPr>
            <a:spLocks noGrp="1"/>
          </p:cNvSpPr>
          <p:nvPr>
            <p:ph type="subTitle" idx="1"/>
          </p:nvPr>
        </p:nvSpPr>
        <p:spPr>
          <a:xfrm>
            <a:off x="1604010" y="4379278"/>
            <a:ext cx="9144000" cy="1655762"/>
          </a:xfrm>
        </p:spPr>
        <p:txBody>
          <a:bodyPr>
            <a:normAutofit fontScale="77500" lnSpcReduction="20000"/>
          </a:bodyPr>
          <a:lstStyle/>
          <a:p>
            <a:r>
              <a:rPr lang="en-US" dirty="0"/>
              <a:t>Niamh Brennan,</a:t>
            </a:r>
          </a:p>
          <a:p>
            <a:r>
              <a:rPr lang="en-US" dirty="0"/>
              <a:t>Programme Manager, Research Informatics</a:t>
            </a:r>
          </a:p>
          <a:p>
            <a:r>
              <a:rPr lang="en-US" dirty="0"/>
              <a:t>Trinity College Dublin, Ireland</a:t>
            </a:r>
          </a:p>
          <a:p>
            <a:r>
              <a:rPr lang="en-US" dirty="0"/>
              <a:t>23rd June 2021</a:t>
            </a:r>
          </a:p>
          <a:p>
            <a:r>
              <a:rPr lang="en-US" dirty="0">
                <a:hlinkClick r:id="rId2"/>
              </a:rPr>
              <a:t>nbrennan@tcd.ie</a:t>
            </a:r>
            <a:r>
              <a:rPr lang="en-US" dirty="0"/>
              <a:t> </a:t>
            </a:r>
          </a:p>
        </p:txBody>
      </p:sp>
      <p:pic>
        <p:nvPicPr>
          <p:cNvPr id="1026" name="Picture 2" descr="Webinar banner">
            <a:extLst>
              <a:ext uri="{FF2B5EF4-FFF2-40B4-BE49-F238E27FC236}">
                <a16:creationId xmlns:a16="http://schemas.microsoft.com/office/drawing/2014/main" id="{B12A2940-21A5-4F46-87ED-E68683DB9B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110" y="57150"/>
            <a:ext cx="5059680" cy="139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8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6257" y="3305629"/>
            <a:ext cx="8229600" cy="4525963"/>
          </a:xfrm>
        </p:spPr>
        <p:txBody>
          <a:bodyPr/>
          <a:lstStyle/>
          <a:p>
            <a:pPr marL="0" indent="0">
              <a:buNone/>
            </a:pPr>
            <a:r>
              <a:rPr lang="en-US" b="1" dirty="0">
                <a:solidFill>
                  <a:srgbClr val="FF00FF"/>
                </a:solidFill>
              </a:rPr>
              <a:t>Think of the name of a researcher from your institution for whom you’d like to produce a research report.</a:t>
            </a:r>
          </a:p>
        </p:txBody>
      </p:sp>
      <p:pic>
        <p:nvPicPr>
          <p:cNvPr id="4" name="Picture 3"/>
          <p:cNvPicPr>
            <a:picLocks noChangeAspect="1"/>
          </p:cNvPicPr>
          <p:nvPr/>
        </p:nvPicPr>
        <p:blipFill rotWithShape="1">
          <a:blip r:embed="rId2"/>
          <a:srcRect t="17014" b="15570"/>
          <a:stretch/>
        </p:blipFill>
        <p:spPr>
          <a:xfrm>
            <a:off x="4426857" y="66523"/>
            <a:ext cx="3225800" cy="3072192"/>
          </a:xfrm>
          <a:prstGeom prst="rect">
            <a:avLst/>
          </a:prstGeom>
        </p:spPr>
      </p:pic>
    </p:spTree>
    <p:extLst>
      <p:ext uri="{BB962C8B-B14F-4D97-AF65-F5344CB8AC3E}">
        <p14:creationId xmlns:p14="http://schemas.microsoft.com/office/powerpoint/2010/main" val="297333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1715" y="0"/>
            <a:ext cx="698425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uLnTx/>
                <a:uFillTx/>
                <a:latin typeface="Calibri"/>
                <a:ea typeface="+mn-ea"/>
                <a:cs typeface="+mn-cs"/>
              </a:rPr>
              <a:t>Google Scholar Citation Profile – Exercise 1/1.</a:t>
            </a:r>
          </a:p>
        </p:txBody>
      </p:sp>
      <p:sp>
        <p:nvSpPr>
          <p:cNvPr id="5" name="TextBox 4"/>
          <p:cNvSpPr txBox="1"/>
          <p:nvPr/>
        </p:nvSpPr>
        <p:spPr>
          <a:xfrm>
            <a:off x="1705429" y="595791"/>
            <a:ext cx="8962571" cy="6699271"/>
          </a:xfrm>
          <a:prstGeom prst="rect">
            <a:avLst/>
          </a:prstGeom>
          <a:no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 Login to your Google account (or create an account).</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 Go to </a:t>
            </a:r>
            <a:r>
              <a:rPr kumimoji="0" lang="en-US" sz="2800" b="1" i="0" u="none" strike="noStrike" kern="1200" cap="none" spc="0" normalizeH="0" baseline="0" noProof="0" dirty="0" err="1">
                <a:ln>
                  <a:noFill/>
                </a:ln>
                <a:solidFill>
                  <a:srgbClr val="4F81BD">
                    <a:lumMod val="75000"/>
                  </a:srgbClr>
                </a:solidFill>
                <a:effectLst/>
                <a:uLnTx/>
                <a:uFillTx/>
                <a:latin typeface="Calibri"/>
                <a:ea typeface="+mn-ea"/>
                <a:cs typeface="+mn-cs"/>
              </a:rPr>
              <a:t>scholar.google.com</a:t>
            </a:r>
            <a:r>
              <a:rPr kumimoji="0" lang="en-US" sz="2800" b="0" i="0" u="none" strike="noStrike" kern="1200" cap="none" spc="0" normalizeH="0" baseline="0" noProof="0" dirty="0">
                <a:ln>
                  <a:noFill/>
                </a:ln>
                <a:solidFill>
                  <a:prstClr val="black"/>
                </a:solidFill>
                <a:effectLst/>
                <a:uLnTx/>
                <a:uFillTx/>
                <a:latin typeface="Calibri"/>
                <a:ea typeface="+mn-ea"/>
                <a:cs typeface="+mn-cs"/>
              </a:rPr>
              <a:t>, make sure you are logged in and click "My Citations"</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Follow instructions to create your profile and add or remove publications that are yours or not yours</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4. You can track new papers and citations (of yourself and/or others)</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5. You can correct your profile, add &amp; remove publications and download the details to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BIBTeX</a:t>
            </a:r>
            <a:r>
              <a:rPr kumimoji="0" lang="en-US" sz="2800" b="0" i="0" u="none" strike="noStrike" kern="1200" cap="none" spc="0" normalizeH="0" baseline="0" noProof="0" dirty="0">
                <a:ln>
                  <a:noFill/>
                </a:ln>
                <a:solidFill>
                  <a:prstClr val="black"/>
                </a:solidFill>
                <a:effectLst/>
                <a:uLnTx/>
                <a:uFillTx/>
                <a:latin typeface="Calibri"/>
                <a:ea typeface="+mn-ea"/>
                <a:cs typeface="+mn-cs"/>
              </a:rPr>
              <a:t> and to various reference management software formats.</a:t>
            </a:r>
          </a:p>
          <a:p>
            <a:pPr marL="0" marR="0" lvl="0" indent="0" algn="l" defTabSz="457200" rtl="0" eaLnBrk="1" fontAlgn="auto" latinLnBrk="0" hangingPunct="1">
              <a:lnSpc>
                <a:spcPct val="14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37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429" y="598714"/>
            <a:ext cx="8962571" cy="7188200"/>
          </a:xfrm>
        </p:spPr>
        <p:txBody>
          <a:bodyPr>
            <a:normAutofit/>
          </a:bodyPr>
          <a:lstStyle/>
          <a:p>
            <a:r>
              <a:rPr lang="en-US" sz="2800" dirty="0"/>
              <a:t>To get an overview of the Google Scholar profiles from your institution, add your institutional email (e.g.</a:t>
            </a:r>
            <a:r>
              <a:rPr lang="en-IE" sz="2800" dirty="0"/>
              <a:t> tcd.ie) to the end of this search query:</a:t>
            </a:r>
            <a:r>
              <a:rPr lang="en-IE" sz="2800" dirty="0">
                <a:hlinkClick r:id="rId2"/>
              </a:rPr>
              <a:t>https://scholar.google.com/citations?hl=en&amp;view_op=search_authors&amp;mauthors</a:t>
            </a:r>
            <a:r>
              <a:rPr lang="en-IE" sz="2800" dirty="0"/>
              <a:t>=</a:t>
            </a:r>
          </a:p>
          <a:p>
            <a:pPr marL="0" indent="0">
              <a:buNone/>
            </a:pPr>
            <a:endParaRPr lang="en-IE" sz="2000" dirty="0"/>
          </a:p>
          <a:p>
            <a:pPr marL="0" indent="0">
              <a:buNone/>
            </a:pPr>
            <a:r>
              <a:rPr lang="en-IE" sz="2800" b="1" dirty="0">
                <a:solidFill>
                  <a:srgbClr val="FF00FF"/>
                </a:solidFill>
              </a:rPr>
              <a:t>Try this for your institution. Does your chosen researcher have a Google Scholar Citation profile? If so, click on his/her profile – and keep the tab open.</a:t>
            </a:r>
          </a:p>
          <a:p>
            <a:pPr marL="0" indent="0">
              <a:buNone/>
            </a:pPr>
            <a:endParaRPr lang="en-IE" sz="2400" b="1" dirty="0">
              <a:solidFill>
                <a:srgbClr val="FF00FF"/>
              </a:solidFill>
            </a:endParaRPr>
          </a:p>
          <a:p>
            <a:pPr marL="0" indent="0">
              <a:buNone/>
            </a:pPr>
            <a:r>
              <a:rPr lang="en-US" sz="2000" dirty="0"/>
              <a:t>To edit your profile, add co-authors, add/remove publications, enable/disable auto-updating, download to </a:t>
            </a:r>
            <a:r>
              <a:rPr lang="en-US" sz="2000" dirty="0" err="1"/>
              <a:t>BIBTeX</a:t>
            </a:r>
            <a:r>
              <a:rPr lang="en-US" sz="2000" dirty="0"/>
              <a:t> (for upload to ORCID and other services): see excellent article at: </a:t>
            </a:r>
            <a:r>
              <a:rPr lang="en-US" sz="2000" dirty="0">
                <a:hlinkClick r:id="rId3"/>
              </a:rPr>
              <a:t>http://blog.impactstory.org/impact-challenge-day-3-google-scholar/</a:t>
            </a:r>
            <a:r>
              <a:rPr lang="en-US" sz="2000" dirty="0"/>
              <a:t> </a:t>
            </a:r>
          </a:p>
          <a:p>
            <a:pPr marL="0" indent="0">
              <a:buNone/>
            </a:pPr>
            <a:endParaRPr lang="en-IE" sz="2800" b="1" dirty="0">
              <a:solidFill>
                <a:srgbClr val="FF00FF"/>
              </a:solidFill>
            </a:endParaRPr>
          </a:p>
          <a:p>
            <a:pPr marL="0" indent="0">
              <a:buNone/>
            </a:pPr>
            <a:endParaRPr lang="en-US" dirty="0"/>
          </a:p>
        </p:txBody>
      </p:sp>
      <p:sp>
        <p:nvSpPr>
          <p:cNvPr id="4" name="TextBox 3"/>
          <p:cNvSpPr txBox="1"/>
          <p:nvPr/>
        </p:nvSpPr>
        <p:spPr>
          <a:xfrm>
            <a:off x="2431143" y="0"/>
            <a:ext cx="758422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uLnTx/>
                <a:uFillTx/>
                <a:latin typeface="Calibri"/>
                <a:ea typeface="+mn-ea"/>
                <a:cs typeface="+mn-cs"/>
              </a:rPr>
              <a:t>Working with Google Scholar Citation Profiles 1/2</a:t>
            </a:r>
          </a:p>
        </p:txBody>
      </p:sp>
    </p:spTree>
    <p:extLst>
      <p:ext uri="{BB962C8B-B14F-4D97-AF65-F5344CB8AC3E}">
        <p14:creationId xmlns:p14="http://schemas.microsoft.com/office/powerpoint/2010/main" val="419063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287"/>
            <a:ext cx="8229600" cy="632505"/>
          </a:xfrm>
        </p:spPr>
        <p:txBody>
          <a:bodyPr>
            <a:normAutofit/>
          </a:bodyPr>
          <a:lstStyle/>
          <a:p>
            <a:r>
              <a:rPr lang="en-US" sz="2800" b="1" dirty="0">
                <a:solidFill>
                  <a:srgbClr val="FF00FF"/>
                </a:solidFill>
              </a:rPr>
              <a:t>Microsoft Academic – Exercise 3.</a:t>
            </a:r>
          </a:p>
        </p:txBody>
      </p:sp>
      <p:sp>
        <p:nvSpPr>
          <p:cNvPr id="4" name="TextBox 3"/>
          <p:cNvSpPr txBox="1"/>
          <p:nvPr/>
        </p:nvSpPr>
        <p:spPr>
          <a:xfrm>
            <a:off x="1763484" y="705075"/>
            <a:ext cx="8904516" cy="600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Microsoft Academic is a </a:t>
            </a:r>
            <a:r>
              <a:rPr kumimoji="0" lang="en-US" sz="2400" b="0" i="0" u="sng" strike="noStrike" kern="1200" cap="none" spc="0" normalizeH="0" baseline="0" noProof="0" dirty="0">
                <a:ln>
                  <a:noFill/>
                </a:ln>
                <a:solidFill>
                  <a:prstClr val="black"/>
                </a:solidFill>
                <a:effectLst/>
                <a:uLnTx/>
                <a:uFillTx/>
                <a:latin typeface="Calibri"/>
                <a:ea typeface="+mn-ea"/>
                <a:cs typeface="+mn-cs"/>
              </a:rPr>
              <a:t>NEW</a:t>
            </a:r>
            <a:r>
              <a:rPr kumimoji="0" lang="en-US" sz="2400" b="0" i="0" u="none" strike="noStrike" kern="1200" cap="none" spc="0" normalizeH="0" baseline="0" noProof="0" dirty="0">
                <a:ln>
                  <a:noFill/>
                </a:ln>
                <a:solidFill>
                  <a:prstClr val="black"/>
                </a:solidFill>
                <a:effectLst/>
                <a:uLnTx/>
                <a:uFillTx/>
                <a:latin typeface="Calibri"/>
                <a:ea typeface="+mn-ea"/>
                <a:cs typeface="+mn-cs"/>
              </a:rPr>
              <a:t> service - built from the ground up in partnership with the Bing team to be ‘more scalable, responsive, and compatible with modern web browsers’.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76092"/>
                </a:solidFill>
                <a:effectLst/>
                <a:uLnTx/>
                <a:uFillTx/>
                <a:latin typeface="Calibri"/>
                <a:ea typeface="+mn-ea"/>
                <a:cs typeface="+mn-cs"/>
              </a:rPr>
              <a:t>USE it to find publications, citations and collaborations information for individual researchers and institutions.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76092"/>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Go to</a:t>
            </a:r>
            <a:r>
              <a:rPr kumimoji="0" lang="en-US" sz="2400" b="1" i="0" u="none" strike="noStrike" kern="1200" cap="none" spc="0" normalizeH="0" baseline="0" noProof="0" dirty="0">
                <a:ln>
                  <a:noFill/>
                </a:ln>
                <a:solidFill>
                  <a:srgbClr val="4F81BD"/>
                </a:solidFill>
                <a:effectLst/>
                <a:uLnTx/>
                <a:uFillTx/>
                <a:latin typeface="Calibri"/>
                <a:ea typeface="+mn-ea"/>
                <a:cs typeface="+mn-cs"/>
              </a:rPr>
              <a:t> </a:t>
            </a:r>
            <a:r>
              <a:rPr kumimoji="0" lang="en-US" sz="2400" b="1" i="0" u="none" strike="noStrike" kern="1200" cap="none" spc="0" normalizeH="0" baseline="0" noProof="0" dirty="0" err="1">
                <a:ln>
                  <a:noFill/>
                </a:ln>
                <a:solidFill>
                  <a:srgbClr val="4F81BD"/>
                </a:solidFill>
                <a:effectLst/>
                <a:uLnTx/>
                <a:uFillTx/>
                <a:latin typeface="Calibri"/>
                <a:ea typeface="+mn-ea"/>
                <a:cs typeface="+mn-cs"/>
              </a:rPr>
              <a:t>academic.research.microsoft.com</a:t>
            </a:r>
            <a:r>
              <a:rPr kumimoji="0" lang="en-US" sz="2400" b="1" i="0" u="none" strike="noStrike" kern="1200" cap="none" spc="0" normalizeH="0" baseline="0" noProof="0" dirty="0">
                <a:ln>
                  <a:noFill/>
                </a:ln>
                <a:solidFill>
                  <a:srgbClr val="4F81BD"/>
                </a:solidFill>
                <a:effectLst/>
                <a:uLnTx/>
                <a:uFillTx/>
                <a:latin typeface="Calibri"/>
                <a:ea typeface="+mn-ea"/>
                <a:cs typeface="+mn-cs"/>
              </a:rPr>
              <a:t> </a:t>
            </a:r>
            <a:r>
              <a:rPr kumimoji="0" lang="en-US" sz="2400" b="0" i="0" u="none" strike="noStrike" kern="1200" cap="none" spc="0" normalizeH="0" baseline="0" noProof="0" dirty="0">
                <a:ln>
                  <a:noFill/>
                </a:ln>
                <a:solidFill>
                  <a:srgbClr val="000000"/>
                </a:solidFill>
                <a:effectLst/>
                <a:uLnTx/>
                <a:uFillTx/>
                <a:latin typeface="Calibri"/>
                <a:ea typeface="+mn-ea"/>
                <a:cs typeface="+mn-cs"/>
              </a:rPr>
              <a:t>[click Start Now in the query box]</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Search </a:t>
            </a:r>
            <a:r>
              <a:rPr kumimoji="0" lang="en-US" sz="2400" b="0" i="0" u="none" strike="noStrike" kern="1200" cap="none" spc="0" normalizeH="0" baseline="0" noProof="0" dirty="0" err="1">
                <a:ln>
                  <a:noFill/>
                </a:ln>
                <a:solidFill>
                  <a:srgbClr val="000000"/>
                </a:solidFill>
                <a:effectLst/>
                <a:uLnTx/>
                <a:uFillTx/>
                <a:latin typeface="Calibri"/>
                <a:ea typeface="+mn-ea"/>
                <a:cs typeface="+mn-cs"/>
              </a:rPr>
              <a:t>foryour</a:t>
            </a:r>
            <a:r>
              <a:rPr kumimoji="0" lang="en-US" sz="2400" b="0" i="0" u="none" strike="noStrike" kern="1200" cap="none" spc="0" normalizeH="0" baseline="0" noProof="0" dirty="0">
                <a:ln>
                  <a:noFill/>
                </a:ln>
                <a:solidFill>
                  <a:srgbClr val="000000"/>
                </a:solidFill>
                <a:effectLst/>
                <a:uLnTx/>
                <a:uFillTx/>
                <a:latin typeface="Calibri"/>
                <a:ea typeface="+mn-ea"/>
                <a:cs typeface="+mn-cs"/>
              </a:rPr>
              <a:t> chosen researcher in the search box on top; note his/her overall no. of papers &amp; citations.</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Use the facets on the left side bar to filter results:</a:t>
            </a:r>
          </a:p>
          <a:p>
            <a:pPr marL="914400" marR="0" lvl="1"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By year [get no. of papers per year]</a:t>
            </a:r>
          </a:p>
          <a:p>
            <a:pPr marL="914400" marR="0" lvl="1"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By collaborating institution [get no. of papers per institution - &amp; derive no. of papers per country from it]</a:t>
            </a:r>
          </a:p>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a:ea typeface="+mn-ea"/>
                <a:cs typeface="+mn-cs"/>
              </a:rPr>
              <a:t>* Do the same for your institution!*</a:t>
            </a:r>
          </a:p>
        </p:txBody>
      </p:sp>
    </p:spTree>
    <p:extLst>
      <p:ext uri="{BB962C8B-B14F-4D97-AF65-F5344CB8AC3E}">
        <p14:creationId xmlns:p14="http://schemas.microsoft.com/office/powerpoint/2010/main" val="184317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36287"/>
            <a:ext cx="8229600" cy="632505"/>
          </a:xfrm>
        </p:spPr>
        <p:txBody>
          <a:bodyPr>
            <a:normAutofit/>
          </a:bodyPr>
          <a:lstStyle/>
          <a:p>
            <a:r>
              <a:rPr lang="en-US" sz="2800" b="1" dirty="0">
                <a:solidFill>
                  <a:srgbClr val="FF00FF"/>
                </a:solidFill>
              </a:rPr>
              <a:t>Microsoft Academic</a:t>
            </a:r>
          </a:p>
        </p:txBody>
      </p:sp>
      <p:sp>
        <p:nvSpPr>
          <p:cNvPr id="8" name="TextBox 7"/>
          <p:cNvSpPr txBox="1"/>
          <p:nvPr/>
        </p:nvSpPr>
        <p:spPr>
          <a:xfrm>
            <a:off x="1796144" y="856357"/>
            <a:ext cx="8871856" cy="600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Issues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Can’t download data</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Need to drill to next level to see numbers (of collaborative papers etc.)</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Can’t edit</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Can’t link to ORCID</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Missing publications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optimise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pubications</a:t>
            </a:r>
            <a:r>
              <a:rPr kumimoji="0" lang="en-US" sz="2400" b="0" i="0" u="none" strike="noStrike" kern="1200" cap="none" spc="0" normalizeH="0" baseline="0" noProof="0" dirty="0">
                <a:ln>
                  <a:noFill/>
                </a:ln>
                <a:solidFill>
                  <a:prstClr val="black"/>
                </a:solidFill>
                <a:effectLst/>
                <a:uLnTx/>
                <a:uFillTx/>
                <a:latin typeface="Calibri"/>
                <a:ea typeface="+mn-ea"/>
                <a:cs typeface="+mn-cs"/>
              </a:rPr>
              <a:t> in Bing</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 access collaborations on an institutional basis</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 use APIs for data (or use a scraper like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Grespr</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Under development – should improve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10208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648"/>
            <a:ext cx="9144000" cy="723219"/>
          </a:xfrm>
        </p:spPr>
        <p:txBody>
          <a:bodyPr>
            <a:normAutofit/>
          </a:bodyPr>
          <a:lstStyle/>
          <a:p>
            <a:r>
              <a:rPr lang="en-US" sz="2800" b="1" dirty="0" err="1">
                <a:solidFill>
                  <a:srgbClr val="FF00FF"/>
                </a:solidFill>
              </a:rPr>
              <a:t>ResearcherID</a:t>
            </a:r>
            <a:r>
              <a:rPr lang="en-US" sz="2800" b="1" dirty="0">
                <a:solidFill>
                  <a:srgbClr val="FF00FF"/>
                </a:solidFill>
              </a:rPr>
              <a:t> – Exercise 4</a:t>
            </a:r>
          </a:p>
        </p:txBody>
      </p:sp>
      <p:sp>
        <p:nvSpPr>
          <p:cNvPr id="4" name="TextBox 3"/>
          <p:cNvSpPr txBox="1"/>
          <p:nvPr/>
        </p:nvSpPr>
        <p:spPr>
          <a:xfrm>
            <a:off x="1524000" y="834571"/>
            <a:ext cx="9017000" cy="61247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ResearcherID</a:t>
            </a:r>
            <a:r>
              <a:rPr kumimoji="0" lang="en-US" sz="2800" b="0" i="0" u="none" strike="noStrike" kern="1200" cap="none" spc="0" normalizeH="0" baseline="0" noProof="0" dirty="0">
                <a:ln>
                  <a:noFill/>
                </a:ln>
                <a:solidFill>
                  <a:prstClr val="black"/>
                </a:solidFill>
                <a:effectLst/>
                <a:uLnTx/>
                <a:uFillTx/>
                <a:latin typeface="Calibri"/>
                <a:ea typeface="+mn-ea"/>
                <a:cs typeface="+mn-cs"/>
              </a:rPr>
              <a:t> is the profile tool from Thomson Reuters. You can choose what to show publicly. Researcher ID is also important as a basis to provide feedback to Web of Science for grouping author name variants or corrections to affiliations.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 Go to Researcher ID, sign up and complete your profile.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 Add some publications if you have a few listed in Web of Science and preview the public version of your profile.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 If you already have made an ORCID ID you can link Researcher ID to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Search for your institution in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ResearcherID</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srgbClr val="FF00FF"/>
                </a:solidFill>
                <a:effectLst/>
                <a:uLnTx/>
                <a:uFillTx/>
                <a:latin typeface="Calibri"/>
                <a:ea typeface="+mn-ea"/>
                <a:cs typeface="+mn-cs"/>
              </a:rPr>
              <a:t>Does your chosen researcher have a </a:t>
            </a:r>
            <a:r>
              <a:rPr kumimoji="0" lang="en-US" sz="2800" b="1" i="0" u="none" strike="noStrike" kern="1200" cap="none" spc="0" normalizeH="0" baseline="0" noProof="0" dirty="0" err="1">
                <a:ln>
                  <a:noFill/>
                </a:ln>
                <a:solidFill>
                  <a:srgbClr val="FF00FF"/>
                </a:solidFill>
                <a:effectLst/>
                <a:uLnTx/>
                <a:uFillTx/>
                <a:latin typeface="Calibri"/>
                <a:ea typeface="+mn-ea"/>
                <a:cs typeface="+mn-cs"/>
              </a:rPr>
              <a:t>ResearcherID</a:t>
            </a:r>
            <a:r>
              <a:rPr kumimoji="0" lang="en-US" sz="2800" b="1" i="0" u="none" strike="noStrike" kern="1200" cap="none" spc="0" normalizeH="0" baseline="0" noProof="0" dirty="0">
                <a:ln>
                  <a:noFill/>
                </a:ln>
                <a:solidFill>
                  <a:srgbClr val="FF00FF"/>
                </a:solidFill>
                <a:effectLst/>
                <a:uLnTx/>
                <a:uFillTx/>
                <a:latin typeface="Calibri"/>
                <a:ea typeface="+mn-ea"/>
                <a:cs typeface="+mn-cs"/>
              </a:rPr>
              <a:t> profile?</a:t>
            </a:r>
            <a:r>
              <a:rPr kumimoji="0" lang="en-US" sz="2800" b="0" i="0" u="none" strike="noStrike" kern="1200" cap="none" spc="0" normalizeH="0" baseline="0" noProof="0" dirty="0">
                <a:ln>
                  <a:noFill/>
                </a:ln>
                <a:solidFill>
                  <a:prstClr val="black"/>
                </a:solidFill>
                <a:effectLst/>
                <a:uLnTx/>
                <a:uFillTx/>
                <a:latin typeface="Calibri"/>
                <a:ea typeface="+mn-ea"/>
                <a:cs typeface="+mn-cs"/>
              </a:rPr>
              <a:t> If so, select his/her ‘Collaborations’ and click on ‘Map’.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18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5221"/>
            <a:ext cx="9144000" cy="1143000"/>
          </a:xfrm>
        </p:spPr>
        <p:txBody>
          <a:bodyPr>
            <a:normAutofit/>
          </a:bodyPr>
          <a:lstStyle/>
          <a:p>
            <a:r>
              <a:rPr lang="en-US" sz="2800" b="1" dirty="0">
                <a:solidFill>
                  <a:srgbClr val="FF00FF"/>
                </a:solidFill>
              </a:rPr>
              <a:t>Publish or Perish – Exercise 5</a:t>
            </a:r>
          </a:p>
        </p:txBody>
      </p:sp>
      <p:sp>
        <p:nvSpPr>
          <p:cNvPr id="5" name="TextBox 4"/>
          <p:cNvSpPr txBox="1"/>
          <p:nvPr/>
        </p:nvSpPr>
        <p:spPr>
          <a:xfrm>
            <a:off x="1759857" y="3444198"/>
            <a:ext cx="8908143"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Open Publish or Perish (from your list of programs).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Select ‘Google Scholar’ and 2011-2015.</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Enter your researcher’s name (as precisely as possible). Press return.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Deselect any unwanted results.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Note the citation analytics data provided.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Under ‘Edit’, output the results.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759855" y="766540"/>
            <a:ext cx="8908144"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Publish or Perish is a free citations analysis tool based on Google Scholar data (and alternatively, on Microsoft Academic data). Publish or Perish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PoP</a:t>
            </a:r>
            <a:r>
              <a:rPr kumimoji="0" lang="en-US" sz="2800" b="0" i="0" u="none" strike="noStrike" kern="1200" cap="none" spc="0" normalizeH="0" baseline="0" noProof="0" dirty="0">
                <a:ln>
                  <a:noFill/>
                </a:ln>
                <a:solidFill>
                  <a:prstClr val="black"/>
                </a:solidFill>
                <a:effectLst/>
                <a:uLnTx/>
                <a:uFillTx/>
                <a:latin typeface="Calibri"/>
                <a:ea typeface="+mn-ea"/>
                <a:cs typeface="+mn-cs"/>
              </a:rPr>
              <a:t>) is downloaded to your desktop (Windows or Windows emulator on a Mac). You still need a working Internet connection. Google Scholar limits it to less than 1,000 records.</a:t>
            </a:r>
          </a:p>
        </p:txBody>
      </p:sp>
    </p:spTree>
    <p:extLst>
      <p:ext uri="{BB962C8B-B14F-4D97-AF65-F5344CB8AC3E}">
        <p14:creationId xmlns:p14="http://schemas.microsoft.com/office/powerpoint/2010/main" val="251755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66" r="14383" b="10714"/>
          <a:stretch/>
        </p:blipFill>
        <p:spPr bwMode="auto">
          <a:xfrm>
            <a:off x="1469755" y="-33389"/>
            <a:ext cx="9207371" cy="57666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469754" y="5715000"/>
            <a:ext cx="9144000" cy="1143000"/>
          </a:xfrm>
        </p:spPr>
        <p:txBody>
          <a:bodyPr>
            <a:normAutofit fontScale="90000"/>
          </a:bodyPr>
          <a:lstStyle/>
          <a:p>
            <a:r>
              <a:rPr lang="en-US" sz="2800" b="1" dirty="0">
                <a:solidFill>
                  <a:srgbClr val="FF00FF"/>
                </a:solidFill>
              </a:rPr>
              <a:t>Google Scholar data does not work well for Institutional analysis but can be tried (use the option to search ALL words) </a:t>
            </a:r>
          </a:p>
        </p:txBody>
      </p:sp>
    </p:spTree>
    <p:extLst>
      <p:ext uri="{BB962C8B-B14F-4D97-AF65-F5344CB8AC3E}">
        <p14:creationId xmlns:p14="http://schemas.microsoft.com/office/powerpoint/2010/main" val="190742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60" t="3225" r="997" b="6250"/>
          <a:stretch/>
        </p:blipFill>
        <p:spPr bwMode="auto">
          <a:xfrm>
            <a:off x="1524001" y="0"/>
            <a:ext cx="9600850" cy="520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469754" y="5715000"/>
            <a:ext cx="9144000" cy="1143000"/>
          </a:xfrm>
        </p:spPr>
        <p:txBody>
          <a:bodyPr>
            <a:normAutofit/>
          </a:bodyPr>
          <a:lstStyle/>
          <a:p>
            <a:r>
              <a:rPr lang="en-US" sz="2800" b="1" dirty="0">
                <a:solidFill>
                  <a:srgbClr val="FF00FF"/>
                </a:solidFill>
              </a:rPr>
              <a:t>Output from Publish or Perish via the Edit menu.</a:t>
            </a:r>
          </a:p>
        </p:txBody>
      </p:sp>
    </p:spTree>
    <p:extLst>
      <p:ext uri="{BB962C8B-B14F-4D97-AF65-F5344CB8AC3E}">
        <p14:creationId xmlns:p14="http://schemas.microsoft.com/office/powerpoint/2010/main" val="35832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37250"/>
            <a:ext cx="9144000" cy="1143000"/>
          </a:xfrm>
        </p:spPr>
        <p:txBody>
          <a:bodyPr>
            <a:normAutofit/>
          </a:bodyPr>
          <a:lstStyle/>
          <a:p>
            <a:r>
              <a:rPr lang="en-US" sz="2800" b="1" dirty="0">
                <a:solidFill>
                  <a:srgbClr val="FF00FF"/>
                </a:solidFill>
              </a:rPr>
              <a:t>Collecting data about your Researcher - Exercise 6/1.</a:t>
            </a:r>
          </a:p>
        </p:txBody>
      </p:sp>
      <p:sp>
        <p:nvSpPr>
          <p:cNvPr id="3" name="Content Placeholder 2"/>
          <p:cNvSpPr>
            <a:spLocks noGrp="1"/>
          </p:cNvSpPr>
          <p:nvPr>
            <p:ph idx="1"/>
          </p:nvPr>
        </p:nvSpPr>
        <p:spPr>
          <a:xfrm>
            <a:off x="1524000" y="1396202"/>
            <a:ext cx="9144000" cy="5479143"/>
          </a:xfrm>
        </p:spPr>
        <p:txBody>
          <a:bodyPr>
            <a:normAutofit lnSpcReduction="10000"/>
          </a:bodyPr>
          <a:lstStyle/>
          <a:p>
            <a:pPr marL="514350" indent="-514350">
              <a:buAutoNum type="arabicPeriod"/>
            </a:pPr>
            <a:r>
              <a:rPr lang="en-US" dirty="0"/>
              <a:t>His/her overall number of papers, citations, impact per paper and (if possible) h-index. Time period: 2011-2015. [format: list –Word]</a:t>
            </a:r>
          </a:p>
          <a:p>
            <a:pPr marL="514350" indent="-514350">
              <a:buAutoNum type="arabicPeriod"/>
            </a:pPr>
            <a:r>
              <a:rPr lang="en-US" dirty="0"/>
              <a:t>His/her no. of papers per year from 2011-2015 [format: Excel or </a:t>
            </a:r>
            <a:r>
              <a:rPr lang="en-US" dirty="0" err="1"/>
              <a:t>csv</a:t>
            </a:r>
            <a:r>
              <a:rPr lang="en-US" dirty="0"/>
              <a:t>]</a:t>
            </a:r>
          </a:p>
          <a:p>
            <a:pPr marL="514350" indent="-514350">
              <a:buFont typeface="Arial"/>
              <a:buAutoNum type="arabicPeriod"/>
            </a:pPr>
            <a:r>
              <a:rPr lang="en-US" dirty="0"/>
              <a:t>His/her no. of citations per year from 2011-2015 [Excel or </a:t>
            </a:r>
            <a:r>
              <a:rPr lang="en-US" dirty="0" err="1"/>
              <a:t>csv</a:t>
            </a:r>
            <a:r>
              <a:rPr lang="en-US" dirty="0"/>
              <a:t>]</a:t>
            </a:r>
          </a:p>
          <a:p>
            <a:pPr marL="514350" indent="-514350">
              <a:buFont typeface="Arial"/>
              <a:buAutoNum type="arabicPeriod"/>
            </a:pPr>
            <a:r>
              <a:rPr lang="en-US" dirty="0"/>
              <a:t>His/her disciplinary breakdown (no. of papers per field) 2011-2015. [format: Excel or </a:t>
            </a:r>
            <a:r>
              <a:rPr lang="en-US" dirty="0" err="1"/>
              <a:t>csv</a:t>
            </a:r>
            <a:r>
              <a:rPr lang="en-US" dirty="0"/>
              <a:t>]</a:t>
            </a:r>
          </a:p>
          <a:p>
            <a:pPr marL="514350" indent="-514350">
              <a:buFont typeface="Arial"/>
              <a:buAutoNum type="arabicPeriod"/>
            </a:pPr>
            <a:r>
              <a:rPr lang="en-US" dirty="0"/>
              <a:t>His/her list of papers (2011-15) with DOIs (and keywords if possible) [format: Excel or </a:t>
            </a:r>
            <a:r>
              <a:rPr lang="en-US" dirty="0" err="1"/>
              <a:t>csv</a:t>
            </a:r>
            <a:r>
              <a:rPr lang="en-US" dirty="0"/>
              <a:t>]</a:t>
            </a:r>
          </a:p>
          <a:p>
            <a:pPr marL="0" indent="0">
              <a:buNone/>
            </a:pPr>
            <a:endParaRPr lang="en-US" dirty="0"/>
          </a:p>
        </p:txBody>
      </p:sp>
      <p:sp>
        <p:nvSpPr>
          <p:cNvPr id="4" name="TextBox 3"/>
          <p:cNvSpPr txBox="1"/>
          <p:nvPr/>
        </p:nvSpPr>
        <p:spPr>
          <a:xfrm>
            <a:off x="1723574" y="455697"/>
            <a:ext cx="878114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Using the researcher’s name  from your institution, find and save the following information to a folder on your desktop:</a:t>
            </a:r>
          </a:p>
        </p:txBody>
      </p:sp>
    </p:spTree>
    <p:extLst>
      <p:ext uri="{BB962C8B-B14F-4D97-AF65-F5344CB8AC3E}">
        <p14:creationId xmlns:p14="http://schemas.microsoft.com/office/powerpoint/2010/main" val="113278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E7C-1B24-B34E-8A79-5793D9768EAB}"/>
              </a:ext>
            </a:extLst>
          </p:cNvPr>
          <p:cNvSpPr>
            <a:spLocks noGrp="1"/>
          </p:cNvSpPr>
          <p:nvPr>
            <p:ph type="title"/>
          </p:nvPr>
        </p:nvSpPr>
        <p:spPr/>
        <p:txBody>
          <a:bodyPr/>
          <a:lstStyle/>
          <a:p>
            <a:r>
              <a:rPr lang="en-US" b="1" dirty="0">
                <a:solidFill>
                  <a:srgbClr val="FF9300"/>
                </a:solidFill>
              </a:rPr>
              <a:t>Providing Training in </a:t>
            </a:r>
            <a:r>
              <a:rPr lang="en-US" b="1" dirty="0" err="1">
                <a:solidFill>
                  <a:srgbClr val="FF9300"/>
                </a:solidFill>
              </a:rPr>
              <a:t>Bibliometics</a:t>
            </a:r>
            <a:endParaRPr lang="en-US" b="1" dirty="0">
              <a:solidFill>
                <a:srgbClr val="FF9300"/>
              </a:solidFill>
            </a:endParaRPr>
          </a:p>
        </p:txBody>
      </p:sp>
    </p:spTree>
    <p:extLst>
      <p:ext uri="{BB962C8B-B14F-4D97-AF65-F5344CB8AC3E}">
        <p14:creationId xmlns:p14="http://schemas.microsoft.com/office/powerpoint/2010/main" val="3130387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4288" y="925286"/>
            <a:ext cx="8545285" cy="1569660"/>
          </a:xfrm>
          <a:prstGeom prst="rect">
            <a:avLst/>
          </a:prstGeom>
          <a:noFill/>
          <a:ln>
            <a:solidFill>
              <a:srgbClr val="4F81BD"/>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Hint: If you do not have access to Web of Science, </a:t>
            </a:r>
            <a:r>
              <a:rPr kumimoji="0" lang="en-US" sz="2400" b="0" i="1" u="none" strike="noStrike" kern="1200" cap="none" spc="0" normalizeH="0" baseline="0" noProof="0" dirty="0" err="1">
                <a:ln>
                  <a:noFill/>
                </a:ln>
                <a:solidFill>
                  <a:srgbClr val="4F81BD">
                    <a:lumMod val="50000"/>
                  </a:srgbClr>
                </a:solidFill>
                <a:effectLst/>
                <a:uLnTx/>
                <a:uFillTx/>
                <a:latin typeface="Calibri"/>
                <a:ea typeface="+mn-ea"/>
                <a:cs typeface="+mn-cs"/>
              </a:rPr>
              <a:t>InCites</a:t>
            </a: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 or Scopus, use Google Citation Profile and/or Publish or Perish. You could also try: </a:t>
            </a:r>
            <a:r>
              <a:rPr kumimoji="0" lang="en-US" sz="2400" b="0" i="1" u="sng" strike="noStrike" kern="1200" cap="none" spc="0" normalizeH="0" baseline="0" noProof="0" dirty="0">
                <a:ln>
                  <a:noFill/>
                </a:ln>
                <a:solidFill>
                  <a:srgbClr val="4F81BD">
                    <a:lumMod val="50000"/>
                  </a:srgbClr>
                </a:solidFill>
                <a:effectLst/>
                <a:uLnTx/>
                <a:uFillTx/>
                <a:latin typeface="Calibri"/>
                <a:ea typeface="+mn-ea"/>
                <a:cs typeface="+mn-cs"/>
              </a:rPr>
              <a:t>Microsoft Academic Search </a:t>
            </a: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or </a:t>
            </a:r>
            <a:r>
              <a:rPr kumimoji="0" lang="en-US" sz="2400" b="0" i="1" u="sng" strike="noStrike" kern="1200" cap="none" spc="0" normalizeH="0" baseline="0" noProof="0" dirty="0" err="1">
                <a:ln>
                  <a:noFill/>
                </a:ln>
                <a:solidFill>
                  <a:srgbClr val="4F81BD">
                    <a:lumMod val="50000"/>
                  </a:srgbClr>
                </a:solidFill>
                <a:effectLst/>
                <a:uLnTx/>
                <a:uFillTx/>
                <a:latin typeface="Calibri"/>
                <a:ea typeface="+mn-ea"/>
                <a:cs typeface="+mn-cs"/>
              </a:rPr>
              <a:t>ResearcherID</a:t>
            </a: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 (both of the latter will require manual extraction of data].</a:t>
            </a:r>
          </a:p>
        </p:txBody>
      </p:sp>
    </p:spTree>
    <p:extLst>
      <p:ext uri="{BB962C8B-B14F-4D97-AF65-F5344CB8AC3E}">
        <p14:creationId xmlns:p14="http://schemas.microsoft.com/office/powerpoint/2010/main" val="124356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139409"/>
            <a:ext cx="8853714" cy="2246769"/>
          </a:xfrm>
          <a:prstGeom prst="rect">
            <a:avLst/>
          </a:prstGeom>
        </p:spPr>
        <p:txBody>
          <a:bodyPr wrap="square">
            <a:spAutoFit/>
          </a:bodyPr>
          <a:lstStyle/>
          <a:p>
            <a:pPr marL="514350" marR="0" lvl="0" indent="-514350" algn="l" defTabSz="457200" rtl="0" eaLnBrk="1" fontAlgn="auto" latinLnBrk="0" hangingPunct="1">
              <a:lnSpc>
                <a:spcPct val="100000"/>
              </a:lnSpc>
              <a:spcBef>
                <a:spcPts val="0"/>
              </a:spcBef>
              <a:spcAft>
                <a:spcPts val="0"/>
              </a:spcAft>
              <a:buClrTx/>
              <a:buSzTx/>
              <a:buFont typeface="Arial"/>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list of his/her collaborating institutions 2011-2015 [format Excel or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csv</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Arial"/>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list of his/her collaborating countries 2011-2015 [format: Excel or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csv</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Rectangle 4"/>
          <p:cNvSpPr/>
          <p:nvPr/>
        </p:nvSpPr>
        <p:spPr>
          <a:xfrm>
            <a:off x="1959429" y="232619"/>
            <a:ext cx="8563428"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uLnTx/>
                <a:uFillTx/>
                <a:latin typeface="Calibri"/>
                <a:ea typeface="+mn-ea"/>
                <a:cs typeface="+mn-cs"/>
              </a:rPr>
              <a:t>Collecting data about your Researcher – Exercise 6/2.</a:t>
            </a:r>
          </a:p>
        </p:txBody>
      </p:sp>
      <p:sp>
        <p:nvSpPr>
          <p:cNvPr id="6" name="TextBox 5"/>
          <p:cNvSpPr txBox="1"/>
          <p:nvPr/>
        </p:nvSpPr>
        <p:spPr>
          <a:xfrm>
            <a:off x="1723574" y="755840"/>
            <a:ext cx="8781141"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Using the same researcher’s name  from your institution, find and save the following information to a folder on your desktop:</a:t>
            </a:r>
          </a:p>
        </p:txBody>
      </p:sp>
      <p:sp>
        <p:nvSpPr>
          <p:cNvPr id="7" name="TextBox 6"/>
          <p:cNvSpPr txBox="1"/>
          <p:nvPr/>
        </p:nvSpPr>
        <p:spPr>
          <a:xfrm>
            <a:off x="1959430" y="4807857"/>
            <a:ext cx="8545285" cy="1200328"/>
          </a:xfrm>
          <a:prstGeom prst="rect">
            <a:avLst/>
          </a:prstGeom>
          <a:noFill/>
          <a:ln>
            <a:solidFill>
              <a:srgbClr val="4F81BD"/>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Hint: If you do not have access to Web of Science, </a:t>
            </a:r>
            <a:r>
              <a:rPr kumimoji="0" lang="en-US" sz="2400" b="0" i="1" u="none" strike="noStrike" kern="1200" cap="none" spc="0" normalizeH="0" baseline="0" noProof="0" dirty="0" err="1">
                <a:ln>
                  <a:noFill/>
                </a:ln>
                <a:solidFill>
                  <a:srgbClr val="4F81BD">
                    <a:lumMod val="50000"/>
                  </a:srgbClr>
                </a:solidFill>
                <a:effectLst/>
                <a:uLnTx/>
                <a:uFillTx/>
                <a:latin typeface="Calibri"/>
                <a:ea typeface="+mn-ea"/>
                <a:cs typeface="+mn-cs"/>
              </a:rPr>
              <a:t>InCites</a:t>
            </a: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 or Scopus, use </a:t>
            </a:r>
            <a:r>
              <a:rPr kumimoji="0" lang="en-US" sz="2400" b="0" i="1" u="sng" strike="noStrike" kern="1200" cap="none" spc="0" normalizeH="0" baseline="0" noProof="0" dirty="0">
                <a:ln>
                  <a:noFill/>
                </a:ln>
                <a:solidFill>
                  <a:srgbClr val="4F81BD">
                    <a:lumMod val="50000"/>
                  </a:srgbClr>
                </a:solidFill>
                <a:effectLst/>
                <a:uLnTx/>
                <a:uFillTx/>
                <a:latin typeface="Calibri"/>
                <a:ea typeface="+mn-ea"/>
                <a:cs typeface="+mn-cs"/>
              </a:rPr>
              <a:t>Microsoft Academic Search </a:t>
            </a: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or </a:t>
            </a:r>
            <a:r>
              <a:rPr kumimoji="0" lang="en-US" sz="2400" b="0" i="1" u="sng" strike="noStrike" kern="1200" cap="none" spc="0" normalizeH="0" baseline="0" noProof="0" dirty="0" err="1">
                <a:ln>
                  <a:noFill/>
                </a:ln>
                <a:solidFill>
                  <a:srgbClr val="4F81BD">
                    <a:lumMod val="50000"/>
                  </a:srgbClr>
                </a:solidFill>
                <a:effectLst/>
                <a:uLnTx/>
                <a:uFillTx/>
                <a:latin typeface="Calibri"/>
                <a:ea typeface="+mn-ea"/>
                <a:cs typeface="+mn-cs"/>
              </a:rPr>
              <a:t>ResearcherID</a:t>
            </a:r>
            <a:r>
              <a:rPr kumimoji="0" lang="en-US" sz="2400" b="0" i="1" u="none" strike="noStrike" kern="1200" cap="none" spc="0" normalizeH="0" baseline="0" noProof="0" dirty="0">
                <a:ln>
                  <a:noFill/>
                </a:ln>
                <a:solidFill>
                  <a:srgbClr val="4F81BD">
                    <a:lumMod val="50000"/>
                  </a:srgbClr>
                </a:solidFill>
                <a:effectLst/>
                <a:uLnTx/>
                <a:uFillTx/>
                <a:latin typeface="Calibri"/>
                <a:ea typeface="+mn-ea"/>
                <a:cs typeface="+mn-cs"/>
              </a:rPr>
              <a:t>. (both of the latter will require manual extraction of data].</a:t>
            </a:r>
          </a:p>
        </p:txBody>
      </p:sp>
    </p:spTree>
    <p:extLst>
      <p:ext uri="{BB962C8B-B14F-4D97-AF65-F5344CB8AC3E}">
        <p14:creationId xmlns:p14="http://schemas.microsoft.com/office/powerpoint/2010/main" val="361145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44"/>
            <a:ext cx="8229600" cy="632505"/>
          </a:xfrm>
        </p:spPr>
        <p:txBody>
          <a:bodyPr>
            <a:normAutofit/>
          </a:bodyPr>
          <a:lstStyle/>
          <a:p>
            <a:r>
              <a:rPr lang="en-US" sz="2800" b="1" dirty="0">
                <a:solidFill>
                  <a:srgbClr val="FF00FF"/>
                </a:solidFill>
              </a:rPr>
              <a:t>Preparing your data  – Exercise 7/1.</a:t>
            </a:r>
          </a:p>
        </p:txBody>
      </p:sp>
      <p:sp>
        <p:nvSpPr>
          <p:cNvPr id="3" name="Content Placeholder 2"/>
          <p:cNvSpPr>
            <a:spLocks noGrp="1"/>
          </p:cNvSpPr>
          <p:nvPr>
            <p:ph idx="1"/>
          </p:nvPr>
        </p:nvSpPr>
        <p:spPr>
          <a:xfrm>
            <a:off x="1524000" y="834573"/>
            <a:ext cx="9144000" cy="4928734"/>
          </a:xfrm>
        </p:spPr>
        <p:txBody>
          <a:bodyPr>
            <a:normAutofit fontScale="77500" lnSpcReduction="20000"/>
          </a:bodyPr>
          <a:lstStyle/>
          <a:p>
            <a:pPr marL="514350" indent="-514350">
              <a:buAutoNum type="arabicPeriod"/>
            </a:pPr>
            <a:r>
              <a:rPr lang="en-US" dirty="0"/>
              <a:t>Using Word, create a simple table showing the overall number of papers, citations, impact and h-index for your researcher. Add any other numeric headline information you may be aware of from other sources.</a:t>
            </a:r>
            <a:br>
              <a:rPr lang="en-US" dirty="0"/>
            </a:br>
            <a:endParaRPr lang="en-US" dirty="0"/>
          </a:p>
          <a:p>
            <a:pPr marL="514350" indent="-514350">
              <a:buAutoNum type="arabicPeriod"/>
            </a:pPr>
            <a:r>
              <a:rPr lang="en-US" dirty="0"/>
              <a:t>Using Excel, create bar charts for the annual number of (a) papers and (b) citations of your researcher.</a:t>
            </a:r>
            <a:br>
              <a:rPr lang="en-US" dirty="0"/>
            </a:br>
            <a:endParaRPr lang="en-US" dirty="0"/>
          </a:p>
          <a:p>
            <a:pPr marL="514350" indent="-514350">
              <a:buAutoNum type="arabicPeriod"/>
            </a:pPr>
            <a:r>
              <a:rPr lang="en-US" dirty="0"/>
              <a:t>Using the saved list of your researcher’s collaborating institutions, create a table of the top 20 (or less) by number of papers.</a:t>
            </a:r>
            <a:br>
              <a:rPr lang="en-US" dirty="0"/>
            </a:br>
            <a:endParaRPr lang="en-US" dirty="0"/>
          </a:p>
          <a:p>
            <a:pPr marL="514350" indent="-514350">
              <a:buFont typeface="Arial"/>
              <a:buAutoNum type="arabicPeriod"/>
            </a:pPr>
            <a:r>
              <a:rPr lang="en-US" dirty="0"/>
              <a:t>Using the saved list of your researcher’s collaborating countries, create a table of the top 20 (or less) by number of papers.</a:t>
            </a:r>
          </a:p>
          <a:p>
            <a:pPr marL="0" indent="0">
              <a:buNone/>
            </a:pPr>
            <a:endParaRPr lang="en-US" dirty="0"/>
          </a:p>
        </p:txBody>
      </p:sp>
    </p:spTree>
    <p:extLst>
      <p:ext uri="{BB962C8B-B14F-4D97-AF65-F5344CB8AC3E}">
        <p14:creationId xmlns:p14="http://schemas.microsoft.com/office/powerpoint/2010/main" val="157429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41790"/>
            <a:ext cx="9144000" cy="5539978"/>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Using the saved full list of collaborating countries, clean up any errors in the country names. Make sure the word ‘Country’ appears in the appropriate column header. Save the spreadsheet to the folder on your desktop.</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Open ‘</a:t>
            </a:r>
            <a:r>
              <a:rPr kumimoji="0" lang="en-US" sz="3000" b="1" i="0" u="none" strike="noStrike" kern="1200" cap="none" spc="0" normalizeH="0" baseline="0" noProof="0" dirty="0" err="1">
                <a:ln>
                  <a:noFill/>
                </a:ln>
                <a:solidFill>
                  <a:srgbClr val="254061"/>
                </a:solidFill>
                <a:effectLst/>
                <a:uLnTx/>
                <a:uFillTx/>
                <a:latin typeface="Calibri"/>
                <a:ea typeface="+mn-ea"/>
                <a:cs typeface="+mn-cs"/>
              </a:rPr>
              <a:t>OpenHeatMap</a:t>
            </a:r>
            <a:r>
              <a:rPr kumimoji="0" lang="en-US" sz="3000" b="1" i="0" u="none" strike="noStrike" kern="1200" cap="none" spc="0" normalizeH="0" baseline="0" noProof="0" dirty="0">
                <a:ln>
                  <a:noFill/>
                </a:ln>
                <a:solidFill>
                  <a:srgbClr val="254061"/>
                </a:solidFill>
                <a:effectLst/>
                <a:uLnTx/>
                <a:uFillTx/>
                <a:latin typeface="Calibri"/>
                <a:ea typeface="+mn-ea"/>
                <a:cs typeface="+mn-cs"/>
              </a:rPr>
              <a:t>’* </a:t>
            </a:r>
            <a:r>
              <a:rPr kumimoji="0" lang="en-US" sz="2000" b="1" i="0" u="none" strike="noStrike" kern="1200" cap="none" spc="0" normalizeH="0" baseline="0" noProof="0" dirty="0">
                <a:ln>
                  <a:noFill/>
                </a:ln>
                <a:solidFill>
                  <a:srgbClr val="254061"/>
                </a:solidFill>
                <a:effectLst/>
                <a:uLnTx/>
                <a:uFillTx/>
                <a:latin typeface="Calibri"/>
                <a:ea typeface="+mn-ea"/>
                <a:cs typeface="+mn-cs"/>
              </a:rPr>
              <a:t>[CHROME BOOKMARKS]</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Find and upload your spreadsheet with the country collaborations to </a:t>
            </a:r>
            <a:r>
              <a:rPr kumimoji="0" lang="en-US" sz="3000" b="0" i="0" u="none" strike="noStrike" kern="1200" cap="none" spc="0" normalizeH="0" baseline="0" noProof="0" dirty="0" err="1">
                <a:ln>
                  <a:noFill/>
                </a:ln>
                <a:solidFill>
                  <a:prstClr val="black"/>
                </a:solidFill>
                <a:effectLst/>
                <a:uLnTx/>
                <a:uFillTx/>
                <a:latin typeface="Calibri"/>
                <a:ea typeface="+mn-ea"/>
                <a:cs typeface="+mn-cs"/>
              </a:rPr>
              <a:t>OpenHeatMap</a:t>
            </a:r>
            <a:r>
              <a:rPr kumimoji="0" lang="en-US" sz="3000" b="0" i="0" u="none" strike="noStrike" kern="1200" cap="none" spc="0" normalizeH="0" baseline="0" noProof="0" dirty="0">
                <a:ln>
                  <a:noFill/>
                </a:ln>
                <a:solidFill>
                  <a:prstClr val="black"/>
                </a:solidFill>
                <a:effectLst/>
                <a:uLnTx/>
                <a:uFillTx/>
                <a:latin typeface="Calibri"/>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Select from the presentation options – and publish!</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Take a screenshot of your map. Paste it into </a:t>
            </a:r>
            <a:r>
              <a:rPr kumimoji="0" lang="en-US" sz="3000" b="0" i="0" u="none" strike="noStrike" kern="1200" cap="none" spc="0" normalizeH="0" baseline="0" noProof="0" dirty="0" err="1">
                <a:ln>
                  <a:noFill/>
                </a:ln>
                <a:solidFill>
                  <a:prstClr val="black"/>
                </a:solidFill>
                <a:effectLst/>
                <a:uLnTx/>
                <a:uFillTx/>
                <a:latin typeface="Calibri"/>
                <a:ea typeface="+mn-ea"/>
                <a:cs typeface="+mn-cs"/>
              </a:rPr>
              <a:t>Powerpoint</a:t>
            </a:r>
            <a:r>
              <a:rPr kumimoji="0" lang="en-US" sz="3000" b="0" i="0" u="none" strike="noStrike" kern="1200" cap="none" spc="0" normalizeH="0" baseline="0" noProof="0" dirty="0">
                <a:ln>
                  <a:noFill/>
                </a:ln>
                <a:solidFill>
                  <a:prstClr val="black"/>
                </a:solidFill>
                <a:effectLst/>
                <a:uLnTx/>
                <a:uFillTx/>
                <a:latin typeface="Calibri"/>
                <a:ea typeface="+mn-ea"/>
                <a:cs typeface="+mn-cs"/>
              </a:rPr>
              <a:t>, right-click to ‘save as picture.’</a:t>
            </a:r>
          </a:p>
        </p:txBody>
      </p:sp>
      <p:sp>
        <p:nvSpPr>
          <p:cNvPr id="5" name="Title 1"/>
          <p:cNvSpPr>
            <a:spLocks noGrp="1"/>
          </p:cNvSpPr>
          <p:nvPr>
            <p:ph type="title"/>
          </p:nvPr>
        </p:nvSpPr>
        <p:spPr>
          <a:xfrm>
            <a:off x="1981200" y="18144"/>
            <a:ext cx="8229600" cy="632505"/>
          </a:xfrm>
        </p:spPr>
        <p:txBody>
          <a:bodyPr>
            <a:normAutofit/>
          </a:bodyPr>
          <a:lstStyle/>
          <a:p>
            <a:r>
              <a:rPr lang="en-US" sz="2800" b="1" dirty="0">
                <a:solidFill>
                  <a:srgbClr val="FF00FF"/>
                </a:solidFill>
              </a:rPr>
              <a:t>Preparing your data  – Exercise 7/2.</a:t>
            </a:r>
          </a:p>
        </p:txBody>
      </p:sp>
      <p:sp>
        <p:nvSpPr>
          <p:cNvPr id="6" name="TextBox 5"/>
          <p:cNvSpPr txBox="1"/>
          <p:nvPr/>
        </p:nvSpPr>
        <p:spPr>
          <a:xfrm>
            <a:off x="1981200" y="5985694"/>
            <a:ext cx="86868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Alternatively, upload the countries information to </a:t>
            </a:r>
            <a:r>
              <a:rPr kumimoji="0" lang="en-US" sz="2400" b="1" i="0" u="none" strike="noStrike" kern="1200" cap="none" spc="0" normalizeH="0" baseline="0" noProof="0" dirty="0">
                <a:ln>
                  <a:noFill/>
                </a:ln>
                <a:solidFill>
                  <a:prstClr val="black"/>
                </a:solidFill>
                <a:effectLst/>
                <a:uLnTx/>
                <a:uFillTx/>
                <a:latin typeface="Calibri"/>
                <a:ea typeface="+mn-ea"/>
                <a:cs typeface="+mn-cs"/>
              </a:rPr>
              <a:t>Tableau Public </a:t>
            </a:r>
            <a:r>
              <a:rPr kumimoji="0" lang="en-US" sz="2400" b="0" i="0" u="none" strike="noStrike" kern="1200" cap="none" spc="0" normalizeH="0" baseline="0" noProof="0" dirty="0">
                <a:ln>
                  <a:noFill/>
                </a:ln>
                <a:solidFill>
                  <a:prstClr val="black"/>
                </a:solidFill>
                <a:effectLst/>
                <a:uLnTx/>
                <a:uFillTx/>
                <a:latin typeface="Calibri"/>
                <a:ea typeface="+mn-ea"/>
                <a:cs typeface="+mn-cs"/>
              </a:rPr>
              <a:t>or just copy and paste the map from </a:t>
            </a:r>
            <a:r>
              <a:rPr kumimoji="0" lang="en-US" sz="2400" b="1" i="0" u="none" strike="noStrike" kern="1200" cap="none" spc="0" normalizeH="0" baseline="0" noProof="0" dirty="0">
                <a:ln>
                  <a:noFill/>
                </a:ln>
                <a:solidFill>
                  <a:prstClr val="black"/>
                </a:solidFill>
                <a:effectLst/>
                <a:uLnTx/>
                <a:uFillTx/>
                <a:latin typeface="Calibri"/>
                <a:ea typeface="+mn-ea"/>
                <a:cs typeface="+mn-cs"/>
              </a:rPr>
              <a:t>Researcher ID</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26198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653143"/>
          </a:xfrm>
        </p:spPr>
        <p:txBody>
          <a:bodyPr>
            <a:normAutofit/>
          </a:bodyPr>
          <a:lstStyle/>
          <a:p>
            <a:r>
              <a:rPr lang="en-US" sz="2800" b="1" dirty="0">
                <a:solidFill>
                  <a:srgbClr val="FF00FF"/>
                </a:solidFill>
              </a:rPr>
              <a:t>Options for presenting your Report – Exercise 8</a:t>
            </a:r>
          </a:p>
        </p:txBody>
      </p:sp>
      <p:sp>
        <p:nvSpPr>
          <p:cNvPr id="3" name="Content Placeholder 2"/>
          <p:cNvSpPr>
            <a:spLocks noGrp="1"/>
          </p:cNvSpPr>
          <p:nvPr>
            <p:ph idx="1"/>
          </p:nvPr>
        </p:nvSpPr>
        <p:spPr>
          <a:xfrm>
            <a:off x="1524000" y="1831729"/>
            <a:ext cx="9144000" cy="4874305"/>
          </a:xfrm>
        </p:spPr>
        <p:txBody>
          <a:bodyPr>
            <a:normAutofit/>
          </a:bodyPr>
          <a:lstStyle/>
          <a:p>
            <a:r>
              <a:rPr lang="en-US" sz="2800" b="1" dirty="0"/>
              <a:t>Slide deck</a:t>
            </a:r>
          </a:p>
          <a:p>
            <a:pPr lvl="1"/>
            <a:r>
              <a:rPr lang="en-US" dirty="0"/>
              <a:t>You will need to copy and paste the data you have prepared into </a:t>
            </a:r>
            <a:r>
              <a:rPr lang="en-US" dirty="0" err="1"/>
              <a:t>Powerpoint</a:t>
            </a:r>
            <a:r>
              <a:rPr lang="en-US" dirty="0"/>
              <a:t> or an open source equivalent.</a:t>
            </a:r>
          </a:p>
          <a:p>
            <a:r>
              <a:rPr lang="en-US" sz="2800" b="1" dirty="0"/>
              <a:t>Word document</a:t>
            </a:r>
          </a:p>
          <a:p>
            <a:pPr marL="0" indent="0">
              <a:buNone/>
            </a:pPr>
            <a:r>
              <a:rPr lang="en-US" sz="2800" dirty="0"/>
              <a:t>	– You will need to copy and paste the date you have prepared into MS Word  or an open source equivalent.</a:t>
            </a:r>
          </a:p>
          <a:p>
            <a:r>
              <a:rPr lang="en-US" sz="2800" b="1" dirty="0" err="1"/>
              <a:t>Infographic</a:t>
            </a:r>
            <a:r>
              <a:rPr lang="en-US" sz="2800" dirty="0"/>
              <a:t> – either in </a:t>
            </a:r>
            <a:r>
              <a:rPr lang="en-US" sz="2800" dirty="0" err="1"/>
              <a:t>pdf</a:t>
            </a:r>
            <a:r>
              <a:rPr lang="en-US" sz="2800" dirty="0"/>
              <a:t>/jpg OR online &amp; interactive</a:t>
            </a:r>
          </a:p>
          <a:p>
            <a:pPr marL="0" indent="0">
              <a:buNone/>
            </a:pPr>
            <a:r>
              <a:rPr lang="en-US" sz="2800" dirty="0"/>
              <a:t>	– You may use </a:t>
            </a:r>
            <a:r>
              <a:rPr lang="en-US" sz="2800" dirty="0" err="1"/>
              <a:t>Canva.com</a:t>
            </a:r>
            <a:r>
              <a:rPr lang="en-US" sz="2800" dirty="0"/>
              <a:t> or </a:t>
            </a:r>
            <a:r>
              <a:rPr lang="en-US" sz="2800" dirty="0" err="1"/>
              <a:t>PiktoChart.com</a:t>
            </a:r>
            <a:r>
              <a:rPr lang="en-US" sz="2800" dirty="0"/>
              <a:t> [both in </a:t>
            </a:r>
            <a:r>
              <a:rPr lang="en-US" sz="2000" dirty="0"/>
              <a:t>CHROME BOOKMARKS] </a:t>
            </a:r>
            <a:r>
              <a:rPr lang="en-US" sz="2800" dirty="0"/>
              <a:t>or equivalent. To make the results available you may Download the report and/or share it online.</a:t>
            </a:r>
          </a:p>
        </p:txBody>
      </p:sp>
      <p:sp>
        <p:nvSpPr>
          <p:cNvPr id="4" name="TextBox 3"/>
          <p:cNvSpPr txBox="1"/>
          <p:nvPr/>
        </p:nvSpPr>
        <p:spPr>
          <a:xfrm>
            <a:off x="1524000" y="653144"/>
            <a:ext cx="941854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The timeframe, audience and purpose of your report will be relevant. Consider using one or more of the following:</a:t>
            </a:r>
          </a:p>
        </p:txBody>
      </p:sp>
    </p:spTree>
    <p:extLst>
      <p:ext uri="{BB962C8B-B14F-4D97-AF65-F5344CB8AC3E}">
        <p14:creationId xmlns:p14="http://schemas.microsoft.com/office/powerpoint/2010/main" val="81371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750304"/>
            <a:ext cx="9144000" cy="5690410"/>
          </a:xfrm>
          <a:prstGeom prst="rect">
            <a:avLst/>
          </a:prstGeom>
        </p:spPr>
      </p:pic>
      <p:sp>
        <p:nvSpPr>
          <p:cNvPr id="5" name="TextBox 4"/>
          <p:cNvSpPr txBox="1"/>
          <p:nvPr/>
        </p:nvSpPr>
        <p:spPr>
          <a:xfrm>
            <a:off x="2957287" y="14905"/>
            <a:ext cx="64225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uLnTx/>
                <a:uFillTx/>
                <a:latin typeface="Calibri"/>
                <a:ea typeface="+mn-ea"/>
                <a:cs typeface="+mn-cs"/>
              </a:rPr>
              <a:t>Data presentation using </a:t>
            </a:r>
            <a:r>
              <a:rPr kumimoji="0" lang="en-US" sz="2800" b="1" i="0" u="none" strike="noStrike" kern="1200" cap="none" spc="0" normalizeH="0" baseline="0" noProof="0" dirty="0" err="1">
                <a:ln>
                  <a:noFill/>
                </a:ln>
                <a:solidFill>
                  <a:srgbClr val="FF00FF"/>
                </a:solidFill>
                <a:effectLst/>
                <a:uLnTx/>
                <a:uFillTx/>
                <a:latin typeface="Calibri"/>
                <a:ea typeface="+mn-ea"/>
                <a:cs typeface="+mn-cs"/>
              </a:rPr>
              <a:t>Canva.com</a:t>
            </a:r>
            <a:endParaRPr kumimoji="0" lang="en-US" sz="2800" b="1" i="0" u="none" strike="noStrike" kern="1200" cap="none" spc="0" normalizeH="0" baseline="0" noProof="0" dirty="0">
              <a:ln>
                <a:noFill/>
              </a:ln>
              <a:solidFill>
                <a:srgbClr val="FF00FF"/>
              </a:solidFill>
              <a:effectLst/>
              <a:uLnTx/>
              <a:uFillTx/>
              <a:latin typeface="Calibri"/>
              <a:ea typeface="+mn-ea"/>
              <a:cs typeface="+mn-cs"/>
            </a:endParaRPr>
          </a:p>
        </p:txBody>
      </p:sp>
    </p:spTree>
    <p:extLst>
      <p:ext uri="{BB962C8B-B14F-4D97-AF65-F5344CB8AC3E}">
        <p14:creationId xmlns:p14="http://schemas.microsoft.com/office/powerpoint/2010/main" val="367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541791"/>
          </a:xfrm>
        </p:spPr>
        <p:txBody>
          <a:bodyPr>
            <a:normAutofit/>
          </a:bodyPr>
          <a:lstStyle/>
          <a:p>
            <a:r>
              <a:rPr lang="en-US" sz="2800" b="1" dirty="0">
                <a:solidFill>
                  <a:srgbClr val="FF00FF"/>
                </a:solidFill>
              </a:rPr>
              <a:t>Presenting your report – Exercise 9.</a:t>
            </a:r>
          </a:p>
        </p:txBody>
      </p:sp>
      <p:sp>
        <p:nvSpPr>
          <p:cNvPr id="3" name="Content Placeholder 2"/>
          <p:cNvSpPr>
            <a:spLocks noGrp="1"/>
          </p:cNvSpPr>
          <p:nvPr>
            <p:ph idx="1"/>
          </p:nvPr>
        </p:nvSpPr>
        <p:spPr>
          <a:xfrm>
            <a:off x="1687286" y="1417638"/>
            <a:ext cx="8980714" cy="4932362"/>
          </a:xfrm>
        </p:spPr>
        <p:txBody>
          <a:bodyPr>
            <a:normAutofit fontScale="85000" lnSpcReduction="20000"/>
          </a:bodyPr>
          <a:lstStyle/>
          <a:p>
            <a:pPr marL="0" indent="0">
              <a:buNone/>
            </a:pPr>
            <a:r>
              <a:rPr lang="en-US" dirty="0"/>
              <a:t>You’ve got all the data you need for now – it’s time to present it!</a:t>
            </a:r>
          </a:p>
          <a:p>
            <a:pPr marL="0" indent="0">
              <a:buNone/>
            </a:pPr>
            <a:endParaRPr lang="en-US" dirty="0"/>
          </a:p>
          <a:p>
            <a:pPr marL="514350" indent="-514350">
              <a:buAutoNum type="arabicPeriod"/>
            </a:pPr>
            <a:r>
              <a:rPr lang="en-US" dirty="0"/>
              <a:t>Put it in a slideshow – open a blank </a:t>
            </a:r>
            <a:r>
              <a:rPr lang="en-US" dirty="0" err="1"/>
              <a:t>powerpoint</a:t>
            </a:r>
            <a:r>
              <a:rPr lang="en-US" dirty="0"/>
              <a:t> presentation and add the data you’ve collected to the slides.</a:t>
            </a:r>
          </a:p>
          <a:p>
            <a:pPr marL="0" indent="0">
              <a:buNone/>
            </a:pPr>
            <a:r>
              <a:rPr lang="en-US" dirty="0"/>
              <a:t> </a:t>
            </a:r>
          </a:p>
          <a:p>
            <a:pPr marL="514350" indent="-514350">
              <a:buAutoNum type="arabicPeriod" startAt="2"/>
            </a:pPr>
            <a:r>
              <a:rPr lang="en-US" dirty="0"/>
              <a:t>Present your data in an </a:t>
            </a:r>
            <a:r>
              <a:rPr lang="en-US" dirty="0" err="1"/>
              <a:t>infographic</a:t>
            </a:r>
            <a:r>
              <a:rPr lang="en-US" dirty="0"/>
              <a:t> – Register with </a:t>
            </a:r>
            <a:r>
              <a:rPr lang="en-US" dirty="0" err="1"/>
              <a:t>Canva.com</a:t>
            </a:r>
            <a:r>
              <a:rPr lang="en-US" dirty="0"/>
              <a:t> or	</a:t>
            </a:r>
            <a:r>
              <a:rPr lang="en-US" dirty="0" err="1"/>
              <a:t>Piktochart</a:t>
            </a:r>
            <a:r>
              <a:rPr lang="en-US" dirty="0"/>
              <a:t> and create your presentation online. 	When you are finished, make it public! (You can 	always change it/delete it later).</a:t>
            </a:r>
          </a:p>
          <a:p>
            <a:pPr marL="0" indent="0">
              <a:buNone/>
            </a:pPr>
            <a:endParaRPr lang="en-US" dirty="0"/>
          </a:p>
          <a:p>
            <a:pPr marL="0" indent="0">
              <a:buNone/>
            </a:pPr>
            <a:r>
              <a:rPr lang="en-US" dirty="0"/>
              <a:t>[introduction to </a:t>
            </a:r>
            <a:r>
              <a:rPr lang="en-US" dirty="0" err="1"/>
              <a:t>Canva.com</a:t>
            </a:r>
            <a:r>
              <a:rPr lang="en-US" dirty="0"/>
              <a:t>]</a:t>
            </a:r>
          </a:p>
        </p:txBody>
      </p:sp>
    </p:spTree>
    <p:extLst>
      <p:ext uri="{BB962C8B-B14F-4D97-AF65-F5344CB8AC3E}">
        <p14:creationId xmlns:p14="http://schemas.microsoft.com/office/powerpoint/2010/main" val="164791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4362"/>
          </a:xfrm>
        </p:spPr>
        <p:txBody>
          <a:bodyPr>
            <a:normAutofit/>
          </a:bodyPr>
          <a:lstStyle/>
          <a:p>
            <a:r>
              <a:rPr lang="en-US" sz="2800" b="1" dirty="0">
                <a:solidFill>
                  <a:srgbClr val="FF00FF"/>
                </a:solidFill>
              </a:rPr>
              <a:t>Review your report – Exercise 10.</a:t>
            </a:r>
          </a:p>
        </p:txBody>
      </p:sp>
      <p:sp>
        <p:nvSpPr>
          <p:cNvPr id="3" name="Content Placeholder 2"/>
          <p:cNvSpPr>
            <a:spLocks noGrp="1"/>
          </p:cNvSpPr>
          <p:nvPr>
            <p:ph idx="1"/>
          </p:nvPr>
        </p:nvSpPr>
        <p:spPr>
          <a:xfrm>
            <a:off x="1705430" y="1161144"/>
            <a:ext cx="8962571" cy="4965020"/>
          </a:xfrm>
        </p:spPr>
        <p:txBody>
          <a:bodyPr/>
          <a:lstStyle/>
          <a:p>
            <a:r>
              <a:rPr lang="en-US" dirty="0"/>
              <a:t>Add 3-4 headline statements – awards and </a:t>
            </a:r>
            <a:r>
              <a:rPr lang="en-US" dirty="0" err="1"/>
              <a:t>honours</a:t>
            </a:r>
            <a:r>
              <a:rPr lang="en-US" dirty="0"/>
              <a:t> (if you can find this information),other items of note (patents </a:t>
            </a:r>
            <a:r>
              <a:rPr lang="en-US" dirty="0" err="1"/>
              <a:t>etc</a:t>
            </a:r>
            <a:r>
              <a:rPr lang="en-US" dirty="0"/>
              <a:t>?).</a:t>
            </a:r>
          </a:p>
          <a:p>
            <a:r>
              <a:rPr lang="en-US" dirty="0"/>
              <a:t>Add additional information if possible and appropriate (</a:t>
            </a:r>
            <a:r>
              <a:rPr lang="en-US" dirty="0" err="1"/>
              <a:t>Altmetric</a:t>
            </a:r>
            <a:r>
              <a:rPr lang="en-US" dirty="0"/>
              <a:t>, benchmarked, </a:t>
            </a:r>
            <a:r>
              <a:rPr lang="en-US" dirty="0" err="1"/>
              <a:t>societlal</a:t>
            </a:r>
            <a:r>
              <a:rPr lang="en-US" dirty="0"/>
              <a:t> impact, professional leadership). See next section!</a:t>
            </a:r>
          </a:p>
          <a:p>
            <a:r>
              <a:rPr lang="en-US" dirty="0"/>
              <a:t>Don</a:t>
            </a:r>
            <a:r>
              <a:rPr lang="ga-IE" dirty="0"/>
              <a:t>’t forget to add your data sources and  note the methodology and any caveats that should be taken into account in relation to the metrics used.</a:t>
            </a:r>
            <a:endParaRPr lang="en-US" dirty="0"/>
          </a:p>
        </p:txBody>
      </p:sp>
    </p:spTree>
    <p:extLst>
      <p:ext uri="{BB962C8B-B14F-4D97-AF65-F5344CB8AC3E}">
        <p14:creationId xmlns:p14="http://schemas.microsoft.com/office/powerpoint/2010/main" val="252250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43"/>
            <a:ext cx="8229600" cy="614362"/>
          </a:xfrm>
        </p:spPr>
        <p:txBody>
          <a:bodyPr>
            <a:normAutofit/>
          </a:bodyPr>
          <a:lstStyle/>
          <a:p>
            <a:r>
              <a:rPr lang="en-US" sz="2800" b="1" dirty="0">
                <a:solidFill>
                  <a:srgbClr val="FF00FF"/>
                </a:solidFill>
              </a:rPr>
              <a:t>Getting more data – Exercise 11.</a:t>
            </a:r>
          </a:p>
        </p:txBody>
      </p:sp>
      <p:sp>
        <p:nvSpPr>
          <p:cNvPr id="3" name="Content Placeholder 2"/>
          <p:cNvSpPr>
            <a:spLocks noGrp="1"/>
          </p:cNvSpPr>
          <p:nvPr>
            <p:ph idx="1"/>
          </p:nvPr>
        </p:nvSpPr>
        <p:spPr>
          <a:xfrm>
            <a:off x="1651000" y="925287"/>
            <a:ext cx="9017000" cy="5696856"/>
          </a:xfrm>
        </p:spPr>
        <p:txBody>
          <a:bodyPr>
            <a:normAutofit fontScale="92500" lnSpcReduction="20000"/>
          </a:bodyPr>
          <a:lstStyle/>
          <a:p>
            <a:r>
              <a:rPr lang="en-US" dirty="0"/>
              <a:t>Go to </a:t>
            </a:r>
            <a:r>
              <a:rPr lang="en-US" dirty="0" err="1"/>
              <a:t>Altmetric</a:t>
            </a:r>
            <a:r>
              <a:rPr lang="en-US" dirty="0"/>
              <a:t> Explorer &amp; login (details will be provided).</a:t>
            </a:r>
          </a:p>
          <a:p>
            <a:r>
              <a:rPr lang="en-US" dirty="0"/>
              <a:t>Follow the instructions provided to set up a new ‘Group’. Give it the name of your choice.</a:t>
            </a:r>
          </a:p>
          <a:p>
            <a:r>
              <a:rPr lang="en-US" dirty="0"/>
              <a:t>Under ‘Edit’, you must paste a list of DOIs of your researcher’s papers. You saved the spreadsheet in Exercise 1. Now copy the DOIs from the spreadsheet and paste into the Edit box on </a:t>
            </a:r>
            <a:r>
              <a:rPr lang="en-US" dirty="0" err="1"/>
              <a:t>Altmetric</a:t>
            </a:r>
            <a:r>
              <a:rPr lang="en-US" dirty="0"/>
              <a:t> Explorer. Click on the number that appears.</a:t>
            </a:r>
          </a:p>
          <a:p>
            <a:r>
              <a:rPr lang="en-US" dirty="0" err="1"/>
              <a:t>Analyse</a:t>
            </a:r>
            <a:r>
              <a:rPr lang="en-US" dirty="0"/>
              <a:t> the Overall data for use in headline statements. Copy the Twitter map if appropriate. Note mentions in news items and policy documents in particular.</a:t>
            </a:r>
          </a:p>
          <a:p>
            <a:r>
              <a:rPr lang="en-US" dirty="0"/>
              <a:t>Add to your report!</a:t>
            </a:r>
          </a:p>
        </p:txBody>
      </p:sp>
    </p:spTree>
    <p:extLst>
      <p:ext uri="{BB962C8B-B14F-4D97-AF65-F5344CB8AC3E}">
        <p14:creationId xmlns:p14="http://schemas.microsoft.com/office/powerpoint/2010/main" val="401993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8"/>
            <a:ext cx="8229600" cy="904648"/>
          </a:xfrm>
        </p:spPr>
        <p:txBody>
          <a:bodyPr>
            <a:normAutofit/>
          </a:bodyPr>
          <a:lstStyle/>
          <a:p>
            <a:r>
              <a:rPr lang="en-US" sz="2800" b="1" dirty="0">
                <a:solidFill>
                  <a:srgbClr val="FF00FF"/>
                </a:solidFill>
              </a:rPr>
              <a:t>Other data sources</a:t>
            </a:r>
          </a:p>
        </p:txBody>
      </p:sp>
      <p:sp>
        <p:nvSpPr>
          <p:cNvPr id="3" name="Content Placeholder 2"/>
          <p:cNvSpPr>
            <a:spLocks noGrp="1"/>
          </p:cNvSpPr>
          <p:nvPr>
            <p:ph idx="1"/>
          </p:nvPr>
        </p:nvSpPr>
        <p:spPr>
          <a:xfrm>
            <a:off x="1672771" y="925287"/>
            <a:ext cx="8995229" cy="5533570"/>
          </a:xfrm>
        </p:spPr>
        <p:txBody>
          <a:bodyPr>
            <a:normAutofit/>
          </a:bodyPr>
          <a:lstStyle/>
          <a:p>
            <a:r>
              <a:rPr lang="en-US" dirty="0"/>
              <a:t>Patent databases</a:t>
            </a:r>
          </a:p>
          <a:p>
            <a:r>
              <a:rPr lang="en-US" dirty="0"/>
              <a:t>Institutional repository statistics (and Google Analytics) – number of OA papers, hits, downloads… from industry, </a:t>
            </a:r>
            <a:r>
              <a:rPr lang="en-US" dirty="0" err="1"/>
              <a:t>gov</a:t>
            </a:r>
            <a:r>
              <a:rPr lang="en-US" dirty="0"/>
              <a:t>, schools, universities (latter from Google Analytics).</a:t>
            </a:r>
          </a:p>
          <a:p>
            <a:r>
              <a:rPr lang="en-US" dirty="0"/>
              <a:t>Impact case studies (see UK REF Impact Database for inspiration!).</a:t>
            </a:r>
          </a:p>
          <a:p>
            <a:r>
              <a:rPr lang="en-US" dirty="0"/>
              <a:t>Institutional information – local databases, reports, research information system?</a:t>
            </a:r>
          </a:p>
        </p:txBody>
      </p:sp>
    </p:spTree>
    <p:extLst>
      <p:ext uri="{BB962C8B-B14F-4D97-AF65-F5344CB8AC3E}">
        <p14:creationId xmlns:p14="http://schemas.microsoft.com/office/powerpoint/2010/main" val="50520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28DB-2830-4544-8F8E-B52853E27F8D}"/>
              </a:ext>
            </a:extLst>
          </p:cNvPr>
          <p:cNvSpPr>
            <a:spLocks noGrp="1"/>
          </p:cNvSpPr>
          <p:nvPr>
            <p:ph type="title"/>
          </p:nvPr>
        </p:nvSpPr>
        <p:spPr/>
        <p:txBody>
          <a:bodyPr/>
          <a:lstStyle/>
          <a:p>
            <a:r>
              <a:rPr lang="en-US" b="1" dirty="0">
                <a:solidFill>
                  <a:schemeClr val="accent1"/>
                </a:solidFill>
              </a:rPr>
              <a:t>Working with Information providers</a:t>
            </a:r>
          </a:p>
        </p:txBody>
      </p:sp>
      <p:sp>
        <p:nvSpPr>
          <p:cNvPr id="3" name="Content Placeholder 2">
            <a:extLst>
              <a:ext uri="{FF2B5EF4-FFF2-40B4-BE49-F238E27FC236}">
                <a16:creationId xmlns:a16="http://schemas.microsoft.com/office/drawing/2014/main" id="{986A166D-8768-FA4F-B6E8-F58A54E85244}"/>
              </a:ext>
            </a:extLst>
          </p:cNvPr>
          <p:cNvSpPr>
            <a:spLocks noGrp="1"/>
          </p:cNvSpPr>
          <p:nvPr>
            <p:ph idx="1"/>
          </p:nvPr>
        </p:nvSpPr>
        <p:spPr>
          <a:xfrm>
            <a:off x="762000" y="1282701"/>
            <a:ext cx="10972800" cy="4525963"/>
          </a:xfrm>
        </p:spPr>
        <p:txBody>
          <a:bodyPr>
            <a:normAutofit/>
          </a:bodyPr>
          <a:lstStyle/>
          <a:p>
            <a:r>
              <a:rPr lang="en-US" dirty="0"/>
              <a:t>Clarivate Analytics, Elsevier/Scopus, Dimensions etc. provide valuable training, online and face-to-face.</a:t>
            </a:r>
          </a:p>
          <a:p>
            <a:r>
              <a:rPr lang="en-US" dirty="0"/>
              <a:t>Check out the webinars provided by these and by </a:t>
            </a:r>
            <a:r>
              <a:rPr lang="en-US" dirty="0" err="1"/>
              <a:t>Altmetric.com</a:t>
            </a:r>
            <a:r>
              <a:rPr lang="en-US" dirty="0"/>
              <a:t> </a:t>
            </a:r>
          </a:p>
          <a:p>
            <a:r>
              <a:rPr lang="en-US" dirty="0"/>
              <a:t>The same rules apply: make sure the institutional context is clear (otherwise your researchers will get mixed messages).</a:t>
            </a:r>
          </a:p>
          <a:p>
            <a:r>
              <a:rPr lang="en-US" dirty="0"/>
              <a:t>If you organize this training, you will be viewed as the contact and provider of additional information.</a:t>
            </a:r>
          </a:p>
        </p:txBody>
      </p:sp>
    </p:spTree>
    <p:extLst>
      <p:ext uri="{BB962C8B-B14F-4D97-AF65-F5344CB8AC3E}">
        <p14:creationId xmlns:p14="http://schemas.microsoft.com/office/powerpoint/2010/main" val="2758838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1430"/>
            <a:ext cx="9144000" cy="759505"/>
          </a:xfrm>
        </p:spPr>
        <p:txBody>
          <a:bodyPr>
            <a:normAutofit/>
          </a:bodyPr>
          <a:lstStyle/>
          <a:p>
            <a:r>
              <a:rPr lang="en-US" sz="2800" b="1" dirty="0">
                <a:solidFill>
                  <a:srgbClr val="FF00FF"/>
                </a:solidFill>
              </a:rPr>
              <a:t>Evaluating individuals, groups and Institutions</a:t>
            </a:r>
          </a:p>
        </p:txBody>
      </p:sp>
      <p:sp>
        <p:nvSpPr>
          <p:cNvPr id="3" name="Content Placeholder 2"/>
          <p:cNvSpPr>
            <a:spLocks noGrp="1"/>
          </p:cNvSpPr>
          <p:nvPr>
            <p:ph idx="1"/>
          </p:nvPr>
        </p:nvSpPr>
        <p:spPr>
          <a:xfrm>
            <a:off x="1687286" y="596219"/>
            <a:ext cx="8980714" cy="6443209"/>
          </a:xfrm>
        </p:spPr>
        <p:txBody>
          <a:bodyPr>
            <a:normAutofit fontScale="77500" lnSpcReduction="20000"/>
          </a:bodyPr>
          <a:lstStyle/>
          <a:p>
            <a:r>
              <a:rPr lang="en-US" dirty="0"/>
              <a:t>All of the metrics used may be applied at the group and institutional levels – but it is not easy to aggregate the data using free tools.</a:t>
            </a:r>
          </a:p>
          <a:p>
            <a:r>
              <a:rPr lang="en-US" dirty="0"/>
              <a:t>Benchmarked information is extremely desirable but is not currently freely available.</a:t>
            </a:r>
          </a:p>
          <a:p>
            <a:pPr marL="0" indent="0">
              <a:buNone/>
            </a:pPr>
            <a:endParaRPr lang="en-US" dirty="0"/>
          </a:p>
          <a:p>
            <a:pPr marL="0" indent="0">
              <a:buNone/>
            </a:pPr>
            <a:r>
              <a:rPr lang="en-US" b="1" i="1" dirty="0"/>
              <a:t>Solutions:</a:t>
            </a:r>
          </a:p>
          <a:p>
            <a:r>
              <a:rPr lang="en-US" dirty="0"/>
              <a:t>Use institutional data from U-</a:t>
            </a:r>
            <a:r>
              <a:rPr lang="en-US" dirty="0" err="1"/>
              <a:t>Multirank</a:t>
            </a:r>
            <a:r>
              <a:rPr lang="en-US" dirty="0"/>
              <a:t> (some information is also available from other university ranking systems).</a:t>
            </a:r>
          </a:p>
          <a:p>
            <a:r>
              <a:rPr lang="en-US" dirty="0"/>
              <a:t>Get periodic access to Web of Science/</a:t>
            </a:r>
            <a:r>
              <a:rPr lang="en-US" dirty="0" err="1"/>
              <a:t>InCites</a:t>
            </a:r>
            <a:r>
              <a:rPr lang="en-US" dirty="0"/>
              <a:t> or Scopus/</a:t>
            </a:r>
            <a:r>
              <a:rPr lang="en-US" dirty="0" err="1"/>
              <a:t>SciVal</a:t>
            </a:r>
            <a:r>
              <a:rPr lang="en-US" dirty="0"/>
              <a:t> - &amp; download the essential data.</a:t>
            </a:r>
          </a:p>
          <a:p>
            <a:r>
              <a:rPr lang="en-US" dirty="0"/>
              <a:t>Establish benchmarking/data-sharing partnerships with similar institutions and exchange validated local information.</a:t>
            </a:r>
          </a:p>
          <a:p>
            <a:r>
              <a:rPr lang="en-US" dirty="0" err="1"/>
              <a:t>Pressurise</a:t>
            </a:r>
            <a:r>
              <a:rPr lang="en-US" dirty="0"/>
              <a:t> the existing service providers to improve their services (facilitating downloads, linking to ORCID, improving coverage, etc.) and to make more of this information available to </a:t>
            </a:r>
            <a:r>
              <a:rPr lang="en-US" dirty="0" err="1"/>
              <a:t>organisations</a:t>
            </a:r>
            <a:r>
              <a:rPr lang="en-US" dirty="0"/>
              <a:t> who currently do not have access to it.</a:t>
            </a:r>
          </a:p>
        </p:txBody>
      </p:sp>
    </p:spTree>
    <p:extLst>
      <p:ext uri="{BB962C8B-B14F-4D97-AF65-F5344CB8AC3E}">
        <p14:creationId xmlns:p14="http://schemas.microsoft.com/office/powerpoint/2010/main" val="167846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B37F-2097-6A4A-93BE-9EEAF4A76C74}"/>
              </a:ext>
            </a:extLst>
          </p:cNvPr>
          <p:cNvSpPr>
            <a:spLocks noGrp="1"/>
          </p:cNvSpPr>
          <p:nvPr>
            <p:ph type="title"/>
          </p:nvPr>
        </p:nvSpPr>
        <p:spPr>
          <a:xfrm>
            <a:off x="557107" y="305505"/>
            <a:ext cx="10515600" cy="885189"/>
          </a:xfrm>
        </p:spPr>
        <p:txBody>
          <a:bodyPr/>
          <a:lstStyle/>
          <a:p>
            <a:r>
              <a:rPr lang="en-US" b="1" dirty="0">
                <a:solidFill>
                  <a:schemeClr val="accent1"/>
                </a:solidFill>
              </a:rPr>
              <a:t>Who is your audience?</a:t>
            </a:r>
          </a:p>
        </p:txBody>
      </p:sp>
      <p:sp>
        <p:nvSpPr>
          <p:cNvPr id="3" name="Content Placeholder 2">
            <a:extLst>
              <a:ext uri="{FF2B5EF4-FFF2-40B4-BE49-F238E27FC236}">
                <a16:creationId xmlns:a16="http://schemas.microsoft.com/office/drawing/2014/main" id="{093617FF-BCC7-3446-9122-DB34C0EEDDB8}"/>
              </a:ext>
            </a:extLst>
          </p:cNvPr>
          <p:cNvSpPr>
            <a:spLocks noGrp="1"/>
          </p:cNvSpPr>
          <p:nvPr>
            <p:ph idx="1"/>
          </p:nvPr>
        </p:nvSpPr>
        <p:spPr>
          <a:xfrm>
            <a:off x="705697" y="1303691"/>
            <a:ext cx="10515600" cy="2026037"/>
          </a:xfrm>
        </p:spPr>
        <p:txBody>
          <a:bodyPr>
            <a:normAutofit fontScale="85000" lnSpcReduction="20000"/>
          </a:bodyPr>
          <a:lstStyle/>
          <a:p>
            <a:r>
              <a:rPr lang="en-US" dirty="0"/>
              <a:t>Librarians (Faculty Liaison Librarians, Other Colleagues)</a:t>
            </a:r>
          </a:p>
          <a:p>
            <a:r>
              <a:rPr lang="en-US" dirty="0"/>
              <a:t>Students (Postgraduate, undergraduates in final year/who may be publishing)</a:t>
            </a:r>
          </a:p>
          <a:p>
            <a:r>
              <a:rPr lang="en-US" dirty="0"/>
              <a:t>Early Career Researchers</a:t>
            </a:r>
          </a:p>
          <a:p>
            <a:r>
              <a:rPr lang="en-US" dirty="0"/>
              <a:t>Established Researchers</a:t>
            </a:r>
          </a:p>
          <a:p>
            <a:r>
              <a:rPr lang="en-US" dirty="0"/>
              <a:t>External groups/individuals</a:t>
            </a:r>
          </a:p>
          <a:p>
            <a:pPr marL="0" indent="0">
              <a:buNone/>
            </a:pPr>
            <a:endParaRPr lang="en-US" dirty="0"/>
          </a:p>
        </p:txBody>
      </p:sp>
      <p:sp>
        <p:nvSpPr>
          <p:cNvPr id="4" name="Content Placeholder 2">
            <a:extLst>
              <a:ext uri="{FF2B5EF4-FFF2-40B4-BE49-F238E27FC236}">
                <a16:creationId xmlns:a16="http://schemas.microsoft.com/office/drawing/2014/main" id="{243CA5BA-A28B-E048-B3F8-37C243ECEA4D}"/>
              </a:ext>
            </a:extLst>
          </p:cNvPr>
          <p:cNvSpPr txBox="1">
            <a:spLocks/>
          </p:cNvSpPr>
          <p:nvPr/>
        </p:nvSpPr>
        <p:spPr>
          <a:xfrm>
            <a:off x="838200" y="3993445"/>
            <a:ext cx="10515600" cy="24750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Multiple disciplines / Interdisciplinary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Arts and humanities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Social Sciences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STEM (Science, Technology, Engineering, Mathematics)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 Sciences</a:t>
            </a:r>
          </a:p>
        </p:txBody>
      </p:sp>
      <p:sp>
        <p:nvSpPr>
          <p:cNvPr id="5" name="Title 1">
            <a:extLst>
              <a:ext uri="{FF2B5EF4-FFF2-40B4-BE49-F238E27FC236}">
                <a16:creationId xmlns:a16="http://schemas.microsoft.com/office/drawing/2014/main" id="{66EB38A6-2C2B-BF45-A39A-91BFE70DE857}"/>
              </a:ext>
            </a:extLst>
          </p:cNvPr>
          <p:cNvSpPr txBox="1">
            <a:spLocks/>
          </p:cNvSpPr>
          <p:nvPr/>
        </p:nvSpPr>
        <p:spPr>
          <a:xfrm>
            <a:off x="705697" y="3429000"/>
            <a:ext cx="10515600" cy="885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472C4"/>
                </a:solidFill>
                <a:effectLst/>
                <a:uLnTx/>
                <a:uFillTx/>
                <a:latin typeface="Calibri Light" panose="020F0302020204030204"/>
                <a:ea typeface="+mj-ea"/>
                <a:cs typeface="+mj-cs"/>
              </a:rPr>
              <a:t>What are their disciplines?</a:t>
            </a:r>
          </a:p>
        </p:txBody>
      </p:sp>
    </p:spTree>
    <p:extLst>
      <p:ext uri="{BB962C8B-B14F-4D97-AF65-F5344CB8AC3E}">
        <p14:creationId xmlns:p14="http://schemas.microsoft.com/office/powerpoint/2010/main" val="68233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2519-037A-6347-A908-76E7BB781641}"/>
              </a:ext>
            </a:extLst>
          </p:cNvPr>
          <p:cNvSpPr>
            <a:spLocks noGrp="1"/>
          </p:cNvSpPr>
          <p:nvPr>
            <p:ph type="title"/>
          </p:nvPr>
        </p:nvSpPr>
        <p:spPr/>
        <p:txBody>
          <a:bodyPr/>
          <a:lstStyle/>
          <a:p>
            <a:r>
              <a:rPr lang="en-US" b="1" dirty="0">
                <a:solidFill>
                  <a:schemeClr val="accent1">
                    <a:lumMod val="75000"/>
                  </a:schemeClr>
                </a:solidFill>
                <a:latin typeface="+mn-lt"/>
              </a:rPr>
              <a:t>Make it as relevant and interactive as possible…</a:t>
            </a:r>
          </a:p>
        </p:txBody>
      </p:sp>
      <p:sp>
        <p:nvSpPr>
          <p:cNvPr id="3" name="Content Placeholder 2">
            <a:extLst>
              <a:ext uri="{FF2B5EF4-FFF2-40B4-BE49-F238E27FC236}">
                <a16:creationId xmlns:a16="http://schemas.microsoft.com/office/drawing/2014/main" id="{FF77549A-3157-8D48-9B2E-1784C31CD677}"/>
              </a:ext>
            </a:extLst>
          </p:cNvPr>
          <p:cNvSpPr>
            <a:spLocks noGrp="1"/>
          </p:cNvSpPr>
          <p:nvPr>
            <p:ph idx="1"/>
          </p:nvPr>
        </p:nvSpPr>
        <p:spPr/>
        <p:txBody>
          <a:bodyPr/>
          <a:lstStyle/>
          <a:p>
            <a:r>
              <a:rPr lang="en-US" dirty="0"/>
              <a:t>Survey the participants beforehand</a:t>
            </a:r>
          </a:p>
          <a:p>
            <a:r>
              <a:rPr lang="en-US" dirty="0"/>
              <a:t>Check their access to the tools &amp; resources referenced in the training</a:t>
            </a:r>
          </a:p>
          <a:p>
            <a:r>
              <a:rPr lang="en-US" dirty="0"/>
              <a:t>Give them a ‘prepare’ task (a reflective question, a case study, a tool to access);</a:t>
            </a:r>
          </a:p>
          <a:p>
            <a:r>
              <a:rPr lang="en-US" dirty="0"/>
              <a:t>Give them practical exercises to do in class and/or to take away</a:t>
            </a:r>
          </a:p>
          <a:p>
            <a:r>
              <a:rPr lang="en-US" dirty="0"/>
              <a:t>Study the audience’s disciplinary publishing </a:t>
            </a:r>
            <a:r>
              <a:rPr lang="en-US" dirty="0" err="1"/>
              <a:t>behaviour</a:t>
            </a:r>
            <a:r>
              <a:rPr lang="en-US" dirty="0"/>
              <a:t>.</a:t>
            </a:r>
          </a:p>
          <a:p>
            <a:r>
              <a:rPr lang="en-US" dirty="0"/>
              <a:t>Use relevant examples (fields, publishers etc.)</a:t>
            </a:r>
          </a:p>
        </p:txBody>
      </p:sp>
    </p:spTree>
    <p:extLst>
      <p:ext uri="{BB962C8B-B14F-4D97-AF65-F5344CB8AC3E}">
        <p14:creationId xmlns:p14="http://schemas.microsoft.com/office/powerpoint/2010/main" val="305253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1524001" y="1"/>
            <a:ext cx="1451979" cy="1451979"/>
          </a:xfrm>
          <a:prstGeom prst="rect">
            <a:avLst/>
          </a:prstGeom>
        </p:spPr>
      </p:pic>
      <p:sp>
        <p:nvSpPr>
          <p:cNvPr id="2" name="Title 1"/>
          <p:cNvSpPr>
            <a:spLocks noGrp="1"/>
          </p:cNvSpPr>
          <p:nvPr>
            <p:ph type="title"/>
          </p:nvPr>
        </p:nvSpPr>
        <p:spPr>
          <a:xfrm>
            <a:off x="1272685" y="421190"/>
            <a:ext cx="6805914" cy="609600"/>
          </a:xfrm>
        </p:spPr>
        <p:txBody>
          <a:bodyPr>
            <a:noAutofit/>
          </a:bodyPr>
          <a:lstStyle/>
          <a:p>
            <a:r>
              <a:rPr lang="en-US" sz="3600" dirty="0"/>
              <a:t> </a:t>
            </a:r>
            <a:br>
              <a:rPr lang="en-US" sz="3600" dirty="0"/>
            </a:br>
            <a:r>
              <a:rPr lang="en-US" sz="3600" i="1" dirty="0">
                <a:solidFill>
                  <a:schemeClr val="accent1">
                    <a:lumMod val="50000"/>
                  </a:schemeClr>
                </a:solidFill>
              </a:rPr>
              <a:t>Your Research Impact Health Check</a:t>
            </a:r>
          </a:p>
        </p:txBody>
      </p:sp>
      <p:sp>
        <p:nvSpPr>
          <p:cNvPr id="3" name="Content Placeholder 2"/>
          <p:cNvSpPr>
            <a:spLocks noGrp="1"/>
          </p:cNvSpPr>
          <p:nvPr>
            <p:ph idx="1"/>
          </p:nvPr>
        </p:nvSpPr>
        <p:spPr>
          <a:xfrm>
            <a:off x="860612" y="1188751"/>
            <a:ext cx="9144000" cy="5570485"/>
          </a:xfrm>
          <a:ln>
            <a:solidFill>
              <a:schemeClr val="accent1"/>
            </a:solidFill>
          </a:ln>
        </p:spPr>
        <p:txBody>
          <a:bodyPr>
            <a:normAutofit fontScale="92500" lnSpcReduction="20000"/>
          </a:bodyPr>
          <a:lstStyle/>
          <a:p>
            <a:pPr lvl="1">
              <a:buClr>
                <a:schemeClr val="accent6">
                  <a:lumMod val="75000"/>
                </a:schemeClr>
              </a:buClr>
              <a:buSzPct val="85000"/>
              <a:buFont typeface="Wingdings" charset="2"/>
              <a:buChar char="ü"/>
            </a:pPr>
            <a:r>
              <a:rPr lang="en-US" dirty="0"/>
              <a:t> </a:t>
            </a:r>
            <a:r>
              <a:rPr lang="en-US" b="1" dirty="0">
                <a:solidFill>
                  <a:schemeClr val="accent1">
                    <a:lumMod val="50000"/>
                  </a:schemeClr>
                </a:solidFill>
              </a:rPr>
              <a:t>Create at least one research profile (and keep it up-to-date)</a:t>
            </a:r>
          </a:p>
          <a:p>
            <a:pPr lvl="1">
              <a:buClr>
                <a:schemeClr val="accent6">
                  <a:lumMod val="75000"/>
                </a:schemeClr>
              </a:buClr>
              <a:buSzPct val="85000"/>
              <a:buFont typeface="Wingdings" charset="2"/>
              <a:buChar char="ü"/>
            </a:pPr>
            <a:r>
              <a:rPr lang="en-US" b="1" dirty="0">
                <a:solidFill>
                  <a:schemeClr val="accent1">
                    <a:lumMod val="50000"/>
                  </a:schemeClr>
                </a:solidFill>
              </a:rPr>
              <a:t> Get an ORCID id</a:t>
            </a:r>
          </a:p>
          <a:p>
            <a:pPr lvl="1">
              <a:buClr>
                <a:schemeClr val="accent6">
                  <a:lumMod val="75000"/>
                </a:schemeClr>
              </a:buClr>
              <a:buSzPct val="85000"/>
              <a:buFont typeface="Wingdings" charset="2"/>
              <a:buChar char="ü"/>
            </a:pPr>
            <a:r>
              <a:rPr lang="en-US" b="1" dirty="0">
                <a:solidFill>
                  <a:schemeClr val="accent1">
                    <a:lumMod val="50000"/>
                  </a:schemeClr>
                </a:solidFill>
              </a:rPr>
              <a:t> Publish – and then make your work (posters, papers etc.) available on Open Access through TARA</a:t>
            </a:r>
          </a:p>
          <a:p>
            <a:pPr lvl="1">
              <a:buClr>
                <a:schemeClr val="accent6">
                  <a:lumMod val="75000"/>
                </a:schemeClr>
              </a:buClr>
              <a:buSzPct val="85000"/>
              <a:buFont typeface="Wingdings" charset="2"/>
              <a:buChar char="ü"/>
            </a:pPr>
            <a:r>
              <a:rPr lang="en-US" b="1" dirty="0">
                <a:solidFill>
                  <a:schemeClr val="accent1">
                    <a:lumMod val="50000"/>
                  </a:schemeClr>
                </a:solidFill>
              </a:rPr>
              <a:t> Use Research Professional for funding alerts</a:t>
            </a:r>
          </a:p>
          <a:p>
            <a:pPr lvl="1">
              <a:buClr>
                <a:schemeClr val="accent6">
                  <a:lumMod val="75000"/>
                </a:schemeClr>
              </a:buClr>
              <a:buSzPct val="85000"/>
              <a:buFont typeface="Wingdings" charset="2"/>
              <a:buChar char="ü"/>
            </a:pPr>
            <a:r>
              <a:rPr lang="en-US" b="1" dirty="0">
                <a:solidFill>
                  <a:schemeClr val="accent1">
                    <a:lumMod val="50000"/>
                  </a:schemeClr>
                </a:solidFill>
              </a:rPr>
              <a:t> Promote your work via all means</a:t>
            </a:r>
          </a:p>
          <a:p>
            <a:pPr lvl="1">
              <a:buClr>
                <a:schemeClr val="accent6">
                  <a:lumMod val="75000"/>
                </a:schemeClr>
              </a:buClr>
              <a:buSzPct val="85000"/>
              <a:buFont typeface="Wingdings" charset="2"/>
              <a:buChar char="ü"/>
            </a:pPr>
            <a:r>
              <a:rPr lang="en-US" b="1" dirty="0">
                <a:solidFill>
                  <a:schemeClr val="accent1">
                    <a:lumMod val="50000"/>
                  </a:schemeClr>
                </a:solidFill>
              </a:rPr>
              <a:t>Find out how research in your field is evaluated</a:t>
            </a:r>
          </a:p>
          <a:p>
            <a:pPr lvl="1">
              <a:buClr>
                <a:schemeClr val="accent6">
                  <a:lumMod val="75000"/>
                </a:schemeClr>
              </a:buClr>
              <a:buSzPct val="85000"/>
              <a:buFont typeface="Wingdings" charset="2"/>
              <a:buChar char="ü"/>
            </a:pPr>
            <a:r>
              <a:rPr lang="en-US" b="1" dirty="0">
                <a:solidFill>
                  <a:schemeClr val="accent1">
                    <a:lumMod val="50000"/>
                  </a:schemeClr>
                </a:solidFill>
              </a:rPr>
              <a:t> Know how to use Web of Science, Scopus etc.</a:t>
            </a:r>
          </a:p>
          <a:p>
            <a:pPr lvl="1">
              <a:buClr>
                <a:schemeClr val="accent6">
                  <a:lumMod val="75000"/>
                </a:schemeClr>
              </a:buClr>
              <a:buSzPct val="85000"/>
              <a:buFont typeface="Wingdings" charset="2"/>
              <a:buChar char="ü"/>
            </a:pPr>
            <a:r>
              <a:rPr lang="en-US" b="1" dirty="0">
                <a:solidFill>
                  <a:schemeClr val="accent1">
                    <a:lumMod val="50000"/>
                  </a:schemeClr>
                </a:solidFill>
              </a:rPr>
              <a:t> Set up alerts for citations to your work in </a:t>
            </a:r>
            <a:r>
              <a:rPr lang="en-US" b="1" dirty="0" err="1">
                <a:solidFill>
                  <a:schemeClr val="accent1">
                    <a:lumMod val="50000"/>
                  </a:schemeClr>
                </a:solidFill>
              </a:rPr>
              <a:t>WoS</a:t>
            </a:r>
            <a:r>
              <a:rPr lang="en-US" b="1" dirty="0">
                <a:solidFill>
                  <a:schemeClr val="accent1">
                    <a:lumMod val="50000"/>
                  </a:schemeClr>
                </a:solidFill>
              </a:rPr>
              <a:t>, Scopus, Google Scholar</a:t>
            </a:r>
          </a:p>
          <a:p>
            <a:pPr lvl="1">
              <a:buClr>
                <a:schemeClr val="accent6">
                  <a:lumMod val="75000"/>
                </a:schemeClr>
              </a:buClr>
              <a:buSzPct val="85000"/>
              <a:buFont typeface="Wingdings" charset="2"/>
              <a:buChar char="ü"/>
            </a:pPr>
            <a:r>
              <a:rPr lang="en-US" b="1" dirty="0">
                <a:solidFill>
                  <a:schemeClr val="accent1">
                    <a:lumMod val="50000"/>
                  </a:schemeClr>
                </a:solidFill>
              </a:rPr>
              <a:t>Help </a:t>
            </a:r>
            <a:r>
              <a:rPr lang="en-US" b="1" dirty="0" err="1">
                <a:solidFill>
                  <a:schemeClr val="accent1">
                    <a:lumMod val="50000"/>
                  </a:schemeClr>
                </a:solidFill>
              </a:rPr>
              <a:t>organise</a:t>
            </a:r>
            <a:r>
              <a:rPr lang="en-US" b="1" dirty="0">
                <a:solidFill>
                  <a:schemeClr val="accent1">
                    <a:lumMod val="50000"/>
                  </a:schemeClr>
                </a:solidFill>
              </a:rPr>
              <a:t> conferences</a:t>
            </a:r>
          </a:p>
          <a:p>
            <a:pPr lvl="1">
              <a:buClr>
                <a:schemeClr val="accent6">
                  <a:lumMod val="75000"/>
                </a:schemeClr>
              </a:buClr>
              <a:buSzPct val="85000"/>
              <a:buFont typeface="Wingdings" charset="2"/>
              <a:buChar char="ü"/>
            </a:pPr>
            <a:r>
              <a:rPr lang="en-US" b="1" dirty="0">
                <a:solidFill>
                  <a:schemeClr val="accent1">
                    <a:lumMod val="50000"/>
                  </a:schemeClr>
                </a:solidFill>
              </a:rPr>
              <a:t> Attend publisher workshops</a:t>
            </a:r>
          </a:p>
          <a:p>
            <a:pPr lvl="1">
              <a:buClr>
                <a:schemeClr val="accent6">
                  <a:lumMod val="75000"/>
                </a:schemeClr>
              </a:buClr>
              <a:buSzPct val="85000"/>
              <a:buFont typeface="Wingdings" charset="2"/>
              <a:buChar char="ü"/>
            </a:pPr>
            <a:r>
              <a:rPr lang="en-US" b="1" dirty="0">
                <a:solidFill>
                  <a:schemeClr val="accent1">
                    <a:lumMod val="50000"/>
                  </a:schemeClr>
                </a:solidFill>
              </a:rPr>
              <a:t> Study best practice &amp; developments in the communication of research impact</a:t>
            </a:r>
          </a:p>
        </p:txBody>
      </p:sp>
      <p:sp>
        <p:nvSpPr>
          <p:cNvPr id="5" name="TextBox 4">
            <a:extLst>
              <a:ext uri="{FF2B5EF4-FFF2-40B4-BE49-F238E27FC236}">
                <a16:creationId xmlns:a16="http://schemas.microsoft.com/office/drawing/2014/main" id="{DBB3564E-F3F7-F844-AAE9-131B8D7FF146}"/>
              </a:ext>
            </a:extLst>
          </p:cNvPr>
          <p:cNvSpPr txBox="1"/>
          <p:nvPr/>
        </p:nvSpPr>
        <p:spPr>
          <a:xfrm rot="510987">
            <a:off x="9563108" y="430625"/>
            <a:ext cx="2133600" cy="1200329"/>
          </a:xfrm>
          <a:prstGeom prst="rect">
            <a:avLst/>
          </a:prstGeom>
          <a:solidFill>
            <a:srgbClr val="FF93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Example of a Training Resource  from Trinity College Dublin</a:t>
            </a:r>
          </a:p>
        </p:txBody>
      </p:sp>
      <p:sp>
        <p:nvSpPr>
          <p:cNvPr id="6" name="TextBox 5">
            <a:extLst>
              <a:ext uri="{FF2B5EF4-FFF2-40B4-BE49-F238E27FC236}">
                <a16:creationId xmlns:a16="http://schemas.microsoft.com/office/drawing/2014/main" id="{DBEC320A-6CD7-064D-8DD6-9D0A69FAA9D0}"/>
              </a:ext>
            </a:extLst>
          </p:cNvPr>
          <p:cNvSpPr txBox="1"/>
          <p:nvPr/>
        </p:nvSpPr>
        <p:spPr>
          <a:xfrm>
            <a:off x="532263" y="4094328"/>
            <a:ext cx="8911988" cy="928048"/>
          </a:xfrm>
          <a:prstGeom prst="rect">
            <a:avLst/>
          </a:prstGeom>
          <a:noFill/>
          <a:ln w="57150">
            <a:solidFill>
              <a:srgbClr val="FF93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76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A214-B0F7-BC42-86D8-3CA03AE75BD3}"/>
              </a:ext>
            </a:extLst>
          </p:cNvPr>
          <p:cNvSpPr>
            <a:spLocks noGrp="1"/>
          </p:cNvSpPr>
          <p:nvPr>
            <p:ph type="title"/>
          </p:nvPr>
        </p:nvSpPr>
        <p:spPr>
          <a:xfrm>
            <a:off x="473676" y="-120779"/>
            <a:ext cx="10972800" cy="1143000"/>
          </a:xfrm>
        </p:spPr>
        <p:txBody>
          <a:bodyPr>
            <a:normAutofit/>
          </a:bodyPr>
          <a:lstStyle/>
          <a:p>
            <a:r>
              <a:rPr lang="en-US" sz="2800" b="1" dirty="0">
                <a:solidFill>
                  <a:srgbClr val="FF9300"/>
                </a:solidFill>
              </a:rPr>
              <a:t>Track and </a:t>
            </a:r>
            <a:r>
              <a:rPr lang="en-US" sz="2800" b="1" dirty="0" err="1">
                <a:solidFill>
                  <a:srgbClr val="FF9300"/>
                </a:solidFill>
              </a:rPr>
              <a:t>Maximise</a:t>
            </a:r>
            <a:r>
              <a:rPr lang="en-US" sz="2800" b="1" dirty="0">
                <a:solidFill>
                  <a:srgbClr val="FF9300"/>
                </a:solidFill>
              </a:rPr>
              <a:t> your Citations and other Bibliometrics </a:t>
            </a:r>
          </a:p>
        </p:txBody>
      </p:sp>
      <p:sp>
        <p:nvSpPr>
          <p:cNvPr id="3" name="Content Placeholder 2">
            <a:extLst>
              <a:ext uri="{FF2B5EF4-FFF2-40B4-BE49-F238E27FC236}">
                <a16:creationId xmlns:a16="http://schemas.microsoft.com/office/drawing/2014/main" id="{C224CEF9-E3AC-EB43-BC6D-78A3B4574A8E}"/>
              </a:ext>
            </a:extLst>
          </p:cNvPr>
          <p:cNvSpPr>
            <a:spLocks noGrp="1"/>
          </p:cNvSpPr>
          <p:nvPr>
            <p:ph idx="1"/>
          </p:nvPr>
        </p:nvSpPr>
        <p:spPr>
          <a:xfrm>
            <a:off x="0" y="1022221"/>
            <a:ext cx="12192000" cy="4525963"/>
          </a:xfrm>
        </p:spPr>
        <p:txBody>
          <a:bodyPr>
            <a:noAutofit/>
          </a:bodyPr>
          <a:lstStyle/>
          <a:p>
            <a:pPr lvl="0"/>
            <a:r>
              <a:rPr lang="en-GB" sz="1800" dirty="0"/>
              <a:t>Publish with the most unique form of your name you can e.g. Mary X. Kelly instead of Mary Kelly. </a:t>
            </a:r>
            <a:endParaRPr lang="en-IE" sz="1800" dirty="0"/>
          </a:p>
          <a:p>
            <a:pPr lvl="0"/>
            <a:r>
              <a:rPr lang="en-GB" sz="1800" dirty="0"/>
              <a:t>Add your ORCID number to your profile in Scopus and other tools.</a:t>
            </a:r>
            <a:endParaRPr lang="en-IE" sz="1800" dirty="0"/>
          </a:p>
          <a:p>
            <a:pPr lvl="0"/>
            <a:r>
              <a:rPr lang="en-GB" sz="1800" dirty="0"/>
              <a:t>If you have publications listed in these tools, check that there is one, correct form of your author name. If there are errors or more than one name variant for you, use the ‘Contact’ customer services facility to request corrections or name merges.</a:t>
            </a:r>
            <a:endParaRPr lang="en-IE" sz="1800" dirty="0"/>
          </a:p>
          <a:p>
            <a:pPr lvl="0"/>
            <a:r>
              <a:rPr lang="en-GB" sz="1800" dirty="0"/>
              <a:t>Check that all of your publications are listed. Note: these tools only index certain journals and very few books/book chapters. Check the master list of journals for the particular tool (available online). If your journal is indexed and your article is not listed, contact customer services for a correction.</a:t>
            </a:r>
            <a:endParaRPr lang="en-IE" sz="1800" dirty="0"/>
          </a:p>
          <a:p>
            <a:pPr lvl="0"/>
            <a:r>
              <a:rPr lang="en-GB" sz="1800" dirty="0"/>
              <a:t>Make sure your affiliation is correct. If it is not, contact customer services for a correction.</a:t>
            </a:r>
            <a:endParaRPr lang="en-IE" sz="1800" dirty="0"/>
          </a:p>
          <a:p>
            <a:pPr lvl="0"/>
            <a:r>
              <a:rPr lang="en-GB" sz="1800" dirty="0"/>
              <a:t>Set up citation alerts for your own publications. Note who is citing you and from what journal. </a:t>
            </a:r>
            <a:endParaRPr lang="en-IE" sz="1800" dirty="0"/>
          </a:p>
          <a:p>
            <a:pPr lvl="0"/>
            <a:r>
              <a:rPr lang="en-GB" sz="1800" dirty="0"/>
              <a:t>Keep an eye on the citation networks in your subject area and monitor where the activity is happening and what journals these citing authors are publishing in. This may be where your audience is. Use this information to inform your publication strategy.</a:t>
            </a:r>
            <a:endParaRPr lang="en-IE" sz="1800" dirty="0"/>
          </a:p>
          <a:p>
            <a:pPr lvl="0"/>
            <a:r>
              <a:rPr lang="en-GB" sz="1800" dirty="0"/>
              <a:t>Make sure that your publications are open access. Monitor the relationship between the open access hits and downloads of your work, news and social media mentions, and citations.</a:t>
            </a:r>
            <a:endParaRPr lang="en-IE" sz="1800" dirty="0"/>
          </a:p>
          <a:p>
            <a:pPr lvl="0"/>
            <a:r>
              <a:rPr lang="en-GB" sz="1800" dirty="0"/>
              <a:t>Compare your metrics using different tools and understand which resource works best for you (and why).</a:t>
            </a:r>
            <a:endParaRPr lang="en-IE" sz="1800" dirty="0"/>
          </a:p>
          <a:p>
            <a:pPr lvl="0"/>
            <a:r>
              <a:rPr lang="en-GB" sz="1800" dirty="0"/>
              <a:t>Ask your Library for help getting started with this.</a:t>
            </a:r>
            <a:endParaRPr lang="en-IE" sz="1800" dirty="0"/>
          </a:p>
        </p:txBody>
      </p:sp>
    </p:spTree>
    <p:extLst>
      <p:ext uri="{BB962C8B-B14F-4D97-AF65-F5344CB8AC3E}">
        <p14:creationId xmlns:p14="http://schemas.microsoft.com/office/powerpoint/2010/main" val="214683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00B2-A86D-C143-A175-FE1EBFFA33D9}"/>
              </a:ext>
            </a:extLst>
          </p:cNvPr>
          <p:cNvSpPr>
            <a:spLocks noGrp="1"/>
          </p:cNvSpPr>
          <p:nvPr>
            <p:ph type="title"/>
          </p:nvPr>
        </p:nvSpPr>
        <p:spPr/>
        <p:txBody>
          <a:bodyPr/>
          <a:lstStyle/>
          <a:p>
            <a:r>
              <a:rPr lang="en-US" dirty="0"/>
              <a:t>Examples of Exercises</a:t>
            </a:r>
          </a:p>
        </p:txBody>
      </p:sp>
    </p:spTree>
    <p:extLst>
      <p:ext uri="{BB962C8B-B14F-4D97-AF65-F5344CB8AC3E}">
        <p14:creationId xmlns:p14="http://schemas.microsoft.com/office/powerpoint/2010/main" val="29465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CE2F1-D78E-9149-A178-136C7E21D5F8}"/>
              </a:ext>
            </a:extLst>
          </p:cNvPr>
          <p:cNvPicPr>
            <a:picLocks noChangeAspect="1"/>
          </p:cNvPicPr>
          <p:nvPr/>
        </p:nvPicPr>
        <p:blipFill>
          <a:blip r:embed="rId2"/>
          <a:stretch>
            <a:fillRect/>
          </a:stretch>
        </p:blipFill>
        <p:spPr>
          <a:xfrm>
            <a:off x="2650697" y="0"/>
            <a:ext cx="6890605" cy="6858000"/>
          </a:xfrm>
          <a:prstGeom prst="rect">
            <a:avLst/>
          </a:prstGeom>
        </p:spPr>
      </p:pic>
    </p:spTree>
    <p:extLst>
      <p:ext uri="{BB962C8B-B14F-4D97-AF65-F5344CB8AC3E}">
        <p14:creationId xmlns:p14="http://schemas.microsoft.com/office/powerpoint/2010/main" val="2619369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2603</Words>
  <Application>Microsoft Macintosh PowerPoint</Application>
  <PresentationFormat>Widescreen</PresentationFormat>
  <Paragraphs>184</Paragraphs>
  <Slides>30</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30</vt:i4>
      </vt:variant>
    </vt:vector>
  </HeadingPairs>
  <TitlesOfParts>
    <vt:vector size="38" baseType="lpstr">
      <vt:lpstr>Arial</vt:lpstr>
      <vt:lpstr>Calibri</vt:lpstr>
      <vt:lpstr>Calibri Light</vt:lpstr>
      <vt:lpstr>Wingdings</vt:lpstr>
      <vt:lpstr>Office Theme</vt:lpstr>
      <vt:lpstr>4_Office Theme</vt:lpstr>
      <vt:lpstr>1_Office Theme</vt:lpstr>
      <vt:lpstr>9_Office Theme</vt:lpstr>
      <vt:lpstr>Introduction to Bibliometrics: Supplement: Training exercises and examples</vt:lpstr>
      <vt:lpstr>Providing Training in Bibliometics</vt:lpstr>
      <vt:lpstr>Working with Information providers</vt:lpstr>
      <vt:lpstr>Who is your audience?</vt:lpstr>
      <vt:lpstr>Make it as relevant and interactive as possible…</vt:lpstr>
      <vt:lpstr>  Your Research Impact Health Check</vt:lpstr>
      <vt:lpstr>Track and Maximise your Citations and other Bibliometrics </vt:lpstr>
      <vt:lpstr>Examples of Exercises</vt:lpstr>
      <vt:lpstr>PowerPoint Presentation</vt:lpstr>
      <vt:lpstr>PowerPoint Presentation</vt:lpstr>
      <vt:lpstr>PowerPoint Presentation</vt:lpstr>
      <vt:lpstr>PowerPoint Presentation</vt:lpstr>
      <vt:lpstr>Microsoft Academic – Exercise 3.</vt:lpstr>
      <vt:lpstr>Microsoft Academic</vt:lpstr>
      <vt:lpstr>ResearcherID – Exercise 4</vt:lpstr>
      <vt:lpstr>Publish or Perish – Exercise 5</vt:lpstr>
      <vt:lpstr>Google Scholar data does not work well for Institutional analysis but can be tried (use the option to search ALL words) </vt:lpstr>
      <vt:lpstr>Output from Publish or Perish via the Edit menu.</vt:lpstr>
      <vt:lpstr>Collecting data about your Researcher - Exercise 6/1.</vt:lpstr>
      <vt:lpstr>PowerPoint Presentation</vt:lpstr>
      <vt:lpstr>PowerPoint Presentation</vt:lpstr>
      <vt:lpstr>Preparing your data  – Exercise 7/1.</vt:lpstr>
      <vt:lpstr>Preparing your data  – Exercise 7/2.</vt:lpstr>
      <vt:lpstr>Options for presenting your Report – Exercise 8</vt:lpstr>
      <vt:lpstr>PowerPoint Presentation</vt:lpstr>
      <vt:lpstr>Presenting your report – Exercise 9.</vt:lpstr>
      <vt:lpstr>Review your report – Exercise 10.</vt:lpstr>
      <vt:lpstr>Getting more data – Exercise 11.</vt:lpstr>
      <vt:lpstr>Other data sources</vt:lpstr>
      <vt:lpstr>Evaluating individuals, groups and Institutions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 Brennan</dc:creator>
  <cp:lastModifiedBy>Jean Fairbairn</cp:lastModifiedBy>
  <cp:revision>4</cp:revision>
  <dcterms:created xsi:type="dcterms:W3CDTF">2021-06-30T05:11:13Z</dcterms:created>
  <dcterms:modified xsi:type="dcterms:W3CDTF">2021-06-30T09:59:10Z</dcterms:modified>
</cp:coreProperties>
</file>