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2" r:id="rId2"/>
    <p:sldMasterId id="2147483822" r:id="rId3"/>
    <p:sldMasterId id="2147483851" r:id="rId4"/>
    <p:sldMasterId id="2147483878" r:id="rId5"/>
    <p:sldMasterId id="2147483893" r:id="rId6"/>
    <p:sldMasterId id="2147483907" r:id="rId7"/>
    <p:sldMasterId id="2147483948" r:id="rId8"/>
    <p:sldMasterId id="2147483963" r:id="rId9"/>
  </p:sldMasterIdLst>
  <p:notesMasterIdLst>
    <p:notesMasterId r:id="rId83"/>
  </p:notesMasterIdLst>
  <p:sldIdLst>
    <p:sldId id="256" r:id="rId10"/>
    <p:sldId id="1281" r:id="rId11"/>
    <p:sldId id="1283" r:id="rId12"/>
    <p:sldId id="1327" r:id="rId13"/>
    <p:sldId id="1330" r:id="rId14"/>
    <p:sldId id="1218" r:id="rId15"/>
    <p:sldId id="1329" r:id="rId16"/>
    <p:sldId id="348" r:id="rId17"/>
    <p:sldId id="347" r:id="rId18"/>
    <p:sldId id="1217" r:id="rId19"/>
    <p:sldId id="1208" r:id="rId20"/>
    <p:sldId id="1173" r:id="rId21"/>
    <p:sldId id="1183" r:id="rId22"/>
    <p:sldId id="1175" r:id="rId23"/>
    <p:sldId id="1211" r:id="rId24"/>
    <p:sldId id="1213" r:id="rId25"/>
    <p:sldId id="1212" r:id="rId26"/>
    <p:sldId id="1328" r:id="rId27"/>
    <p:sldId id="466" r:id="rId28"/>
    <p:sldId id="1331" r:id="rId29"/>
    <p:sldId id="429" r:id="rId30"/>
    <p:sldId id="1334" r:id="rId31"/>
    <p:sldId id="1336" r:id="rId32"/>
    <p:sldId id="1333" r:id="rId33"/>
    <p:sldId id="1335" r:id="rId34"/>
    <p:sldId id="1269" r:id="rId35"/>
    <p:sldId id="1203" r:id="rId36"/>
    <p:sldId id="1239" r:id="rId37"/>
    <p:sldId id="1343" r:id="rId38"/>
    <p:sldId id="1337" r:id="rId39"/>
    <p:sldId id="1250" r:id="rId40"/>
    <p:sldId id="1294" r:id="rId41"/>
    <p:sldId id="1295" r:id="rId42"/>
    <p:sldId id="594" r:id="rId43"/>
    <p:sldId id="595" r:id="rId44"/>
    <p:sldId id="1227" r:id="rId45"/>
    <p:sldId id="408" r:id="rId46"/>
    <p:sldId id="1338" r:id="rId47"/>
    <p:sldId id="1332" r:id="rId48"/>
    <p:sldId id="1176" r:id="rId49"/>
    <p:sldId id="387" r:id="rId50"/>
    <p:sldId id="1341" r:id="rId51"/>
    <p:sldId id="1342" r:id="rId52"/>
    <p:sldId id="446" r:id="rId53"/>
    <p:sldId id="1262" r:id="rId54"/>
    <p:sldId id="1265" r:id="rId55"/>
    <p:sldId id="1256" r:id="rId56"/>
    <p:sldId id="1266" r:id="rId57"/>
    <p:sldId id="1311" r:id="rId58"/>
    <p:sldId id="1270" r:id="rId59"/>
    <p:sldId id="1315" r:id="rId60"/>
    <p:sldId id="1267" r:id="rId61"/>
    <p:sldId id="1319" r:id="rId62"/>
    <p:sldId id="1268" r:id="rId63"/>
    <p:sldId id="1222" r:id="rId64"/>
    <p:sldId id="1234" r:id="rId65"/>
    <p:sldId id="1322" r:id="rId66"/>
    <p:sldId id="1237" r:id="rId67"/>
    <p:sldId id="1238" r:id="rId68"/>
    <p:sldId id="1271" r:id="rId69"/>
    <p:sldId id="1323" r:id="rId70"/>
    <p:sldId id="1309" r:id="rId71"/>
    <p:sldId id="1324" r:id="rId72"/>
    <p:sldId id="1325" r:id="rId73"/>
    <p:sldId id="1229" r:id="rId74"/>
    <p:sldId id="1185" r:id="rId75"/>
    <p:sldId id="1252" r:id="rId76"/>
    <p:sldId id="1228" r:id="rId77"/>
    <p:sldId id="1247" r:id="rId78"/>
    <p:sldId id="1263" r:id="rId79"/>
    <p:sldId id="1344" r:id="rId80"/>
    <p:sldId id="1340" r:id="rId81"/>
    <p:sldId id="133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0432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87"/>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53A68-4713-D848-B79B-8E70AE6B696C}"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DD0F2282-DFDB-A141-97B4-0025B6CE5435}">
      <dgm:prSet phldrT="[Text]"/>
      <dgm:spPr/>
      <dgm:t>
        <a:bodyPr/>
        <a:lstStyle/>
        <a:p>
          <a:r>
            <a:rPr lang="en-US" dirty="0"/>
            <a:t>Research Profiles owned and edited by you</a:t>
          </a:r>
        </a:p>
      </dgm:t>
    </dgm:pt>
    <dgm:pt modelId="{889E92DA-8569-1C46-9F49-682D2036FB97}" type="parTrans" cxnId="{8123BA4B-F14F-154A-9CEA-9C440DA504BD}">
      <dgm:prSet/>
      <dgm:spPr/>
      <dgm:t>
        <a:bodyPr/>
        <a:lstStyle/>
        <a:p>
          <a:endParaRPr lang="en-US"/>
        </a:p>
      </dgm:t>
    </dgm:pt>
    <dgm:pt modelId="{4D873A5A-75CA-2D4B-911D-F1B52C35A063}" type="sibTrans" cxnId="{8123BA4B-F14F-154A-9CEA-9C440DA504BD}">
      <dgm:prSet/>
      <dgm:spPr/>
      <dgm:t>
        <a:bodyPr/>
        <a:lstStyle/>
        <a:p>
          <a:endParaRPr lang="en-US"/>
        </a:p>
      </dgm:t>
    </dgm:pt>
    <dgm:pt modelId="{F45868DC-1AAA-A644-914A-92FE0486C89D}">
      <dgm:prSet phldrT="[Text]"/>
      <dgm:spPr/>
      <dgm:t>
        <a:bodyPr/>
        <a:lstStyle/>
        <a:p>
          <a:r>
            <a:rPr lang="en-US" dirty="0">
              <a:solidFill>
                <a:srgbClr val="FF0000"/>
              </a:solidFill>
            </a:rPr>
            <a:t>University CRIS /IR  profile</a:t>
          </a:r>
        </a:p>
      </dgm:t>
    </dgm:pt>
    <dgm:pt modelId="{9AD3F93C-8F5B-664B-B3CD-2C19B2B035B5}" type="parTrans" cxnId="{509463F4-5306-3C45-9F21-DB3A66F1F1AA}">
      <dgm:prSet/>
      <dgm:spPr/>
      <dgm:t>
        <a:bodyPr/>
        <a:lstStyle/>
        <a:p>
          <a:endParaRPr lang="en-US"/>
        </a:p>
      </dgm:t>
    </dgm:pt>
    <dgm:pt modelId="{B2285CEF-F3B2-B142-AD2D-1014BB6C27BF}" type="sibTrans" cxnId="{509463F4-5306-3C45-9F21-DB3A66F1F1AA}">
      <dgm:prSet/>
      <dgm:spPr/>
      <dgm:t>
        <a:bodyPr/>
        <a:lstStyle/>
        <a:p>
          <a:endParaRPr lang="en-US"/>
        </a:p>
      </dgm:t>
    </dgm:pt>
    <dgm:pt modelId="{6FAE6850-221D-5442-8C66-9100F385D74C}">
      <dgm:prSet phldrT="[Text]"/>
      <dgm:spPr/>
      <dgm:t>
        <a:bodyPr/>
        <a:lstStyle/>
        <a:p>
          <a:r>
            <a:rPr lang="en-US" dirty="0">
              <a:solidFill>
                <a:srgbClr val="008000"/>
              </a:solidFill>
            </a:rPr>
            <a:t>ORCID profile</a:t>
          </a:r>
        </a:p>
      </dgm:t>
    </dgm:pt>
    <dgm:pt modelId="{55B028CD-3C79-7D4B-AF80-2D896F187C23}" type="parTrans" cxnId="{2B630790-5290-504F-8FD4-1FF8E57E4400}">
      <dgm:prSet/>
      <dgm:spPr/>
      <dgm:t>
        <a:bodyPr/>
        <a:lstStyle/>
        <a:p>
          <a:endParaRPr lang="en-US"/>
        </a:p>
      </dgm:t>
    </dgm:pt>
    <dgm:pt modelId="{26C74722-5BE5-4141-8039-4EA56E6FCDE1}" type="sibTrans" cxnId="{2B630790-5290-504F-8FD4-1FF8E57E4400}">
      <dgm:prSet/>
      <dgm:spPr/>
      <dgm:t>
        <a:bodyPr/>
        <a:lstStyle/>
        <a:p>
          <a:endParaRPr lang="en-US"/>
        </a:p>
      </dgm:t>
    </dgm:pt>
    <dgm:pt modelId="{81DC1DA6-C62D-5047-A60F-BF86E7C1963A}">
      <dgm:prSet phldrT="[Text]"/>
      <dgm:spPr/>
      <dgm:t>
        <a:bodyPr/>
        <a:lstStyle/>
        <a:p>
          <a:r>
            <a:rPr lang="en-US" dirty="0"/>
            <a:t>Citation &amp; metrics sources</a:t>
          </a:r>
        </a:p>
      </dgm:t>
    </dgm:pt>
    <dgm:pt modelId="{22BE5A77-C517-EC4F-8CDD-3CC9F9FAF5DA}" type="parTrans" cxnId="{D5F63132-B624-0F47-8172-B3439DB32FF6}">
      <dgm:prSet/>
      <dgm:spPr/>
      <dgm:t>
        <a:bodyPr/>
        <a:lstStyle/>
        <a:p>
          <a:endParaRPr lang="en-US"/>
        </a:p>
      </dgm:t>
    </dgm:pt>
    <dgm:pt modelId="{B602CAC6-D7B1-3E48-9B11-427BAF185363}" type="sibTrans" cxnId="{D5F63132-B624-0F47-8172-B3439DB32FF6}">
      <dgm:prSet/>
      <dgm:spPr/>
      <dgm:t>
        <a:bodyPr/>
        <a:lstStyle/>
        <a:p>
          <a:endParaRPr lang="en-US"/>
        </a:p>
      </dgm:t>
    </dgm:pt>
    <dgm:pt modelId="{CF7A0678-D70E-8740-BB01-111F19E9CE1E}">
      <dgm:prSet phldrT="[Text]"/>
      <dgm:spPr/>
      <dgm:t>
        <a:bodyPr/>
        <a:lstStyle/>
        <a:p>
          <a:r>
            <a:rPr lang="en-US" dirty="0">
              <a:solidFill>
                <a:schemeClr val="tx1"/>
              </a:solidFill>
            </a:rPr>
            <a:t>Scopus / </a:t>
          </a:r>
          <a:r>
            <a:rPr lang="en-US" dirty="0" err="1">
              <a:solidFill>
                <a:schemeClr val="tx1"/>
              </a:solidFill>
            </a:rPr>
            <a:t>SciVal</a:t>
          </a:r>
          <a:endParaRPr lang="en-US" dirty="0">
            <a:solidFill>
              <a:schemeClr val="tx1"/>
            </a:solidFill>
          </a:endParaRPr>
        </a:p>
      </dgm:t>
    </dgm:pt>
    <dgm:pt modelId="{B1DA3F59-F9D5-774B-9A79-49976B12A0EC}" type="parTrans" cxnId="{83D11BF8-EE7F-C742-9F27-067066C94A7B}">
      <dgm:prSet/>
      <dgm:spPr/>
      <dgm:t>
        <a:bodyPr/>
        <a:lstStyle/>
        <a:p>
          <a:endParaRPr lang="en-US"/>
        </a:p>
      </dgm:t>
    </dgm:pt>
    <dgm:pt modelId="{276F6813-A5B2-DD4D-A9A8-6C147C88646D}" type="sibTrans" cxnId="{83D11BF8-EE7F-C742-9F27-067066C94A7B}">
      <dgm:prSet/>
      <dgm:spPr/>
      <dgm:t>
        <a:bodyPr/>
        <a:lstStyle/>
        <a:p>
          <a:endParaRPr lang="en-US"/>
        </a:p>
      </dgm:t>
    </dgm:pt>
    <dgm:pt modelId="{C45226A5-6E85-314F-9ADD-84C19F4F454C}">
      <dgm:prSet phldrT="[Text]"/>
      <dgm:spPr/>
      <dgm:t>
        <a:bodyPr/>
        <a:lstStyle/>
        <a:p>
          <a:r>
            <a:rPr lang="en-US" dirty="0">
              <a:solidFill>
                <a:schemeClr val="tx1"/>
              </a:solidFill>
            </a:rPr>
            <a:t>Web of Science/</a:t>
          </a:r>
          <a:r>
            <a:rPr lang="en-US" dirty="0" err="1">
              <a:solidFill>
                <a:schemeClr val="tx1"/>
              </a:solidFill>
            </a:rPr>
            <a:t>InCites</a:t>
          </a:r>
          <a:endParaRPr lang="en-US" dirty="0">
            <a:solidFill>
              <a:schemeClr val="tx1"/>
            </a:solidFill>
          </a:endParaRPr>
        </a:p>
      </dgm:t>
    </dgm:pt>
    <dgm:pt modelId="{9BC81A59-0F7B-EA48-908C-109EB410E097}" type="parTrans" cxnId="{396F8938-1B3B-504A-9CE5-26AD07745AE6}">
      <dgm:prSet/>
      <dgm:spPr/>
      <dgm:t>
        <a:bodyPr/>
        <a:lstStyle/>
        <a:p>
          <a:endParaRPr lang="en-US"/>
        </a:p>
      </dgm:t>
    </dgm:pt>
    <dgm:pt modelId="{F8B2F0D1-0430-9241-BC69-84CC09343490}" type="sibTrans" cxnId="{396F8938-1B3B-504A-9CE5-26AD07745AE6}">
      <dgm:prSet/>
      <dgm:spPr/>
      <dgm:t>
        <a:bodyPr/>
        <a:lstStyle/>
        <a:p>
          <a:endParaRPr lang="en-US"/>
        </a:p>
      </dgm:t>
    </dgm:pt>
    <dgm:pt modelId="{75DFE187-9267-FB4C-918E-1FC5758CDDE6}">
      <dgm:prSet phldrT="[Text]"/>
      <dgm:spPr/>
      <dgm:t>
        <a:bodyPr/>
        <a:lstStyle/>
        <a:p>
          <a:r>
            <a:rPr lang="en-US" dirty="0"/>
            <a:t>Identifiers</a:t>
          </a:r>
        </a:p>
      </dgm:t>
    </dgm:pt>
    <dgm:pt modelId="{2A507126-35D2-9A46-8333-A4E81033E245}" type="parTrans" cxnId="{C0CC0CD2-7861-A54C-A25A-43872ED37D80}">
      <dgm:prSet/>
      <dgm:spPr/>
      <dgm:t>
        <a:bodyPr/>
        <a:lstStyle/>
        <a:p>
          <a:endParaRPr lang="en-US"/>
        </a:p>
      </dgm:t>
    </dgm:pt>
    <dgm:pt modelId="{E750EF4D-3979-1E47-87DF-A395A1FF7253}" type="sibTrans" cxnId="{C0CC0CD2-7861-A54C-A25A-43872ED37D80}">
      <dgm:prSet/>
      <dgm:spPr/>
      <dgm:t>
        <a:bodyPr/>
        <a:lstStyle/>
        <a:p>
          <a:endParaRPr lang="en-US"/>
        </a:p>
      </dgm:t>
    </dgm:pt>
    <dgm:pt modelId="{822C6DFD-8C6B-244E-BFE9-E48BE9FDDC9D}">
      <dgm:prSet phldrT="[Text]"/>
      <dgm:spPr/>
      <dgm:t>
        <a:bodyPr/>
        <a:lstStyle/>
        <a:p>
          <a:r>
            <a:rPr lang="en-US" dirty="0">
              <a:solidFill>
                <a:srgbClr val="008000"/>
              </a:solidFill>
            </a:rPr>
            <a:t>ORCID number</a:t>
          </a:r>
        </a:p>
      </dgm:t>
    </dgm:pt>
    <dgm:pt modelId="{6A9211EF-4DC9-F145-84DB-4118B07F402A}" type="parTrans" cxnId="{098A223C-2C36-C945-A89B-DCC13D046568}">
      <dgm:prSet/>
      <dgm:spPr/>
      <dgm:t>
        <a:bodyPr/>
        <a:lstStyle/>
        <a:p>
          <a:endParaRPr lang="en-US"/>
        </a:p>
      </dgm:t>
    </dgm:pt>
    <dgm:pt modelId="{6DC3CEC8-6452-7542-B3FF-9510E2273C80}" type="sibTrans" cxnId="{098A223C-2C36-C945-A89B-DCC13D046568}">
      <dgm:prSet/>
      <dgm:spPr/>
      <dgm:t>
        <a:bodyPr/>
        <a:lstStyle/>
        <a:p>
          <a:endParaRPr lang="en-US"/>
        </a:p>
      </dgm:t>
    </dgm:pt>
    <dgm:pt modelId="{BD02DED4-9885-6F49-ABC9-82B7EE8C98F3}">
      <dgm:prSet phldrT="[Text]"/>
      <dgm:spPr/>
      <dgm:t>
        <a:bodyPr/>
        <a:lstStyle/>
        <a:p>
          <a:r>
            <a:rPr lang="en-US" dirty="0">
              <a:solidFill>
                <a:srgbClr val="3366FF"/>
              </a:solidFill>
            </a:rPr>
            <a:t>Scopus ID</a:t>
          </a:r>
        </a:p>
      </dgm:t>
    </dgm:pt>
    <dgm:pt modelId="{B1EEB9D8-AC76-8547-B2DA-9E330D6E790A}" type="parTrans" cxnId="{2A4259A4-E992-0A49-8B1B-C07B375BF931}">
      <dgm:prSet/>
      <dgm:spPr/>
      <dgm:t>
        <a:bodyPr/>
        <a:lstStyle/>
        <a:p>
          <a:endParaRPr lang="en-US"/>
        </a:p>
      </dgm:t>
    </dgm:pt>
    <dgm:pt modelId="{6C7BB31C-16EE-B84B-85C3-86A63EEC8A78}" type="sibTrans" cxnId="{2A4259A4-E992-0A49-8B1B-C07B375BF931}">
      <dgm:prSet/>
      <dgm:spPr/>
      <dgm:t>
        <a:bodyPr/>
        <a:lstStyle/>
        <a:p>
          <a:endParaRPr lang="en-US"/>
        </a:p>
      </dgm:t>
    </dgm:pt>
    <dgm:pt modelId="{8BA130C6-8EF2-E041-9CEA-56F4BD63B1BF}">
      <dgm:prSet phldrT="[Text]"/>
      <dgm:spPr/>
      <dgm:t>
        <a:bodyPr/>
        <a:lstStyle/>
        <a:p>
          <a:r>
            <a:rPr lang="en-US" dirty="0" err="1">
              <a:solidFill>
                <a:srgbClr val="000090"/>
              </a:solidFill>
            </a:rPr>
            <a:t>Researchgate</a:t>
          </a:r>
          <a:r>
            <a:rPr lang="en-US" dirty="0">
              <a:solidFill>
                <a:srgbClr val="000090"/>
              </a:solidFill>
            </a:rPr>
            <a:t>/ </a:t>
          </a:r>
          <a:r>
            <a:rPr lang="en-US" dirty="0" err="1">
              <a:solidFill>
                <a:srgbClr val="000090"/>
              </a:solidFill>
            </a:rPr>
            <a:t>Academia.edu</a:t>
          </a:r>
          <a:r>
            <a:rPr lang="en-US" dirty="0">
              <a:solidFill>
                <a:srgbClr val="000090"/>
              </a:solidFill>
            </a:rPr>
            <a:t> (etc.)</a:t>
          </a:r>
        </a:p>
      </dgm:t>
    </dgm:pt>
    <dgm:pt modelId="{46D2364D-DA7F-AC40-8513-4DF772B91EEC}" type="parTrans" cxnId="{DC80FA1C-D92C-8149-B930-A47A87193819}">
      <dgm:prSet/>
      <dgm:spPr/>
      <dgm:t>
        <a:bodyPr/>
        <a:lstStyle/>
        <a:p>
          <a:endParaRPr lang="en-US"/>
        </a:p>
      </dgm:t>
    </dgm:pt>
    <dgm:pt modelId="{0957CEB9-8153-DA48-9879-A00DF388BAE3}" type="sibTrans" cxnId="{DC80FA1C-D92C-8149-B930-A47A87193819}">
      <dgm:prSet/>
      <dgm:spPr/>
      <dgm:t>
        <a:bodyPr/>
        <a:lstStyle/>
        <a:p>
          <a:endParaRPr lang="en-US"/>
        </a:p>
      </dgm:t>
    </dgm:pt>
    <dgm:pt modelId="{EB0276B9-B41C-2C48-86C1-F8984AC5400D}">
      <dgm:prSet phldrT="[Text]"/>
      <dgm:spPr/>
      <dgm:t>
        <a:bodyPr/>
        <a:lstStyle/>
        <a:p>
          <a:r>
            <a:rPr lang="en-US" dirty="0">
              <a:solidFill>
                <a:srgbClr val="FF6600"/>
              </a:solidFill>
            </a:rPr>
            <a:t>Google Scholar profile</a:t>
          </a:r>
        </a:p>
      </dgm:t>
    </dgm:pt>
    <dgm:pt modelId="{6C139571-21C6-9740-8235-1B6AE834FC6C}" type="parTrans" cxnId="{E897455D-9E7F-F440-ACD6-5DF5352D814D}">
      <dgm:prSet/>
      <dgm:spPr/>
      <dgm:t>
        <a:bodyPr/>
        <a:lstStyle/>
        <a:p>
          <a:endParaRPr lang="en-US"/>
        </a:p>
      </dgm:t>
    </dgm:pt>
    <dgm:pt modelId="{55418520-3541-3544-80DE-14C6DA75C1ED}" type="sibTrans" cxnId="{E897455D-9E7F-F440-ACD6-5DF5352D814D}">
      <dgm:prSet/>
      <dgm:spPr/>
      <dgm:t>
        <a:bodyPr/>
        <a:lstStyle/>
        <a:p>
          <a:endParaRPr lang="en-US"/>
        </a:p>
      </dgm:t>
    </dgm:pt>
    <dgm:pt modelId="{C4E747C3-F128-4C49-8BC2-CD0D5F606351}">
      <dgm:prSet phldrT="[Text]"/>
      <dgm:spPr/>
      <dgm:t>
        <a:bodyPr/>
        <a:lstStyle/>
        <a:p>
          <a:r>
            <a:rPr lang="en-US" dirty="0">
              <a:solidFill>
                <a:schemeClr val="accent3">
                  <a:lumMod val="75000"/>
                </a:schemeClr>
              </a:solidFill>
            </a:rPr>
            <a:t>Google Scholar</a:t>
          </a:r>
        </a:p>
      </dgm:t>
    </dgm:pt>
    <dgm:pt modelId="{FEAEE333-B451-D14C-8D14-91EB14F069F1}" type="parTrans" cxnId="{D83491C2-5CE0-2540-B1FC-985CB8BF4EEC}">
      <dgm:prSet/>
      <dgm:spPr/>
      <dgm:t>
        <a:bodyPr/>
        <a:lstStyle/>
        <a:p>
          <a:endParaRPr lang="en-US"/>
        </a:p>
      </dgm:t>
    </dgm:pt>
    <dgm:pt modelId="{771433DB-4075-BA48-AE8C-EDAF1703595A}" type="sibTrans" cxnId="{D83491C2-5CE0-2540-B1FC-985CB8BF4EEC}">
      <dgm:prSet/>
      <dgm:spPr/>
      <dgm:t>
        <a:bodyPr/>
        <a:lstStyle/>
        <a:p>
          <a:endParaRPr lang="en-US"/>
        </a:p>
      </dgm:t>
    </dgm:pt>
    <dgm:pt modelId="{4EA34F32-72ED-6747-9820-E006FC64EA5C}">
      <dgm:prSet phldrT="[Text]"/>
      <dgm:spPr/>
      <dgm:t>
        <a:bodyPr/>
        <a:lstStyle/>
        <a:p>
          <a:r>
            <a:rPr lang="en-US" dirty="0" err="1">
              <a:solidFill>
                <a:schemeClr val="accent5">
                  <a:lumMod val="50000"/>
                </a:schemeClr>
              </a:solidFill>
            </a:rPr>
            <a:t>Altmetric.com</a:t>
          </a:r>
          <a:endParaRPr lang="en-US" dirty="0">
            <a:solidFill>
              <a:schemeClr val="accent5">
                <a:lumMod val="50000"/>
              </a:schemeClr>
            </a:solidFill>
          </a:endParaRPr>
        </a:p>
      </dgm:t>
    </dgm:pt>
    <dgm:pt modelId="{AD061D9C-A203-F644-A32F-F3B3A31A1F57}" type="parTrans" cxnId="{747FA213-DA4C-0944-B944-48293E002F88}">
      <dgm:prSet/>
      <dgm:spPr/>
      <dgm:t>
        <a:bodyPr/>
        <a:lstStyle/>
        <a:p>
          <a:endParaRPr lang="en-US"/>
        </a:p>
      </dgm:t>
    </dgm:pt>
    <dgm:pt modelId="{24DDB02C-00BE-E94E-8F54-E35DB1E1C8E5}" type="sibTrans" cxnId="{747FA213-DA4C-0944-B944-48293E002F88}">
      <dgm:prSet/>
      <dgm:spPr/>
      <dgm:t>
        <a:bodyPr/>
        <a:lstStyle/>
        <a:p>
          <a:endParaRPr lang="en-US"/>
        </a:p>
      </dgm:t>
    </dgm:pt>
    <dgm:pt modelId="{39D2B6F7-5B31-8241-8EB2-C6496B7A953C}">
      <dgm:prSet phldrT="[Text]"/>
      <dgm:spPr/>
      <dgm:t>
        <a:bodyPr/>
        <a:lstStyle/>
        <a:p>
          <a:r>
            <a:rPr lang="en-US" dirty="0">
              <a:solidFill>
                <a:schemeClr val="tx1"/>
              </a:solidFill>
            </a:rPr>
            <a:t>Dimensions</a:t>
          </a:r>
        </a:p>
      </dgm:t>
    </dgm:pt>
    <dgm:pt modelId="{D224B800-03A9-4E41-ABB1-9D2FBA934976}" type="parTrans" cxnId="{3E919F64-8A02-4C47-AC28-55186900CBCF}">
      <dgm:prSet/>
      <dgm:spPr/>
      <dgm:t>
        <a:bodyPr/>
        <a:lstStyle/>
        <a:p>
          <a:endParaRPr lang="en-US"/>
        </a:p>
      </dgm:t>
    </dgm:pt>
    <dgm:pt modelId="{E3DE9379-92A6-6A4D-B56F-1303F858DA74}" type="sibTrans" cxnId="{3E919F64-8A02-4C47-AC28-55186900CBCF}">
      <dgm:prSet/>
      <dgm:spPr/>
      <dgm:t>
        <a:bodyPr/>
        <a:lstStyle/>
        <a:p>
          <a:endParaRPr lang="en-US"/>
        </a:p>
      </dgm:t>
    </dgm:pt>
    <dgm:pt modelId="{E8EDFA12-63E3-B74E-8B6C-6FB42F9370DE}">
      <dgm:prSet phldrT="[Text]"/>
      <dgm:spPr/>
      <dgm:t>
        <a:bodyPr/>
        <a:lstStyle/>
        <a:p>
          <a:r>
            <a:rPr lang="en-US" dirty="0">
              <a:solidFill>
                <a:srgbClr val="3366FF"/>
              </a:solidFill>
            </a:rPr>
            <a:t>DOIs</a:t>
          </a:r>
        </a:p>
      </dgm:t>
    </dgm:pt>
    <dgm:pt modelId="{F5EC5917-3DB8-C646-AEDA-02EDBB0A6C7E}" type="parTrans" cxnId="{77CB9F14-CCF0-9742-957B-7CEF4A02491E}">
      <dgm:prSet/>
      <dgm:spPr/>
      <dgm:t>
        <a:bodyPr/>
        <a:lstStyle/>
        <a:p>
          <a:endParaRPr lang="en-US"/>
        </a:p>
      </dgm:t>
    </dgm:pt>
    <dgm:pt modelId="{CCF6BEC6-6713-C24F-B62F-D63C451E5D61}" type="sibTrans" cxnId="{77CB9F14-CCF0-9742-957B-7CEF4A02491E}">
      <dgm:prSet/>
      <dgm:spPr/>
      <dgm:t>
        <a:bodyPr/>
        <a:lstStyle/>
        <a:p>
          <a:endParaRPr lang="en-US"/>
        </a:p>
      </dgm:t>
    </dgm:pt>
    <dgm:pt modelId="{BD7EFB8F-5403-1647-81D2-58F71D802033}">
      <dgm:prSet phldrT="[Text]"/>
      <dgm:spPr/>
      <dgm:t>
        <a:bodyPr/>
        <a:lstStyle/>
        <a:p>
          <a:r>
            <a:rPr lang="en-US" dirty="0">
              <a:solidFill>
                <a:srgbClr val="008000"/>
              </a:solidFill>
            </a:rPr>
            <a:t>Researcher ID</a:t>
          </a:r>
        </a:p>
      </dgm:t>
    </dgm:pt>
    <dgm:pt modelId="{7D685CB1-0F53-5540-A479-633C76ACD4EA}" type="parTrans" cxnId="{69AF083B-49C4-7447-A8ED-650B3A32734E}">
      <dgm:prSet/>
      <dgm:spPr/>
      <dgm:t>
        <a:bodyPr/>
        <a:lstStyle/>
        <a:p>
          <a:endParaRPr lang="en-US"/>
        </a:p>
      </dgm:t>
    </dgm:pt>
    <dgm:pt modelId="{CB6AB6A4-8438-D341-B851-A5F74F34E1FA}" type="sibTrans" cxnId="{69AF083B-49C4-7447-A8ED-650B3A32734E}">
      <dgm:prSet/>
      <dgm:spPr/>
      <dgm:t>
        <a:bodyPr/>
        <a:lstStyle/>
        <a:p>
          <a:endParaRPr lang="en-US"/>
        </a:p>
      </dgm:t>
    </dgm:pt>
    <dgm:pt modelId="{C2918EBA-2F80-D546-BA9F-91D1BD548EAE}">
      <dgm:prSet phldrT="[Text]"/>
      <dgm:spPr/>
      <dgm:t>
        <a:bodyPr/>
        <a:lstStyle/>
        <a:p>
          <a:r>
            <a:rPr lang="en-US" dirty="0">
              <a:solidFill>
                <a:schemeClr val="accent3">
                  <a:lumMod val="75000"/>
                </a:schemeClr>
              </a:solidFill>
            </a:rPr>
            <a:t>Impact Story</a:t>
          </a:r>
        </a:p>
      </dgm:t>
    </dgm:pt>
    <dgm:pt modelId="{4AE4490C-56BD-1245-B039-7EE2F62D35AA}" type="parTrans" cxnId="{C1D99ADF-2925-F24C-855F-1E92CB180164}">
      <dgm:prSet/>
      <dgm:spPr/>
      <dgm:t>
        <a:bodyPr/>
        <a:lstStyle/>
        <a:p>
          <a:endParaRPr lang="en-US"/>
        </a:p>
      </dgm:t>
    </dgm:pt>
    <dgm:pt modelId="{862CF4D7-E14E-A448-863B-5208DA03C52F}" type="sibTrans" cxnId="{C1D99ADF-2925-F24C-855F-1E92CB180164}">
      <dgm:prSet/>
      <dgm:spPr/>
      <dgm:t>
        <a:bodyPr/>
        <a:lstStyle/>
        <a:p>
          <a:endParaRPr lang="en-US"/>
        </a:p>
      </dgm:t>
    </dgm:pt>
    <dgm:pt modelId="{5F269E9A-9B9B-AE47-8281-ABF56EADF85F}">
      <dgm:prSet phldrT="[Text]"/>
      <dgm:spPr/>
      <dgm:t>
        <a:bodyPr/>
        <a:lstStyle/>
        <a:p>
          <a:r>
            <a:rPr lang="en-US" dirty="0" err="1">
              <a:solidFill>
                <a:schemeClr val="accent5">
                  <a:lumMod val="50000"/>
                </a:schemeClr>
              </a:solidFill>
            </a:rPr>
            <a:t>PlumX</a:t>
          </a:r>
          <a:endParaRPr lang="en-US" dirty="0">
            <a:solidFill>
              <a:schemeClr val="accent5">
                <a:lumMod val="50000"/>
              </a:schemeClr>
            </a:solidFill>
          </a:endParaRPr>
        </a:p>
      </dgm:t>
    </dgm:pt>
    <dgm:pt modelId="{BD77CA1F-DCFF-EA4C-8017-9D8160316C62}" type="parTrans" cxnId="{13446E98-4B7A-3046-A1FE-7EE86F7450C6}">
      <dgm:prSet/>
      <dgm:spPr/>
      <dgm:t>
        <a:bodyPr/>
        <a:lstStyle/>
        <a:p>
          <a:endParaRPr lang="en-US"/>
        </a:p>
      </dgm:t>
    </dgm:pt>
    <dgm:pt modelId="{32C582D4-4F0B-E54C-AEA7-3C823C9F8F57}" type="sibTrans" cxnId="{13446E98-4B7A-3046-A1FE-7EE86F7450C6}">
      <dgm:prSet/>
      <dgm:spPr/>
      <dgm:t>
        <a:bodyPr/>
        <a:lstStyle/>
        <a:p>
          <a:endParaRPr lang="en-US"/>
        </a:p>
      </dgm:t>
    </dgm:pt>
    <dgm:pt modelId="{B852BB12-E26D-F140-A453-A354C0F9CE04}">
      <dgm:prSet phldrT="[Text]"/>
      <dgm:spPr/>
      <dgm:t>
        <a:bodyPr/>
        <a:lstStyle/>
        <a:p>
          <a:r>
            <a:rPr lang="en-US" dirty="0">
              <a:solidFill>
                <a:schemeClr val="accent3">
                  <a:lumMod val="75000"/>
                </a:schemeClr>
              </a:solidFill>
            </a:rPr>
            <a:t>Kudos</a:t>
          </a:r>
        </a:p>
      </dgm:t>
    </dgm:pt>
    <dgm:pt modelId="{5906A200-6A3A-D542-9CC9-C17CE0FE4CFF}" type="parTrans" cxnId="{F55CC178-F7E6-FD41-A9F7-67340C8B7366}">
      <dgm:prSet/>
      <dgm:spPr/>
      <dgm:t>
        <a:bodyPr/>
        <a:lstStyle/>
        <a:p>
          <a:endParaRPr lang="en-US"/>
        </a:p>
      </dgm:t>
    </dgm:pt>
    <dgm:pt modelId="{9705F79F-999B-2944-9EDA-1ABF76BFFA41}" type="sibTrans" cxnId="{F55CC178-F7E6-FD41-A9F7-67340C8B7366}">
      <dgm:prSet/>
      <dgm:spPr/>
      <dgm:t>
        <a:bodyPr/>
        <a:lstStyle/>
        <a:p>
          <a:endParaRPr lang="en-US"/>
        </a:p>
      </dgm:t>
    </dgm:pt>
    <dgm:pt modelId="{829FE751-2DA9-7848-B08F-BFDB4A859BD6}">
      <dgm:prSet phldrT="[Text]"/>
      <dgm:spPr/>
      <dgm:t>
        <a:bodyPr/>
        <a:lstStyle/>
        <a:p>
          <a:r>
            <a:rPr lang="en-US" dirty="0">
              <a:solidFill>
                <a:schemeClr val="accent3">
                  <a:lumMod val="75000"/>
                </a:schemeClr>
              </a:solidFill>
            </a:rPr>
            <a:t>Publish or Perish</a:t>
          </a:r>
        </a:p>
      </dgm:t>
    </dgm:pt>
    <dgm:pt modelId="{510CF003-7EA3-FC40-BFC9-63DE8BBC67BA}" type="parTrans" cxnId="{77B4BF22-41C8-A14A-921D-F97CF619C5D1}">
      <dgm:prSet/>
      <dgm:spPr/>
      <dgm:t>
        <a:bodyPr/>
        <a:lstStyle/>
        <a:p>
          <a:endParaRPr lang="en-US"/>
        </a:p>
      </dgm:t>
    </dgm:pt>
    <dgm:pt modelId="{CC4262CB-6F7B-6C47-BBDC-E5C4EB0AAE6F}" type="sibTrans" cxnId="{77B4BF22-41C8-A14A-921D-F97CF619C5D1}">
      <dgm:prSet/>
      <dgm:spPr/>
      <dgm:t>
        <a:bodyPr/>
        <a:lstStyle/>
        <a:p>
          <a:endParaRPr lang="en-US"/>
        </a:p>
      </dgm:t>
    </dgm:pt>
    <dgm:pt modelId="{197B689C-3BB0-004A-A445-EA69839CF9F0}">
      <dgm:prSet phldrT="[Text]"/>
      <dgm:spPr/>
      <dgm:t>
        <a:bodyPr/>
        <a:lstStyle/>
        <a:p>
          <a:r>
            <a:rPr lang="en-US" dirty="0" err="1">
              <a:solidFill>
                <a:srgbClr val="FF6600"/>
              </a:solidFill>
            </a:rPr>
            <a:t>ResearcherID</a:t>
          </a:r>
          <a:r>
            <a:rPr lang="en-US" dirty="0">
              <a:solidFill>
                <a:srgbClr val="FF6600"/>
              </a:solidFill>
            </a:rPr>
            <a:t> profile</a:t>
          </a:r>
        </a:p>
      </dgm:t>
    </dgm:pt>
    <dgm:pt modelId="{F83F5047-77EB-9F48-AC9D-B36ABEAEED8A}" type="parTrans" cxnId="{EAF61A1B-1AC8-6244-95DF-421ED8DE2573}">
      <dgm:prSet/>
      <dgm:spPr/>
      <dgm:t>
        <a:bodyPr/>
        <a:lstStyle/>
        <a:p>
          <a:endParaRPr lang="en-US"/>
        </a:p>
      </dgm:t>
    </dgm:pt>
    <dgm:pt modelId="{2309EDA2-D721-F446-95F5-57D1A0F804FB}" type="sibTrans" cxnId="{EAF61A1B-1AC8-6244-95DF-421ED8DE2573}">
      <dgm:prSet/>
      <dgm:spPr/>
      <dgm:t>
        <a:bodyPr/>
        <a:lstStyle/>
        <a:p>
          <a:endParaRPr lang="en-US"/>
        </a:p>
      </dgm:t>
    </dgm:pt>
    <dgm:pt modelId="{E4655D59-5AEF-244A-B37F-75777718ADFB}">
      <dgm:prSet phldrT="[Text]"/>
      <dgm:spPr/>
      <dgm:t>
        <a:bodyPr/>
        <a:lstStyle/>
        <a:p>
          <a:r>
            <a:rPr lang="en-US" dirty="0">
              <a:solidFill>
                <a:srgbClr val="FF6600"/>
              </a:solidFill>
            </a:rPr>
            <a:t>Scopus profile</a:t>
          </a:r>
        </a:p>
      </dgm:t>
    </dgm:pt>
    <dgm:pt modelId="{FDA771F3-5CC8-3D4C-83AB-8B3EF0121B21}" type="parTrans" cxnId="{0920F11D-655C-7545-AFE0-D531032A5094}">
      <dgm:prSet/>
      <dgm:spPr/>
      <dgm:t>
        <a:bodyPr/>
        <a:lstStyle/>
        <a:p>
          <a:endParaRPr lang="en-US"/>
        </a:p>
      </dgm:t>
    </dgm:pt>
    <dgm:pt modelId="{7585F359-CDAD-F148-B680-3850FC2B0E31}" type="sibTrans" cxnId="{0920F11D-655C-7545-AFE0-D531032A5094}">
      <dgm:prSet/>
      <dgm:spPr/>
      <dgm:t>
        <a:bodyPr/>
        <a:lstStyle/>
        <a:p>
          <a:endParaRPr lang="en-US"/>
        </a:p>
      </dgm:t>
    </dgm:pt>
    <dgm:pt modelId="{38ED7A3F-2139-4346-824F-50ECB3BCA403}">
      <dgm:prSet phldrT="[Text]"/>
      <dgm:spPr/>
      <dgm:t>
        <a:bodyPr/>
        <a:lstStyle/>
        <a:p>
          <a:r>
            <a:rPr lang="en-US" dirty="0"/>
            <a:t>Repositories/Platforms: Archiving, Management &amp; Dissemination Resources</a:t>
          </a:r>
        </a:p>
      </dgm:t>
    </dgm:pt>
    <dgm:pt modelId="{6C9A47D5-30D2-A041-8087-3D0506B9BE17}" type="parTrans" cxnId="{A4869802-F8CD-0B40-AC68-9A61DDBE96AC}">
      <dgm:prSet/>
      <dgm:spPr/>
      <dgm:t>
        <a:bodyPr/>
        <a:lstStyle/>
        <a:p>
          <a:endParaRPr lang="en-US"/>
        </a:p>
      </dgm:t>
    </dgm:pt>
    <dgm:pt modelId="{D3899B5D-AA8E-DB49-A5E7-96430D8C3957}" type="sibTrans" cxnId="{A4869802-F8CD-0B40-AC68-9A61DDBE96AC}">
      <dgm:prSet/>
      <dgm:spPr/>
      <dgm:t>
        <a:bodyPr/>
        <a:lstStyle/>
        <a:p>
          <a:endParaRPr lang="en-US"/>
        </a:p>
      </dgm:t>
    </dgm:pt>
    <dgm:pt modelId="{CBF3ECEB-5E64-F842-8CD2-D607422C4228}">
      <dgm:prSet phldrT="[Text]"/>
      <dgm:spPr/>
      <dgm:t>
        <a:bodyPr/>
        <a:lstStyle/>
        <a:p>
          <a:r>
            <a:rPr lang="en-US" dirty="0">
              <a:solidFill>
                <a:srgbClr val="008000"/>
              </a:solidFill>
            </a:rPr>
            <a:t>Institutional Repository</a:t>
          </a:r>
        </a:p>
      </dgm:t>
    </dgm:pt>
    <dgm:pt modelId="{C5BF277C-256F-D542-BAD3-F52122EA7283}" type="parTrans" cxnId="{D23E9E87-91CC-2A4B-B175-CD4019AFE7E1}">
      <dgm:prSet/>
      <dgm:spPr/>
      <dgm:t>
        <a:bodyPr/>
        <a:lstStyle/>
        <a:p>
          <a:endParaRPr lang="en-US"/>
        </a:p>
      </dgm:t>
    </dgm:pt>
    <dgm:pt modelId="{04B321B1-199B-3F42-ABD7-44998BE91C10}" type="sibTrans" cxnId="{D23E9E87-91CC-2A4B-B175-CD4019AFE7E1}">
      <dgm:prSet/>
      <dgm:spPr/>
      <dgm:t>
        <a:bodyPr/>
        <a:lstStyle/>
        <a:p>
          <a:endParaRPr lang="en-US"/>
        </a:p>
      </dgm:t>
    </dgm:pt>
    <dgm:pt modelId="{CEB51120-ED99-524E-8B7F-9093A5F28025}">
      <dgm:prSet phldrT="[Text]"/>
      <dgm:spPr/>
      <dgm:t>
        <a:bodyPr/>
        <a:lstStyle/>
        <a:p>
          <a:r>
            <a:rPr lang="en-US" dirty="0">
              <a:solidFill>
                <a:srgbClr val="008000"/>
              </a:solidFill>
            </a:rPr>
            <a:t>Subject Repositories </a:t>
          </a:r>
        </a:p>
      </dgm:t>
    </dgm:pt>
    <dgm:pt modelId="{4436C24A-CE31-D54A-8B3D-A8FF210F5EAD}" type="parTrans" cxnId="{45E2ADDA-3289-5C4D-9BD2-439595F8B4AD}">
      <dgm:prSet/>
      <dgm:spPr/>
      <dgm:t>
        <a:bodyPr/>
        <a:lstStyle/>
        <a:p>
          <a:endParaRPr lang="en-US"/>
        </a:p>
      </dgm:t>
    </dgm:pt>
    <dgm:pt modelId="{79A99A6F-654C-EF4D-93B4-D5166E587D3B}" type="sibTrans" cxnId="{45E2ADDA-3289-5C4D-9BD2-439595F8B4AD}">
      <dgm:prSet/>
      <dgm:spPr/>
      <dgm:t>
        <a:bodyPr/>
        <a:lstStyle/>
        <a:p>
          <a:endParaRPr lang="en-US"/>
        </a:p>
      </dgm:t>
    </dgm:pt>
    <dgm:pt modelId="{F2D8DBA7-B760-1349-86AC-111B22719EFB}">
      <dgm:prSet phldrT="[Text]"/>
      <dgm:spPr/>
      <dgm:t>
        <a:bodyPr/>
        <a:lstStyle/>
        <a:p>
          <a:r>
            <a:rPr lang="en-US" dirty="0">
              <a:solidFill>
                <a:schemeClr val="accent3">
                  <a:lumMod val="75000"/>
                </a:schemeClr>
              </a:solidFill>
            </a:rPr>
            <a:t>PubMed Central</a:t>
          </a:r>
        </a:p>
      </dgm:t>
    </dgm:pt>
    <dgm:pt modelId="{873F632F-CFC2-3F47-A955-489BE5A50D44}" type="parTrans" cxnId="{6CB56527-0431-CB42-9C03-778497AEBBF6}">
      <dgm:prSet/>
      <dgm:spPr/>
      <dgm:t>
        <a:bodyPr/>
        <a:lstStyle/>
        <a:p>
          <a:endParaRPr lang="en-US"/>
        </a:p>
      </dgm:t>
    </dgm:pt>
    <dgm:pt modelId="{B62E6E11-2479-FF44-A1AE-33DCB3866DA0}" type="sibTrans" cxnId="{6CB56527-0431-CB42-9C03-778497AEBBF6}">
      <dgm:prSet/>
      <dgm:spPr/>
      <dgm:t>
        <a:bodyPr/>
        <a:lstStyle/>
        <a:p>
          <a:endParaRPr lang="en-US"/>
        </a:p>
      </dgm:t>
    </dgm:pt>
    <dgm:pt modelId="{DD9E4A37-6C91-6E4F-B56A-C67233841A2A}">
      <dgm:prSet phldrT="[Text]"/>
      <dgm:spPr/>
      <dgm:t>
        <a:bodyPr/>
        <a:lstStyle/>
        <a:p>
          <a:r>
            <a:rPr lang="en-US" dirty="0">
              <a:solidFill>
                <a:srgbClr val="3366FF"/>
              </a:solidFill>
            </a:rPr>
            <a:t>Data repositories (commercial &amp; open source)</a:t>
          </a:r>
        </a:p>
      </dgm:t>
    </dgm:pt>
    <dgm:pt modelId="{D738E877-8F52-5147-A5C4-1C1C5F68699A}" type="parTrans" cxnId="{63C4142C-2118-D043-BBE4-2F724ADD9908}">
      <dgm:prSet/>
      <dgm:spPr/>
      <dgm:t>
        <a:bodyPr/>
        <a:lstStyle/>
        <a:p>
          <a:endParaRPr lang="en-US"/>
        </a:p>
      </dgm:t>
    </dgm:pt>
    <dgm:pt modelId="{D2500F79-473A-B747-A053-1EF21684BBEE}" type="sibTrans" cxnId="{63C4142C-2118-D043-BBE4-2F724ADD9908}">
      <dgm:prSet/>
      <dgm:spPr/>
      <dgm:t>
        <a:bodyPr/>
        <a:lstStyle/>
        <a:p>
          <a:endParaRPr lang="en-US"/>
        </a:p>
      </dgm:t>
    </dgm:pt>
    <dgm:pt modelId="{70DF2363-8C1C-3D4E-8250-05FD9DCF33EF}">
      <dgm:prSet phldrT="[Text]"/>
      <dgm:spPr/>
      <dgm:t>
        <a:bodyPr/>
        <a:lstStyle/>
        <a:p>
          <a:r>
            <a:rPr lang="en-US" dirty="0">
              <a:solidFill>
                <a:srgbClr val="3366FF"/>
              </a:solidFill>
            </a:rPr>
            <a:t>Publishing platforms</a:t>
          </a:r>
        </a:p>
      </dgm:t>
    </dgm:pt>
    <dgm:pt modelId="{8C1C7007-A841-9243-9D5A-59C6075237A3}" type="parTrans" cxnId="{72F4DF7A-0CFD-CB49-9BA6-A71C91A258A2}">
      <dgm:prSet/>
      <dgm:spPr/>
      <dgm:t>
        <a:bodyPr/>
        <a:lstStyle/>
        <a:p>
          <a:endParaRPr lang="en-US"/>
        </a:p>
      </dgm:t>
    </dgm:pt>
    <dgm:pt modelId="{630F3AB6-B99D-7040-A79F-4AD43E23A53B}" type="sibTrans" cxnId="{72F4DF7A-0CFD-CB49-9BA6-A71C91A258A2}">
      <dgm:prSet/>
      <dgm:spPr/>
      <dgm:t>
        <a:bodyPr/>
        <a:lstStyle/>
        <a:p>
          <a:endParaRPr lang="en-US"/>
        </a:p>
      </dgm:t>
    </dgm:pt>
    <dgm:pt modelId="{9483E0AC-1D70-2641-A7B0-A1D894EE7F45}">
      <dgm:prSet phldrT="[Text]"/>
      <dgm:spPr/>
      <dgm:t>
        <a:bodyPr/>
        <a:lstStyle/>
        <a:p>
          <a:r>
            <a:rPr lang="en-US" dirty="0">
              <a:solidFill>
                <a:srgbClr val="3366FF"/>
              </a:solidFill>
            </a:rPr>
            <a:t>Publishing tools</a:t>
          </a:r>
        </a:p>
      </dgm:t>
    </dgm:pt>
    <dgm:pt modelId="{A7B57B04-F86C-5947-A9A1-311A8A6E64DD}" type="parTrans" cxnId="{B6A303CA-1A7B-1F4E-A228-1BD2B5BBAFC5}">
      <dgm:prSet/>
      <dgm:spPr/>
      <dgm:t>
        <a:bodyPr/>
        <a:lstStyle/>
        <a:p>
          <a:endParaRPr lang="en-US"/>
        </a:p>
      </dgm:t>
    </dgm:pt>
    <dgm:pt modelId="{2BFBF926-4DE6-7B47-8342-247CF54BD9C5}" type="sibTrans" cxnId="{B6A303CA-1A7B-1F4E-A228-1BD2B5BBAFC5}">
      <dgm:prSet/>
      <dgm:spPr/>
      <dgm:t>
        <a:bodyPr/>
        <a:lstStyle/>
        <a:p>
          <a:endParaRPr lang="en-US"/>
        </a:p>
      </dgm:t>
    </dgm:pt>
    <dgm:pt modelId="{6123B021-B26E-0A4D-B859-FAA3ABEC0982}">
      <dgm:prSet phldrT="[Text]"/>
      <dgm:spPr/>
      <dgm:t>
        <a:bodyPr/>
        <a:lstStyle/>
        <a:p>
          <a:r>
            <a:rPr lang="en-US" dirty="0">
              <a:solidFill>
                <a:srgbClr val="3366FF"/>
              </a:solidFill>
            </a:rPr>
            <a:t>Impact case studies: resources</a:t>
          </a:r>
        </a:p>
      </dgm:t>
    </dgm:pt>
    <dgm:pt modelId="{576C703D-9648-9846-9988-B33E58AEB571}" type="parTrans" cxnId="{724B645A-B55E-2A4B-8329-8F18C2D233B8}">
      <dgm:prSet/>
      <dgm:spPr/>
      <dgm:t>
        <a:bodyPr/>
        <a:lstStyle/>
        <a:p>
          <a:endParaRPr lang="en-US"/>
        </a:p>
      </dgm:t>
    </dgm:pt>
    <dgm:pt modelId="{3FEF47A2-0691-6F47-803B-AEC3C32BEBD7}" type="sibTrans" cxnId="{724B645A-B55E-2A4B-8329-8F18C2D233B8}">
      <dgm:prSet/>
      <dgm:spPr/>
      <dgm:t>
        <a:bodyPr/>
        <a:lstStyle/>
        <a:p>
          <a:endParaRPr lang="en-US"/>
        </a:p>
      </dgm:t>
    </dgm:pt>
    <dgm:pt modelId="{54DEDD68-4B20-CF4A-B995-96CE552E9365}">
      <dgm:prSet phldrT="[Text]"/>
      <dgm:spPr/>
      <dgm:t>
        <a:bodyPr/>
        <a:lstStyle/>
        <a:p>
          <a:r>
            <a:rPr lang="en-US" dirty="0">
              <a:solidFill>
                <a:srgbClr val="3366FF"/>
              </a:solidFill>
            </a:rPr>
            <a:t>Data Management: resources</a:t>
          </a:r>
        </a:p>
      </dgm:t>
    </dgm:pt>
    <dgm:pt modelId="{21D3BC42-3054-EA46-8677-C8356F19A250}" type="parTrans" cxnId="{863E5837-2FFF-0047-B1C7-9A1C1E17D284}">
      <dgm:prSet/>
      <dgm:spPr/>
      <dgm:t>
        <a:bodyPr/>
        <a:lstStyle/>
        <a:p>
          <a:endParaRPr lang="en-US"/>
        </a:p>
      </dgm:t>
    </dgm:pt>
    <dgm:pt modelId="{1171D146-FA0C-0C4D-A682-784C8411A467}" type="sibTrans" cxnId="{863E5837-2FFF-0047-B1C7-9A1C1E17D284}">
      <dgm:prSet/>
      <dgm:spPr/>
      <dgm:t>
        <a:bodyPr/>
        <a:lstStyle/>
        <a:p>
          <a:endParaRPr lang="en-US"/>
        </a:p>
      </dgm:t>
    </dgm:pt>
    <dgm:pt modelId="{F0B6A652-1795-3842-A188-B4CDBA9DE3F9}">
      <dgm:prSet phldrT="[Text]"/>
      <dgm:spPr/>
      <dgm:t>
        <a:bodyPr/>
        <a:lstStyle/>
        <a:p>
          <a:r>
            <a:rPr lang="en-US" dirty="0">
              <a:solidFill>
                <a:schemeClr val="accent3">
                  <a:lumMod val="75000"/>
                </a:schemeClr>
              </a:solidFill>
            </a:rPr>
            <a:t>Microsoft Academic Search</a:t>
          </a:r>
        </a:p>
      </dgm:t>
    </dgm:pt>
    <dgm:pt modelId="{1EF4B040-04E7-1745-A8E3-AD606D9B52DB}" type="parTrans" cxnId="{FC646009-9A37-FA40-A5A7-7617CBA315E1}">
      <dgm:prSet/>
      <dgm:spPr/>
      <dgm:t>
        <a:bodyPr/>
        <a:lstStyle/>
        <a:p>
          <a:endParaRPr lang="en-US"/>
        </a:p>
      </dgm:t>
    </dgm:pt>
    <dgm:pt modelId="{B34F1471-BF00-1746-8B14-41AA5C130FE2}" type="sibTrans" cxnId="{FC646009-9A37-FA40-A5A7-7617CBA315E1}">
      <dgm:prSet/>
      <dgm:spPr/>
      <dgm:t>
        <a:bodyPr/>
        <a:lstStyle/>
        <a:p>
          <a:endParaRPr lang="en-US"/>
        </a:p>
      </dgm:t>
    </dgm:pt>
    <dgm:pt modelId="{F2C63D11-82C0-ED44-940D-9042E956D89E}">
      <dgm:prSet phldrT="[Text]"/>
      <dgm:spPr/>
      <dgm:t>
        <a:bodyPr/>
        <a:lstStyle/>
        <a:p>
          <a:r>
            <a:rPr lang="en-US" dirty="0" err="1">
              <a:solidFill>
                <a:schemeClr val="accent3">
                  <a:lumMod val="75000"/>
                </a:schemeClr>
              </a:solidFill>
            </a:rPr>
            <a:t>Lens.org</a:t>
          </a:r>
          <a:endParaRPr lang="en-US" dirty="0">
            <a:solidFill>
              <a:schemeClr val="accent3">
                <a:lumMod val="75000"/>
              </a:schemeClr>
            </a:solidFill>
          </a:endParaRPr>
        </a:p>
      </dgm:t>
    </dgm:pt>
    <dgm:pt modelId="{72EF1CE3-4B37-B24F-ADA7-B69C894B88BE}" type="parTrans" cxnId="{A3F2E21A-5B71-4E48-8EEF-0E768550B986}">
      <dgm:prSet/>
      <dgm:spPr/>
      <dgm:t>
        <a:bodyPr/>
        <a:lstStyle/>
        <a:p>
          <a:endParaRPr lang="en-GB"/>
        </a:p>
      </dgm:t>
    </dgm:pt>
    <dgm:pt modelId="{F11BEB08-DA9E-674C-B8E6-0EC6E79551E1}" type="sibTrans" cxnId="{A3F2E21A-5B71-4E48-8EEF-0E768550B986}">
      <dgm:prSet/>
      <dgm:spPr/>
      <dgm:t>
        <a:bodyPr/>
        <a:lstStyle/>
        <a:p>
          <a:endParaRPr lang="en-GB"/>
        </a:p>
      </dgm:t>
    </dgm:pt>
    <dgm:pt modelId="{25D39F7A-FA3C-4F4D-B683-C56D1490261E}" type="pres">
      <dgm:prSet presAssocID="{E0853A68-4713-D848-B79B-8E70AE6B696C}" presName="Name0" presStyleCnt="0">
        <dgm:presLayoutVars>
          <dgm:dir/>
          <dgm:animLvl val="lvl"/>
          <dgm:resizeHandles val="exact"/>
        </dgm:presLayoutVars>
      </dgm:prSet>
      <dgm:spPr/>
    </dgm:pt>
    <dgm:pt modelId="{3E786663-275B-A545-B03D-8B33FCAF5B1F}" type="pres">
      <dgm:prSet presAssocID="{DD0F2282-DFDB-A141-97B4-0025B6CE5435}" presName="composite" presStyleCnt="0"/>
      <dgm:spPr/>
    </dgm:pt>
    <dgm:pt modelId="{4D209749-93A5-424F-9943-72C0159E05F1}" type="pres">
      <dgm:prSet presAssocID="{DD0F2282-DFDB-A141-97B4-0025B6CE5435}" presName="parTx" presStyleLbl="alignNode1" presStyleIdx="0" presStyleCnt="4" custScaleX="59693" custLinFactNeighborX="7157" custLinFactNeighborY="-8028">
        <dgm:presLayoutVars>
          <dgm:chMax val="0"/>
          <dgm:chPref val="0"/>
          <dgm:bulletEnabled val="1"/>
        </dgm:presLayoutVars>
      </dgm:prSet>
      <dgm:spPr/>
    </dgm:pt>
    <dgm:pt modelId="{E0192393-C108-5E48-B673-63F2229F275B}" type="pres">
      <dgm:prSet presAssocID="{DD0F2282-DFDB-A141-97B4-0025B6CE5435}" presName="desTx" presStyleLbl="alignAccFollowNode1" presStyleIdx="0" presStyleCnt="4" custScaleX="59693" custLinFactNeighborX="7157" custLinFactNeighborY="1115">
        <dgm:presLayoutVars>
          <dgm:bulletEnabled val="1"/>
        </dgm:presLayoutVars>
      </dgm:prSet>
      <dgm:spPr/>
    </dgm:pt>
    <dgm:pt modelId="{9775F584-7E9D-784D-A618-F64300B61D9A}" type="pres">
      <dgm:prSet presAssocID="{4D873A5A-75CA-2D4B-911D-F1B52C35A063}" presName="space" presStyleCnt="0"/>
      <dgm:spPr/>
    </dgm:pt>
    <dgm:pt modelId="{E87E7F78-66A7-FC4C-A309-8932DABBEB76}" type="pres">
      <dgm:prSet presAssocID="{81DC1DA6-C62D-5047-A60F-BF86E7C1963A}" presName="composite" presStyleCnt="0"/>
      <dgm:spPr/>
    </dgm:pt>
    <dgm:pt modelId="{7C2FC079-C603-E941-9A56-7129D1386508}" type="pres">
      <dgm:prSet presAssocID="{81DC1DA6-C62D-5047-A60F-BF86E7C1963A}" presName="parTx" presStyleLbl="alignNode1" presStyleIdx="1" presStyleCnt="4" custScaleX="64053" custLinFactNeighborX="4926" custLinFactNeighborY="-5005">
        <dgm:presLayoutVars>
          <dgm:chMax val="0"/>
          <dgm:chPref val="0"/>
          <dgm:bulletEnabled val="1"/>
        </dgm:presLayoutVars>
      </dgm:prSet>
      <dgm:spPr/>
    </dgm:pt>
    <dgm:pt modelId="{9026786E-C959-8C49-9DC0-948EE65B134E}" type="pres">
      <dgm:prSet presAssocID="{81DC1DA6-C62D-5047-A60F-BF86E7C1963A}" presName="desTx" presStyleLbl="alignAccFollowNode1" presStyleIdx="1" presStyleCnt="4" custScaleX="64053" custLinFactNeighborX="4567" custLinFactNeighborY="2548">
        <dgm:presLayoutVars>
          <dgm:bulletEnabled val="1"/>
        </dgm:presLayoutVars>
      </dgm:prSet>
      <dgm:spPr/>
    </dgm:pt>
    <dgm:pt modelId="{D5DA0675-9025-AF4B-A401-692CFF32F883}" type="pres">
      <dgm:prSet presAssocID="{B602CAC6-D7B1-3E48-9B11-427BAF185363}" presName="space" presStyleCnt="0"/>
      <dgm:spPr/>
    </dgm:pt>
    <dgm:pt modelId="{D3C96A79-9A14-7345-A8D5-D730A24E10B7}" type="pres">
      <dgm:prSet presAssocID="{75DFE187-9267-FB4C-918E-1FC5758CDDE6}" presName="composite" presStyleCnt="0"/>
      <dgm:spPr/>
    </dgm:pt>
    <dgm:pt modelId="{67A268BC-0211-C645-96B1-5F10F471D299}" type="pres">
      <dgm:prSet presAssocID="{75DFE187-9267-FB4C-918E-1FC5758CDDE6}" presName="parTx" presStyleLbl="alignNode1" presStyleIdx="2" presStyleCnt="4" custScaleX="62030" custLinFactNeighborX="-806" custLinFactNeighborY="-8028">
        <dgm:presLayoutVars>
          <dgm:chMax val="0"/>
          <dgm:chPref val="0"/>
          <dgm:bulletEnabled val="1"/>
        </dgm:presLayoutVars>
      </dgm:prSet>
      <dgm:spPr/>
    </dgm:pt>
    <dgm:pt modelId="{70D2A00E-28D2-A347-A314-F2EB59D058AA}" type="pres">
      <dgm:prSet presAssocID="{75DFE187-9267-FB4C-918E-1FC5758CDDE6}" presName="desTx" presStyleLbl="alignAccFollowNode1" presStyleIdx="2" presStyleCnt="4" custScaleX="62030" custLinFactNeighborX="-86" custLinFactNeighborY="2081">
        <dgm:presLayoutVars>
          <dgm:bulletEnabled val="1"/>
        </dgm:presLayoutVars>
      </dgm:prSet>
      <dgm:spPr/>
    </dgm:pt>
    <dgm:pt modelId="{A35DA39F-5F3A-E147-B5C2-4922132BE603}" type="pres">
      <dgm:prSet presAssocID="{E750EF4D-3979-1E47-87DF-A395A1FF7253}" presName="space" presStyleCnt="0"/>
      <dgm:spPr/>
    </dgm:pt>
    <dgm:pt modelId="{0EDE832D-6688-E842-BCEC-16AEB407BE36}" type="pres">
      <dgm:prSet presAssocID="{38ED7A3F-2139-4346-824F-50ECB3BCA403}" presName="composite" presStyleCnt="0"/>
      <dgm:spPr/>
    </dgm:pt>
    <dgm:pt modelId="{4DC616A4-9C27-194B-98E7-4BFDE9BF6DF1}" type="pres">
      <dgm:prSet presAssocID="{38ED7A3F-2139-4346-824F-50ECB3BCA403}" presName="parTx" presStyleLbl="alignNode1" presStyleIdx="3" presStyleCnt="4" custScaleX="76900" custScaleY="120350" custLinFactNeighborX="-4488" custLinFactNeighborY="-61772">
        <dgm:presLayoutVars>
          <dgm:chMax val="0"/>
          <dgm:chPref val="0"/>
          <dgm:bulletEnabled val="1"/>
        </dgm:presLayoutVars>
      </dgm:prSet>
      <dgm:spPr/>
    </dgm:pt>
    <dgm:pt modelId="{F2EEC207-864B-1D43-9EA8-725BDD9D85C8}" type="pres">
      <dgm:prSet presAssocID="{38ED7A3F-2139-4346-824F-50ECB3BCA403}" presName="desTx" presStyleLbl="alignAccFollowNode1" presStyleIdx="3" presStyleCnt="4" custScaleX="76900" custScaleY="98264" custLinFactNeighborX="-5000" custLinFactNeighborY="2195">
        <dgm:presLayoutVars>
          <dgm:bulletEnabled val="1"/>
        </dgm:presLayoutVars>
      </dgm:prSet>
      <dgm:spPr/>
    </dgm:pt>
  </dgm:ptLst>
  <dgm:cxnLst>
    <dgm:cxn modelId="{8FACDE00-90AE-A643-BA31-F5447452285B}" type="presOf" srcId="{BD7EFB8F-5403-1647-81D2-58F71D802033}" destId="{70D2A00E-28D2-A347-A314-F2EB59D058AA}" srcOrd="0" destOrd="1" presId="urn:microsoft.com/office/officeart/2005/8/layout/hList1"/>
    <dgm:cxn modelId="{DB4F2101-F7B2-3247-B5EF-92E0E94E9CEB}" type="presOf" srcId="{822C6DFD-8C6B-244E-BFE9-E48BE9FDDC9D}" destId="{70D2A00E-28D2-A347-A314-F2EB59D058AA}" srcOrd="0" destOrd="0" presId="urn:microsoft.com/office/officeart/2005/8/layout/hList1"/>
    <dgm:cxn modelId="{A4869802-F8CD-0B40-AC68-9A61DDBE96AC}" srcId="{E0853A68-4713-D848-B79B-8E70AE6B696C}" destId="{38ED7A3F-2139-4346-824F-50ECB3BCA403}" srcOrd="3" destOrd="0" parTransId="{6C9A47D5-30D2-A041-8087-3D0506B9BE17}" sibTransId="{D3899B5D-AA8E-DB49-A5E7-96430D8C3957}"/>
    <dgm:cxn modelId="{C2DF1407-CF76-7F44-8398-518C774A0A9F}" type="presOf" srcId="{F0B6A652-1795-3842-A188-B4CDBA9DE3F9}" destId="{9026786E-C959-8C49-9DC0-948EE65B134E}" srcOrd="0" destOrd="5" presId="urn:microsoft.com/office/officeart/2005/8/layout/hList1"/>
    <dgm:cxn modelId="{FC646009-9A37-FA40-A5A7-7617CBA315E1}" srcId="{81DC1DA6-C62D-5047-A60F-BF86E7C1963A}" destId="{F0B6A652-1795-3842-A188-B4CDBA9DE3F9}" srcOrd="5" destOrd="0" parTransId="{1EF4B040-04E7-1745-A8E3-AD606D9B52DB}" sibTransId="{B34F1471-BF00-1746-8B14-41AA5C130FE2}"/>
    <dgm:cxn modelId="{A6DF520B-0119-A547-8A55-1957680EFF18}" type="presOf" srcId="{8BA130C6-8EF2-E041-9CEA-56F4BD63B1BF}" destId="{E0192393-C108-5E48-B673-63F2229F275B}" srcOrd="0" destOrd="5" presId="urn:microsoft.com/office/officeart/2005/8/layout/hList1"/>
    <dgm:cxn modelId="{A37E020C-F3D7-3946-8EF5-EBEDBF98A8A0}" type="presOf" srcId="{6FAE6850-221D-5442-8C66-9100F385D74C}" destId="{E0192393-C108-5E48-B673-63F2229F275B}" srcOrd="0" destOrd="1" presId="urn:microsoft.com/office/officeart/2005/8/layout/hList1"/>
    <dgm:cxn modelId="{747FA213-DA4C-0944-B944-48293E002F88}" srcId="{81DC1DA6-C62D-5047-A60F-BF86E7C1963A}" destId="{4EA34F32-72ED-6747-9820-E006FC64EA5C}" srcOrd="7" destOrd="0" parTransId="{AD061D9C-A203-F644-A32F-F3B3A31A1F57}" sibTransId="{24DDB02C-00BE-E94E-8F54-E35DB1E1C8E5}"/>
    <dgm:cxn modelId="{77CB9F14-CCF0-9742-957B-7CEF4A02491E}" srcId="{75DFE187-9267-FB4C-918E-1FC5758CDDE6}" destId="{E8EDFA12-63E3-B74E-8B6C-6FB42F9370DE}" srcOrd="3" destOrd="0" parTransId="{F5EC5917-3DB8-C646-AEDA-02EDBB0A6C7E}" sibTransId="{CCF6BEC6-6713-C24F-B62F-D63C451E5D61}"/>
    <dgm:cxn modelId="{A3F2E21A-5B71-4E48-8EEF-0E768550B986}" srcId="{81DC1DA6-C62D-5047-A60F-BF86E7C1963A}" destId="{F2C63D11-82C0-ED44-940D-9042E956D89E}" srcOrd="6" destOrd="0" parTransId="{72EF1CE3-4B37-B24F-ADA7-B69C894B88BE}" sibTransId="{F11BEB08-DA9E-674C-B8E6-0EC6E79551E1}"/>
    <dgm:cxn modelId="{EAF61A1B-1AC8-6244-95DF-421ED8DE2573}" srcId="{DD0F2282-DFDB-A141-97B4-0025B6CE5435}" destId="{197B689C-3BB0-004A-A445-EA69839CF9F0}" srcOrd="3" destOrd="0" parTransId="{F83F5047-77EB-9F48-AC9D-B36ABEAEED8A}" sibTransId="{2309EDA2-D721-F446-95F5-57D1A0F804FB}"/>
    <dgm:cxn modelId="{DC80FA1C-D92C-8149-B930-A47A87193819}" srcId="{DD0F2282-DFDB-A141-97B4-0025B6CE5435}" destId="{8BA130C6-8EF2-E041-9CEA-56F4BD63B1BF}" srcOrd="5" destOrd="0" parTransId="{46D2364D-DA7F-AC40-8513-4DF772B91EEC}" sibTransId="{0957CEB9-8153-DA48-9879-A00DF388BAE3}"/>
    <dgm:cxn modelId="{0920F11D-655C-7545-AFE0-D531032A5094}" srcId="{DD0F2282-DFDB-A141-97B4-0025B6CE5435}" destId="{E4655D59-5AEF-244A-B37F-75777718ADFB}" srcOrd="4" destOrd="0" parTransId="{FDA771F3-5CC8-3D4C-83AB-8B3EF0121B21}" sibTransId="{7585F359-CDAD-F148-B680-3850FC2B0E31}"/>
    <dgm:cxn modelId="{77B4BF22-41C8-A14A-921D-F97CF619C5D1}" srcId="{81DC1DA6-C62D-5047-A60F-BF86E7C1963A}" destId="{829FE751-2DA9-7848-B08F-BFDB4A859BD6}" srcOrd="4" destOrd="0" parTransId="{510CF003-7EA3-FC40-BFC9-63DE8BBC67BA}" sibTransId="{CC4262CB-6F7B-6C47-BBDC-E5C4EB0AAE6F}"/>
    <dgm:cxn modelId="{6CB56527-0431-CB42-9C03-778497AEBBF6}" srcId="{38ED7A3F-2139-4346-824F-50ECB3BCA403}" destId="{F2D8DBA7-B760-1349-86AC-111B22719EFB}" srcOrd="2" destOrd="0" parTransId="{873F632F-CFC2-3F47-A955-489BE5A50D44}" sibTransId="{B62E6E11-2479-FF44-A1AE-33DCB3866DA0}"/>
    <dgm:cxn modelId="{6F357927-8219-9542-8153-15F55D92D02B}" type="presOf" srcId="{38ED7A3F-2139-4346-824F-50ECB3BCA403}" destId="{4DC616A4-9C27-194B-98E7-4BFDE9BF6DF1}" srcOrd="0" destOrd="0" presId="urn:microsoft.com/office/officeart/2005/8/layout/hList1"/>
    <dgm:cxn modelId="{C18D112B-E4A5-D24C-8D54-329E1C9F5423}" type="presOf" srcId="{197B689C-3BB0-004A-A445-EA69839CF9F0}" destId="{E0192393-C108-5E48-B673-63F2229F275B}" srcOrd="0" destOrd="3" presId="urn:microsoft.com/office/officeart/2005/8/layout/hList1"/>
    <dgm:cxn modelId="{63C4142C-2118-D043-BBE4-2F724ADD9908}" srcId="{38ED7A3F-2139-4346-824F-50ECB3BCA403}" destId="{DD9E4A37-6C91-6E4F-B56A-C67233841A2A}" srcOrd="3" destOrd="0" parTransId="{D738E877-8F52-5147-A5C4-1C1C5F68699A}" sibTransId="{D2500F79-473A-B747-A053-1EF21684BBEE}"/>
    <dgm:cxn modelId="{D5F63132-B624-0F47-8172-B3439DB32FF6}" srcId="{E0853A68-4713-D848-B79B-8E70AE6B696C}" destId="{81DC1DA6-C62D-5047-A60F-BF86E7C1963A}" srcOrd="1" destOrd="0" parTransId="{22BE5A77-C517-EC4F-8CDD-3CC9F9FAF5DA}" sibTransId="{B602CAC6-D7B1-3E48-9B11-427BAF185363}"/>
    <dgm:cxn modelId="{B296C233-CAF2-1046-8D64-7C17FD9633FE}" type="presOf" srcId="{E4655D59-5AEF-244A-B37F-75777718ADFB}" destId="{E0192393-C108-5E48-B673-63F2229F275B}" srcOrd="0" destOrd="4" presId="urn:microsoft.com/office/officeart/2005/8/layout/hList1"/>
    <dgm:cxn modelId="{863E5837-2FFF-0047-B1C7-9A1C1E17D284}" srcId="{38ED7A3F-2139-4346-824F-50ECB3BCA403}" destId="{54DEDD68-4B20-CF4A-B995-96CE552E9365}" srcOrd="6" destOrd="0" parTransId="{21D3BC42-3054-EA46-8677-C8356F19A250}" sibTransId="{1171D146-FA0C-0C4D-A682-784C8411A467}"/>
    <dgm:cxn modelId="{396F8938-1B3B-504A-9CE5-26AD07745AE6}" srcId="{81DC1DA6-C62D-5047-A60F-BF86E7C1963A}" destId="{C45226A5-6E85-314F-9ADD-84C19F4F454C}" srcOrd="1" destOrd="0" parTransId="{9BC81A59-0F7B-EA48-908C-109EB410E097}" sibTransId="{F8B2F0D1-0430-9241-BC69-84CC09343490}"/>
    <dgm:cxn modelId="{69AF083B-49C4-7447-A8ED-650B3A32734E}" srcId="{75DFE187-9267-FB4C-918E-1FC5758CDDE6}" destId="{BD7EFB8F-5403-1647-81D2-58F71D802033}" srcOrd="1" destOrd="0" parTransId="{7D685CB1-0F53-5540-A479-633C76ACD4EA}" sibTransId="{CB6AB6A4-8438-D341-B851-A5F74F34E1FA}"/>
    <dgm:cxn modelId="{098A223C-2C36-C945-A89B-DCC13D046568}" srcId="{75DFE187-9267-FB4C-918E-1FC5758CDDE6}" destId="{822C6DFD-8C6B-244E-BFE9-E48BE9FDDC9D}" srcOrd="0" destOrd="0" parTransId="{6A9211EF-4DC9-F145-84DB-4118B07F402A}" sibTransId="{6DC3CEC8-6452-7542-B3FF-9510E2273C80}"/>
    <dgm:cxn modelId="{1A87E43E-5786-194C-9793-4E0115B393EA}" type="presOf" srcId="{54DEDD68-4B20-CF4A-B995-96CE552E9365}" destId="{F2EEC207-864B-1D43-9EA8-725BDD9D85C8}" srcOrd="0" destOrd="6" presId="urn:microsoft.com/office/officeart/2005/8/layout/hList1"/>
    <dgm:cxn modelId="{D64D8541-5EAA-234A-8D7C-0606CB79E948}" type="presOf" srcId="{DD9E4A37-6C91-6E4F-B56A-C67233841A2A}" destId="{F2EEC207-864B-1D43-9EA8-725BDD9D85C8}" srcOrd="0" destOrd="3" presId="urn:microsoft.com/office/officeart/2005/8/layout/hList1"/>
    <dgm:cxn modelId="{46D87144-3965-D24A-BDEE-C6C0FF67F238}" type="presOf" srcId="{BD02DED4-9885-6F49-ABC9-82B7EE8C98F3}" destId="{70D2A00E-28D2-A347-A314-F2EB59D058AA}" srcOrd="0" destOrd="2" presId="urn:microsoft.com/office/officeart/2005/8/layout/hList1"/>
    <dgm:cxn modelId="{A5386D46-C862-B944-B0B1-1C0EEB38CDF4}" type="presOf" srcId="{CF7A0678-D70E-8740-BB01-111F19E9CE1E}" destId="{9026786E-C959-8C49-9DC0-948EE65B134E}" srcOrd="0" destOrd="0" presId="urn:microsoft.com/office/officeart/2005/8/layout/hList1"/>
    <dgm:cxn modelId="{8123BA4B-F14F-154A-9CEA-9C440DA504BD}" srcId="{E0853A68-4713-D848-B79B-8E70AE6B696C}" destId="{DD0F2282-DFDB-A141-97B4-0025B6CE5435}" srcOrd="0" destOrd="0" parTransId="{889E92DA-8569-1C46-9F49-682D2036FB97}" sibTransId="{4D873A5A-75CA-2D4B-911D-F1B52C35A063}"/>
    <dgm:cxn modelId="{724B645A-B55E-2A4B-8329-8F18C2D233B8}" srcId="{38ED7A3F-2139-4346-824F-50ECB3BCA403}" destId="{6123B021-B26E-0A4D-B859-FAA3ABEC0982}" srcOrd="7" destOrd="0" parTransId="{576C703D-9648-9846-9988-B33E58AEB571}" sibTransId="{3FEF47A2-0691-6F47-803B-AEC3C32BEBD7}"/>
    <dgm:cxn modelId="{E897455D-9E7F-F440-ACD6-5DF5352D814D}" srcId="{DD0F2282-DFDB-A141-97B4-0025B6CE5435}" destId="{EB0276B9-B41C-2C48-86C1-F8984AC5400D}" srcOrd="2" destOrd="0" parTransId="{6C139571-21C6-9740-8235-1B6AE834FC6C}" sibTransId="{55418520-3541-3544-80DE-14C6DA75C1ED}"/>
    <dgm:cxn modelId="{3E919F64-8A02-4C47-AC28-55186900CBCF}" srcId="{81DC1DA6-C62D-5047-A60F-BF86E7C1963A}" destId="{39D2B6F7-5B31-8241-8EB2-C6496B7A953C}" srcOrd="2" destOrd="0" parTransId="{D224B800-03A9-4E41-ABB1-9D2FBA934976}" sibTransId="{E3DE9379-92A6-6A4D-B56F-1303F858DA74}"/>
    <dgm:cxn modelId="{A9B6D266-0052-214C-B22F-9A42035A7FDA}" type="presOf" srcId="{C2918EBA-2F80-D546-BA9F-91D1BD548EAE}" destId="{9026786E-C959-8C49-9DC0-948EE65B134E}" srcOrd="0" destOrd="9" presId="urn:microsoft.com/office/officeart/2005/8/layout/hList1"/>
    <dgm:cxn modelId="{0DFEE36E-499D-7046-926C-20B9BBEFDE6B}" type="presOf" srcId="{70DF2363-8C1C-3D4E-8250-05FD9DCF33EF}" destId="{F2EEC207-864B-1D43-9EA8-725BDD9D85C8}" srcOrd="0" destOrd="4" presId="urn:microsoft.com/office/officeart/2005/8/layout/hList1"/>
    <dgm:cxn modelId="{F55CC178-F7E6-FD41-A9F7-67340C8B7366}" srcId="{81DC1DA6-C62D-5047-A60F-BF86E7C1963A}" destId="{B852BB12-E26D-F140-A453-A354C0F9CE04}" srcOrd="10" destOrd="0" parTransId="{5906A200-6A3A-D542-9CC9-C17CE0FE4CFF}" sibTransId="{9705F79F-999B-2944-9EDA-1ABF76BFFA41}"/>
    <dgm:cxn modelId="{72F4DF7A-0CFD-CB49-9BA6-A71C91A258A2}" srcId="{38ED7A3F-2139-4346-824F-50ECB3BCA403}" destId="{70DF2363-8C1C-3D4E-8250-05FD9DCF33EF}" srcOrd="4" destOrd="0" parTransId="{8C1C7007-A841-9243-9D5A-59C6075237A3}" sibTransId="{630F3AB6-B99D-7040-A79F-4AD43E23A53B}"/>
    <dgm:cxn modelId="{84ED5581-8D46-974A-B21C-8D9C0B4BC89A}" type="presOf" srcId="{4EA34F32-72ED-6747-9820-E006FC64EA5C}" destId="{9026786E-C959-8C49-9DC0-948EE65B134E}" srcOrd="0" destOrd="7" presId="urn:microsoft.com/office/officeart/2005/8/layout/hList1"/>
    <dgm:cxn modelId="{72142587-C7F6-3B4A-B016-65A472E57C54}" type="presOf" srcId="{829FE751-2DA9-7848-B08F-BFDB4A859BD6}" destId="{9026786E-C959-8C49-9DC0-948EE65B134E}" srcOrd="0" destOrd="4" presId="urn:microsoft.com/office/officeart/2005/8/layout/hList1"/>
    <dgm:cxn modelId="{D23E9E87-91CC-2A4B-B175-CD4019AFE7E1}" srcId="{38ED7A3F-2139-4346-824F-50ECB3BCA403}" destId="{CBF3ECEB-5E64-F842-8CD2-D607422C4228}" srcOrd="0" destOrd="0" parTransId="{C5BF277C-256F-D542-BAD3-F52122EA7283}" sibTransId="{04B321B1-199B-3F42-ABD7-44998BE91C10}"/>
    <dgm:cxn modelId="{6D2D2589-F101-4044-97C1-E33B210EDE3E}" type="presOf" srcId="{CEB51120-ED99-524E-8B7F-9093A5F28025}" destId="{F2EEC207-864B-1D43-9EA8-725BDD9D85C8}" srcOrd="0" destOrd="1" presId="urn:microsoft.com/office/officeart/2005/8/layout/hList1"/>
    <dgm:cxn modelId="{2B630790-5290-504F-8FD4-1FF8E57E4400}" srcId="{DD0F2282-DFDB-A141-97B4-0025B6CE5435}" destId="{6FAE6850-221D-5442-8C66-9100F385D74C}" srcOrd="1" destOrd="0" parTransId="{55B028CD-3C79-7D4B-AF80-2D896F187C23}" sibTransId="{26C74722-5BE5-4141-8039-4EA56E6FCDE1}"/>
    <dgm:cxn modelId="{702C1498-803A-094B-90AF-25DE97DC8086}" type="presOf" srcId="{EB0276B9-B41C-2C48-86C1-F8984AC5400D}" destId="{E0192393-C108-5E48-B673-63F2229F275B}" srcOrd="0" destOrd="2" presId="urn:microsoft.com/office/officeart/2005/8/layout/hList1"/>
    <dgm:cxn modelId="{13446E98-4B7A-3046-A1FE-7EE86F7450C6}" srcId="{81DC1DA6-C62D-5047-A60F-BF86E7C1963A}" destId="{5F269E9A-9B9B-AE47-8281-ABF56EADF85F}" srcOrd="8" destOrd="0" parTransId="{BD77CA1F-DCFF-EA4C-8017-9D8160316C62}" sibTransId="{32C582D4-4F0B-E54C-AEA7-3C823C9F8F57}"/>
    <dgm:cxn modelId="{EC08679B-D498-734B-8A14-FB05631A4BA9}" type="presOf" srcId="{6123B021-B26E-0A4D-B859-FAA3ABEC0982}" destId="{F2EEC207-864B-1D43-9EA8-725BDD9D85C8}" srcOrd="0" destOrd="7" presId="urn:microsoft.com/office/officeart/2005/8/layout/hList1"/>
    <dgm:cxn modelId="{444CECA0-B9D6-3A4F-8705-5E6A81447FE8}" type="presOf" srcId="{F2C63D11-82C0-ED44-940D-9042E956D89E}" destId="{9026786E-C959-8C49-9DC0-948EE65B134E}" srcOrd="0" destOrd="6" presId="urn:microsoft.com/office/officeart/2005/8/layout/hList1"/>
    <dgm:cxn modelId="{4D8BB4A3-6F8C-934C-ABCA-5FE72219494A}" type="presOf" srcId="{75DFE187-9267-FB4C-918E-1FC5758CDDE6}" destId="{67A268BC-0211-C645-96B1-5F10F471D299}" srcOrd="0" destOrd="0" presId="urn:microsoft.com/office/officeart/2005/8/layout/hList1"/>
    <dgm:cxn modelId="{2A4259A4-E992-0A49-8B1B-C07B375BF931}" srcId="{75DFE187-9267-FB4C-918E-1FC5758CDDE6}" destId="{BD02DED4-9885-6F49-ABC9-82B7EE8C98F3}" srcOrd="2" destOrd="0" parTransId="{B1EEB9D8-AC76-8547-B2DA-9E330D6E790A}" sibTransId="{6C7BB31C-16EE-B84B-85C3-86A63EEC8A78}"/>
    <dgm:cxn modelId="{D4D5B6A9-9466-1642-85C8-D595FA6520D0}" type="presOf" srcId="{5F269E9A-9B9B-AE47-8281-ABF56EADF85F}" destId="{9026786E-C959-8C49-9DC0-948EE65B134E}" srcOrd="0" destOrd="8" presId="urn:microsoft.com/office/officeart/2005/8/layout/hList1"/>
    <dgm:cxn modelId="{6D4624AA-49F1-854D-89B0-9C056AC45406}" type="presOf" srcId="{9483E0AC-1D70-2641-A7B0-A1D894EE7F45}" destId="{F2EEC207-864B-1D43-9EA8-725BDD9D85C8}" srcOrd="0" destOrd="5" presId="urn:microsoft.com/office/officeart/2005/8/layout/hList1"/>
    <dgm:cxn modelId="{B10F87AA-87AF-F643-9D65-589F88ED9735}" type="presOf" srcId="{39D2B6F7-5B31-8241-8EB2-C6496B7A953C}" destId="{9026786E-C959-8C49-9DC0-948EE65B134E}" srcOrd="0" destOrd="2" presId="urn:microsoft.com/office/officeart/2005/8/layout/hList1"/>
    <dgm:cxn modelId="{C1534FAD-695E-2D49-9A39-AAF80E3DE3DE}" type="presOf" srcId="{F45868DC-1AAA-A644-914A-92FE0486C89D}" destId="{E0192393-C108-5E48-B673-63F2229F275B}" srcOrd="0" destOrd="0" presId="urn:microsoft.com/office/officeart/2005/8/layout/hList1"/>
    <dgm:cxn modelId="{E42633B5-DBC2-5443-80AB-95BEE8BEA34D}" type="presOf" srcId="{B852BB12-E26D-F140-A453-A354C0F9CE04}" destId="{9026786E-C959-8C49-9DC0-948EE65B134E}" srcOrd="0" destOrd="10" presId="urn:microsoft.com/office/officeart/2005/8/layout/hList1"/>
    <dgm:cxn modelId="{DC7130BD-D20C-9A41-A451-BC92643EFD43}" type="presOf" srcId="{C45226A5-6E85-314F-9ADD-84C19F4F454C}" destId="{9026786E-C959-8C49-9DC0-948EE65B134E}" srcOrd="0" destOrd="1" presId="urn:microsoft.com/office/officeart/2005/8/layout/hList1"/>
    <dgm:cxn modelId="{482247BF-1066-2443-9A5B-3256C7DB9466}" type="presOf" srcId="{C4E747C3-F128-4C49-8BC2-CD0D5F606351}" destId="{9026786E-C959-8C49-9DC0-948EE65B134E}" srcOrd="0" destOrd="3" presId="urn:microsoft.com/office/officeart/2005/8/layout/hList1"/>
    <dgm:cxn modelId="{D83491C2-5CE0-2540-B1FC-985CB8BF4EEC}" srcId="{81DC1DA6-C62D-5047-A60F-BF86E7C1963A}" destId="{C4E747C3-F128-4C49-8BC2-CD0D5F606351}" srcOrd="3" destOrd="0" parTransId="{FEAEE333-B451-D14C-8D14-91EB14F069F1}" sibTransId="{771433DB-4075-BA48-AE8C-EDAF1703595A}"/>
    <dgm:cxn modelId="{B6A303CA-1A7B-1F4E-A228-1BD2B5BBAFC5}" srcId="{38ED7A3F-2139-4346-824F-50ECB3BCA403}" destId="{9483E0AC-1D70-2641-A7B0-A1D894EE7F45}" srcOrd="5" destOrd="0" parTransId="{A7B57B04-F86C-5947-A9A1-311A8A6E64DD}" sibTransId="{2BFBF926-4DE6-7B47-8342-247CF54BD9C5}"/>
    <dgm:cxn modelId="{5098E7CA-7E14-6645-B3F7-C31E4FBE307E}" type="presOf" srcId="{DD0F2282-DFDB-A141-97B4-0025B6CE5435}" destId="{4D209749-93A5-424F-9943-72C0159E05F1}" srcOrd="0" destOrd="0" presId="urn:microsoft.com/office/officeart/2005/8/layout/hList1"/>
    <dgm:cxn modelId="{C0CC0CD2-7861-A54C-A25A-43872ED37D80}" srcId="{E0853A68-4713-D848-B79B-8E70AE6B696C}" destId="{75DFE187-9267-FB4C-918E-1FC5758CDDE6}" srcOrd="2" destOrd="0" parTransId="{2A507126-35D2-9A46-8333-A4E81033E245}" sibTransId="{E750EF4D-3979-1E47-87DF-A395A1FF7253}"/>
    <dgm:cxn modelId="{60E0A2D3-35E8-CB4F-9FE6-AE0E8DB06525}" type="presOf" srcId="{CBF3ECEB-5E64-F842-8CD2-D607422C4228}" destId="{F2EEC207-864B-1D43-9EA8-725BDD9D85C8}" srcOrd="0" destOrd="0" presId="urn:microsoft.com/office/officeart/2005/8/layout/hList1"/>
    <dgm:cxn modelId="{45E2ADDA-3289-5C4D-9BD2-439595F8B4AD}" srcId="{38ED7A3F-2139-4346-824F-50ECB3BCA403}" destId="{CEB51120-ED99-524E-8B7F-9093A5F28025}" srcOrd="1" destOrd="0" parTransId="{4436C24A-CE31-D54A-8B3D-A8FF210F5EAD}" sibTransId="{79A99A6F-654C-EF4D-93B4-D5166E587D3B}"/>
    <dgm:cxn modelId="{C1D99ADF-2925-F24C-855F-1E92CB180164}" srcId="{81DC1DA6-C62D-5047-A60F-BF86E7C1963A}" destId="{C2918EBA-2F80-D546-BA9F-91D1BD548EAE}" srcOrd="9" destOrd="0" parTransId="{4AE4490C-56BD-1245-B039-7EE2F62D35AA}" sibTransId="{862CF4D7-E14E-A448-863B-5208DA03C52F}"/>
    <dgm:cxn modelId="{9E6733E0-EA42-604B-9837-8A7055CFE875}" type="presOf" srcId="{E8EDFA12-63E3-B74E-8B6C-6FB42F9370DE}" destId="{70D2A00E-28D2-A347-A314-F2EB59D058AA}" srcOrd="0" destOrd="3" presId="urn:microsoft.com/office/officeart/2005/8/layout/hList1"/>
    <dgm:cxn modelId="{B99B82EF-0361-3E42-B422-7A639F4E253A}" type="presOf" srcId="{81DC1DA6-C62D-5047-A60F-BF86E7C1963A}" destId="{7C2FC079-C603-E941-9A56-7129D1386508}" srcOrd="0" destOrd="0" presId="urn:microsoft.com/office/officeart/2005/8/layout/hList1"/>
    <dgm:cxn modelId="{509463F4-5306-3C45-9F21-DB3A66F1F1AA}" srcId="{DD0F2282-DFDB-A141-97B4-0025B6CE5435}" destId="{F45868DC-1AAA-A644-914A-92FE0486C89D}" srcOrd="0" destOrd="0" parTransId="{9AD3F93C-8F5B-664B-B3CD-2C19B2B035B5}" sibTransId="{B2285CEF-F3B2-B142-AD2D-1014BB6C27BF}"/>
    <dgm:cxn modelId="{83D11BF8-EE7F-C742-9F27-067066C94A7B}" srcId="{81DC1DA6-C62D-5047-A60F-BF86E7C1963A}" destId="{CF7A0678-D70E-8740-BB01-111F19E9CE1E}" srcOrd="0" destOrd="0" parTransId="{B1DA3F59-F9D5-774B-9A79-49976B12A0EC}" sibTransId="{276F6813-A5B2-DD4D-A9A8-6C147C88646D}"/>
    <dgm:cxn modelId="{514643FE-F960-324F-8F13-4BE5201FF8A9}" type="presOf" srcId="{E0853A68-4713-D848-B79B-8E70AE6B696C}" destId="{25D39F7A-FA3C-4F4D-B683-C56D1490261E}" srcOrd="0" destOrd="0" presId="urn:microsoft.com/office/officeart/2005/8/layout/hList1"/>
    <dgm:cxn modelId="{AA3BFBFF-6629-FB49-BBC6-94B95F3018BB}" type="presOf" srcId="{F2D8DBA7-B760-1349-86AC-111B22719EFB}" destId="{F2EEC207-864B-1D43-9EA8-725BDD9D85C8}" srcOrd="0" destOrd="2" presId="urn:microsoft.com/office/officeart/2005/8/layout/hList1"/>
    <dgm:cxn modelId="{3F3A75AE-08D2-F644-A3A4-4AC9FC8F0337}" type="presParOf" srcId="{25D39F7A-FA3C-4F4D-B683-C56D1490261E}" destId="{3E786663-275B-A545-B03D-8B33FCAF5B1F}" srcOrd="0" destOrd="0" presId="urn:microsoft.com/office/officeart/2005/8/layout/hList1"/>
    <dgm:cxn modelId="{58D115CA-48C0-374D-ADBD-AFEE1013E4CD}" type="presParOf" srcId="{3E786663-275B-A545-B03D-8B33FCAF5B1F}" destId="{4D209749-93A5-424F-9943-72C0159E05F1}" srcOrd="0" destOrd="0" presId="urn:microsoft.com/office/officeart/2005/8/layout/hList1"/>
    <dgm:cxn modelId="{2992EC84-8BB6-E94A-BF0E-D486944CE79D}" type="presParOf" srcId="{3E786663-275B-A545-B03D-8B33FCAF5B1F}" destId="{E0192393-C108-5E48-B673-63F2229F275B}" srcOrd="1" destOrd="0" presId="urn:microsoft.com/office/officeart/2005/8/layout/hList1"/>
    <dgm:cxn modelId="{769C14F1-3248-7F49-9D52-30EF91F9E967}" type="presParOf" srcId="{25D39F7A-FA3C-4F4D-B683-C56D1490261E}" destId="{9775F584-7E9D-784D-A618-F64300B61D9A}" srcOrd="1" destOrd="0" presId="urn:microsoft.com/office/officeart/2005/8/layout/hList1"/>
    <dgm:cxn modelId="{D5574DA1-ACAD-8A43-AC7F-C17765299DE0}" type="presParOf" srcId="{25D39F7A-FA3C-4F4D-B683-C56D1490261E}" destId="{E87E7F78-66A7-FC4C-A309-8932DABBEB76}" srcOrd="2" destOrd="0" presId="urn:microsoft.com/office/officeart/2005/8/layout/hList1"/>
    <dgm:cxn modelId="{0948ACA0-F281-4D46-B506-2167D2D90098}" type="presParOf" srcId="{E87E7F78-66A7-FC4C-A309-8932DABBEB76}" destId="{7C2FC079-C603-E941-9A56-7129D1386508}" srcOrd="0" destOrd="0" presId="urn:microsoft.com/office/officeart/2005/8/layout/hList1"/>
    <dgm:cxn modelId="{AB2E02C6-81DB-1148-9E90-9A5BA9E3AA6F}" type="presParOf" srcId="{E87E7F78-66A7-FC4C-A309-8932DABBEB76}" destId="{9026786E-C959-8C49-9DC0-948EE65B134E}" srcOrd="1" destOrd="0" presId="urn:microsoft.com/office/officeart/2005/8/layout/hList1"/>
    <dgm:cxn modelId="{707B0582-9223-AB4F-AEED-0FD29744AE58}" type="presParOf" srcId="{25D39F7A-FA3C-4F4D-B683-C56D1490261E}" destId="{D5DA0675-9025-AF4B-A401-692CFF32F883}" srcOrd="3" destOrd="0" presId="urn:microsoft.com/office/officeart/2005/8/layout/hList1"/>
    <dgm:cxn modelId="{C8FF5BAC-AF56-A743-8C50-DBDC658B9A75}" type="presParOf" srcId="{25D39F7A-FA3C-4F4D-B683-C56D1490261E}" destId="{D3C96A79-9A14-7345-A8D5-D730A24E10B7}" srcOrd="4" destOrd="0" presId="urn:microsoft.com/office/officeart/2005/8/layout/hList1"/>
    <dgm:cxn modelId="{5A41D185-A4DB-2841-8D82-6E86A28E3B6A}" type="presParOf" srcId="{D3C96A79-9A14-7345-A8D5-D730A24E10B7}" destId="{67A268BC-0211-C645-96B1-5F10F471D299}" srcOrd="0" destOrd="0" presId="urn:microsoft.com/office/officeart/2005/8/layout/hList1"/>
    <dgm:cxn modelId="{FB12A198-F4C7-7B41-8AF1-2149E5420CAF}" type="presParOf" srcId="{D3C96A79-9A14-7345-A8D5-D730A24E10B7}" destId="{70D2A00E-28D2-A347-A314-F2EB59D058AA}" srcOrd="1" destOrd="0" presId="urn:microsoft.com/office/officeart/2005/8/layout/hList1"/>
    <dgm:cxn modelId="{570CDC07-6439-2F45-BEBF-83FCDB787E7F}" type="presParOf" srcId="{25D39F7A-FA3C-4F4D-B683-C56D1490261E}" destId="{A35DA39F-5F3A-E147-B5C2-4922132BE603}" srcOrd="5" destOrd="0" presId="urn:microsoft.com/office/officeart/2005/8/layout/hList1"/>
    <dgm:cxn modelId="{236CBC7B-CC6E-874D-A4E2-199BDECB1DED}" type="presParOf" srcId="{25D39F7A-FA3C-4F4D-B683-C56D1490261E}" destId="{0EDE832D-6688-E842-BCEC-16AEB407BE36}" srcOrd="6" destOrd="0" presId="urn:microsoft.com/office/officeart/2005/8/layout/hList1"/>
    <dgm:cxn modelId="{2D59CD97-1CA6-864C-83B1-C3555C4B14F5}" type="presParOf" srcId="{0EDE832D-6688-E842-BCEC-16AEB407BE36}" destId="{4DC616A4-9C27-194B-98E7-4BFDE9BF6DF1}" srcOrd="0" destOrd="0" presId="urn:microsoft.com/office/officeart/2005/8/layout/hList1"/>
    <dgm:cxn modelId="{B0956F1E-57F5-0646-94CB-6B427558E62A}" type="presParOf" srcId="{0EDE832D-6688-E842-BCEC-16AEB407BE36}" destId="{F2EEC207-864B-1D43-9EA8-725BDD9D85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09749-93A5-424F-9943-72C0159E05F1}">
      <dsp:nvSpPr>
        <dsp:cNvPr id="0" name=""/>
        <dsp:cNvSpPr/>
      </dsp:nvSpPr>
      <dsp:spPr>
        <a:xfrm>
          <a:off x="285558" y="0"/>
          <a:ext cx="2367496" cy="105694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Research Profiles owned and edited by you</a:t>
          </a:r>
        </a:p>
      </dsp:txBody>
      <dsp:txXfrm>
        <a:off x="285558" y="0"/>
        <a:ext cx="2367496" cy="1056942"/>
      </dsp:txXfrm>
    </dsp:sp>
    <dsp:sp modelId="{E0192393-C108-5E48-B673-63F2229F275B}">
      <dsp:nvSpPr>
        <dsp:cNvPr id="0" name=""/>
        <dsp:cNvSpPr/>
      </dsp:nvSpPr>
      <dsp:spPr>
        <a:xfrm>
          <a:off x="285558" y="1144310"/>
          <a:ext cx="2367496" cy="405316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FF0000"/>
              </a:solidFill>
            </a:rPr>
            <a:t>University CRIS /IR  profile</a:t>
          </a:r>
        </a:p>
        <a:p>
          <a:pPr marL="171450" lvl="1" indent="-171450" algn="l" defTabSz="800100">
            <a:lnSpc>
              <a:spcPct val="90000"/>
            </a:lnSpc>
            <a:spcBef>
              <a:spcPct val="0"/>
            </a:spcBef>
            <a:spcAft>
              <a:spcPct val="15000"/>
            </a:spcAft>
            <a:buChar char="•"/>
          </a:pPr>
          <a:r>
            <a:rPr lang="en-US" sz="1800" kern="1200" dirty="0">
              <a:solidFill>
                <a:srgbClr val="008000"/>
              </a:solidFill>
            </a:rPr>
            <a:t>ORCID profile</a:t>
          </a:r>
        </a:p>
        <a:p>
          <a:pPr marL="171450" lvl="1" indent="-171450" algn="l" defTabSz="800100">
            <a:lnSpc>
              <a:spcPct val="90000"/>
            </a:lnSpc>
            <a:spcBef>
              <a:spcPct val="0"/>
            </a:spcBef>
            <a:spcAft>
              <a:spcPct val="15000"/>
            </a:spcAft>
            <a:buChar char="•"/>
          </a:pPr>
          <a:r>
            <a:rPr lang="en-US" sz="1800" kern="1200" dirty="0">
              <a:solidFill>
                <a:srgbClr val="FF6600"/>
              </a:solidFill>
            </a:rPr>
            <a:t>Google Scholar profile</a:t>
          </a:r>
        </a:p>
        <a:p>
          <a:pPr marL="171450" lvl="1" indent="-171450" algn="l" defTabSz="800100">
            <a:lnSpc>
              <a:spcPct val="90000"/>
            </a:lnSpc>
            <a:spcBef>
              <a:spcPct val="0"/>
            </a:spcBef>
            <a:spcAft>
              <a:spcPct val="15000"/>
            </a:spcAft>
            <a:buChar char="•"/>
          </a:pPr>
          <a:r>
            <a:rPr lang="en-US" sz="1800" kern="1200" dirty="0" err="1">
              <a:solidFill>
                <a:srgbClr val="FF6600"/>
              </a:solidFill>
            </a:rPr>
            <a:t>ResearcherID</a:t>
          </a:r>
          <a:r>
            <a:rPr lang="en-US" sz="1800" kern="1200" dirty="0">
              <a:solidFill>
                <a:srgbClr val="FF6600"/>
              </a:solidFill>
            </a:rPr>
            <a:t> profile</a:t>
          </a:r>
        </a:p>
        <a:p>
          <a:pPr marL="171450" lvl="1" indent="-171450" algn="l" defTabSz="800100">
            <a:lnSpc>
              <a:spcPct val="90000"/>
            </a:lnSpc>
            <a:spcBef>
              <a:spcPct val="0"/>
            </a:spcBef>
            <a:spcAft>
              <a:spcPct val="15000"/>
            </a:spcAft>
            <a:buChar char="•"/>
          </a:pPr>
          <a:r>
            <a:rPr lang="en-US" sz="1800" kern="1200" dirty="0">
              <a:solidFill>
                <a:srgbClr val="FF6600"/>
              </a:solidFill>
            </a:rPr>
            <a:t>Scopus profile</a:t>
          </a:r>
        </a:p>
        <a:p>
          <a:pPr marL="171450" lvl="1" indent="-171450" algn="l" defTabSz="800100">
            <a:lnSpc>
              <a:spcPct val="90000"/>
            </a:lnSpc>
            <a:spcBef>
              <a:spcPct val="0"/>
            </a:spcBef>
            <a:spcAft>
              <a:spcPct val="15000"/>
            </a:spcAft>
            <a:buChar char="•"/>
          </a:pPr>
          <a:r>
            <a:rPr lang="en-US" sz="1800" kern="1200" dirty="0" err="1">
              <a:solidFill>
                <a:srgbClr val="000090"/>
              </a:solidFill>
            </a:rPr>
            <a:t>Researchgate</a:t>
          </a:r>
          <a:r>
            <a:rPr lang="en-US" sz="1800" kern="1200" dirty="0">
              <a:solidFill>
                <a:srgbClr val="000090"/>
              </a:solidFill>
            </a:rPr>
            <a:t>/ </a:t>
          </a:r>
          <a:r>
            <a:rPr lang="en-US" sz="1800" kern="1200" dirty="0" err="1">
              <a:solidFill>
                <a:srgbClr val="000090"/>
              </a:solidFill>
            </a:rPr>
            <a:t>Academia.edu</a:t>
          </a:r>
          <a:r>
            <a:rPr lang="en-US" sz="1800" kern="1200" dirty="0">
              <a:solidFill>
                <a:srgbClr val="000090"/>
              </a:solidFill>
            </a:rPr>
            <a:t> (etc.)</a:t>
          </a:r>
        </a:p>
      </dsp:txBody>
      <dsp:txXfrm>
        <a:off x="285558" y="1144310"/>
        <a:ext cx="2367496" cy="4053164"/>
      </dsp:txXfrm>
    </dsp:sp>
    <dsp:sp modelId="{7C2FC079-C603-E941-9A56-7129D1386508}">
      <dsp:nvSpPr>
        <dsp:cNvPr id="0" name=""/>
        <dsp:cNvSpPr/>
      </dsp:nvSpPr>
      <dsp:spPr>
        <a:xfrm>
          <a:off x="3119827" y="0"/>
          <a:ext cx="2540419" cy="105694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Citation &amp; metrics sources</a:t>
          </a:r>
        </a:p>
      </dsp:txBody>
      <dsp:txXfrm>
        <a:off x="3119827" y="0"/>
        <a:ext cx="2540419" cy="1056942"/>
      </dsp:txXfrm>
    </dsp:sp>
    <dsp:sp modelId="{9026786E-C959-8C49-9DC0-948EE65B134E}">
      <dsp:nvSpPr>
        <dsp:cNvPr id="0" name=""/>
        <dsp:cNvSpPr/>
      </dsp:nvSpPr>
      <dsp:spPr>
        <a:xfrm>
          <a:off x="3105589" y="1144310"/>
          <a:ext cx="2540419" cy="405316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rPr>
            <a:t>Scopus / </a:t>
          </a:r>
          <a:r>
            <a:rPr lang="en-US" sz="1800" kern="1200" dirty="0" err="1">
              <a:solidFill>
                <a:schemeClr val="tx1"/>
              </a:solidFill>
            </a:rPr>
            <a:t>SciVal</a:t>
          </a:r>
          <a:endParaRPr lang="en-US"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Web of Science/</a:t>
          </a:r>
          <a:r>
            <a:rPr lang="en-US" sz="1800" kern="1200" dirty="0" err="1">
              <a:solidFill>
                <a:schemeClr val="tx1"/>
              </a:solidFill>
            </a:rPr>
            <a:t>InCites</a:t>
          </a:r>
          <a:endParaRPr lang="en-US"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Dimensions</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Google Scholar</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Publish or Perish</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Microsoft Academic Search</a:t>
          </a:r>
        </a:p>
        <a:p>
          <a:pPr marL="171450" lvl="1" indent="-171450" algn="l" defTabSz="800100">
            <a:lnSpc>
              <a:spcPct val="90000"/>
            </a:lnSpc>
            <a:spcBef>
              <a:spcPct val="0"/>
            </a:spcBef>
            <a:spcAft>
              <a:spcPct val="15000"/>
            </a:spcAft>
            <a:buChar char="•"/>
          </a:pPr>
          <a:r>
            <a:rPr lang="en-US" sz="1800" kern="1200" dirty="0" err="1">
              <a:solidFill>
                <a:schemeClr val="accent3">
                  <a:lumMod val="75000"/>
                </a:schemeClr>
              </a:solidFill>
            </a:rPr>
            <a:t>Lens.org</a:t>
          </a:r>
          <a:endParaRPr lang="en-US" sz="1800" kern="1200" dirty="0">
            <a:solidFill>
              <a:schemeClr val="accent3">
                <a:lumMod val="75000"/>
              </a:schemeClr>
            </a:solidFill>
          </a:endParaRPr>
        </a:p>
        <a:p>
          <a:pPr marL="171450" lvl="1" indent="-171450" algn="l" defTabSz="800100">
            <a:lnSpc>
              <a:spcPct val="90000"/>
            </a:lnSpc>
            <a:spcBef>
              <a:spcPct val="0"/>
            </a:spcBef>
            <a:spcAft>
              <a:spcPct val="15000"/>
            </a:spcAft>
            <a:buChar char="•"/>
          </a:pPr>
          <a:r>
            <a:rPr lang="en-US" sz="1800" kern="1200" dirty="0" err="1">
              <a:solidFill>
                <a:schemeClr val="accent5">
                  <a:lumMod val="50000"/>
                </a:schemeClr>
              </a:solidFill>
            </a:rPr>
            <a:t>Altmetric.com</a:t>
          </a:r>
          <a:endParaRPr lang="en-US" sz="1800" kern="1200" dirty="0">
            <a:solidFill>
              <a:schemeClr val="accent5">
                <a:lumMod val="50000"/>
              </a:schemeClr>
            </a:solidFill>
          </a:endParaRPr>
        </a:p>
        <a:p>
          <a:pPr marL="171450" lvl="1" indent="-171450" algn="l" defTabSz="800100">
            <a:lnSpc>
              <a:spcPct val="90000"/>
            </a:lnSpc>
            <a:spcBef>
              <a:spcPct val="0"/>
            </a:spcBef>
            <a:spcAft>
              <a:spcPct val="15000"/>
            </a:spcAft>
            <a:buChar char="•"/>
          </a:pPr>
          <a:r>
            <a:rPr lang="en-US" sz="1800" kern="1200" dirty="0" err="1">
              <a:solidFill>
                <a:schemeClr val="accent5">
                  <a:lumMod val="50000"/>
                </a:schemeClr>
              </a:solidFill>
            </a:rPr>
            <a:t>PlumX</a:t>
          </a:r>
          <a:endParaRPr lang="en-US" sz="1800" kern="1200" dirty="0">
            <a:solidFill>
              <a:schemeClr val="accent5">
                <a:lumMod val="50000"/>
              </a:schemeClr>
            </a:solidFill>
          </a:endParaRP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Impact Story</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Kudos</a:t>
          </a:r>
        </a:p>
      </dsp:txBody>
      <dsp:txXfrm>
        <a:off x="3105589" y="1144310"/>
        <a:ext cx="2540419" cy="4053164"/>
      </dsp:txXfrm>
    </dsp:sp>
    <dsp:sp modelId="{67A268BC-0211-C645-96B1-5F10F471D299}">
      <dsp:nvSpPr>
        <dsp:cNvPr id="0" name=""/>
        <dsp:cNvSpPr/>
      </dsp:nvSpPr>
      <dsp:spPr>
        <a:xfrm>
          <a:off x="5988166" y="0"/>
          <a:ext cx="2460184" cy="105694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Identifiers</a:t>
          </a:r>
        </a:p>
      </dsp:txBody>
      <dsp:txXfrm>
        <a:off x="5988166" y="0"/>
        <a:ext cx="2460184" cy="1056942"/>
      </dsp:txXfrm>
    </dsp:sp>
    <dsp:sp modelId="{70D2A00E-28D2-A347-A314-F2EB59D058AA}">
      <dsp:nvSpPr>
        <dsp:cNvPr id="0" name=""/>
        <dsp:cNvSpPr/>
      </dsp:nvSpPr>
      <dsp:spPr>
        <a:xfrm>
          <a:off x="6016722" y="1144310"/>
          <a:ext cx="2460184" cy="405316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08000"/>
              </a:solidFill>
            </a:rPr>
            <a:t>ORCID number</a:t>
          </a:r>
        </a:p>
        <a:p>
          <a:pPr marL="171450" lvl="1" indent="-171450" algn="l" defTabSz="800100">
            <a:lnSpc>
              <a:spcPct val="90000"/>
            </a:lnSpc>
            <a:spcBef>
              <a:spcPct val="0"/>
            </a:spcBef>
            <a:spcAft>
              <a:spcPct val="15000"/>
            </a:spcAft>
            <a:buChar char="•"/>
          </a:pPr>
          <a:r>
            <a:rPr lang="en-US" sz="1800" kern="1200" dirty="0">
              <a:solidFill>
                <a:srgbClr val="008000"/>
              </a:solidFill>
            </a:rPr>
            <a:t>Researcher ID</a:t>
          </a:r>
        </a:p>
        <a:p>
          <a:pPr marL="171450" lvl="1" indent="-171450" algn="l" defTabSz="800100">
            <a:lnSpc>
              <a:spcPct val="90000"/>
            </a:lnSpc>
            <a:spcBef>
              <a:spcPct val="0"/>
            </a:spcBef>
            <a:spcAft>
              <a:spcPct val="15000"/>
            </a:spcAft>
            <a:buChar char="•"/>
          </a:pPr>
          <a:r>
            <a:rPr lang="en-US" sz="1800" kern="1200" dirty="0">
              <a:solidFill>
                <a:srgbClr val="3366FF"/>
              </a:solidFill>
            </a:rPr>
            <a:t>Scopus ID</a:t>
          </a:r>
        </a:p>
        <a:p>
          <a:pPr marL="171450" lvl="1" indent="-171450" algn="l" defTabSz="800100">
            <a:lnSpc>
              <a:spcPct val="90000"/>
            </a:lnSpc>
            <a:spcBef>
              <a:spcPct val="0"/>
            </a:spcBef>
            <a:spcAft>
              <a:spcPct val="15000"/>
            </a:spcAft>
            <a:buChar char="•"/>
          </a:pPr>
          <a:r>
            <a:rPr lang="en-US" sz="1800" kern="1200" dirty="0">
              <a:solidFill>
                <a:srgbClr val="3366FF"/>
              </a:solidFill>
            </a:rPr>
            <a:t>DOIs</a:t>
          </a:r>
        </a:p>
      </dsp:txBody>
      <dsp:txXfrm>
        <a:off x="6016722" y="1144310"/>
        <a:ext cx="2460184" cy="4053164"/>
      </dsp:txXfrm>
    </dsp:sp>
    <dsp:sp modelId="{4DC616A4-9C27-194B-98E7-4BFDE9BF6DF1}">
      <dsp:nvSpPr>
        <dsp:cNvPr id="0" name=""/>
        <dsp:cNvSpPr/>
      </dsp:nvSpPr>
      <dsp:spPr>
        <a:xfrm>
          <a:off x="8857575" y="0"/>
          <a:ext cx="3049946" cy="127203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Repositories/Platforms: Archiving, Management &amp; Dissemination Resources</a:t>
          </a:r>
        </a:p>
      </dsp:txBody>
      <dsp:txXfrm>
        <a:off x="8857575" y="0"/>
        <a:ext cx="3049946" cy="1272030"/>
      </dsp:txXfrm>
    </dsp:sp>
    <dsp:sp modelId="{F2EEC207-864B-1D43-9EA8-725BDD9D85C8}">
      <dsp:nvSpPr>
        <dsp:cNvPr id="0" name=""/>
        <dsp:cNvSpPr/>
      </dsp:nvSpPr>
      <dsp:spPr>
        <a:xfrm>
          <a:off x="8837268" y="1214673"/>
          <a:ext cx="3049946" cy="3982801"/>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08000"/>
              </a:solidFill>
            </a:rPr>
            <a:t>Institutional Repository</a:t>
          </a:r>
        </a:p>
        <a:p>
          <a:pPr marL="171450" lvl="1" indent="-171450" algn="l" defTabSz="800100">
            <a:lnSpc>
              <a:spcPct val="90000"/>
            </a:lnSpc>
            <a:spcBef>
              <a:spcPct val="0"/>
            </a:spcBef>
            <a:spcAft>
              <a:spcPct val="15000"/>
            </a:spcAft>
            <a:buChar char="•"/>
          </a:pPr>
          <a:r>
            <a:rPr lang="en-US" sz="1800" kern="1200" dirty="0">
              <a:solidFill>
                <a:srgbClr val="008000"/>
              </a:solidFill>
            </a:rPr>
            <a:t>Subject Repositories </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rPr>
            <a:t>PubMed Central</a:t>
          </a:r>
        </a:p>
        <a:p>
          <a:pPr marL="171450" lvl="1" indent="-171450" algn="l" defTabSz="800100">
            <a:lnSpc>
              <a:spcPct val="90000"/>
            </a:lnSpc>
            <a:spcBef>
              <a:spcPct val="0"/>
            </a:spcBef>
            <a:spcAft>
              <a:spcPct val="15000"/>
            </a:spcAft>
            <a:buChar char="•"/>
          </a:pPr>
          <a:r>
            <a:rPr lang="en-US" sz="1800" kern="1200" dirty="0">
              <a:solidFill>
                <a:srgbClr val="3366FF"/>
              </a:solidFill>
            </a:rPr>
            <a:t>Data repositories (commercial &amp; open source)</a:t>
          </a:r>
        </a:p>
        <a:p>
          <a:pPr marL="171450" lvl="1" indent="-171450" algn="l" defTabSz="800100">
            <a:lnSpc>
              <a:spcPct val="90000"/>
            </a:lnSpc>
            <a:spcBef>
              <a:spcPct val="0"/>
            </a:spcBef>
            <a:spcAft>
              <a:spcPct val="15000"/>
            </a:spcAft>
            <a:buChar char="•"/>
          </a:pPr>
          <a:r>
            <a:rPr lang="en-US" sz="1800" kern="1200" dirty="0">
              <a:solidFill>
                <a:srgbClr val="3366FF"/>
              </a:solidFill>
            </a:rPr>
            <a:t>Publishing platforms</a:t>
          </a:r>
        </a:p>
        <a:p>
          <a:pPr marL="171450" lvl="1" indent="-171450" algn="l" defTabSz="800100">
            <a:lnSpc>
              <a:spcPct val="90000"/>
            </a:lnSpc>
            <a:spcBef>
              <a:spcPct val="0"/>
            </a:spcBef>
            <a:spcAft>
              <a:spcPct val="15000"/>
            </a:spcAft>
            <a:buChar char="•"/>
          </a:pPr>
          <a:r>
            <a:rPr lang="en-US" sz="1800" kern="1200" dirty="0">
              <a:solidFill>
                <a:srgbClr val="3366FF"/>
              </a:solidFill>
            </a:rPr>
            <a:t>Publishing tools</a:t>
          </a:r>
        </a:p>
        <a:p>
          <a:pPr marL="171450" lvl="1" indent="-171450" algn="l" defTabSz="800100">
            <a:lnSpc>
              <a:spcPct val="90000"/>
            </a:lnSpc>
            <a:spcBef>
              <a:spcPct val="0"/>
            </a:spcBef>
            <a:spcAft>
              <a:spcPct val="15000"/>
            </a:spcAft>
            <a:buChar char="•"/>
          </a:pPr>
          <a:r>
            <a:rPr lang="en-US" sz="1800" kern="1200" dirty="0">
              <a:solidFill>
                <a:srgbClr val="3366FF"/>
              </a:solidFill>
            </a:rPr>
            <a:t>Data Management: resources</a:t>
          </a:r>
        </a:p>
        <a:p>
          <a:pPr marL="171450" lvl="1" indent="-171450" algn="l" defTabSz="800100">
            <a:lnSpc>
              <a:spcPct val="90000"/>
            </a:lnSpc>
            <a:spcBef>
              <a:spcPct val="0"/>
            </a:spcBef>
            <a:spcAft>
              <a:spcPct val="15000"/>
            </a:spcAft>
            <a:buChar char="•"/>
          </a:pPr>
          <a:r>
            <a:rPr lang="en-US" sz="1800" kern="1200" dirty="0">
              <a:solidFill>
                <a:srgbClr val="3366FF"/>
              </a:solidFill>
            </a:rPr>
            <a:t>Impact case studies: resources</a:t>
          </a:r>
        </a:p>
      </dsp:txBody>
      <dsp:txXfrm>
        <a:off x="8837268" y="1214673"/>
        <a:ext cx="3049946" cy="398280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708C3-9B2F-AF49-98E7-40BE91692757}" type="datetimeFigureOut">
              <a:rPr lang="en-US" smtClean="0"/>
              <a:t>6/30/21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DB99A-7FBD-6A4D-95FB-140D5CF9A231}" type="slidenum">
              <a:rPr lang="en-US" smtClean="0"/>
              <a:t>‹#›</a:t>
            </a:fld>
            <a:endParaRPr lang="en-US"/>
          </a:p>
        </p:txBody>
      </p:sp>
    </p:spTree>
    <p:extLst>
      <p:ext uri="{BB962C8B-B14F-4D97-AF65-F5344CB8AC3E}">
        <p14:creationId xmlns:p14="http://schemas.microsoft.com/office/powerpoint/2010/main" val="3536594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9529-167A-4743-8D14-161DAA4C72C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6EFBFB-35C0-F144-A23F-7EB0D8FFC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3D974FB-4336-DE46-B0A8-D351024518C8}"/>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5" name="Footer Placeholder 4">
            <a:extLst>
              <a:ext uri="{FF2B5EF4-FFF2-40B4-BE49-F238E27FC236}">
                <a16:creationId xmlns:a16="http://schemas.microsoft.com/office/drawing/2014/main" id="{7F15CAF6-F0D8-0F45-9D14-31BDE39E9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C1FB3-5BBD-D14A-8C08-0533B9F5408C}"/>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43568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CDD7-2C42-3141-B98B-C0D2BC97ED5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B6BEF5-9C6D-0046-8B43-5B969109BFC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382D51-ED22-5348-B59D-5DE750794793}"/>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5" name="Footer Placeholder 4">
            <a:extLst>
              <a:ext uri="{FF2B5EF4-FFF2-40B4-BE49-F238E27FC236}">
                <a16:creationId xmlns:a16="http://schemas.microsoft.com/office/drawing/2014/main" id="{F85091C7-A63C-6D4D-B191-33963CD09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151CD-7705-5B43-90C9-E84A812F07A0}"/>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463627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ga-IE"/>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3037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6858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1302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841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104901"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1104901" y="914403"/>
            <a:ext cx="10001251" cy="276225"/>
          </a:xfrm>
        </p:spPr>
        <p:txBody>
          <a:bodyPr/>
          <a:lstStyle>
            <a:lvl1pPr>
              <a:defRPr sz="15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88008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315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6439104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102251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4129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0283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40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2D49B0-573E-964E-B311-09E44B9DB16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3B7AA0-4D48-F446-BD39-5A17751B0A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653895-7804-AD46-BAF1-FB88D849A36E}"/>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5" name="Footer Placeholder 4">
            <a:extLst>
              <a:ext uri="{FF2B5EF4-FFF2-40B4-BE49-F238E27FC236}">
                <a16:creationId xmlns:a16="http://schemas.microsoft.com/office/drawing/2014/main" id="{21466B51-F822-FD4A-B335-F3B28209F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A7EDB-B19F-944B-997D-43EF2EF268A5}"/>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2286328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3810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9883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8721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1267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9488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2578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4768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0114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49410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160430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66340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362598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941563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t>6/30/21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207617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t>6/30/21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92467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t>6/30/21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540959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944163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E622-FD14-6B43-856B-5BC64C2976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6EEDD8-32DF-9548-B182-0CF8B7699D8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06A717-BE04-714B-BE1D-529A623A1233}"/>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5" name="Footer Placeholder 4">
            <a:extLst>
              <a:ext uri="{FF2B5EF4-FFF2-40B4-BE49-F238E27FC236}">
                <a16:creationId xmlns:a16="http://schemas.microsoft.com/office/drawing/2014/main" id="{839A4E4A-E5A4-2948-A53B-CC9514FA3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E671E-A7FB-F241-95AC-CD71C24BCAC8}"/>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3044746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130093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087403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75856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104900"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085505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971" t="3974" r="3958" b="558"/>
          <a:stretch/>
        </p:blipFill>
        <p:spPr>
          <a:xfrm>
            <a:off x="0" y="0"/>
            <a:ext cx="12192000" cy="68580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4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597381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pPr>
                <a:defRPr/>
              </a:pPr>
              <a:t>‹#›</a:t>
            </a:fld>
            <a:endParaRPr lang="en-GB"/>
          </a:p>
        </p:txBody>
      </p:sp>
    </p:spTree>
    <p:extLst>
      <p:ext uri="{BB962C8B-B14F-4D97-AF65-F5344CB8AC3E}">
        <p14:creationId xmlns:p14="http://schemas.microsoft.com/office/powerpoint/2010/main" val="802597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endParaRPr lang="en-IE"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E"/>
          </a:p>
        </p:txBody>
      </p:sp>
      <p:sp>
        <p:nvSpPr>
          <p:cNvPr id="4" name="Slide Number Placeholder 3">
            <a:extLst>
              <a:ext uri="{FF2B5EF4-FFF2-40B4-BE49-F238E27FC236}">
                <a16:creationId xmlns:a16="http://schemas.microsoft.com/office/drawing/2014/main" id="{2BFCDF87-607B-2C4B-B0FB-23138210E9E1}"/>
              </a:ext>
            </a:extLst>
          </p:cNvPr>
          <p:cNvSpPr>
            <a:spLocks noGrp="1" noChangeArrowheads="1"/>
          </p:cNvSpPr>
          <p:nvPr>
            <p:ph type="sldNum" sz="quarter" idx="10"/>
          </p:nvPr>
        </p:nvSpPr>
        <p:spPr/>
        <p:txBody>
          <a:bodyPr/>
          <a:lstStyle>
            <a:lvl1pPr>
              <a:defRPr/>
            </a:lvl1pPr>
          </a:lstStyle>
          <a:p>
            <a:fld id="{1190E9A2-E8E2-C744-AD81-559A9A3B9BF8}" type="slidenum">
              <a:rPr lang="en-GB" altLang="en-US"/>
              <a:pPr/>
              <a:t>‹#›</a:t>
            </a:fld>
            <a:endParaRPr lang="en-GB" altLang="en-US"/>
          </a:p>
        </p:txBody>
      </p:sp>
    </p:spTree>
    <p:extLst>
      <p:ext uri="{BB962C8B-B14F-4D97-AF65-F5344CB8AC3E}">
        <p14:creationId xmlns:p14="http://schemas.microsoft.com/office/powerpoint/2010/main" val="2460009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id="{914148F6-F982-024B-91CC-2B5B001BF92A}"/>
              </a:ext>
            </a:extLst>
          </p:cNvPr>
          <p:cNvSpPr>
            <a:spLocks noGrp="1" noChangeArrowheads="1"/>
          </p:cNvSpPr>
          <p:nvPr>
            <p:ph type="sldNum" sz="quarter" idx="10"/>
          </p:nvPr>
        </p:nvSpPr>
        <p:spPr/>
        <p:txBody>
          <a:bodyPr/>
          <a:lstStyle>
            <a:lvl1pPr>
              <a:defRPr/>
            </a:lvl1pPr>
          </a:lstStyle>
          <a:p>
            <a:fld id="{4C32C40F-C4F4-9F4A-ACD9-8593161E7120}" type="slidenum">
              <a:rPr lang="en-GB" altLang="en-US"/>
              <a:pPr/>
              <a:t>‹#›</a:t>
            </a:fld>
            <a:endParaRPr lang="en-GB" altLang="en-US"/>
          </a:p>
        </p:txBody>
      </p:sp>
    </p:spTree>
    <p:extLst>
      <p:ext uri="{BB962C8B-B14F-4D97-AF65-F5344CB8AC3E}">
        <p14:creationId xmlns:p14="http://schemas.microsoft.com/office/powerpoint/2010/main" val="4173338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F32A6E3-C79E-CD4C-AD53-CF0103989BAD}"/>
              </a:ext>
            </a:extLst>
          </p:cNvPr>
          <p:cNvSpPr>
            <a:spLocks noGrp="1" noChangeArrowheads="1"/>
          </p:cNvSpPr>
          <p:nvPr>
            <p:ph type="sldNum" sz="quarter" idx="10"/>
          </p:nvPr>
        </p:nvSpPr>
        <p:spPr/>
        <p:txBody>
          <a:bodyPr/>
          <a:lstStyle>
            <a:lvl1pPr>
              <a:defRPr/>
            </a:lvl1pPr>
          </a:lstStyle>
          <a:p>
            <a:fld id="{8BC3450F-A0D6-F64B-B639-6795868B4950}" type="slidenum">
              <a:rPr lang="en-GB" altLang="en-US"/>
              <a:pPr/>
              <a:t>‹#›</a:t>
            </a:fld>
            <a:endParaRPr lang="en-GB" altLang="en-US"/>
          </a:p>
        </p:txBody>
      </p:sp>
    </p:spTree>
    <p:extLst>
      <p:ext uri="{BB962C8B-B14F-4D97-AF65-F5344CB8AC3E}">
        <p14:creationId xmlns:p14="http://schemas.microsoft.com/office/powerpoint/2010/main" val="218816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914400" y="18288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828800"/>
            <a:ext cx="508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Slide Number Placeholder 4">
            <a:extLst>
              <a:ext uri="{FF2B5EF4-FFF2-40B4-BE49-F238E27FC236}">
                <a16:creationId xmlns:a16="http://schemas.microsoft.com/office/drawing/2014/main" id="{23EA2BA8-062B-0C40-A7E1-5047B869CAD7}"/>
              </a:ext>
            </a:extLst>
          </p:cNvPr>
          <p:cNvSpPr>
            <a:spLocks noGrp="1" noChangeArrowheads="1"/>
          </p:cNvSpPr>
          <p:nvPr>
            <p:ph type="sldNum" sz="quarter" idx="10"/>
          </p:nvPr>
        </p:nvSpPr>
        <p:spPr/>
        <p:txBody>
          <a:bodyPr/>
          <a:lstStyle>
            <a:lvl1pPr>
              <a:defRPr/>
            </a:lvl1pPr>
          </a:lstStyle>
          <a:p>
            <a:fld id="{6F8B093F-C9C7-7B4E-AF99-4449BC1BE948}" type="slidenum">
              <a:rPr lang="en-GB" altLang="en-US"/>
              <a:pPr/>
              <a:t>‹#›</a:t>
            </a:fld>
            <a:endParaRPr lang="en-GB" altLang="en-US"/>
          </a:p>
        </p:txBody>
      </p:sp>
    </p:spTree>
    <p:extLst>
      <p:ext uri="{BB962C8B-B14F-4D97-AF65-F5344CB8AC3E}">
        <p14:creationId xmlns:p14="http://schemas.microsoft.com/office/powerpoint/2010/main" val="647225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5264-385D-A040-9AA7-4C1C50F7D8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A8C413-71AB-EA41-8812-22DD3270AD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E59BC6-7A98-A848-A678-917D1B45B24C}"/>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5" name="Footer Placeholder 4">
            <a:extLst>
              <a:ext uri="{FF2B5EF4-FFF2-40B4-BE49-F238E27FC236}">
                <a16:creationId xmlns:a16="http://schemas.microsoft.com/office/drawing/2014/main" id="{DF02EB6F-89AB-1744-8522-739991D06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CF070-EEE3-F942-86BF-33D0048698A1}"/>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3449918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id="{A6414B07-4278-CE4B-BDF4-34C150020C3F}"/>
              </a:ext>
            </a:extLst>
          </p:cNvPr>
          <p:cNvSpPr>
            <a:spLocks noGrp="1" noChangeArrowheads="1"/>
          </p:cNvSpPr>
          <p:nvPr>
            <p:ph type="sldNum" sz="quarter" idx="10"/>
          </p:nvPr>
        </p:nvSpPr>
        <p:spPr/>
        <p:txBody>
          <a:bodyPr/>
          <a:lstStyle>
            <a:lvl1pPr>
              <a:defRPr/>
            </a:lvl1pPr>
          </a:lstStyle>
          <a:p>
            <a:fld id="{0107360E-3716-3B4D-A7DC-0BBB2ED21C8B}" type="slidenum">
              <a:rPr lang="en-GB" altLang="en-US"/>
              <a:pPr/>
              <a:t>‹#›</a:t>
            </a:fld>
            <a:endParaRPr lang="en-GB" altLang="en-US"/>
          </a:p>
        </p:txBody>
      </p:sp>
    </p:spTree>
    <p:extLst>
      <p:ext uri="{BB962C8B-B14F-4D97-AF65-F5344CB8AC3E}">
        <p14:creationId xmlns:p14="http://schemas.microsoft.com/office/powerpoint/2010/main" val="777103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Slide Number Placeholder 2">
            <a:extLst>
              <a:ext uri="{FF2B5EF4-FFF2-40B4-BE49-F238E27FC236}">
                <a16:creationId xmlns:a16="http://schemas.microsoft.com/office/drawing/2014/main" id="{451B06B4-AD2F-4745-A3EF-DB60C5455BAA}"/>
              </a:ext>
            </a:extLst>
          </p:cNvPr>
          <p:cNvSpPr>
            <a:spLocks noGrp="1" noChangeArrowheads="1"/>
          </p:cNvSpPr>
          <p:nvPr>
            <p:ph type="sldNum" sz="quarter" idx="10"/>
          </p:nvPr>
        </p:nvSpPr>
        <p:spPr/>
        <p:txBody>
          <a:bodyPr/>
          <a:lstStyle>
            <a:lvl1pPr>
              <a:defRPr/>
            </a:lvl1pPr>
          </a:lstStyle>
          <a:p>
            <a:fld id="{B83128CD-7012-5940-A83A-8D4D253F393B}" type="slidenum">
              <a:rPr lang="en-GB" altLang="en-US"/>
              <a:pPr/>
              <a:t>‹#›</a:t>
            </a:fld>
            <a:endParaRPr lang="en-GB" altLang="en-US"/>
          </a:p>
        </p:txBody>
      </p:sp>
    </p:spTree>
    <p:extLst>
      <p:ext uri="{BB962C8B-B14F-4D97-AF65-F5344CB8AC3E}">
        <p14:creationId xmlns:p14="http://schemas.microsoft.com/office/powerpoint/2010/main" val="1051279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A93400-9014-1E4B-9F68-D8E4FD655E4E}"/>
              </a:ext>
            </a:extLst>
          </p:cNvPr>
          <p:cNvSpPr>
            <a:spLocks noGrp="1" noChangeArrowheads="1"/>
          </p:cNvSpPr>
          <p:nvPr>
            <p:ph type="sldNum" sz="quarter" idx="10"/>
          </p:nvPr>
        </p:nvSpPr>
        <p:spPr/>
        <p:txBody>
          <a:bodyPr/>
          <a:lstStyle>
            <a:lvl1pPr>
              <a:defRPr/>
            </a:lvl1pPr>
          </a:lstStyle>
          <a:p>
            <a:fld id="{0D8F362D-3F7F-F546-BEB5-875C1B30C993}" type="slidenum">
              <a:rPr lang="en-GB" altLang="en-US"/>
              <a:pPr/>
              <a:t>‹#›</a:t>
            </a:fld>
            <a:endParaRPr lang="en-GB" altLang="en-US"/>
          </a:p>
        </p:txBody>
      </p:sp>
    </p:spTree>
    <p:extLst>
      <p:ext uri="{BB962C8B-B14F-4D97-AF65-F5344CB8AC3E}">
        <p14:creationId xmlns:p14="http://schemas.microsoft.com/office/powerpoint/2010/main" val="1840943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1771FB3-8B73-4549-A677-BDF2677019E5}"/>
              </a:ext>
            </a:extLst>
          </p:cNvPr>
          <p:cNvSpPr>
            <a:spLocks noGrp="1" noChangeArrowheads="1"/>
          </p:cNvSpPr>
          <p:nvPr>
            <p:ph type="sldNum" sz="quarter" idx="10"/>
          </p:nvPr>
        </p:nvSpPr>
        <p:spPr/>
        <p:txBody>
          <a:bodyPr/>
          <a:lstStyle>
            <a:lvl1pPr>
              <a:defRPr/>
            </a:lvl1pPr>
          </a:lstStyle>
          <a:p>
            <a:fld id="{8192CC98-1595-0945-9C88-FB7F8E19418F}" type="slidenum">
              <a:rPr lang="en-GB" altLang="en-US"/>
              <a:pPr/>
              <a:t>‹#›</a:t>
            </a:fld>
            <a:endParaRPr lang="en-GB" altLang="en-US"/>
          </a:p>
        </p:txBody>
      </p:sp>
    </p:spTree>
    <p:extLst>
      <p:ext uri="{BB962C8B-B14F-4D97-AF65-F5344CB8AC3E}">
        <p14:creationId xmlns:p14="http://schemas.microsoft.com/office/powerpoint/2010/main" val="1253270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B649AD2-5389-6C4B-B1F1-DB9D3ABD504A}"/>
              </a:ext>
            </a:extLst>
          </p:cNvPr>
          <p:cNvSpPr>
            <a:spLocks noGrp="1" noChangeArrowheads="1"/>
          </p:cNvSpPr>
          <p:nvPr>
            <p:ph type="sldNum" sz="quarter" idx="10"/>
          </p:nvPr>
        </p:nvSpPr>
        <p:spPr/>
        <p:txBody>
          <a:bodyPr/>
          <a:lstStyle>
            <a:lvl1pPr>
              <a:defRPr/>
            </a:lvl1pPr>
          </a:lstStyle>
          <a:p>
            <a:fld id="{DEF4FDE4-C659-F74F-8352-76EE4EFF4453}" type="slidenum">
              <a:rPr lang="en-GB" altLang="en-US"/>
              <a:pPr/>
              <a:t>‹#›</a:t>
            </a:fld>
            <a:endParaRPr lang="en-GB" altLang="en-US"/>
          </a:p>
        </p:txBody>
      </p:sp>
    </p:spTree>
    <p:extLst>
      <p:ext uri="{BB962C8B-B14F-4D97-AF65-F5344CB8AC3E}">
        <p14:creationId xmlns:p14="http://schemas.microsoft.com/office/powerpoint/2010/main" val="3473411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id="{2BDD4884-CE19-7447-8079-D1E9DA51D0E4}"/>
              </a:ext>
            </a:extLst>
          </p:cNvPr>
          <p:cNvSpPr>
            <a:spLocks noGrp="1" noChangeArrowheads="1"/>
          </p:cNvSpPr>
          <p:nvPr>
            <p:ph type="sldNum" sz="quarter" idx="10"/>
          </p:nvPr>
        </p:nvSpPr>
        <p:spPr/>
        <p:txBody>
          <a:bodyPr/>
          <a:lstStyle>
            <a:lvl1pPr>
              <a:defRPr/>
            </a:lvl1pPr>
          </a:lstStyle>
          <a:p>
            <a:fld id="{4EDCD988-4D44-5E47-BCCB-2C2D16454EE6}" type="slidenum">
              <a:rPr lang="en-GB" altLang="en-US"/>
              <a:pPr/>
              <a:t>‹#›</a:t>
            </a:fld>
            <a:endParaRPr lang="en-GB" altLang="en-US"/>
          </a:p>
        </p:txBody>
      </p:sp>
    </p:spTree>
    <p:extLst>
      <p:ext uri="{BB962C8B-B14F-4D97-AF65-F5344CB8AC3E}">
        <p14:creationId xmlns:p14="http://schemas.microsoft.com/office/powerpoint/2010/main" val="612459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90600"/>
            <a:ext cx="2590800" cy="5257800"/>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914400" y="990600"/>
            <a:ext cx="7569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id="{467FBE7E-6DA2-604A-ACE2-3992C37E66AD}"/>
              </a:ext>
            </a:extLst>
          </p:cNvPr>
          <p:cNvSpPr>
            <a:spLocks noGrp="1" noChangeArrowheads="1"/>
          </p:cNvSpPr>
          <p:nvPr>
            <p:ph type="sldNum" sz="quarter" idx="10"/>
          </p:nvPr>
        </p:nvSpPr>
        <p:spPr/>
        <p:txBody>
          <a:bodyPr/>
          <a:lstStyle>
            <a:lvl1pPr>
              <a:defRPr/>
            </a:lvl1pPr>
          </a:lstStyle>
          <a:p>
            <a:fld id="{FCFFC4B0-DC5E-BD41-9C77-D52B9A439A7F}" type="slidenum">
              <a:rPr lang="en-GB" altLang="en-US"/>
              <a:pPr/>
              <a:t>‹#›</a:t>
            </a:fld>
            <a:endParaRPr lang="en-GB" altLang="en-US"/>
          </a:p>
        </p:txBody>
      </p:sp>
    </p:spTree>
    <p:extLst>
      <p:ext uri="{BB962C8B-B14F-4D97-AF65-F5344CB8AC3E}">
        <p14:creationId xmlns:p14="http://schemas.microsoft.com/office/powerpoint/2010/main" val="1915518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Slide Number Placeholder 2">
            <a:extLst>
              <a:ext uri="{FF2B5EF4-FFF2-40B4-BE49-F238E27FC236}">
                <a16:creationId xmlns:a16="http://schemas.microsoft.com/office/drawing/2014/main" id="{77104E1A-8C7E-2840-AA7D-2D9E8B5B1C0D}"/>
              </a:ext>
            </a:extLst>
          </p:cNvPr>
          <p:cNvSpPr>
            <a:spLocks noGrp="1" noChangeArrowheads="1"/>
          </p:cNvSpPr>
          <p:nvPr>
            <p:ph type="sldNum" sz="quarter" idx="10"/>
          </p:nvPr>
        </p:nvSpPr>
        <p:spPr/>
        <p:txBody>
          <a:bodyPr/>
          <a:lstStyle>
            <a:lvl1pPr>
              <a:defRPr/>
            </a:lvl1pPr>
          </a:lstStyle>
          <a:p>
            <a:fld id="{7050D675-EFB9-234C-AEBC-1D2FDBF4F7C3}" type="slidenum">
              <a:rPr lang="en-GB" altLang="en-US"/>
              <a:pPr/>
              <a:t>‹#›</a:t>
            </a:fld>
            <a:endParaRPr lang="en-GB" altLang="en-US"/>
          </a:p>
        </p:txBody>
      </p:sp>
    </p:spTree>
    <p:extLst>
      <p:ext uri="{BB962C8B-B14F-4D97-AF65-F5344CB8AC3E}">
        <p14:creationId xmlns:p14="http://schemas.microsoft.com/office/powerpoint/2010/main" val="2918091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990600"/>
            <a:ext cx="8534400" cy="609600"/>
          </a:xfrm>
        </p:spPr>
        <p:txBody>
          <a:bodyPr/>
          <a:lstStyle/>
          <a:p>
            <a:r>
              <a:rPr lang="ga-IE"/>
              <a:t>Click to edit Master title style</a:t>
            </a:r>
            <a:endParaRPr lang="en-US"/>
          </a:p>
        </p:txBody>
      </p:sp>
      <p:sp>
        <p:nvSpPr>
          <p:cNvPr id="3" name="Content Placeholder 2"/>
          <p:cNvSpPr>
            <a:spLocks noGrp="1"/>
          </p:cNvSpPr>
          <p:nvPr>
            <p:ph sz="quarter" idx="1"/>
          </p:nvPr>
        </p:nvSpPr>
        <p:spPr>
          <a:xfrm>
            <a:off x="914400" y="1828800"/>
            <a:ext cx="508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quarter" idx="2"/>
          </p:nvPr>
        </p:nvSpPr>
        <p:spPr>
          <a:xfrm>
            <a:off x="6197600" y="1828800"/>
            <a:ext cx="508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Content Placeholder 4"/>
          <p:cNvSpPr>
            <a:spLocks noGrp="1"/>
          </p:cNvSpPr>
          <p:nvPr>
            <p:ph sz="quarter" idx="3"/>
          </p:nvPr>
        </p:nvSpPr>
        <p:spPr>
          <a:xfrm>
            <a:off x="914400" y="4114800"/>
            <a:ext cx="508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Content Placeholder 5"/>
          <p:cNvSpPr>
            <a:spLocks noGrp="1"/>
          </p:cNvSpPr>
          <p:nvPr>
            <p:ph sz="quarter" idx="4"/>
          </p:nvPr>
        </p:nvSpPr>
        <p:spPr>
          <a:xfrm>
            <a:off x="6197600" y="4114800"/>
            <a:ext cx="508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Slide Number Placeholder 6">
            <a:extLst>
              <a:ext uri="{FF2B5EF4-FFF2-40B4-BE49-F238E27FC236}">
                <a16:creationId xmlns:a16="http://schemas.microsoft.com/office/drawing/2014/main" id="{1E22377D-C7F7-604A-9373-8536CCECFDFB}"/>
              </a:ext>
            </a:extLst>
          </p:cNvPr>
          <p:cNvSpPr>
            <a:spLocks noGrp="1"/>
          </p:cNvSpPr>
          <p:nvPr>
            <p:ph type="sldNum" sz="quarter" idx="10"/>
          </p:nvPr>
        </p:nvSpPr>
        <p:spPr/>
        <p:txBody>
          <a:bodyPr/>
          <a:lstStyle>
            <a:lvl1pPr>
              <a:defRPr/>
            </a:lvl1pPr>
          </a:lstStyle>
          <a:p>
            <a:fld id="{ADC621F8-C551-EC4C-9023-A54397D697E0}" type="slidenum">
              <a:rPr lang="en-GB" altLang="en-US"/>
              <a:pPr/>
              <a:t>‹#›</a:t>
            </a:fld>
            <a:endParaRPr lang="en-GB" altLang="en-US"/>
          </a:p>
        </p:txBody>
      </p:sp>
    </p:spTree>
    <p:extLst>
      <p:ext uri="{BB962C8B-B14F-4D97-AF65-F5344CB8AC3E}">
        <p14:creationId xmlns:p14="http://schemas.microsoft.com/office/powerpoint/2010/main" val="763805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100753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04AAB-68FE-F848-8E3E-ED71AFB9B89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C60E44-4036-B64D-A708-B7164ECB28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B1CE09F-472D-F346-96E9-210AC3E03D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DD88BB4-EBFC-7949-9C8B-2B3A924E8240}"/>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6" name="Footer Placeholder 5">
            <a:extLst>
              <a:ext uri="{FF2B5EF4-FFF2-40B4-BE49-F238E27FC236}">
                <a16:creationId xmlns:a16="http://schemas.microsoft.com/office/drawing/2014/main" id="{D1FE851C-F0C7-3540-9BC4-AE33359A2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11834-FC4E-2743-98D2-8AA3F50429BB}"/>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1425719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948171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68150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73074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ga-IE"/>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t>6/30/21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891246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t>6/30/21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918815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t>6/30/21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671900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ga-IE"/>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039579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130364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558745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13607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527CF-78FB-7F4E-9DA7-31192BC3CE0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BAB5D8-81F8-A743-882B-C1B694510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4B745A-336E-4942-A6B6-C1D982C0575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EE3FA7C-6BAF-1840-A810-A911C8DF19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53E122-BDD6-2B46-89EC-D432FF0F96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943A2BD-52FB-664F-9A59-C101904782A3}"/>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8" name="Footer Placeholder 7">
            <a:extLst>
              <a:ext uri="{FF2B5EF4-FFF2-40B4-BE49-F238E27FC236}">
                <a16:creationId xmlns:a16="http://schemas.microsoft.com/office/drawing/2014/main" id="{CB77BF5E-74A2-874B-9243-632C2F615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453C26-DB87-0141-9962-D8FF9BE4EC42}"/>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1809954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315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6239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pPr>
                <a:defRPr/>
              </a:pPr>
              <a:t>‹#›</a:t>
            </a:fld>
            <a:endParaRPr lang="en-GB"/>
          </a:p>
        </p:txBody>
      </p:sp>
    </p:spTree>
    <p:extLst>
      <p:ext uri="{BB962C8B-B14F-4D97-AF65-F5344CB8AC3E}">
        <p14:creationId xmlns:p14="http://schemas.microsoft.com/office/powerpoint/2010/main" val="2208620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175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8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650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821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063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36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369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0BC6-3501-7B48-9988-39B598D605C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8DCCA6-731F-E44B-BFE5-43EB3F2A54A3}"/>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4" name="Footer Placeholder 3">
            <a:extLst>
              <a:ext uri="{FF2B5EF4-FFF2-40B4-BE49-F238E27FC236}">
                <a16:creationId xmlns:a16="http://schemas.microsoft.com/office/drawing/2014/main" id="{DF1D47AA-749E-1A42-AC78-9BDEEC5162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45DD35-4663-E840-9869-776DAE773170}"/>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722927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966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0200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648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104900"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873622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4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207607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95707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03655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3808712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5066476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355150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FD07F-BD64-804F-85B4-813107A53341}"/>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3" name="Footer Placeholder 2">
            <a:extLst>
              <a:ext uri="{FF2B5EF4-FFF2-40B4-BE49-F238E27FC236}">
                <a16:creationId xmlns:a16="http://schemas.microsoft.com/office/drawing/2014/main" id="{F57EFA79-48EE-A843-80FE-DB4608B737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9D82CF-B99D-0D44-9B5C-4FA741A8374C}"/>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15823598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t>6/30/21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6884993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t>6/30/21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546427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t>6/30/21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158839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682318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180700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063547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892047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104900"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98091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971" t="3974" r="3958" b="558"/>
          <a:stretch/>
        </p:blipFill>
        <p:spPr>
          <a:xfrm>
            <a:off x="0" y="0"/>
            <a:ext cx="12192000" cy="68580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4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6952267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FA591FE-3F2B-4D45-98EA-99DC08D1E0F8}"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308251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BA814-8DF0-E140-9599-8B34CB056B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07E6345-EADD-704E-AF8D-B17F05C18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F8D13B4-D77E-A34C-88F7-5E9706D75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D46FA0-13EE-4A45-BC43-5D9927A5B5AE}"/>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6" name="Footer Placeholder 5">
            <a:extLst>
              <a:ext uri="{FF2B5EF4-FFF2-40B4-BE49-F238E27FC236}">
                <a16:creationId xmlns:a16="http://schemas.microsoft.com/office/drawing/2014/main" id="{F04512AA-3181-4B43-9890-DDDE1EF07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21A58-2E8B-1F43-AC57-E96063D37A09}"/>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20058310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FA591FE-3F2B-4D45-98EA-99DC08D1E0F8}"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2762213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FA591FE-3F2B-4D45-98EA-99DC08D1E0F8}"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2936533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FA591FE-3F2B-4D45-98EA-99DC08D1E0F8}"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2879701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FA591FE-3F2B-4D45-98EA-99DC08D1E0F8}" type="datetimeFigureOut">
              <a:rPr lang="en-US" smtClean="0"/>
              <a:t>6/30/21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3649427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FA591FE-3F2B-4D45-98EA-99DC08D1E0F8}" type="datetimeFigureOut">
              <a:rPr lang="en-US" smtClean="0"/>
              <a:t>6/30/21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97487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591FE-3F2B-4D45-98EA-99DC08D1E0F8}" type="datetimeFigureOut">
              <a:rPr lang="en-US" smtClean="0"/>
              <a:t>6/30/21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3452016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FA591FE-3F2B-4D45-98EA-99DC08D1E0F8}"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13589728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FA591FE-3F2B-4D45-98EA-99DC08D1E0F8}" type="datetimeFigureOut">
              <a:rPr lang="en-US" smtClean="0"/>
              <a:t>6/30/21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3338370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FA591FE-3F2B-4D45-98EA-99DC08D1E0F8}"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2937145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FA591FE-3F2B-4D45-98EA-99DC08D1E0F8}" type="datetimeFigureOut">
              <a:rPr lang="en-US" smtClean="0"/>
              <a:t>6/30/21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AA188-28B4-DD4E-96F1-87D536369A43}" type="slidenum">
              <a:rPr lang="en-US" smtClean="0"/>
              <a:t>‹#›</a:t>
            </a:fld>
            <a:endParaRPr lang="en-US"/>
          </a:p>
        </p:txBody>
      </p:sp>
    </p:spTree>
    <p:extLst>
      <p:ext uri="{BB962C8B-B14F-4D97-AF65-F5344CB8AC3E}">
        <p14:creationId xmlns:p14="http://schemas.microsoft.com/office/powerpoint/2010/main" val="2826636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BF76-F40E-DA49-B24A-942B06B103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F67A775-6CD9-0447-BF66-0A5A7DC96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52D9E7-C22E-2945-B4AF-D253CF46B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09F457-E14B-AB49-956F-E1525ABD5700}"/>
              </a:ext>
            </a:extLst>
          </p:cNvPr>
          <p:cNvSpPr>
            <a:spLocks noGrp="1"/>
          </p:cNvSpPr>
          <p:nvPr>
            <p:ph type="dt" sz="half" idx="10"/>
          </p:nvPr>
        </p:nvSpPr>
        <p:spPr/>
        <p:txBody>
          <a:bodyPr/>
          <a:lstStyle/>
          <a:p>
            <a:fld id="{7C18FC49-BDCD-0549-A01C-793A24D946BA}" type="datetimeFigureOut">
              <a:rPr lang="en-US" smtClean="0"/>
              <a:t>6/30/21</a:t>
            </a:fld>
            <a:endParaRPr lang="en-US"/>
          </a:p>
        </p:txBody>
      </p:sp>
      <p:sp>
        <p:nvSpPr>
          <p:cNvPr id="6" name="Footer Placeholder 5">
            <a:extLst>
              <a:ext uri="{FF2B5EF4-FFF2-40B4-BE49-F238E27FC236}">
                <a16:creationId xmlns:a16="http://schemas.microsoft.com/office/drawing/2014/main" id="{A8333846-A946-8148-8073-22F95D125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C61149-1BC7-0740-B4E5-D26C8389C90F}"/>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39097193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609600" y="256810"/>
            <a:ext cx="109728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609600" y="1435466"/>
            <a:ext cx="5386917"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63769486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249882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Text Placeholder 3"/>
          <p:cNvSpPr>
            <a:spLocks noGrp="1"/>
          </p:cNvSpPr>
          <p:nvPr>
            <p:ph type="body" sz="quarter" idx="10"/>
          </p:nvPr>
        </p:nvSpPr>
        <p:spPr>
          <a:xfrm>
            <a:off x="1104900"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1104900" y="914401"/>
            <a:ext cx="10001251" cy="276225"/>
          </a:xfrm>
        </p:spPr>
        <p:txBody>
          <a:bodyPr/>
          <a:lstStyle>
            <a:lvl1pPr>
              <a:defRPr sz="1400" b="0">
                <a:solidFill>
                  <a:srgbClr val="005EAE"/>
                </a:solidFill>
              </a:defRPr>
            </a:lvl1pPr>
          </a:lstStyle>
          <a:p>
            <a:pPr lvl="0"/>
            <a:r>
              <a:rPr lang="en-US"/>
              <a:t>Click to edit Master text styles</a:t>
            </a:r>
          </a:p>
        </p:txBody>
      </p:sp>
    </p:spTree>
    <p:extLst>
      <p:ext uri="{BB962C8B-B14F-4D97-AF65-F5344CB8AC3E}">
        <p14:creationId xmlns:p14="http://schemas.microsoft.com/office/powerpoint/2010/main" val="2541981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330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61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9446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106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ga-IE"/>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543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621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64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25CC7-72A1-9946-A0AE-CDED5C793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3B7DA7-C3A5-8D47-A258-4049561633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093BB9-EC13-8F45-8F79-9721853BB1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8FC49-BDCD-0549-A01C-793A24D946BA}" type="datetimeFigureOut">
              <a:rPr lang="en-US" smtClean="0"/>
              <a:t>6/30/21</a:t>
            </a:fld>
            <a:endParaRPr lang="en-US"/>
          </a:p>
        </p:txBody>
      </p:sp>
      <p:sp>
        <p:nvSpPr>
          <p:cNvPr id="5" name="Footer Placeholder 4">
            <a:extLst>
              <a:ext uri="{FF2B5EF4-FFF2-40B4-BE49-F238E27FC236}">
                <a16:creationId xmlns:a16="http://schemas.microsoft.com/office/drawing/2014/main" id="{D1207C64-0367-F94A-998E-2349AEB8C8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49587D-D8C0-F649-BFCE-532F3F964E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3D724-A1E3-0142-934B-0A9DA1BB79ED}" type="slidenum">
              <a:rPr lang="en-US" smtClean="0"/>
              <a:t>‹#›</a:t>
            </a:fld>
            <a:endParaRPr lang="en-US"/>
          </a:p>
        </p:txBody>
      </p:sp>
    </p:spTree>
    <p:extLst>
      <p:ext uri="{BB962C8B-B14F-4D97-AF65-F5344CB8AC3E}">
        <p14:creationId xmlns:p14="http://schemas.microsoft.com/office/powerpoint/2010/main" val="3091701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4B5D3-8DE4-D849-859A-24E10C14A866}" type="datetimeFigureOut">
              <a:rPr lang="en-US" smtClean="0"/>
              <a:t>6/30/21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E6BE4-CF7E-9943-AC31-9495162A3ED4}" type="slidenum">
              <a:rPr lang="en-US" smtClean="0"/>
              <a:t>‹#›</a:t>
            </a:fld>
            <a:endParaRPr lang="en-US"/>
          </a:p>
        </p:txBody>
      </p:sp>
    </p:spTree>
    <p:extLst>
      <p:ext uri="{BB962C8B-B14F-4D97-AF65-F5344CB8AC3E}">
        <p14:creationId xmlns:p14="http://schemas.microsoft.com/office/powerpoint/2010/main" val="223684687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guy3">
            <a:extLst>
              <a:ext uri="{FF2B5EF4-FFF2-40B4-BE49-F238E27FC236}">
                <a16:creationId xmlns:a16="http://schemas.microsoft.com/office/drawing/2014/main" id="{F0D130C9-BD1E-8747-8E06-DA94B4EBD6BB}"/>
              </a:ext>
            </a:extLst>
          </p:cNvPr>
          <p:cNvPicPr>
            <a:picLocks noChangeAspect="1" noChangeArrowheads="1"/>
          </p:cNvPicPr>
          <p:nvPr userDrawn="1"/>
        </p:nvPicPr>
        <p:blipFill>
          <a:blip r:embed="rId15">
            <a:lum bright="60000" contrast="-70000"/>
            <a:extLst>
              <a:ext uri="{28A0092B-C50C-407E-A947-70E740481C1C}">
                <a14:useLocalDpi xmlns:a14="http://schemas.microsoft.com/office/drawing/2010/main"/>
              </a:ext>
            </a:extLst>
          </a:blip>
          <a:srcRect/>
          <a:stretch>
            <a:fillRect/>
          </a:stretch>
        </p:blipFill>
        <p:spPr bwMode="auto">
          <a:xfrm>
            <a:off x="2832100" y="955676"/>
            <a:ext cx="85344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D5B5C49C-726B-A241-90DB-9BE39B748AC9}"/>
              </a:ext>
            </a:extLst>
          </p:cNvPr>
          <p:cNvSpPr>
            <a:spLocks noGrp="1" noChangeArrowheads="1"/>
          </p:cNvSpPr>
          <p:nvPr>
            <p:ph type="title"/>
          </p:nvPr>
        </p:nvSpPr>
        <p:spPr bwMode="auto">
          <a:xfrm>
            <a:off x="1219200" y="990600"/>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E" altLang="en-US"/>
              <a:t>Title</a:t>
            </a:r>
            <a:endParaRPr lang="en-GB" altLang="en-US"/>
          </a:p>
        </p:txBody>
      </p:sp>
      <p:sp>
        <p:nvSpPr>
          <p:cNvPr id="1028" name="Rectangle 3">
            <a:extLst>
              <a:ext uri="{FF2B5EF4-FFF2-40B4-BE49-F238E27FC236}">
                <a16:creationId xmlns:a16="http://schemas.microsoft.com/office/drawing/2014/main" id="{5566833A-AF30-EC48-ACEE-D0FF90B046CE}"/>
              </a:ext>
            </a:extLst>
          </p:cNvPr>
          <p:cNvSpPr>
            <a:spLocks noGrp="1" noChangeArrowheads="1"/>
          </p:cNvSpPr>
          <p:nvPr>
            <p:ph type="body" idx="1"/>
          </p:nvPr>
        </p:nvSpPr>
        <p:spPr bwMode="auto">
          <a:xfrm>
            <a:off x="914400" y="1828800"/>
            <a:ext cx="1036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0" name="Rectangle 6">
            <a:extLst>
              <a:ext uri="{FF2B5EF4-FFF2-40B4-BE49-F238E27FC236}">
                <a16:creationId xmlns:a16="http://schemas.microsoft.com/office/drawing/2014/main" id="{7E118745-FD2D-9B47-A327-D6542AD14AE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FF6600"/>
                </a:solidFill>
              </a:defRPr>
            </a:lvl1pPr>
          </a:lstStyle>
          <a:p>
            <a:fld id="{011E25CD-6DFB-5549-87E6-0FAB08A411C3}" type="slidenum">
              <a:rPr lang="en-GB" altLang="en-US"/>
              <a:pPr/>
              <a:t>‹#›</a:t>
            </a:fld>
            <a:endParaRPr lang="en-GB" altLang="en-US"/>
          </a:p>
        </p:txBody>
      </p:sp>
      <p:sp>
        <p:nvSpPr>
          <p:cNvPr id="1044" name="Text Box 20">
            <a:extLst>
              <a:ext uri="{FF2B5EF4-FFF2-40B4-BE49-F238E27FC236}">
                <a16:creationId xmlns:a16="http://schemas.microsoft.com/office/drawing/2014/main" id="{B19F4F7E-E406-3F44-AE00-FA9DA17AAF79}"/>
              </a:ext>
            </a:extLst>
          </p:cNvPr>
          <p:cNvSpPr txBox="1">
            <a:spLocks noChangeArrowheads="1"/>
          </p:cNvSpPr>
          <p:nvPr userDrawn="1"/>
        </p:nvSpPr>
        <p:spPr bwMode="auto">
          <a:xfrm>
            <a:off x="10037234" y="1"/>
            <a:ext cx="1064907" cy="30777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IE" sz="1400" dirty="0">
                <a:solidFill>
                  <a:srgbClr val="003399"/>
                </a:solidFill>
                <a:latin typeface="Verdana" charset="0"/>
              </a:rPr>
              <a:t>May 2012</a:t>
            </a:r>
            <a:endParaRPr lang="en-US" sz="1400" dirty="0">
              <a:solidFill>
                <a:srgbClr val="003399"/>
              </a:solidFill>
              <a:latin typeface="Verdana" charset="0"/>
            </a:endParaRPr>
          </a:p>
        </p:txBody>
      </p:sp>
    </p:spTree>
    <p:extLst>
      <p:ext uri="{BB962C8B-B14F-4D97-AF65-F5344CB8AC3E}">
        <p14:creationId xmlns:p14="http://schemas.microsoft.com/office/powerpoint/2010/main" val="124806228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xStyles>
    <p:titleStyle>
      <a:lvl1pPr algn="ctr" rtl="0" eaLnBrk="0" fontAlgn="base" hangingPunct="0">
        <a:spcBef>
          <a:spcPct val="0"/>
        </a:spcBef>
        <a:spcAft>
          <a:spcPct val="0"/>
        </a:spcAft>
        <a:defRPr sz="3600" b="1">
          <a:solidFill>
            <a:srgbClr val="009999"/>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5pPr>
      <a:lvl6pPr marL="457200" algn="ctr" rtl="0" fontAlgn="base">
        <a:spcBef>
          <a:spcPct val="0"/>
        </a:spcBef>
        <a:spcAft>
          <a:spcPct val="0"/>
        </a:spcAft>
        <a:defRPr sz="3600" b="1">
          <a:solidFill>
            <a:srgbClr val="DC0000"/>
          </a:solidFill>
          <a:latin typeface="Arial" charset="0"/>
        </a:defRPr>
      </a:lvl6pPr>
      <a:lvl7pPr marL="914400" algn="ctr" rtl="0" fontAlgn="base">
        <a:spcBef>
          <a:spcPct val="0"/>
        </a:spcBef>
        <a:spcAft>
          <a:spcPct val="0"/>
        </a:spcAft>
        <a:defRPr sz="3600" b="1">
          <a:solidFill>
            <a:srgbClr val="DC0000"/>
          </a:solidFill>
          <a:latin typeface="Arial" charset="0"/>
        </a:defRPr>
      </a:lvl7pPr>
      <a:lvl8pPr marL="1371600" algn="ctr" rtl="0" fontAlgn="base">
        <a:spcBef>
          <a:spcPct val="0"/>
        </a:spcBef>
        <a:spcAft>
          <a:spcPct val="0"/>
        </a:spcAft>
        <a:defRPr sz="3600" b="1">
          <a:solidFill>
            <a:srgbClr val="DC0000"/>
          </a:solidFill>
          <a:latin typeface="Arial" charset="0"/>
        </a:defRPr>
      </a:lvl8pPr>
      <a:lvl9pPr marL="1828800" algn="ctr" rtl="0" fontAlgn="base">
        <a:spcBef>
          <a:spcPct val="0"/>
        </a:spcBef>
        <a:spcAft>
          <a:spcPct val="0"/>
        </a:spcAft>
        <a:defRPr sz="3600" b="1">
          <a:solidFill>
            <a:srgbClr val="DC0000"/>
          </a:solidFill>
          <a:latin typeface="Arial" charset="0"/>
        </a:defRPr>
      </a:lvl9pPr>
    </p:titleStyle>
    <p:bodyStyle>
      <a:lvl1pPr marL="342900" indent="-342900" algn="l" rtl="0" eaLnBrk="0" fontAlgn="base" hangingPunct="0">
        <a:spcBef>
          <a:spcPct val="20000"/>
        </a:spcBef>
        <a:spcAft>
          <a:spcPct val="0"/>
        </a:spcAft>
        <a:buClr>
          <a:srgbClr val="33CC33"/>
        </a:buClr>
        <a:buSzPct val="125000"/>
        <a:buChar char="•"/>
        <a:defRPr sz="2800" b="1">
          <a:solidFill>
            <a:srgbClr val="00006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
        <a:defRPr sz="2400" b="1">
          <a:solidFill>
            <a:srgbClr val="0066CC"/>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Ø"/>
        <a:defRPr sz="2000" b="1">
          <a:solidFill>
            <a:srgbClr val="0099CC"/>
          </a:solidFill>
          <a:latin typeface="+mn-lt"/>
          <a:ea typeface="ＭＳ Ｐゴシック" charset="0"/>
        </a:defRPr>
      </a:lvl3pPr>
      <a:lvl4pPr marL="1600200" indent="-228600" algn="l" rtl="0" eaLnBrk="0" fontAlgn="base" hangingPunct="0">
        <a:spcBef>
          <a:spcPct val="20000"/>
        </a:spcBef>
        <a:spcAft>
          <a:spcPct val="0"/>
        </a:spcAft>
        <a:buChar char="–"/>
        <a:defRPr b="1">
          <a:solidFill>
            <a:schemeClr val="accent1"/>
          </a:solidFill>
          <a:latin typeface="+mn-lt"/>
          <a:ea typeface="ＭＳ Ｐゴシック" charset="0"/>
        </a:defRPr>
      </a:lvl4pPr>
      <a:lvl5pPr marL="2057400" indent="-228600" algn="l" rtl="0" eaLnBrk="0" fontAlgn="base" hangingPunct="0">
        <a:spcBef>
          <a:spcPct val="20000"/>
        </a:spcBef>
        <a:spcAft>
          <a:spcPct val="0"/>
        </a:spcAft>
        <a:buChar char="»"/>
        <a:defRPr sz="1600" b="1">
          <a:solidFill>
            <a:schemeClr val="bg2"/>
          </a:solidFill>
          <a:latin typeface="+mn-lt"/>
          <a:ea typeface="ＭＳ Ｐゴシック" charset="0"/>
        </a:defRPr>
      </a:lvl5pPr>
      <a:lvl6pPr marL="2514600" indent="-228600" algn="l" rtl="0" fontAlgn="base">
        <a:spcBef>
          <a:spcPct val="20000"/>
        </a:spcBef>
        <a:spcAft>
          <a:spcPct val="0"/>
        </a:spcAft>
        <a:buChar char="»"/>
        <a:defRPr sz="1600" b="1">
          <a:solidFill>
            <a:schemeClr val="bg2"/>
          </a:solidFill>
          <a:latin typeface="+mn-lt"/>
        </a:defRPr>
      </a:lvl6pPr>
      <a:lvl7pPr marL="2971800" indent="-228600" algn="l" rtl="0" fontAlgn="base">
        <a:spcBef>
          <a:spcPct val="20000"/>
        </a:spcBef>
        <a:spcAft>
          <a:spcPct val="0"/>
        </a:spcAft>
        <a:buChar char="»"/>
        <a:defRPr sz="1600" b="1">
          <a:solidFill>
            <a:schemeClr val="bg2"/>
          </a:solidFill>
          <a:latin typeface="+mn-lt"/>
        </a:defRPr>
      </a:lvl7pPr>
      <a:lvl8pPr marL="3429000" indent="-228600" algn="l" rtl="0" fontAlgn="base">
        <a:spcBef>
          <a:spcPct val="20000"/>
        </a:spcBef>
        <a:spcAft>
          <a:spcPct val="0"/>
        </a:spcAft>
        <a:buChar char="»"/>
        <a:defRPr sz="1600" b="1">
          <a:solidFill>
            <a:schemeClr val="bg2"/>
          </a:solidFill>
          <a:latin typeface="+mn-lt"/>
        </a:defRPr>
      </a:lvl8pPr>
      <a:lvl9pPr marL="3886200" indent="-228600" algn="l" rtl="0" fontAlgn="base">
        <a:spcBef>
          <a:spcPct val="20000"/>
        </a:spcBef>
        <a:spcAft>
          <a:spcPct val="0"/>
        </a:spcAft>
        <a:buChar char="»"/>
        <a:defRPr sz="16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F04B5D3-8DE4-D849-859A-24E10C14A866}" type="datetimeFigureOut">
              <a:rPr lang="en-US" smtClean="0"/>
              <a:t>6/30/21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EE6BE4-CF7E-9943-AC31-9495162A3ED4}" type="slidenum">
              <a:rPr lang="en-US" smtClean="0"/>
              <a:t>‹#›</a:t>
            </a:fld>
            <a:endParaRPr lang="en-US"/>
          </a:p>
        </p:txBody>
      </p:sp>
    </p:spTree>
    <p:extLst>
      <p:ext uri="{BB962C8B-B14F-4D97-AF65-F5344CB8AC3E}">
        <p14:creationId xmlns:p14="http://schemas.microsoft.com/office/powerpoint/2010/main" val="353164950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72877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4B5D3-8DE4-D849-859A-24E10C14A866}" type="datetimeFigureOut">
              <a:rPr lang="en-US" smtClean="0"/>
              <a:t>6/30/21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E6BE4-CF7E-9943-AC31-9495162A3ED4}" type="slidenum">
              <a:rPr lang="en-US" smtClean="0"/>
              <a:t>‹#›</a:t>
            </a:fld>
            <a:endParaRPr lang="en-US"/>
          </a:p>
        </p:txBody>
      </p:sp>
    </p:spTree>
    <p:extLst>
      <p:ext uri="{BB962C8B-B14F-4D97-AF65-F5344CB8AC3E}">
        <p14:creationId xmlns:p14="http://schemas.microsoft.com/office/powerpoint/2010/main" val="167724209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591FE-3F2B-4D45-98EA-99DC08D1E0F8}" type="datetimeFigureOut">
              <a:rPr lang="en-US" smtClean="0"/>
              <a:t>6/30/21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AA188-28B4-DD4E-96F1-87D536369A43}" type="slidenum">
              <a:rPr lang="en-US" smtClean="0"/>
              <a:t>‹#›</a:t>
            </a:fld>
            <a:endParaRPr lang="en-US"/>
          </a:p>
        </p:txBody>
      </p:sp>
    </p:spTree>
    <p:extLst>
      <p:ext uri="{BB962C8B-B14F-4D97-AF65-F5344CB8AC3E}">
        <p14:creationId xmlns:p14="http://schemas.microsoft.com/office/powerpoint/2010/main" val="294638290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F04B5D3-8DE4-D849-859A-24E10C14A866}"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07874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F3535-A600-604A-B8BF-0DB264F4A319}" type="datetimeFigureOut">
              <a:rPr lang="en-US" smtClean="0">
                <a:solidFill>
                  <a:prstClr val="black">
                    <a:tint val="75000"/>
                  </a:prstClr>
                </a:solidFill>
              </a:rPr>
              <a:pPr/>
              <a:t>6/30/21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556970"/>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nbrennan@tcd.i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oi.org/10.1038/510470a" TargetMode="Externa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hyperlink" Target="https://www.metrics-toolkit.org/" TargetMode="External"/><Relationship Id="rId2" Type="http://schemas.openxmlformats.org/officeDocument/2006/relationships/image" Target="../media/image17.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Bibliometrics" TargetMode="External"/><Relationship Id="rId2" Type="http://schemas.openxmlformats.org/officeDocument/2006/relationships/hyperlink" Target="https://en.wikipedia.org/wiki/Citation_metrics" TargetMode="Externa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hyperlink" Target="http://libguides.library.qut.edu.au/databases/wos" TargetMode="External"/><Relationship Id="rId7" Type="http://schemas.openxmlformats.org/officeDocument/2006/relationships/hyperlink" Target="https://www.ssrn.com/en/" TargetMode="External"/><Relationship Id="rId2" Type="http://schemas.openxmlformats.org/officeDocument/2006/relationships/hyperlink" Target="https://www-scopus-com.ezp01.library.qut.edu.au/home.uri" TargetMode="External"/><Relationship Id="rId1" Type="http://schemas.openxmlformats.org/officeDocument/2006/relationships/slideLayout" Target="../slideLayouts/slideLayout67.xml"/><Relationship Id="rId6" Type="http://schemas.openxmlformats.org/officeDocument/2006/relationships/hyperlink" Target="https://libguides.library.qut.edu.au/databases/incites" TargetMode="External"/><Relationship Id="rId5" Type="http://schemas.openxmlformats.org/officeDocument/2006/relationships/hyperlink" Target="https://www-scival-com.ezp01.library.qut.edu.au/customer/authenticate/loginfull" TargetMode="External"/><Relationship Id="rId4" Type="http://schemas.openxmlformats.org/officeDocument/2006/relationships/hyperlink" Target="https://scholar.google.com/citation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08.xml"/><Relationship Id="rId4" Type="http://schemas.openxmlformats.org/officeDocument/2006/relationships/hyperlink" Target="https://profiles.impactstory.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sparcopen.org/wp-content/uploads/2016/01/SPARC-ALM-Primer.pdf" TargetMode="External"/><Relationship Id="rId4" Type="http://schemas.openxmlformats.org/officeDocument/2006/relationships/hyperlink" Target="https://metrics-toolkit.org/"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s://sparcopen.org/wp-content/uploads/2016/01/SPARC-ALM-Primer.pdf" TargetMode="Externa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136/bmj.314.7079.497" TargetMode="External"/><Relationship Id="rId2" Type="http://schemas.openxmlformats.org/officeDocument/2006/relationships/hyperlink" Target="https://journals.plos.org/plosmedicine/article?id=10.1371/journal.pmed.0030291" TargetMode="External"/><Relationship Id="rId1" Type="http://schemas.openxmlformats.org/officeDocument/2006/relationships/slideLayout" Target="../slideLayouts/slideLayout67.xml"/><Relationship Id="rId4" Type="http://schemas.openxmlformats.org/officeDocument/2006/relationships/hyperlink" Target="https://www.biorxiv.org/content/early/2016/07/05/062109"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jpeg"/><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3.jpg"/><Relationship Id="rId9" Type="http://schemas.openxmlformats.org/officeDocument/2006/relationships/image" Target="../media/image38.png"/><Relationship Id="rId1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7.png"/><Relationship Id="rId1" Type="http://schemas.openxmlformats.org/officeDocument/2006/relationships/slideLayout" Target="../slideLayouts/slideLayout10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08.xml"/></Relationships>
</file>

<file path=ppt/slides/_rels/slide45.xml.rels><?xml version="1.0" encoding="UTF-8" standalone="yes"?>
<Relationships xmlns="http://schemas.openxmlformats.org/package/2006/relationships"><Relationship Id="rId3" Type="http://schemas.openxmlformats.org/officeDocument/2006/relationships/hyperlink" Target="http://scopus.com/" TargetMode="External"/><Relationship Id="rId2" Type="http://schemas.openxmlformats.org/officeDocument/2006/relationships/image" Target="../media/image49.png"/><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8" Type="http://schemas.openxmlformats.org/officeDocument/2006/relationships/hyperlink" Target="https://harzing.com/resources/publish-or-perish" TargetMode="External"/><Relationship Id="rId3" Type="http://schemas.openxmlformats.org/officeDocument/2006/relationships/hyperlink" Target="http://www.harzing.com/pop.htm" TargetMode="External"/><Relationship Id="rId7" Type="http://schemas.openxmlformats.org/officeDocument/2006/relationships/hyperlink" Target="http://www.lib.vt.edu/research/metrics/author/h-index.html" TargetMode="External"/><Relationship Id="rId2" Type="http://schemas.openxmlformats.org/officeDocument/2006/relationships/hyperlink" Target="http://www.lib.vt.edu/research/metrics/publish-perish.html" TargetMode="External"/><Relationship Id="rId1" Type="http://schemas.openxmlformats.org/officeDocument/2006/relationships/slideLayout" Target="../slideLayouts/slideLayout108.xml"/><Relationship Id="rId6" Type="http://schemas.openxmlformats.org/officeDocument/2006/relationships/hyperlink" Target="http://www.harzing.com/pop.htm#metrics" TargetMode="External"/><Relationship Id="rId5" Type="http://schemas.openxmlformats.org/officeDocument/2006/relationships/hyperlink" Target="http://academic.research.microsoft.com/" TargetMode="External"/><Relationship Id="rId4" Type="http://schemas.openxmlformats.org/officeDocument/2006/relationships/hyperlink" Target="http://scholar.google.com/" TargetMode="External"/><Relationship Id="rId9" Type="http://schemas.openxmlformats.org/officeDocument/2006/relationships/image" Target="../media/image53.jpeg"/></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doi.org/10.3390/publications7020043"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1.xml.rels><?xml version="1.0" encoding="UTF-8" standalone="yes"?>
<Relationships xmlns="http://schemas.openxmlformats.org/package/2006/relationships"><Relationship Id="rId3" Type="http://schemas.openxmlformats.org/officeDocument/2006/relationships/hyperlink" Target="http://www.istl.org/18-winter/electronic2.html" TargetMode="External"/><Relationship Id="rId2" Type="http://schemas.openxmlformats.org/officeDocument/2006/relationships/image" Target="../media/image55.png"/><Relationship Id="rId1" Type="http://schemas.openxmlformats.org/officeDocument/2006/relationships/slideLayout" Target="../slideLayouts/slideLayout10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8.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8.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8.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rrow.tudublin.ie/cserrep/17/" TargetMode="External"/><Relationship Id="rId1" Type="http://schemas.openxmlformats.org/officeDocument/2006/relationships/slideLayout" Target="../slideLayouts/slideLayout10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76DB-FC7E-F746-910A-2DC723CCD2D6}"/>
              </a:ext>
            </a:extLst>
          </p:cNvPr>
          <p:cNvSpPr>
            <a:spLocks noGrp="1"/>
          </p:cNvSpPr>
          <p:nvPr>
            <p:ph type="ctrTitle"/>
          </p:nvPr>
        </p:nvSpPr>
        <p:spPr>
          <a:xfrm>
            <a:off x="1478503" y="1448562"/>
            <a:ext cx="9763237" cy="2387600"/>
          </a:xfrm>
        </p:spPr>
        <p:txBody>
          <a:bodyPr>
            <a:normAutofit/>
          </a:bodyPr>
          <a:lstStyle/>
          <a:p>
            <a:r>
              <a:rPr lang="en-US" sz="4400" b="1" dirty="0">
                <a:solidFill>
                  <a:schemeClr val="accent5">
                    <a:lumMod val="75000"/>
                  </a:schemeClr>
                </a:solidFill>
              </a:rPr>
              <a:t>Introduction to Bibliometrics</a:t>
            </a:r>
          </a:p>
        </p:txBody>
      </p:sp>
      <p:sp>
        <p:nvSpPr>
          <p:cNvPr id="3" name="Subtitle 2">
            <a:extLst>
              <a:ext uri="{FF2B5EF4-FFF2-40B4-BE49-F238E27FC236}">
                <a16:creationId xmlns:a16="http://schemas.microsoft.com/office/drawing/2014/main" id="{2F73B2A3-D6A5-E847-9931-F1B5353DE3CC}"/>
              </a:ext>
            </a:extLst>
          </p:cNvPr>
          <p:cNvSpPr>
            <a:spLocks noGrp="1"/>
          </p:cNvSpPr>
          <p:nvPr>
            <p:ph type="subTitle" idx="1"/>
          </p:nvPr>
        </p:nvSpPr>
        <p:spPr>
          <a:xfrm>
            <a:off x="1604010" y="4379278"/>
            <a:ext cx="9144000" cy="1655762"/>
          </a:xfrm>
        </p:spPr>
        <p:txBody>
          <a:bodyPr>
            <a:normAutofit fontScale="77500" lnSpcReduction="20000"/>
          </a:bodyPr>
          <a:lstStyle/>
          <a:p>
            <a:r>
              <a:rPr lang="en-US" dirty="0"/>
              <a:t>Niamh Brennan,</a:t>
            </a:r>
          </a:p>
          <a:p>
            <a:r>
              <a:rPr lang="en-US" dirty="0"/>
              <a:t>Programme Manager, Research Informatics</a:t>
            </a:r>
          </a:p>
          <a:p>
            <a:r>
              <a:rPr lang="en-US" dirty="0"/>
              <a:t>Trinity College Dublin, Ireland</a:t>
            </a:r>
          </a:p>
          <a:p>
            <a:r>
              <a:rPr lang="en-US" dirty="0"/>
              <a:t>23rd June 2021</a:t>
            </a:r>
          </a:p>
          <a:p>
            <a:r>
              <a:rPr lang="en-US" dirty="0">
                <a:hlinkClick r:id="rId2"/>
              </a:rPr>
              <a:t>nbrennan@tcd.ie</a:t>
            </a:r>
            <a:r>
              <a:rPr lang="en-US" dirty="0"/>
              <a:t> </a:t>
            </a:r>
          </a:p>
        </p:txBody>
      </p:sp>
      <p:pic>
        <p:nvPicPr>
          <p:cNvPr id="1026" name="Picture 2" descr="Webinar banner">
            <a:extLst>
              <a:ext uri="{FF2B5EF4-FFF2-40B4-BE49-F238E27FC236}">
                <a16:creationId xmlns:a16="http://schemas.microsoft.com/office/drawing/2014/main" id="{B12A2940-21A5-4F46-87ED-E68683DB9B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110" y="57150"/>
            <a:ext cx="5059680" cy="139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82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60A80-5FE4-524E-A221-E8DCA7C65978}"/>
              </a:ext>
            </a:extLst>
          </p:cNvPr>
          <p:cNvSpPr txBox="1"/>
          <p:nvPr/>
        </p:nvSpPr>
        <p:spPr>
          <a:xfrm>
            <a:off x="621772" y="274320"/>
            <a:ext cx="43131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Calibri"/>
                <a:ea typeface="+mn-ea"/>
                <a:cs typeface="+mn-cs"/>
              </a:rPr>
              <a:t>The Abuses of Bibliometrics</a:t>
            </a:r>
          </a:p>
        </p:txBody>
      </p:sp>
      <p:sp>
        <p:nvSpPr>
          <p:cNvPr id="4" name="TextBox 3">
            <a:extLst>
              <a:ext uri="{FF2B5EF4-FFF2-40B4-BE49-F238E27FC236}">
                <a16:creationId xmlns:a16="http://schemas.microsoft.com/office/drawing/2014/main" id="{616EAD91-F8B0-EB47-8A1C-BD57B657BD93}"/>
              </a:ext>
            </a:extLst>
          </p:cNvPr>
          <p:cNvSpPr txBox="1"/>
          <p:nvPr/>
        </p:nvSpPr>
        <p:spPr>
          <a:xfrm>
            <a:off x="820337" y="1031966"/>
            <a:ext cx="10659292" cy="1569660"/>
          </a:xfrm>
          <a:prstGeom prst="rect">
            <a:avLst/>
          </a:prstGeom>
          <a:noFill/>
        </p:spPr>
        <p:txBody>
          <a:bodyPr wrap="square" rtlCol="0">
            <a:spAutoFit/>
          </a:bodyPr>
          <a:lstStyle/>
          <a:p>
            <a:r>
              <a:rPr lang="en-IE" sz="2400" b="1" dirty="0"/>
              <a:t>“Bibliometrics has a problem. In fact, the field — which tracks scholarly impact in everything from journal papers to citations, data sets and tweets — has a lot of problems. Its indicators need better interpretation, its tools are widely misused, its relevance is often questioned and its analyses lack timeliness.”</a:t>
            </a:r>
            <a:endParaRPr lang="en-US" sz="2400" b="1" dirty="0"/>
          </a:p>
        </p:txBody>
      </p:sp>
      <p:sp>
        <p:nvSpPr>
          <p:cNvPr id="5" name="TextBox 4">
            <a:extLst>
              <a:ext uri="{FF2B5EF4-FFF2-40B4-BE49-F238E27FC236}">
                <a16:creationId xmlns:a16="http://schemas.microsoft.com/office/drawing/2014/main" id="{2C7F0C88-5965-2549-9562-EADF3B5FA92B}"/>
              </a:ext>
            </a:extLst>
          </p:cNvPr>
          <p:cNvSpPr txBox="1"/>
          <p:nvPr/>
        </p:nvSpPr>
        <p:spPr>
          <a:xfrm>
            <a:off x="511827" y="3004458"/>
            <a:ext cx="11056422" cy="3170099"/>
          </a:xfrm>
          <a:prstGeom prst="rect">
            <a:avLst/>
          </a:prstGeom>
          <a:noFill/>
        </p:spPr>
        <p:txBody>
          <a:bodyPr wrap="square" rtlCol="0">
            <a:spAutoFit/>
          </a:bodyPr>
          <a:lstStyle/>
          <a:p>
            <a:r>
              <a:rPr lang="en-IE" sz="2000" b="1" dirty="0"/>
              <a:t>“ … careless use. </a:t>
            </a:r>
          </a:p>
          <a:p>
            <a:pPr marL="285750" indent="-285750">
              <a:buFont typeface="Arial" panose="020B0604020202020204" pitchFamily="34" charset="0"/>
              <a:buChar char="•"/>
            </a:pPr>
            <a:r>
              <a:rPr lang="en-IE" sz="2000" dirty="0"/>
              <a:t>The </a:t>
            </a:r>
            <a:r>
              <a:rPr lang="en-IE" sz="2000" i="1" dirty="0"/>
              <a:t>h</a:t>
            </a:r>
            <a:r>
              <a:rPr lang="en-IE" sz="2000" dirty="0"/>
              <a:t>-index, which captures the distribution of a scientist's citations, is innately flawed because it is not responsive to field or career stage …</a:t>
            </a:r>
          </a:p>
          <a:p>
            <a:pPr marL="285750" indent="-285750">
              <a:buFont typeface="Arial" panose="020B0604020202020204" pitchFamily="34" charset="0"/>
              <a:buChar char="•"/>
            </a:pPr>
            <a:r>
              <a:rPr lang="en-IE" sz="2000" dirty="0"/>
              <a:t>Impact factors tell us about journals, not individual publications, but research managers use them to pick staff. </a:t>
            </a:r>
          </a:p>
          <a:p>
            <a:pPr marL="285750" indent="-285750">
              <a:buFont typeface="Arial" panose="020B0604020202020204" pitchFamily="34" charset="0"/>
              <a:buChar char="•"/>
            </a:pPr>
            <a:r>
              <a:rPr lang="en-IE" sz="2000" dirty="0"/>
              <a:t>Engineers publish conference proceedings, but submit only journal papers for assessment. Mathematicians publish infrequently and cite deep into the past; molecular biologists, quite the opposite. Economists and particle physicists have utterly different norms of authorship assignment. </a:t>
            </a:r>
          </a:p>
          <a:p>
            <a:pPr marL="285750" indent="-285750">
              <a:buFont typeface="Arial" panose="020B0604020202020204" pitchFamily="34" charset="0"/>
              <a:buChar char="•"/>
            </a:pPr>
            <a:r>
              <a:rPr lang="en-IE" sz="2000" dirty="0"/>
              <a:t>Few users of bibliometrics appreciate the implications of these nuances, yet many think they can read the numbers, or persuade others to read them their way.”</a:t>
            </a:r>
            <a:endParaRPr lang="en-US" sz="2000" dirty="0"/>
          </a:p>
        </p:txBody>
      </p:sp>
      <p:sp>
        <p:nvSpPr>
          <p:cNvPr id="6" name="TextBox 5">
            <a:extLst>
              <a:ext uri="{FF2B5EF4-FFF2-40B4-BE49-F238E27FC236}">
                <a16:creationId xmlns:a16="http://schemas.microsoft.com/office/drawing/2014/main" id="{5222CC24-E4C1-BA45-967F-C51DCD95230B}"/>
              </a:ext>
            </a:extLst>
          </p:cNvPr>
          <p:cNvSpPr txBox="1"/>
          <p:nvPr/>
        </p:nvSpPr>
        <p:spPr>
          <a:xfrm>
            <a:off x="621772" y="6392723"/>
            <a:ext cx="11427624" cy="369332"/>
          </a:xfrm>
          <a:prstGeom prst="rect">
            <a:avLst/>
          </a:prstGeom>
          <a:noFill/>
        </p:spPr>
        <p:txBody>
          <a:bodyPr wrap="square" rtlCol="0">
            <a:spAutoFit/>
          </a:bodyPr>
          <a:lstStyle/>
          <a:p>
            <a:r>
              <a:rPr lang="en-IE" dirty="0"/>
              <a:t>From: Adams, J. Bibliometrics: The citation game. </a:t>
            </a:r>
            <a:r>
              <a:rPr lang="en-IE" i="1" dirty="0"/>
              <a:t>Nature</a:t>
            </a:r>
            <a:r>
              <a:rPr lang="en-IE" dirty="0"/>
              <a:t> </a:t>
            </a:r>
            <a:r>
              <a:rPr lang="en-IE" b="1" dirty="0"/>
              <a:t>510, </a:t>
            </a:r>
            <a:r>
              <a:rPr lang="en-IE" dirty="0"/>
              <a:t>470–471 (2014). </a:t>
            </a:r>
            <a:r>
              <a:rPr lang="en-IE" dirty="0">
                <a:hlinkClick r:id="rId2"/>
              </a:rPr>
              <a:t>https://doi.org/10.1038/510470a</a:t>
            </a:r>
            <a:r>
              <a:rPr lang="en-IE" dirty="0"/>
              <a:t> </a:t>
            </a:r>
            <a:endParaRPr lang="en-US" dirty="0"/>
          </a:p>
        </p:txBody>
      </p:sp>
    </p:spTree>
    <p:extLst>
      <p:ext uri="{BB962C8B-B14F-4D97-AF65-F5344CB8AC3E}">
        <p14:creationId xmlns:p14="http://schemas.microsoft.com/office/powerpoint/2010/main" val="3946457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8672-5E5F-6F4E-9A79-6D587B6E778B}"/>
              </a:ext>
            </a:extLst>
          </p:cNvPr>
          <p:cNvSpPr>
            <a:spLocks noGrp="1"/>
          </p:cNvSpPr>
          <p:nvPr>
            <p:ph type="title"/>
          </p:nvPr>
        </p:nvSpPr>
        <p:spPr/>
        <p:txBody>
          <a:bodyPr/>
          <a:lstStyle/>
          <a:p>
            <a:r>
              <a:rPr lang="en-US" dirty="0"/>
              <a:t>The Impetus for Change</a:t>
            </a:r>
          </a:p>
        </p:txBody>
      </p:sp>
      <p:sp>
        <p:nvSpPr>
          <p:cNvPr id="3" name="Content Placeholder 2">
            <a:extLst>
              <a:ext uri="{FF2B5EF4-FFF2-40B4-BE49-F238E27FC236}">
                <a16:creationId xmlns:a16="http://schemas.microsoft.com/office/drawing/2014/main" id="{8B7E5D3A-019B-AD47-A606-CA9536E6CFEE}"/>
              </a:ext>
            </a:extLst>
          </p:cNvPr>
          <p:cNvSpPr>
            <a:spLocks noGrp="1"/>
          </p:cNvSpPr>
          <p:nvPr>
            <p:ph idx="1"/>
          </p:nvPr>
        </p:nvSpPr>
        <p:spPr/>
        <p:txBody>
          <a:bodyPr/>
          <a:lstStyle/>
          <a:p>
            <a:pPr>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2012: DORA: the San Francisco Declaration of Research Assessment</a:t>
            </a:r>
            <a:endParaRPr lang="en-IE" sz="2000" dirty="0">
              <a:latin typeface="Times New Roman" panose="02020603050405020304" pitchFamily="18" charset="0"/>
              <a:ea typeface="Times New Roman" panose="02020603050405020304" pitchFamily="18" charset="0"/>
            </a:endParaRPr>
          </a:p>
          <a:p>
            <a:pPr>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2014: The Leiden Manifesto</a:t>
            </a:r>
            <a:endParaRPr lang="en-IE" sz="2000" dirty="0">
              <a:latin typeface="Times New Roman" panose="02020603050405020304" pitchFamily="18" charset="0"/>
              <a:ea typeface="Times New Roman" panose="02020603050405020304" pitchFamily="18" charset="0"/>
            </a:endParaRPr>
          </a:p>
          <a:p>
            <a:pPr>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2015: The Vienna Principles</a:t>
            </a:r>
            <a:endParaRPr lang="en-IE" sz="2000" dirty="0">
              <a:latin typeface="Times New Roman" panose="02020603050405020304" pitchFamily="18" charset="0"/>
              <a:ea typeface="Times New Roman" panose="02020603050405020304" pitchFamily="18" charset="0"/>
            </a:endParaRPr>
          </a:p>
          <a:p>
            <a:pPr>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2015: The Metric Tide: Report of the Independent Review of the Role of Metrics in Research Assessment and Management (UK)</a:t>
            </a:r>
            <a:endParaRPr lang="en-IE" sz="2000" dirty="0">
              <a:latin typeface="Times New Roman" panose="02020603050405020304" pitchFamily="18" charset="0"/>
              <a:ea typeface="Times New Roman" panose="02020603050405020304" pitchFamily="18" charset="0"/>
            </a:endParaRPr>
          </a:p>
          <a:p>
            <a:pPr>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2017: The Bratislava Declaration of Young Researchers</a:t>
            </a:r>
            <a:endParaRPr lang="en-IE" sz="2000" dirty="0">
              <a:latin typeface="Times New Roman" panose="02020603050405020304" pitchFamily="18" charset="0"/>
              <a:ea typeface="Times New Roman" panose="02020603050405020304" pitchFamily="18" charset="0"/>
            </a:endParaRPr>
          </a:p>
          <a:p>
            <a:pPr>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2019: The Hong Kong Manifesto for Assessing Researchers</a:t>
            </a:r>
            <a:endParaRPr lang="en-IE"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61648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4C1F7B-17E9-8447-AD51-7C5327FBB3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9264" y="971687"/>
            <a:ext cx="4179894" cy="3110456"/>
          </a:xfrm>
          <a:prstGeom prst="rect">
            <a:avLst/>
          </a:prstGeom>
        </p:spPr>
      </p:pic>
      <p:sp>
        <p:nvSpPr>
          <p:cNvPr id="3" name="TextBox 2">
            <a:extLst>
              <a:ext uri="{FF2B5EF4-FFF2-40B4-BE49-F238E27FC236}">
                <a16:creationId xmlns:a16="http://schemas.microsoft.com/office/drawing/2014/main" id="{1B1927ED-C65B-774F-8744-88F50D16697D}"/>
              </a:ext>
            </a:extLst>
          </p:cNvPr>
          <p:cNvSpPr txBox="1"/>
          <p:nvPr/>
        </p:nvSpPr>
        <p:spPr>
          <a:xfrm>
            <a:off x="8505395" y="6266769"/>
            <a:ext cx="198002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E" sz="1800" b="0" i="0" u="none" strike="noStrike" kern="1200" cap="none" spc="0" normalizeH="0" baseline="0" noProof="0" dirty="0">
                <a:ln>
                  <a:noFill/>
                </a:ln>
                <a:solidFill>
                  <a:srgbClr val="000000">
                    <a:lumMod val="75000"/>
                  </a:srgbClr>
                </a:solidFill>
                <a:effectLst/>
                <a:uLnTx/>
                <a:uFillTx/>
                <a:latin typeface="Arial" panose="020B060402020202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https://sfdora.org/</a:t>
            </a:r>
            <a:endParaRPr kumimoji="0" lang="en-US" sz="1800" b="0" i="0" u="none" strike="noStrike" kern="1200" cap="none" spc="0" normalizeH="0" baseline="0" noProof="0" dirty="0">
              <a:ln>
                <a:noFill/>
              </a:ln>
              <a:solidFill>
                <a:srgbClr val="000000">
                  <a:lumMod val="75000"/>
                </a:srgbClr>
              </a:solidFill>
              <a:effectLst/>
              <a:uLnTx/>
              <a:uFillTx/>
              <a:latin typeface="Arial" panose="020B0604020202020204" pitchFamily="34"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33AFF760-CC49-F549-8978-2313AE8FD142}"/>
              </a:ext>
            </a:extLst>
          </p:cNvPr>
          <p:cNvSpPr txBox="1"/>
          <p:nvPr/>
        </p:nvSpPr>
        <p:spPr>
          <a:xfrm>
            <a:off x="1622147" y="140691"/>
            <a:ext cx="79809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DORA: the San Francisco Declaration of Research Assessment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69BFD318-E19C-6042-9F1B-9FFADC409CF8}"/>
              </a:ext>
            </a:extLst>
          </p:cNvPr>
          <p:cNvSpPr txBox="1"/>
          <p:nvPr/>
        </p:nvSpPr>
        <p:spPr>
          <a:xfrm>
            <a:off x="483326" y="971688"/>
            <a:ext cx="552593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srgbClr val="000000"/>
                </a:solidFill>
                <a:effectLst/>
                <a:uLnTx/>
                <a:uFillTx/>
                <a:latin typeface="Arial"/>
                <a:ea typeface="+mn-ea"/>
                <a:cs typeface="+mn-cs"/>
              </a:rPr>
              <a:t>General Recommendation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Do not use journal-based metrics, such as Journal Impact Factors, as a surrogate measure of the quality of individual research articles, to assess an individual scientist’s contributions, or in hiring, promotion, or funding decisions.</a:t>
            </a:r>
          </a:p>
        </p:txBody>
      </p:sp>
      <p:sp>
        <p:nvSpPr>
          <p:cNvPr id="6" name="TextBox 5">
            <a:extLst>
              <a:ext uri="{FF2B5EF4-FFF2-40B4-BE49-F238E27FC236}">
                <a16:creationId xmlns:a16="http://schemas.microsoft.com/office/drawing/2014/main" id="{CD1FA6B7-5BF9-654E-97EB-54A26501BA1F}"/>
              </a:ext>
            </a:extLst>
          </p:cNvPr>
          <p:cNvSpPr txBox="1"/>
          <p:nvPr/>
        </p:nvSpPr>
        <p:spPr>
          <a:xfrm>
            <a:off x="587829" y="3958445"/>
            <a:ext cx="989759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srgbClr val="000000"/>
                </a:solidFill>
                <a:effectLst/>
                <a:uLnTx/>
                <a:uFillTx/>
                <a:latin typeface="Arial"/>
                <a:ea typeface="+mn-ea"/>
                <a:cs typeface="+mn-cs"/>
              </a:rPr>
              <a:t>Themes: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the need to eliminate the use of journal-based metrics, such as Journal Impact Factors, in funding, appointment, and promotion considerations;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the need to assess research on its own merits rather than on the basis of the journal in which the research is published;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the need to capitalize on the opportunities provided by online publication (such as relaxing unnecessary limits on the number of words, figures, and references in articles, and exploring new indicators of significance and impact).</a:t>
            </a:r>
          </a:p>
        </p:txBody>
      </p:sp>
    </p:spTree>
    <p:extLst>
      <p:ext uri="{BB962C8B-B14F-4D97-AF65-F5344CB8AC3E}">
        <p14:creationId xmlns:p14="http://schemas.microsoft.com/office/powerpoint/2010/main" val="2725007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22088-A4BB-0748-8FF1-3F2A8621DD3A}"/>
              </a:ext>
            </a:extLst>
          </p:cNvPr>
          <p:cNvSpPr txBox="1"/>
          <p:nvPr/>
        </p:nvSpPr>
        <p:spPr>
          <a:xfrm>
            <a:off x="1756497" y="692697"/>
            <a:ext cx="8712968" cy="5919569"/>
          </a:xfrm>
          <a:prstGeom prst="rect">
            <a:avLst/>
          </a:prstGeom>
          <a:solidFill>
            <a:schemeClr val="accent2">
              <a:lumMod val="50000"/>
            </a:schemeClr>
          </a:solidFill>
        </p:spPr>
        <p:txBody>
          <a:bodyPr wrap="square" rtlCol="0">
            <a:spAutoFit/>
          </a:bodyPr>
          <a:lstStyle/>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1) Quantitative evaluation should support qualitative, expert assessment. </a:t>
            </a:r>
          </a:p>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2) Measure performance against the research missions of the institution, group or researcher. </a:t>
            </a:r>
          </a:p>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3) Protect excellence in locally relevant research. </a:t>
            </a:r>
          </a:p>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4) Keep data collection and analytical processes open, transparent and simple. </a:t>
            </a:r>
          </a:p>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5) Allow those evaluated to verify data and analysis. </a:t>
            </a:r>
          </a:p>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7) Base assessment of individual researchers on a qualitative judgement of their portfolio. </a:t>
            </a:r>
          </a:p>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8) Avoid misplaced concreteness and false precision. </a:t>
            </a:r>
          </a:p>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9) Recognize the systemic effects of assessment and indicators. </a:t>
            </a:r>
          </a:p>
          <a:p>
            <a:pPr marL="0" marR="0" lvl="0" indent="0" algn="l" defTabSz="914400" rtl="0" eaLnBrk="1" fontAlgn="base" latinLnBrk="0" hangingPunct="1">
              <a:lnSpc>
                <a:spcPct val="100000"/>
              </a:lnSpc>
              <a:spcBef>
                <a:spcPts val="1000"/>
              </a:spcBef>
              <a:spcAft>
                <a:spcPct val="0"/>
              </a:spcAft>
              <a:buClrTx/>
              <a:buSzTx/>
              <a:buFontTx/>
              <a:buNone/>
              <a:tabLst/>
              <a:defRPr/>
            </a:pPr>
            <a:r>
              <a:rPr kumimoji="0" lang="en-IE"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10) Scrutinize indicators regularly and update them.</a:t>
            </a:r>
            <a:endParaRPr kumimoji="0" lang="en-US" sz="24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TextBox 2">
            <a:extLst>
              <a:ext uri="{FF2B5EF4-FFF2-40B4-BE49-F238E27FC236}">
                <a16:creationId xmlns:a16="http://schemas.microsoft.com/office/drawing/2014/main" id="{203FA858-D759-A149-8FCC-B72ED9EDE5DF}"/>
              </a:ext>
            </a:extLst>
          </p:cNvPr>
          <p:cNvSpPr txBox="1"/>
          <p:nvPr/>
        </p:nvSpPr>
        <p:spPr>
          <a:xfrm>
            <a:off x="1747386" y="112558"/>
            <a:ext cx="8640960"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panose="020B0600070205080204" pitchFamily="34" charset="-128"/>
                <a:cs typeface="Calibri" panose="020F0502020204030204" pitchFamily="34" charset="0"/>
              </a:rPr>
              <a:t>The Leiden Principles</a:t>
            </a:r>
          </a:p>
        </p:txBody>
      </p:sp>
    </p:spTree>
    <p:extLst>
      <p:ext uri="{BB962C8B-B14F-4D97-AF65-F5344CB8AC3E}">
        <p14:creationId xmlns:p14="http://schemas.microsoft.com/office/powerpoint/2010/main" val="1433528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A1C50-FDCA-144A-B5CC-3FA5D7E4A1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0810" y="1"/>
            <a:ext cx="3467190" cy="2405743"/>
          </a:xfrm>
          <a:prstGeom prst="rect">
            <a:avLst/>
          </a:prstGeom>
        </p:spPr>
      </p:pic>
      <p:sp>
        <p:nvSpPr>
          <p:cNvPr id="3" name="Rectangle 2">
            <a:extLst>
              <a:ext uri="{FF2B5EF4-FFF2-40B4-BE49-F238E27FC236}">
                <a16:creationId xmlns:a16="http://schemas.microsoft.com/office/drawing/2014/main" id="{F28D7D25-6712-014C-AB27-B7C279A909FC}"/>
              </a:ext>
            </a:extLst>
          </p:cNvPr>
          <p:cNvSpPr/>
          <p:nvPr/>
        </p:nvSpPr>
        <p:spPr>
          <a:xfrm>
            <a:off x="7674874" y="6358745"/>
            <a:ext cx="29931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viennaprinciples.org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p>
        </p:txBody>
      </p:sp>
      <p:pic>
        <p:nvPicPr>
          <p:cNvPr id="4" name="Picture 3">
            <a:extLst>
              <a:ext uri="{FF2B5EF4-FFF2-40B4-BE49-F238E27FC236}">
                <a16:creationId xmlns:a16="http://schemas.microsoft.com/office/drawing/2014/main" id="{0DEE977B-7440-9F46-9067-5D36FD7DB8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85936"/>
            <a:ext cx="5233362" cy="4875042"/>
          </a:xfrm>
          <a:prstGeom prst="rect">
            <a:avLst/>
          </a:prstGeom>
        </p:spPr>
      </p:pic>
    </p:spTree>
    <p:extLst>
      <p:ext uri="{BB962C8B-B14F-4D97-AF65-F5344CB8AC3E}">
        <p14:creationId xmlns:p14="http://schemas.microsoft.com/office/powerpoint/2010/main" val="98104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6B72A-4D12-7C40-8FB8-DC5CE9E1FC80}"/>
              </a:ext>
            </a:extLst>
          </p:cNvPr>
          <p:cNvSpPr txBox="1"/>
          <p:nvPr/>
        </p:nvSpPr>
        <p:spPr>
          <a:xfrm>
            <a:off x="4060371" y="141515"/>
            <a:ext cx="2815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mn-ea"/>
                <a:cs typeface="+mn-cs"/>
              </a:rPr>
              <a:t>The Metric Tide</a:t>
            </a:r>
          </a:p>
        </p:txBody>
      </p:sp>
      <p:pic>
        <p:nvPicPr>
          <p:cNvPr id="2050" name="Picture 2" descr="The Metric Tide">
            <a:extLst>
              <a:ext uri="{FF2B5EF4-FFF2-40B4-BE49-F238E27FC236}">
                <a16:creationId xmlns:a16="http://schemas.microsoft.com/office/drawing/2014/main" id="{BF07920C-D679-1847-9F01-7813279AE7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1543" y="870858"/>
            <a:ext cx="2692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86B48A-5236-4F45-98AC-81A3521EB70F}"/>
              </a:ext>
            </a:extLst>
          </p:cNvPr>
          <p:cNvSpPr txBox="1"/>
          <p:nvPr/>
        </p:nvSpPr>
        <p:spPr>
          <a:xfrm>
            <a:off x="4669972" y="671692"/>
            <a:ext cx="7269479" cy="535531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Scepticism about the broader use of metrics in research assessment and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Peer review, despite its flaws, continues to command widespread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Carefully selected indicators can complement decision-making, but a ‘variable geometry’ of measures that respect research diversity are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Legitimate concern that some indicators can be misused or ‘gamed’ e.g. journal impact factors, university rankings and citation counts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The data infrastructure underpinning the use of metrics and information about research remains fragmented.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No metric can currently provide a like-for-like replacement for UK REF peer review.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It is not currently feasible to assess research outputs or impacts in the UK REF using quantitative indicators alone.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srgbClr val="000000"/>
                </a:solidFill>
                <a:effectLst/>
                <a:uLnTx/>
                <a:uFillTx/>
                <a:latin typeface="Arial"/>
                <a:ea typeface="+mn-ea"/>
                <a:cs typeface="+mn-cs"/>
              </a:rPr>
              <a:t>It  is not currently feasible to use quantitative indicators in place of narrative case studies. However, there is scope to enhance the use of data in assessing research environments. </a:t>
            </a:r>
          </a:p>
        </p:txBody>
      </p:sp>
    </p:spTree>
    <p:extLst>
      <p:ext uri="{BB962C8B-B14F-4D97-AF65-F5344CB8AC3E}">
        <p14:creationId xmlns:p14="http://schemas.microsoft.com/office/powerpoint/2010/main" val="447332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33CD-7D90-4C41-ACB1-0710A37C102C}"/>
              </a:ext>
            </a:extLst>
          </p:cNvPr>
          <p:cNvSpPr>
            <a:spLocks noGrp="1"/>
          </p:cNvSpPr>
          <p:nvPr>
            <p:ph type="title"/>
          </p:nvPr>
        </p:nvSpPr>
        <p:spPr>
          <a:xfrm>
            <a:off x="2438400" y="152400"/>
            <a:ext cx="6400800" cy="609600"/>
          </a:xfrm>
        </p:spPr>
        <p:txBody>
          <a:bodyPr/>
          <a:lstStyle/>
          <a:p>
            <a:r>
              <a:rPr lang="en-US" dirty="0"/>
              <a:t>Responsible Metrics</a:t>
            </a:r>
          </a:p>
        </p:txBody>
      </p:sp>
      <p:sp>
        <p:nvSpPr>
          <p:cNvPr id="3" name="Content Placeholder 2">
            <a:extLst>
              <a:ext uri="{FF2B5EF4-FFF2-40B4-BE49-F238E27FC236}">
                <a16:creationId xmlns:a16="http://schemas.microsoft.com/office/drawing/2014/main" id="{42688895-B391-9D4B-8216-6211020A9704}"/>
              </a:ext>
            </a:extLst>
          </p:cNvPr>
          <p:cNvSpPr>
            <a:spLocks noGrp="1"/>
          </p:cNvSpPr>
          <p:nvPr>
            <p:ph idx="1"/>
          </p:nvPr>
        </p:nvSpPr>
        <p:spPr>
          <a:xfrm>
            <a:off x="1915886" y="1001486"/>
            <a:ext cx="7772400" cy="4419600"/>
          </a:xfrm>
        </p:spPr>
        <p:txBody>
          <a:bodyPr/>
          <a:lstStyle/>
          <a:p>
            <a:pPr marL="0" indent="0">
              <a:buNone/>
              <a:tabLst>
                <a:tab pos="359410" algn="l"/>
                <a:tab pos="719455" algn="l"/>
                <a:tab pos="1079500" algn="l"/>
                <a:tab pos="1439545" algn="l"/>
                <a:tab pos="1799590" algn="l"/>
                <a:tab pos="2159635" algn="l"/>
                <a:tab pos="2519680" algn="l"/>
                <a:tab pos="2879725" algn="l"/>
                <a:tab pos="3239770" algn="l"/>
                <a:tab pos="3599815" algn="l"/>
                <a:tab pos="3959860" algn="l"/>
                <a:tab pos="4319905" algn="l"/>
              </a:tabLst>
            </a:pPr>
            <a:r>
              <a:rPr lang="en-IE" dirty="0">
                <a:latin typeface="Calibri" panose="020F0502020204030204" pitchFamily="34" charset="0"/>
                <a:ea typeface="Times New Roman" panose="02020603050405020304" pitchFamily="18" charset="0"/>
              </a:rPr>
              <a:t> </a:t>
            </a:r>
            <a:endParaRPr lang="en-IE" dirty="0">
              <a:latin typeface="Times New Roman" panose="02020603050405020304" pitchFamily="18" charset="0"/>
              <a:ea typeface="Times New Roman" panose="02020603050405020304" pitchFamily="18" charset="0"/>
            </a:endParaRPr>
          </a:p>
          <a:p>
            <a:pPr>
              <a:buSzPts val="1000"/>
              <a:buFont typeface="Symbol" pitchFamily="2" charset="2"/>
              <a:buChar char=""/>
              <a:tabLst>
                <a:tab pos="359410" algn="l"/>
                <a:tab pos="45720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Robustness: basing metrics on the best possible data in terms of accuracy and scope</a:t>
            </a:r>
            <a:endParaRPr lang="en-IE" sz="2000" dirty="0">
              <a:latin typeface="Times New Roman" panose="02020603050405020304" pitchFamily="18" charset="0"/>
              <a:ea typeface="Times New Roman" panose="02020603050405020304" pitchFamily="18" charset="0"/>
            </a:endParaRPr>
          </a:p>
          <a:p>
            <a:pPr>
              <a:buSzPts val="1000"/>
              <a:buFont typeface="Symbol" pitchFamily="2" charset="2"/>
              <a:buChar char=""/>
              <a:tabLst>
                <a:tab pos="359410" algn="l"/>
                <a:tab pos="45720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Humility: recognising that quantitative evaluation should support – but not supplant – qualitative, expert assessment</a:t>
            </a:r>
            <a:endParaRPr lang="en-IE" sz="2000" dirty="0">
              <a:latin typeface="Times New Roman" panose="02020603050405020304" pitchFamily="18" charset="0"/>
              <a:ea typeface="Times New Roman" panose="02020603050405020304" pitchFamily="18" charset="0"/>
            </a:endParaRPr>
          </a:p>
          <a:p>
            <a:pPr>
              <a:buSzPts val="1000"/>
              <a:buFont typeface="Symbol" pitchFamily="2" charset="2"/>
              <a:buChar char=""/>
              <a:tabLst>
                <a:tab pos="359410" algn="l"/>
                <a:tab pos="45720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Transparency: keeping data collection and analytical processes open and transparent, so that those being evaluated can test and verify the results</a:t>
            </a:r>
            <a:endParaRPr lang="en-IE" sz="2000" dirty="0">
              <a:latin typeface="Times New Roman" panose="02020603050405020304" pitchFamily="18" charset="0"/>
              <a:ea typeface="Times New Roman" panose="02020603050405020304" pitchFamily="18" charset="0"/>
            </a:endParaRPr>
          </a:p>
          <a:p>
            <a:pPr>
              <a:buSzPts val="1000"/>
              <a:buFont typeface="Symbol" pitchFamily="2" charset="2"/>
              <a:buChar char=""/>
              <a:tabLst>
                <a:tab pos="359410" algn="l"/>
                <a:tab pos="45720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Diversity: accounting for variation by field, and using a range of indicators to reflect and support a plurality of research and researcher career paths across the system</a:t>
            </a:r>
            <a:endParaRPr lang="en-IE" sz="2000" dirty="0">
              <a:latin typeface="Times New Roman" panose="02020603050405020304" pitchFamily="18" charset="0"/>
              <a:ea typeface="Times New Roman" panose="02020603050405020304" pitchFamily="18" charset="0"/>
            </a:endParaRPr>
          </a:p>
          <a:p>
            <a:pPr>
              <a:buSzPts val="1000"/>
              <a:buFont typeface="Symbol" pitchFamily="2" charset="2"/>
              <a:buChar char=""/>
              <a:tabLst>
                <a:tab pos="359410" algn="l"/>
                <a:tab pos="457200" algn="l"/>
                <a:tab pos="719455" algn="l"/>
                <a:tab pos="1079500" algn="l"/>
                <a:tab pos="1439545" algn="l"/>
                <a:tab pos="1799590" algn="l"/>
                <a:tab pos="2159635" algn="l"/>
                <a:tab pos="2519680" algn="l"/>
                <a:tab pos="2879725" algn="l"/>
                <a:tab pos="3239770" algn="l"/>
                <a:tab pos="3599815" algn="l"/>
                <a:tab pos="3959860" algn="l"/>
                <a:tab pos="4319905" algn="l"/>
              </a:tabLst>
            </a:pPr>
            <a:r>
              <a:rPr lang="en-IE" sz="2000" dirty="0">
                <a:latin typeface="Calibri" panose="020F0502020204030204" pitchFamily="34" charset="0"/>
                <a:ea typeface="Times New Roman" panose="02020603050405020304" pitchFamily="18" charset="0"/>
              </a:rPr>
              <a:t>Reflexivity: recognising and anticipating the systemic and potential effects of indicators, and updating them in response.</a:t>
            </a:r>
            <a:endParaRPr lang="en-IE"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04278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3C25-3AC6-B74E-BCCA-D80035394943}"/>
              </a:ext>
            </a:extLst>
          </p:cNvPr>
          <p:cNvSpPr>
            <a:spLocks noGrp="1"/>
          </p:cNvSpPr>
          <p:nvPr>
            <p:ph type="title"/>
          </p:nvPr>
        </p:nvSpPr>
        <p:spPr>
          <a:xfrm>
            <a:off x="1600201" y="990600"/>
            <a:ext cx="9252856" cy="609600"/>
          </a:xfrm>
        </p:spPr>
        <p:txBody>
          <a:bodyPr/>
          <a:lstStyle/>
          <a:p>
            <a:r>
              <a:rPr lang="en-IE" sz="2400" dirty="0">
                <a:latin typeface="Calibri" panose="020F0502020204030204" pitchFamily="34" charset="0"/>
                <a:ea typeface="Times New Roman" panose="02020603050405020304" pitchFamily="18" charset="0"/>
              </a:rPr>
              <a:t>2020: European Commission Open Science Policy Platform Recommendations: ‘Rewards and Incentives’ &amp; ‘Next Generation Metrics’.</a:t>
            </a:r>
            <a:br>
              <a:rPr lang="en-IE" dirty="0">
                <a:latin typeface="Times New Roman" panose="02020603050405020304" pitchFamily="18" charset="0"/>
                <a:ea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BCB412F8-70AF-B947-927B-2457B6BA5B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5854" y="1807029"/>
            <a:ext cx="4380146" cy="4343400"/>
          </a:xfrm>
          <a:prstGeom prst="rect">
            <a:avLst/>
          </a:prstGeom>
        </p:spPr>
      </p:pic>
      <p:pic>
        <p:nvPicPr>
          <p:cNvPr id="5" name="Picture 4">
            <a:extLst>
              <a:ext uri="{FF2B5EF4-FFF2-40B4-BE49-F238E27FC236}">
                <a16:creationId xmlns:a16="http://schemas.microsoft.com/office/drawing/2014/main" id="{EFF0ACAA-41C7-D149-B28F-552DE5489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6836" y="3012748"/>
            <a:ext cx="4515171" cy="3713843"/>
          </a:xfrm>
          <a:prstGeom prst="rect">
            <a:avLst/>
          </a:prstGeom>
        </p:spPr>
      </p:pic>
      <p:sp>
        <p:nvSpPr>
          <p:cNvPr id="6" name="TextBox 5">
            <a:extLst>
              <a:ext uri="{FF2B5EF4-FFF2-40B4-BE49-F238E27FC236}">
                <a16:creationId xmlns:a16="http://schemas.microsoft.com/office/drawing/2014/main" id="{5442BCA5-8BBB-274A-9DA2-F0F31D9D357F}"/>
              </a:ext>
            </a:extLst>
          </p:cNvPr>
          <p:cNvSpPr txBox="1"/>
          <p:nvPr/>
        </p:nvSpPr>
        <p:spPr>
          <a:xfrm>
            <a:off x="6649458" y="1927552"/>
            <a:ext cx="38266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2 of the 8 Pillars of Open Science</a:t>
            </a:r>
          </a:p>
        </p:txBody>
      </p:sp>
      <p:sp>
        <p:nvSpPr>
          <p:cNvPr id="7" name="Down Arrow 6">
            <a:extLst>
              <a:ext uri="{FF2B5EF4-FFF2-40B4-BE49-F238E27FC236}">
                <a16:creationId xmlns:a16="http://schemas.microsoft.com/office/drawing/2014/main" id="{A05DDDF4-9B1D-5A46-B187-E7DB44F0B548}"/>
              </a:ext>
            </a:extLst>
          </p:cNvPr>
          <p:cNvSpPr/>
          <p:nvPr/>
        </p:nvSpPr>
        <p:spPr>
          <a:xfrm>
            <a:off x="8447314" y="2383190"/>
            <a:ext cx="484632"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Down Arrow 7">
            <a:extLst>
              <a:ext uri="{FF2B5EF4-FFF2-40B4-BE49-F238E27FC236}">
                <a16:creationId xmlns:a16="http://schemas.microsoft.com/office/drawing/2014/main" id="{26361BC2-BEA9-6C4C-8E57-9D8C8F62FE0A}"/>
              </a:ext>
            </a:extLst>
          </p:cNvPr>
          <p:cNvSpPr/>
          <p:nvPr/>
        </p:nvSpPr>
        <p:spPr>
          <a:xfrm rot="5400000">
            <a:off x="6280235" y="2234011"/>
            <a:ext cx="484632"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007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3B47-F7DA-DE4C-B4DC-E53C7F1B68E2}"/>
              </a:ext>
            </a:extLst>
          </p:cNvPr>
          <p:cNvSpPr>
            <a:spLocks noGrp="1"/>
          </p:cNvSpPr>
          <p:nvPr>
            <p:ph type="title"/>
          </p:nvPr>
        </p:nvSpPr>
        <p:spPr/>
        <p:txBody>
          <a:bodyPr/>
          <a:lstStyle/>
          <a:p>
            <a:r>
              <a:rPr lang="en-US" b="1" dirty="0">
                <a:solidFill>
                  <a:srgbClr val="FF9300"/>
                </a:solidFill>
                <a:latin typeface="+mn-lt"/>
              </a:rPr>
              <a:t>The basics of bibliometrics</a:t>
            </a:r>
          </a:p>
        </p:txBody>
      </p:sp>
    </p:spTree>
    <p:extLst>
      <p:ext uri="{BB962C8B-B14F-4D97-AF65-F5344CB8AC3E}">
        <p14:creationId xmlns:p14="http://schemas.microsoft.com/office/powerpoint/2010/main" val="4026429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1044088" y="281215"/>
            <a:ext cx="8229600" cy="562429"/>
          </a:xfrm>
        </p:spPr>
        <p:txBody>
          <a:bodyPr>
            <a:normAutofit fontScale="90000"/>
          </a:bodyPr>
          <a:lstStyle/>
          <a:p>
            <a:r>
              <a:rPr lang="en-US" sz="3100" b="1" dirty="0">
                <a:solidFill>
                  <a:srgbClr val="FF9300"/>
                </a:solidFill>
              </a:rPr>
              <a:t>The Rules of Bibliometrics</a:t>
            </a:r>
            <a:br>
              <a:rPr lang="en-US" sz="2800" b="1" dirty="0">
                <a:solidFill>
                  <a:srgbClr val="FF00FF"/>
                </a:solidFill>
              </a:rPr>
            </a:br>
            <a:endParaRPr lang="en-US" sz="2800" b="1" dirty="0">
              <a:solidFill>
                <a:srgbClr val="FF00FF"/>
              </a:solidFill>
            </a:endParaRPr>
          </a:p>
        </p:txBody>
      </p:sp>
      <p:sp>
        <p:nvSpPr>
          <p:cNvPr id="6" name="Content Placeholder 2"/>
          <p:cNvSpPr>
            <a:spLocks noGrp="1"/>
          </p:cNvSpPr>
          <p:nvPr>
            <p:ph idx="1"/>
          </p:nvPr>
        </p:nvSpPr>
        <p:spPr>
          <a:xfrm>
            <a:off x="548640" y="562430"/>
            <a:ext cx="10829109" cy="7275285"/>
          </a:xfrm>
        </p:spPr>
        <p:txBody>
          <a:bodyPr>
            <a:normAutofit fontScale="40000" lnSpcReduction="20000"/>
          </a:bodyPr>
          <a:lstStyle/>
          <a:p>
            <a:pPr>
              <a:lnSpc>
                <a:spcPct val="160000"/>
              </a:lnSpc>
            </a:pPr>
            <a:r>
              <a:rPr lang="en-US" sz="6000" dirty="0"/>
              <a:t>Never compare </a:t>
            </a:r>
            <a:r>
              <a:rPr lang="en-US" sz="6000" dirty="0" err="1"/>
              <a:t>bibliometric</a:t>
            </a:r>
            <a:r>
              <a:rPr lang="en-US" sz="6000" dirty="0"/>
              <a:t> data across fields or disciplines.</a:t>
            </a:r>
          </a:p>
          <a:p>
            <a:pPr>
              <a:lnSpc>
                <a:spcPct val="160000"/>
              </a:lnSpc>
            </a:pPr>
            <a:r>
              <a:rPr lang="en-US" sz="6000" dirty="0"/>
              <a:t>Always use a range of metrics.</a:t>
            </a:r>
          </a:p>
          <a:p>
            <a:pPr>
              <a:lnSpc>
                <a:spcPct val="160000"/>
              </a:lnSpc>
            </a:pPr>
            <a:r>
              <a:rPr lang="en-US" sz="6000" dirty="0"/>
              <a:t>Try to balance quantitative data with qualitative data if at all possible (ideally including peer review). This is vital for disciplines that are poorly served by </a:t>
            </a:r>
            <a:r>
              <a:rPr lang="en-US" sz="6000" dirty="0" err="1"/>
              <a:t>bibliometric</a:t>
            </a:r>
            <a:r>
              <a:rPr lang="en-US" sz="6000" dirty="0"/>
              <a:t> information.</a:t>
            </a:r>
          </a:p>
          <a:p>
            <a:pPr>
              <a:lnSpc>
                <a:spcPct val="160000"/>
              </a:lnSpc>
            </a:pPr>
            <a:r>
              <a:rPr lang="en-US" sz="6000" dirty="0"/>
              <a:t>Be sure to identify your data sources, parameters and methodology. It’s OK to mix data sources (it’s probably desirable).</a:t>
            </a:r>
          </a:p>
          <a:p>
            <a:pPr>
              <a:lnSpc>
                <a:spcPct val="160000"/>
              </a:lnSpc>
            </a:pPr>
            <a:r>
              <a:rPr lang="en-US" sz="6000" dirty="0"/>
              <a:t>Researchers should be aware of the ways in which you are evaluated and the means with which you can improve your results.</a:t>
            </a:r>
          </a:p>
          <a:p>
            <a:pPr>
              <a:lnSpc>
                <a:spcPct val="160000"/>
              </a:lnSpc>
            </a:pPr>
            <a:r>
              <a:rPr lang="en-US" sz="6000" dirty="0"/>
              <a:t>Remember to add a caveat to your reports highlighting issues with the coverage of bibliometric tools.</a:t>
            </a:r>
          </a:p>
        </p:txBody>
      </p:sp>
    </p:spTree>
    <p:extLst>
      <p:ext uri="{BB962C8B-B14F-4D97-AF65-F5344CB8AC3E}">
        <p14:creationId xmlns:p14="http://schemas.microsoft.com/office/powerpoint/2010/main" val="741386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8B654-68E4-EA45-AB5D-7F44C8308AB3}"/>
              </a:ext>
            </a:extLst>
          </p:cNvPr>
          <p:cNvSpPr txBox="1"/>
          <p:nvPr/>
        </p:nvSpPr>
        <p:spPr>
          <a:xfrm>
            <a:off x="1688951" y="6153374"/>
            <a:ext cx="5543312" cy="369332"/>
          </a:xfrm>
          <a:prstGeom prst="rect">
            <a:avLst/>
          </a:prstGeom>
          <a:noFill/>
        </p:spPr>
        <p:txBody>
          <a:bodyPr wrap="none" rtlCol="0">
            <a:spAutoFit/>
          </a:bodyPr>
          <a:lstStyle/>
          <a:p>
            <a:r>
              <a:rPr lang="en-US" dirty="0"/>
              <a:t>– From The EIFL Digital Research Literacy Training Outline </a:t>
            </a:r>
          </a:p>
        </p:txBody>
      </p:sp>
      <p:pic>
        <p:nvPicPr>
          <p:cNvPr id="2" name="Picture 1">
            <a:extLst>
              <a:ext uri="{FF2B5EF4-FFF2-40B4-BE49-F238E27FC236}">
                <a16:creationId xmlns:a16="http://schemas.microsoft.com/office/drawing/2014/main" id="{6FFFB12F-3201-3548-89A8-A0F6D0B0AC5C}"/>
              </a:ext>
            </a:extLst>
          </p:cNvPr>
          <p:cNvPicPr>
            <a:picLocks noChangeAspect="1"/>
          </p:cNvPicPr>
          <p:nvPr/>
        </p:nvPicPr>
        <p:blipFill>
          <a:blip r:embed="rId2"/>
          <a:stretch>
            <a:fillRect/>
          </a:stretch>
        </p:blipFill>
        <p:spPr>
          <a:xfrm>
            <a:off x="615950" y="927100"/>
            <a:ext cx="10960100" cy="5003800"/>
          </a:xfrm>
          <a:prstGeom prst="rect">
            <a:avLst/>
          </a:prstGeom>
          <a:ln>
            <a:solidFill>
              <a:schemeClr val="accent1"/>
            </a:solidFill>
          </a:ln>
        </p:spPr>
      </p:pic>
    </p:spTree>
    <p:extLst>
      <p:ext uri="{BB962C8B-B14F-4D97-AF65-F5344CB8AC3E}">
        <p14:creationId xmlns:p14="http://schemas.microsoft.com/office/powerpoint/2010/main" val="3926918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ED09-0699-FE4B-9B8E-B5397828E56B}"/>
              </a:ext>
            </a:extLst>
          </p:cNvPr>
          <p:cNvSpPr>
            <a:spLocks noGrp="1"/>
          </p:cNvSpPr>
          <p:nvPr>
            <p:ph type="title"/>
          </p:nvPr>
        </p:nvSpPr>
        <p:spPr/>
        <p:txBody>
          <a:bodyPr/>
          <a:lstStyle/>
          <a:p>
            <a:r>
              <a:rPr lang="en-US" b="1" dirty="0">
                <a:solidFill>
                  <a:srgbClr val="FF9300"/>
                </a:solidFill>
              </a:rPr>
              <a:t>Commonly-Used Metrics</a:t>
            </a:r>
          </a:p>
        </p:txBody>
      </p:sp>
      <p:sp>
        <p:nvSpPr>
          <p:cNvPr id="3" name="Content Placeholder 2">
            <a:extLst>
              <a:ext uri="{FF2B5EF4-FFF2-40B4-BE49-F238E27FC236}">
                <a16:creationId xmlns:a16="http://schemas.microsoft.com/office/drawing/2014/main" id="{61A16C13-F30A-104F-A3A0-F2602E5B0D21}"/>
              </a:ext>
            </a:extLst>
          </p:cNvPr>
          <p:cNvSpPr>
            <a:spLocks noGrp="1"/>
          </p:cNvSpPr>
          <p:nvPr>
            <p:ph idx="1"/>
          </p:nvPr>
        </p:nvSpPr>
        <p:spPr/>
        <p:txBody>
          <a:bodyPr/>
          <a:lstStyle/>
          <a:p>
            <a:r>
              <a:rPr lang="en-US" dirty="0"/>
              <a:t>Author level metrics</a:t>
            </a:r>
          </a:p>
          <a:p>
            <a:r>
              <a:rPr lang="en-US" dirty="0"/>
              <a:t>Article level metrics</a:t>
            </a:r>
          </a:p>
          <a:p>
            <a:r>
              <a:rPr lang="en-US" dirty="0"/>
              <a:t>A word about the Journal Impact Factor</a:t>
            </a:r>
          </a:p>
        </p:txBody>
      </p:sp>
    </p:spTree>
    <p:extLst>
      <p:ext uri="{BB962C8B-B14F-4D97-AF65-F5344CB8AC3E}">
        <p14:creationId xmlns:p14="http://schemas.microsoft.com/office/powerpoint/2010/main" val="1703255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365" y="0"/>
            <a:ext cx="11887200" cy="666029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pPr marL="0" indent="0">
              <a:buNone/>
            </a:pPr>
            <a:r>
              <a:rPr lang="en-GB" b="1" dirty="0"/>
              <a:t>Getting familiar with bibliometrics.</a:t>
            </a:r>
            <a:endParaRPr lang="en-IE" dirty="0"/>
          </a:p>
          <a:p>
            <a:pPr marL="0" indent="0">
              <a:buNone/>
            </a:pPr>
            <a:endParaRPr lang="en-US" b="1" dirty="0"/>
          </a:p>
        </p:txBody>
      </p:sp>
      <p:sp>
        <p:nvSpPr>
          <p:cNvPr id="5" name="AutoShape 2" descr="Image result for eifl">
            <a:extLst>
              <a:ext uri="{FF2B5EF4-FFF2-40B4-BE49-F238E27FC236}">
                <a16:creationId xmlns:a16="http://schemas.microsoft.com/office/drawing/2014/main" id="{18922A8C-D5F1-D343-957A-BA98D93B49B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E206F5C-E1BA-6F41-94B8-DD9E5A552629}"/>
              </a:ext>
            </a:extLst>
          </p:cNvPr>
          <p:cNvSpPr txBox="1"/>
          <p:nvPr/>
        </p:nvSpPr>
        <p:spPr>
          <a:xfrm>
            <a:off x="161365" y="583555"/>
            <a:ext cx="1111623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endParaRPr kumimoji="0" lang="en-I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Examples of commonly used personal metrics:</a:t>
            </a:r>
            <a:endParaRPr kumimoji="0" lang="en-I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Number of publications. Usually qualified by peer reviewed / non peer reviewed; sometimes qualified by role (e.g. senior authorship)</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Number of citations</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Average number of citations per paper</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Field Normalised (or Field Weighted) Citation Impact</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H index</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Collaborations (in terms of co-authorship, often qualified by international / national.</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Patent applications: patents / licence awarded</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Patent citations</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3987DCCE-E112-584A-826B-11A06794E3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975" y="5382812"/>
            <a:ext cx="3514165" cy="1410163"/>
          </a:xfrm>
          <a:prstGeom prst="rect">
            <a:avLst/>
          </a:prstGeom>
        </p:spPr>
      </p:pic>
      <p:sp>
        <p:nvSpPr>
          <p:cNvPr id="4" name="TextBox 3">
            <a:extLst>
              <a:ext uri="{FF2B5EF4-FFF2-40B4-BE49-F238E27FC236}">
                <a16:creationId xmlns:a16="http://schemas.microsoft.com/office/drawing/2014/main" id="{05AEBAA4-1EF1-7840-9609-3531C1C95FB1}"/>
              </a:ext>
            </a:extLst>
          </p:cNvPr>
          <p:cNvSpPr txBox="1"/>
          <p:nvPr/>
        </p:nvSpPr>
        <p:spPr>
          <a:xfrm>
            <a:off x="4536140" y="5610839"/>
            <a:ext cx="542174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Check out the Metrics Toolkit:</a:t>
            </a:r>
            <a:br>
              <a:rPr kumimoji="0" lang="en-US" sz="2800" b="1" i="0" u="none" strike="noStrike" kern="1200" cap="none" spc="0" normalizeH="0" baseline="0" noProof="0" dirty="0">
                <a:ln>
                  <a:noFill/>
                </a:ln>
                <a:solidFill>
                  <a:prstClr val="black"/>
                </a:solidFill>
                <a:effectLst/>
                <a:uLnTx/>
                <a:uFillTx/>
                <a:latin typeface="Calibri"/>
                <a:ea typeface="+mn-ea"/>
                <a:cs typeface="+mn-cs"/>
              </a:rPr>
            </a:br>
            <a:r>
              <a:rPr kumimoji="0" lang="en-US" sz="2800" b="1" i="0" u="none" strike="noStrike" kern="1200" cap="none" spc="0" normalizeH="0" baseline="0" noProof="0" dirty="0">
                <a:ln>
                  <a:noFill/>
                </a:ln>
                <a:solidFill>
                  <a:prstClr val="black"/>
                </a:solidFill>
                <a:effectLst/>
                <a:uLnTx/>
                <a:uFillTx/>
                <a:latin typeface="Calibri"/>
                <a:ea typeface="+mn-ea"/>
                <a:cs typeface="+mn-cs"/>
                <a:hlinkClick r:id="rId3"/>
              </a:rPr>
              <a:t>https://www.metrics-toolkit.org//</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023938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2E05-73E8-CE4E-B29B-097C1FC32938}"/>
              </a:ext>
            </a:extLst>
          </p:cNvPr>
          <p:cNvSpPr>
            <a:spLocks noGrp="1"/>
          </p:cNvSpPr>
          <p:nvPr>
            <p:ph type="title"/>
          </p:nvPr>
        </p:nvSpPr>
        <p:spPr>
          <a:xfrm>
            <a:off x="387531" y="-123781"/>
            <a:ext cx="10972800" cy="1143000"/>
          </a:xfrm>
        </p:spPr>
        <p:txBody>
          <a:bodyPr/>
          <a:lstStyle/>
          <a:p>
            <a:r>
              <a:rPr lang="en-US" b="1" dirty="0">
                <a:solidFill>
                  <a:srgbClr val="FF9300"/>
                </a:solidFill>
              </a:rPr>
              <a:t>Author level metrics</a:t>
            </a:r>
          </a:p>
        </p:txBody>
      </p:sp>
      <p:sp>
        <p:nvSpPr>
          <p:cNvPr id="3" name="Content Placeholder 2">
            <a:extLst>
              <a:ext uri="{FF2B5EF4-FFF2-40B4-BE49-F238E27FC236}">
                <a16:creationId xmlns:a16="http://schemas.microsoft.com/office/drawing/2014/main" id="{173DA50E-4391-1A49-B504-9078EC4637DC}"/>
              </a:ext>
            </a:extLst>
          </p:cNvPr>
          <p:cNvSpPr>
            <a:spLocks noGrp="1"/>
          </p:cNvSpPr>
          <p:nvPr>
            <p:ph idx="1"/>
          </p:nvPr>
        </p:nvSpPr>
        <p:spPr>
          <a:xfrm>
            <a:off x="387531" y="881743"/>
            <a:ext cx="10972800" cy="4525963"/>
          </a:xfrm>
        </p:spPr>
        <p:txBody>
          <a:bodyPr>
            <a:normAutofit fontScale="92500"/>
          </a:bodyPr>
          <a:lstStyle/>
          <a:p>
            <a:r>
              <a:rPr lang="en-IE" b="1" dirty="0"/>
              <a:t>Author-level metrics</a:t>
            </a:r>
            <a:r>
              <a:rPr lang="en-IE" dirty="0"/>
              <a:t> are </a:t>
            </a:r>
            <a:r>
              <a:rPr lang="en-IE" dirty="0">
                <a:hlinkClick r:id="rId2" tooltip="Citation metrics"/>
              </a:rPr>
              <a:t>citation metrics</a:t>
            </a:r>
            <a:r>
              <a:rPr lang="en-IE" dirty="0"/>
              <a:t> that measure the </a:t>
            </a:r>
            <a:r>
              <a:rPr lang="en-IE" dirty="0">
                <a:hlinkClick r:id="rId3" tooltip="Bibliometrics"/>
              </a:rPr>
              <a:t>bibliometric impact</a:t>
            </a:r>
            <a:r>
              <a:rPr lang="en-IE" dirty="0"/>
              <a:t> of individual authors, researchers, academics, and scholars. </a:t>
            </a:r>
          </a:p>
          <a:p>
            <a:r>
              <a:rPr lang="en-IE" b="1" dirty="0"/>
              <a:t>Used: </a:t>
            </a:r>
            <a:r>
              <a:rPr lang="en-IE" dirty="0"/>
              <a:t>to allocate resources (e.g. funding, academic appointments). However, there remains controversy in the academic community as to how well author-level metrics achieve this goal.</a:t>
            </a:r>
            <a:endParaRPr lang="en-IE" baseline="30000" dirty="0"/>
          </a:p>
          <a:p>
            <a:r>
              <a:rPr lang="en-IE" b="1" dirty="0"/>
              <a:t>Examples: Number of publications, number of citations, citations per paper, h-index, Field Weighted Citation Impact etc.</a:t>
            </a:r>
          </a:p>
          <a:p>
            <a:pPr marL="0" indent="0">
              <a:buNone/>
            </a:pPr>
            <a:endParaRPr lang="en-US" dirty="0"/>
          </a:p>
        </p:txBody>
      </p:sp>
    </p:spTree>
    <p:extLst>
      <p:ext uri="{BB962C8B-B14F-4D97-AF65-F5344CB8AC3E}">
        <p14:creationId xmlns:p14="http://schemas.microsoft.com/office/powerpoint/2010/main" val="2477641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8D129FB-578D-6749-B787-9EB01618CC67}"/>
              </a:ext>
            </a:extLst>
          </p:cNvPr>
          <p:cNvGraphicFramePr>
            <a:graphicFrameLocks noGrp="1"/>
          </p:cNvGraphicFramePr>
          <p:nvPr>
            <p:extLst>
              <p:ext uri="{D42A27DB-BD31-4B8C-83A1-F6EECF244321}">
                <p14:modId xmlns:p14="http://schemas.microsoft.com/office/powerpoint/2010/main" val="3946064648"/>
              </p:ext>
            </p:extLst>
          </p:nvPr>
        </p:nvGraphicFramePr>
        <p:xfrm>
          <a:off x="470262" y="51374"/>
          <a:ext cx="11578047" cy="6755252"/>
        </p:xfrm>
        <a:graphic>
          <a:graphicData uri="http://schemas.openxmlformats.org/drawingml/2006/table">
            <a:tbl>
              <a:tblPr firstRow="1" firstCol="1" bandRow="1">
                <a:tableStyleId>{5C22544A-7EE6-4342-B048-85BDC9FD1C3A}</a:tableStyleId>
              </a:tblPr>
              <a:tblGrid>
                <a:gridCol w="2894512">
                  <a:extLst>
                    <a:ext uri="{9D8B030D-6E8A-4147-A177-3AD203B41FA5}">
                      <a16:colId xmlns:a16="http://schemas.microsoft.com/office/drawing/2014/main" val="3533637978"/>
                    </a:ext>
                  </a:extLst>
                </a:gridCol>
                <a:gridCol w="5570220">
                  <a:extLst>
                    <a:ext uri="{9D8B030D-6E8A-4147-A177-3AD203B41FA5}">
                      <a16:colId xmlns:a16="http://schemas.microsoft.com/office/drawing/2014/main" val="3570556691"/>
                    </a:ext>
                  </a:extLst>
                </a:gridCol>
                <a:gridCol w="822960">
                  <a:extLst>
                    <a:ext uri="{9D8B030D-6E8A-4147-A177-3AD203B41FA5}">
                      <a16:colId xmlns:a16="http://schemas.microsoft.com/office/drawing/2014/main" val="3245741254"/>
                    </a:ext>
                  </a:extLst>
                </a:gridCol>
                <a:gridCol w="2290355">
                  <a:extLst>
                    <a:ext uri="{9D8B030D-6E8A-4147-A177-3AD203B41FA5}">
                      <a16:colId xmlns:a16="http://schemas.microsoft.com/office/drawing/2014/main" val="2178519141"/>
                    </a:ext>
                  </a:extLst>
                </a:gridCol>
              </a:tblGrid>
              <a:tr h="175914">
                <a:tc>
                  <a:txBody>
                    <a:bodyPr/>
                    <a:lstStyle/>
                    <a:p>
                      <a:pPr algn="ctr"/>
                      <a:r>
                        <a:rPr lang="en-IE" sz="1400" dirty="0">
                          <a:effectLst/>
                        </a:rPr>
                        <a:t>Metric</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pPr algn="ctr"/>
                      <a:r>
                        <a:rPr lang="en-IE" sz="1400">
                          <a:effectLst/>
                        </a:rPr>
                        <a:t>Description</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pPr algn="ctr"/>
                      <a:r>
                        <a:rPr lang="en-IE" sz="1400">
                          <a:effectLst/>
                        </a:rPr>
                        <a:t>Field weighted</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pPr algn="ctr"/>
                      <a:r>
                        <a:rPr lang="en-IE" sz="1400">
                          <a:effectLst/>
                        </a:rPr>
                        <a:t>Tool</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extLst>
                  <a:ext uri="{0D108BD9-81ED-4DB2-BD59-A6C34878D82A}">
                    <a16:rowId xmlns:a16="http://schemas.microsoft.com/office/drawing/2014/main" val="1337582730"/>
                  </a:ext>
                </a:extLst>
              </a:tr>
              <a:tr h="1135341">
                <a:tc>
                  <a:txBody>
                    <a:bodyPr/>
                    <a:lstStyle/>
                    <a:p>
                      <a:pPr algn="ctr"/>
                      <a:r>
                        <a:rPr lang="en-IE" sz="1400">
                          <a:effectLst/>
                        </a:rPr>
                        <a:t>h-index</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dirty="0">
                          <a:effectLst/>
                        </a:rPr>
                        <a:t>The number of articles (h) by an author that have been cited at least (h) number of times. </a:t>
                      </a:r>
                    </a:p>
                    <a:p>
                      <a:r>
                        <a:rPr lang="en-IE" sz="1400" dirty="0">
                          <a:effectLst/>
                        </a:rPr>
                        <a:t>Example: A researcher with an h-index of 16 has published 16 articles that have been cited at least 16 times each.</a:t>
                      </a:r>
                    </a:p>
                    <a:p>
                      <a:r>
                        <a:rPr lang="en-IE" sz="1400" dirty="0">
                          <a:effectLst/>
                        </a:rPr>
                        <a:t> </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No</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hlinkClick r:id="rId2"/>
                        </a:rPr>
                        <a:t>Scopus </a:t>
                      </a:r>
                      <a:r>
                        <a:rPr lang="en-IE" sz="1400">
                          <a:effectLst/>
                        </a:rPr>
                        <a:t>(Elsevier)</a:t>
                      </a:r>
                    </a:p>
                    <a:p>
                      <a:r>
                        <a:rPr lang="en-IE" sz="1400">
                          <a:effectLst/>
                          <a:hlinkClick r:id="rId3"/>
                        </a:rPr>
                        <a:t>Web of Science</a:t>
                      </a:r>
                      <a:r>
                        <a:rPr lang="en-IE" sz="1400">
                          <a:effectLst/>
                        </a:rPr>
                        <a:t> (Clarivate Analytics)</a:t>
                      </a:r>
                    </a:p>
                    <a:p>
                      <a:r>
                        <a:rPr lang="en-IE" sz="1400">
                          <a:effectLst/>
                          <a:hlinkClick r:id="rId4"/>
                        </a:rPr>
                        <a:t>Google Scholar Citations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extLst>
                  <a:ext uri="{0D108BD9-81ED-4DB2-BD59-A6C34878D82A}">
                    <a16:rowId xmlns:a16="http://schemas.microsoft.com/office/drawing/2014/main" val="740684621"/>
                  </a:ext>
                </a:extLst>
              </a:tr>
              <a:tr h="1615056">
                <a:tc>
                  <a:txBody>
                    <a:bodyPr/>
                    <a:lstStyle/>
                    <a:p>
                      <a:pPr algn="ctr"/>
                      <a:r>
                        <a:rPr lang="en-IE" sz="1400">
                          <a:effectLst/>
                        </a:rPr>
                        <a:t>Field-Weighted Citation Impact (FWCI)</a:t>
                      </a:r>
                    </a:p>
                    <a:p>
                      <a:pPr algn="ctr"/>
                      <a:r>
                        <a:rPr lang="en-IE" sz="1400">
                          <a:effectLst/>
                        </a:rPr>
                        <a:t> </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The ratio of citations received relative to the expected world average, normalised for field, year and publication type. A field-weighted citation impact of 1 indicates the expected global average number of citations have received.  More than 1 indicates the expected global average has been exceeded, and less than 1 shows the expected global average has not been met. </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Yes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hlinkClick r:id="rId5"/>
                        </a:rPr>
                        <a:t>SciVal</a:t>
                      </a:r>
                      <a:r>
                        <a:rPr lang="en-IE" sz="1400">
                          <a:effectLst/>
                        </a:rPr>
                        <a:t> (Elsevier)</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extLst>
                  <a:ext uri="{0D108BD9-81ED-4DB2-BD59-A6C34878D82A}">
                    <a16:rowId xmlns:a16="http://schemas.microsoft.com/office/drawing/2014/main" val="1082757790"/>
                  </a:ext>
                </a:extLst>
              </a:tr>
              <a:tr h="1295246">
                <a:tc>
                  <a:txBody>
                    <a:bodyPr/>
                    <a:lstStyle/>
                    <a:p>
                      <a:pPr algn="ctr"/>
                      <a:r>
                        <a:rPr lang="en-IE" sz="1400">
                          <a:effectLst/>
                        </a:rPr>
                        <a:t>Category-Normalized Citation Impact (CNCI)</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Calculated by dividing the actual count of citing items by the expected citation rate for documents with the same document type, year of publication and subject area.</a:t>
                      </a:r>
                    </a:p>
                    <a:p>
                      <a:r>
                        <a:rPr lang="en-IE" sz="1400">
                          <a:effectLst/>
                        </a:rPr>
                        <a:t>A CNCI of 1 represents performance at par with world average, values above 1 are considered above average and values below 1 are considered below average.</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Yes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hlinkClick r:id="rId6"/>
                        </a:rPr>
                        <a:t>InCites </a:t>
                      </a:r>
                      <a:r>
                        <a:rPr lang="en-IE" sz="1400">
                          <a:effectLst/>
                        </a:rPr>
                        <a:t>(Clarivate Analytics)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extLst>
                  <a:ext uri="{0D108BD9-81ED-4DB2-BD59-A6C34878D82A}">
                    <a16:rowId xmlns:a16="http://schemas.microsoft.com/office/drawing/2014/main" val="2844574391"/>
                  </a:ext>
                </a:extLst>
              </a:tr>
              <a:tr h="655627">
                <a:tc>
                  <a:txBody>
                    <a:bodyPr/>
                    <a:lstStyle/>
                    <a:p>
                      <a:pPr algn="ctr"/>
                      <a:r>
                        <a:rPr lang="en-IE" sz="1400">
                          <a:effectLst/>
                        </a:rPr>
                        <a:t>Citations per publication</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The number of citations received by an entity, divided by the number of publications produced by the entity.  Also known as 'Citation impact' in InCites.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No</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dirty="0">
                          <a:effectLst/>
                          <a:hlinkClick r:id="rId5"/>
                        </a:rPr>
                        <a:t>Scopus &amp; SciVal</a:t>
                      </a:r>
                      <a:r>
                        <a:rPr lang="en-IE" sz="1400" dirty="0">
                          <a:effectLst/>
                        </a:rPr>
                        <a:t> (Elsevier)</a:t>
                      </a:r>
                    </a:p>
                    <a:p>
                      <a:r>
                        <a:rPr lang="en-IE" sz="1400" dirty="0">
                          <a:effectLst/>
                          <a:hlinkClick r:id="rId6"/>
                        </a:rPr>
                        <a:t>Web of Science &amp; InCites </a:t>
                      </a:r>
                      <a:r>
                        <a:rPr lang="en-IE" sz="1400" dirty="0">
                          <a:effectLst/>
                        </a:rPr>
                        <a:t>(Clarivate Analytics)</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extLst>
                  <a:ext uri="{0D108BD9-81ED-4DB2-BD59-A6C34878D82A}">
                    <a16:rowId xmlns:a16="http://schemas.microsoft.com/office/drawing/2014/main" val="1935997915"/>
                  </a:ext>
                </a:extLst>
              </a:tr>
              <a:tr h="1615056">
                <a:tc>
                  <a:txBody>
                    <a:bodyPr/>
                    <a:lstStyle/>
                    <a:p>
                      <a:pPr algn="ctr"/>
                      <a:r>
                        <a:rPr lang="en-IE" sz="1400">
                          <a:effectLst/>
                        </a:rPr>
                        <a:t>Author-Level Eigenfactor</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A weighted measure based on an author's citations, excluding self-citations. It adjusts for the number of authors of the paper, the number of outgoing citations from each paper citing an author's paper and for the importance of the citing paper. </a:t>
                      </a:r>
                    </a:p>
                    <a:p>
                      <a:r>
                        <a:rPr lang="en-IE" sz="1400">
                          <a:effectLst/>
                        </a:rPr>
                        <a:t>The score reported in the Social Science Research Networ (SSRN) ranking tables is calculated from SSRN citation data only</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a:effectLst/>
                        </a:rPr>
                        <a:t>Yes</a:t>
                      </a:r>
                      <a:endParaRPr lang="en-IE" sz="140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tc>
                  <a:txBody>
                    <a:bodyPr/>
                    <a:lstStyle/>
                    <a:p>
                      <a:r>
                        <a:rPr lang="en-IE" sz="1400" dirty="0">
                          <a:effectLst/>
                          <a:hlinkClick r:id="rId7"/>
                        </a:rPr>
                        <a:t>SSRN</a:t>
                      </a:r>
                      <a:r>
                        <a:rPr lang="en-IE" sz="1400" dirty="0">
                          <a:effectLst/>
                        </a:rPr>
                        <a:t> (Elsevier)</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03" marR="6103" marT="6103" marB="6103" anchor="ctr"/>
                </a:tc>
                <a:extLst>
                  <a:ext uri="{0D108BD9-81ED-4DB2-BD59-A6C34878D82A}">
                    <a16:rowId xmlns:a16="http://schemas.microsoft.com/office/drawing/2014/main" val="495084133"/>
                  </a:ext>
                </a:extLst>
              </a:tr>
            </a:tbl>
          </a:graphicData>
        </a:graphic>
      </p:graphicFrame>
    </p:spTree>
    <p:extLst>
      <p:ext uri="{BB962C8B-B14F-4D97-AF65-F5344CB8AC3E}">
        <p14:creationId xmlns:p14="http://schemas.microsoft.com/office/powerpoint/2010/main" val="3022418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4256-41E3-7644-A496-FDCE9B0825F8}"/>
              </a:ext>
            </a:extLst>
          </p:cNvPr>
          <p:cNvSpPr>
            <a:spLocks noGrp="1"/>
          </p:cNvSpPr>
          <p:nvPr>
            <p:ph type="title"/>
          </p:nvPr>
        </p:nvSpPr>
        <p:spPr>
          <a:xfrm>
            <a:off x="-108856" y="992777"/>
            <a:ext cx="2381794" cy="1397725"/>
          </a:xfrm>
        </p:spPr>
        <p:txBody>
          <a:bodyPr>
            <a:normAutofit fontScale="90000"/>
          </a:bodyPr>
          <a:lstStyle/>
          <a:p>
            <a:r>
              <a:rPr lang="en-US" sz="3200" b="1" dirty="0">
                <a:solidFill>
                  <a:srgbClr val="FF9300"/>
                </a:solidFill>
              </a:rPr>
              <a:t>The H-index</a:t>
            </a:r>
            <a:br>
              <a:rPr lang="en-US" sz="3200" b="1" dirty="0">
                <a:solidFill>
                  <a:srgbClr val="FF9300"/>
                </a:solidFill>
              </a:rPr>
            </a:br>
            <a:r>
              <a:rPr lang="en-US" sz="2400" b="1" dirty="0">
                <a:solidFill>
                  <a:srgbClr val="FF9300"/>
                </a:solidFill>
              </a:rPr>
              <a:t>[from the Metrics Toolkit</a:t>
            </a:r>
            <a:r>
              <a:rPr lang="en-US" sz="3200" b="1" dirty="0">
                <a:solidFill>
                  <a:srgbClr val="FF9300"/>
                </a:solidFill>
              </a:rPr>
              <a:t>]</a:t>
            </a:r>
          </a:p>
        </p:txBody>
      </p:sp>
      <p:pic>
        <p:nvPicPr>
          <p:cNvPr id="4" name="Picture 3">
            <a:extLst>
              <a:ext uri="{FF2B5EF4-FFF2-40B4-BE49-F238E27FC236}">
                <a16:creationId xmlns:a16="http://schemas.microsoft.com/office/drawing/2014/main" id="{49B97C37-C0E2-544F-9A08-A993CC2577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2938" y="286329"/>
            <a:ext cx="9950819" cy="6610544"/>
          </a:xfrm>
          <a:prstGeom prst="rect">
            <a:avLst/>
          </a:prstGeom>
        </p:spPr>
      </p:pic>
    </p:spTree>
    <p:extLst>
      <p:ext uri="{BB962C8B-B14F-4D97-AF65-F5344CB8AC3E}">
        <p14:creationId xmlns:p14="http://schemas.microsoft.com/office/powerpoint/2010/main" val="338510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FD45F4-837C-6B4A-BBC8-55A489A83F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8857" y="-11444"/>
            <a:ext cx="7498080" cy="6869444"/>
          </a:xfrm>
          <a:prstGeom prst="rect">
            <a:avLst/>
          </a:prstGeom>
        </p:spPr>
      </p:pic>
      <p:sp>
        <p:nvSpPr>
          <p:cNvPr id="5" name="Title 1">
            <a:extLst>
              <a:ext uri="{FF2B5EF4-FFF2-40B4-BE49-F238E27FC236}">
                <a16:creationId xmlns:a16="http://schemas.microsoft.com/office/drawing/2014/main" id="{E024F593-7E2F-3245-9D03-A0290032C76F}"/>
              </a:ext>
            </a:extLst>
          </p:cNvPr>
          <p:cNvSpPr>
            <a:spLocks noGrp="1"/>
          </p:cNvSpPr>
          <p:nvPr>
            <p:ph type="title"/>
          </p:nvPr>
        </p:nvSpPr>
        <p:spPr>
          <a:xfrm>
            <a:off x="-117566" y="1171098"/>
            <a:ext cx="3126377" cy="744265"/>
          </a:xfrm>
        </p:spPr>
        <p:txBody>
          <a:bodyPr>
            <a:noAutofit/>
          </a:bodyPr>
          <a:lstStyle/>
          <a:p>
            <a:r>
              <a:rPr lang="en-US" sz="3200" b="1" dirty="0">
                <a:solidFill>
                  <a:srgbClr val="FF9300"/>
                </a:solidFill>
              </a:rPr>
              <a:t>Field-weighted Citation Impact</a:t>
            </a:r>
            <a:br>
              <a:rPr lang="en-US" sz="3200" b="1" dirty="0">
                <a:solidFill>
                  <a:srgbClr val="FF9300"/>
                </a:solidFill>
              </a:rPr>
            </a:br>
            <a:r>
              <a:rPr lang="en-US" sz="2400" b="1" dirty="0">
                <a:solidFill>
                  <a:srgbClr val="FF9300"/>
                </a:solidFill>
              </a:rPr>
              <a:t>[from the Metrics Toolkit</a:t>
            </a:r>
            <a:r>
              <a:rPr lang="en-US" sz="3200" b="1" dirty="0">
                <a:solidFill>
                  <a:srgbClr val="FF9300"/>
                </a:solidFill>
              </a:rPr>
              <a:t>]</a:t>
            </a:r>
          </a:p>
        </p:txBody>
      </p:sp>
    </p:spTree>
    <p:extLst>
      <p:ext uri="{BB962C8B-B14F-4D97-AF65-F5344CB8AC3E}">
        <p14:creationId xmlns:p14="http://schemas.microsoft.com/office/powerpoint/2010/main" val="3137570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FF2A-E624-734A-8472-466D0456A1F7}"/>
              </a:ext>
            </a:extLst>
          </p:cNvPr>
          <p:cNvSpPr>
            <a:spLocks noGrp="1"/>
          </p:cNvSpPr>
          <p:nvPr>
            <p:ph type="title"/>
          </p:nvPr>
        </p:nvSpPr>
        <p:spPr>
          <a:xfrm>
            <a:off x="422092" y="234496"/>
            <a:ext cx="10239375" cy="1325563"/>
          </a:xfrm>
        </p:spPr>
        <p:txBody>
          <a:bodyPr/>
          <a:lstStyle/>
          <a:p>
            <a:r>
              <a:rPr lang="en-US" sz="3200" b="1" dirty="0"/>
              <a:t>Other Author metrics: </a:t>
            </a:r>
            <a:br>
              <a:rPr lang="en-US" b="1" dirty="0"/>
            </a:br>
            <a:r>
              <a:rPr lang="en-US" b="1" dirty="0" err="1">
                <a:solidFill>
                  <a:srgbClr val="FF9300"/>
                </a:solidFill>
              </a:rPr>
              <a:t>Publons</a:t>
            </a:r>
            <a:endParaRPr lang="en-US" b="1" dirty="0">
              <a:solidFill>
                <a:srgbClr val="FF9300"/>
              </a:solidFill>
            </a:endParaRPr>
          </a:p>
        </p:txBody>
      </p:sp>
      <p:sp>
        <p:nvSpPr>
          <p:cNvPr id="3" name="TextBox 2">
            <a:extLst>
              <a:ext uri="{FF2B5EF4-FFF2-40B4-BE49-F238E27FC236}">
                <a16:creationId xmlns:a16="http://schemas.microsoft.com/office/drawing/2014/main" id="{4BA2749F-CD2B-FF4D-B300-C70A7003FDB7}"/>
              </a:ext>
            </a:extLst>
          </p:cNvPr>
          <p:cNvSpPr txBox="1"/>
          <p:nvPr/>
        </p:nvSpPr>
        <p:spPr>
          <a:xfrm>
            <a:off x="838200" y="1800225"/>
            <a:ext cx="4340419"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Clarivate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Profiles and data for and about reviewers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Good for early career researchers</a:t>
            </a:r>
          </a:p>
        </p:txBody>
      </p:sp>
      <p:pic>
        <p:nvPicPr>
          <p:cNvPr id="5122" name="Picture 2" descr="Image result for publons">
            <a:extLst>
              <a:ext uri="{FF2B5EF4-FFF2-40B4-BE49-F238E27FC236}">
                <a16:creationId xmlns:a16="http://schemas.microsoft.com/office/drawing/2014/main" id="{DDA0118A-2E7F-E04C-A65F-EF2CBE1AC7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51750" y="0"/>
            <a:ext cx="32893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244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F37A-FAAB-574F-99AF-25565CBA80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0C2FF0-E265-A541-A998-6D02441B5F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5228F3-0956-CA42-B093-9432427DE4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112" y="137319"/>
            <a:ext cx="9906243" cy="6583362"/>
          </a:xfrm>
          <a:prstGeom prst="rect">
            <a:avLst/>
          </a:prstGeom>
        </p:spPr>
      </p:pic>
      <p:sp>
        <p:nvSpPr>
          <p:cNvPr id="5" name="TextBox 4">
            <a:extLst>
              <a:ext uri="{FF2B5EF4-FFF2-40B4-BE49-F238E27FC236}">
                <a16:creationId xmlns:a16="http://schemas.microsoft.com/office/drawing/2014/main" id="{071BD3F2-2E05-4A47-85A9-BB5582FE3230}"/>
              </a:ext>
            </a:extLst>
          </p:cNvPr>
          <p:cNvSpPr txBox="1"/>
          <p:nvPr/>
        </p:nvSpPr>
        <p:spPr>
          <a:xfrm>
            <a:off x="3416675" y="0"/>
            <a:ext cx="8539163" cy="584775"/>
          </a:xfrm>
          <a:prstGeom prst="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a:ea typeface="+mn-ea"/>
                <a:cs typeface="+mn-cs"/>
              </a:rPr>
              <a:t>Publons</a:t>
            </a:r>
            <a:r>
              <a:rPr kumimoji="0" lang="en-US" sz="3200" b="1" i="0" u="none" strike="noStrike" kern="1200" cap="none" spc="0" normalizeH="0" baseline="0" noProof="0" dirty="0">
                <a:ln>
                  <a:noFill/>
                </a:ln>
                <a:solidFill>
                  <a:srgbClr val="0070C0"/>
                </a:solidFill>
                <a:effectLst/>
                <a:uLnTx/>
                <a:uFillTx/>
                <a:latin typeface="Calibri"/>
                <a:ea typeface="+mn-ea"/>
                <a:cs typeface="+mn-cs"/>
              </a:rPr>
              <a:t>: free information on reviewer activity</a:t>
            </a:r>
            <a:endParaRPr kumimoji="0" lang="en-US" sz="32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2315660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B8FD9-85D7-0745-AD3B-06E5A40EF11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973BAF-54EA-8745-B6E2-3A8637222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5887"/>
            <a:ext cx="12192000" cy="5346225"/>
          </a:xfrm>
          <a:prstGeom prst="rect">
            <a:avLst/>
          </a:prstGeom>
        </p:spPr>
      </p:pic>
    </p:spTree>
    <p:extLst>
      <p:ext uri="{BB962C8B-B14F-4D97-AF65-F5344CB8AC3E}">
        <p14:creationId xmlns:p14="http://schemas.microsoft.com/office/powerpoint/2010/main" val="1089140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8B112-B278-5446-8A0B-F9080F4C16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3105" y="0"/>
            <a:ext cx="5511504" cy="6858000"/>
          </a:xfrm>
          <a:prstGeom prst="rect">
            <a:avLst/>
          </a:prstGeom>
          <a:ln>
            <a:solidFill>
              <a:schemeClr val="accent6">
                <a:lumMod val="75000"/>
              </a:schemeClr>
            </a:solidFill>
          </a:ln>
        </p:spPr>
      </p:pic>
      <p:pic>
        <p:nvPicPr>
          <p:cNvPr id="4100" name="Picture 4" descr="Webinar: Impactstory for researchers | EIFL">
            <a:extLst>
              <a:ext uri="{FF2B5EF4-FFF2-40B4-BE49-F238E27FC236}">
                <a16:creationId xmlns:a16="http://schemas.microsoft.com/office/drawing/2014/main" id="{A7AB7269-4955-1144-A7E6-65C0D7C1B6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93688"/>
            <a:ext cx="3644900" cy="2247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36F339-5E5A-1B41-81B7-CD1170DCAE4A}"/>
              </a:ext>
            </a:extLst>
          </p:cNvPr>
          <p:cNvSpPr txBox="1"/>
          <p:nvPr/>
        </p:nvSpPr>
        <p:spPr>
          <a:xfrm>
            <a:off x="1058091" y="2847703"/>
            <a:ext cx="3435532" cy="369332"/>
          </a:xfrm>
          <a:prstGeom prst="rect">
            <a:avLst/>
          </a:prstGeom>
          <a:noFill/>
        </p:spPr>
        <p:txBody>
          <a:bodyPr wrap="square" rtlCol="0">
            <a:spAutoFit/>
          </a:bodyPr>
          <a:lstStyle/>
          <a:p>
            <a:r>
              <a:rPr lang="en-US" dirty="0">
                <a:hlinkClick r:id="rId4"/>
              </a:rPr>
              <a:t>https://profiles.impactstory.org/</a:t>
            </a:r>
            <a:r>
              <a:rPr lang="en-US" dirty="0"/>
              <a:t> </a:t>
            </a:r>
          </a:p>
        </p:txBody>
      </p:sp>
      <p:sp>
        <p:nvSpPr>
          <p:cNvPr id="8" name="TextBox 7">
            <a:extLst>
              <a:ext uri="{FF2B5EF4-FFF2-40B4-BE49-F238E27FC236}">
                <a16:creationId xmlns:a16="http://schemas.microsoft.com/office/drawing/2014/main" id="{8ADA81C9-00B3-C047-AA2F-5F2FC4FDDE64}"/>
              </a:ext>
            </a:extLst>
          </p:cNvPr>
          <p:cNvSpPr txBox="1"/>
          <p:nvPr/>
        </p:nvSpPr>
        <p:spPr>
          <a:xfrm>
            <a:off x="1008453" y="3711950"/>
            <a:ext cx="3605349" cy="830997"/>
          </a:xfrm>
          <a:prstGeom prst="rect">
            <a:avLst/>
          </a:prstGeom>
          <a:noFill/>
        </p:spPr>
        <p:txBody>
          <a:bodyPr wrap="square" rtlCol="0">
            <a:spAutoFit/>
          </a:bodyPr>
          <a:lstStyle/>
          <a:p>
            <a:r>
              <a:rPr lang="en-US" sz="2400" b="1" dirty="0">
                <a:solidFill>
                  <a:srgbClr val="FF9300"/>
                </a:solidFill>
              </a:rPr>
              <a:t>Author level Open Science Metrics</a:t>
            </a:r>
          </a:p>
        </p:txBody>
      </p:sp>
    </p:spTree>
    <p:extLst>
      <p:ext uri="{BB962C8B-B14F-4D97-AF65-F5344CB8AC3E}">
        <p14:creationId xmlns:p14="http://schemas.microsoft.com/office/powerpoint/2010/main" val="327080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DD96AE-43EC-6340-943D-C22667CE0F2F}"/>
              </a:ext>
            </a:extLst>
          </p:cNvPr>
          <p:cNvSpPr txBox="1"/>
          <p:nvPr/>
        </p:nvSpPr>
        <p:spPr>
          <a:xfrm>
            <a:off x="6095999" y="4969796"/>
            <a:ext cx="5603137" cy="369332"/>
          </a:xfrm>
          <a:prstGeom prst="rect">
            <a:avLst/>
          </a:prstGeom>
          <a:noFill/>
        </p:spPr>
        <p:txBody>
          <a:bodyPr wrap="none" rtlCol="0">
            <a:spAutoFit/>
          </a:bodyPr>
          <a:lstStyle/>
          <a:p>
            <a:r>
              <a:rPr lang="en-US" i="1" dirty="0"/>
              <a:t>– From The EIFL Digital Research Literacy Training Outline </a:t>
            </a:r>
          </a:p>
        </p:txBody>
      </p:sp>
      <p:pic>
        <p:nvPicPr>
          <p:cNvPr id="2" name="Picture 1">
            <a:extLst>
              <a:ext uri="{FF2B5EF4-FFF2-40B4-BE49-F238E27FC236}">
                <a16:creationId xmlns:a16="http://schemas.microsoft.com/office/drawing/2014/main" id="{061DDFE2-D871-2D46-9D55-0AE4449C58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30" y="80251"/>
            <a:ext cx="8724779" cy="3935094"/>
          </a:xfrm>
          <a:prstGeom prst="rect">
            <a:avLst/>
          </a:prstGeom>
        </p:spPr>
      </p:pic>
      <p:pic>
        <p:nvPicPr>
          <p:cNvPr id="3" name="Picture 2">
            <a:extLst>
              <a:ext uri="{FF2B5EF4-FFF2-40B4-BE49-F238E27FC236}">
                <a16:creationId xmlns:a16="http://schemas.microsoft.com/office/drawing/2014/main" id="{87FEACE6-EBDC-A846-ADCF-CF72055D14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63" y="3947507"/>
            <a:ext cx="7823290" cy="1030976"/>
          </a:xfrm>
          <a:prstGeom prst="rect">
            <a:avLst/>
          </a:prstGeom>
        </p:spPr>
      </p:pic>
      <p:sp>
        <p:nvSpPr>
          <p:cNvPr id="7" name="TextBox 6">
            <a:extLst>
              <a:ext uri="{FF2B5EF4-FFF2-40B4-BE49-F238E27FC236}">
                <a16:creationId xmlns:a16="http://schemas.microsoft.com/office/drawing/2014/main" id="{1E4E1F04-AF9B-7F47-AC54-11C64868C88C}"/>
              </a:ext>
            </a:extLst>
          </p:cNvPr>
          <p:cNvSpPr txBox="1"/>
          <p:nvPr/>
        </p:nvSpPr>
        <p:spPr>
          <a:xfrm>
            <a:off x="484720" y="5439118"/>
            <a:ext cx="11222559" cy="923330"/>
          </a:xfrm>
          <a:prstGeom prst="rect">
            <a:avLst/>
          </a:prstGeom>
          <a:noFill/>
          <a:ln>
            <a:solidFill>
              <a:schemeClr val="accent1"/>
            </a:solidFill>
          </a:ln>
        </p:spPr>
        <p:txBody>
          <a:bodyPr wrap="none" rtlCol="0">
            <a:spAutoFit/>
          </a:bodyPr>
          <a:lstStyle/>
          <a:p>
            <a:r>
              <a:rPr lang="en-US" b="1" dirty="0"/>
              <a:t>The Metrics Toolkit</a:t>
            </a:r>
            <a:r>
              <a:rPr lang="en-US" dirty="0"/>
              <a:t>: </a:t>
            </a:r>
            <a:r>
              <a:rPr lang="en-US" dirty="0">
                <a:hlinkClick r:id="rId4"/>
              </a:rPr>
              <a:t>https://metrics-toolkit.org/</a:t>
            </a:r>
            <a:r>
              <a:rPr lang="en-US" dirty="0"/>
              <a:t> [CC-BY]</a:t>
            </a:r>
          </a:p>
          <a:p>
            <a:endParaRPr lang="en-US" dirty="0"/>
          </a:p>
          <a:p>
            <a:r>
              <a:rPr lang="en-US" b="1" dirty="0"/>
              <a:t>SPARC Article Level Metrics: A Primer: </a:t>
            </a:r>
            <a:r>
              <a:rPr lang="en-US" dirty="0">
                <a:hlinkClick r:id="rId5"/>
              </a:rPr>
              <a:t>https://sparcopen.org/wp-content/uploads/2016/01/SPARC-ALM-Primer.pdf</a:t>
            </a:r>
            <a:r>
              <a:rPr lang="en-US" dirty="0"/>
              <a:t> </a:t>
            </a:r>
          </a:p>
        </p:txBody>
      </p:sp>
    </p:spTree>
    <p:extLst>
      <p:ext uri="{BB962C8B-B14F-4D97-AF65-F5344CB8AC3E}">
        <p14:creationId xmlns:p14="http://schemas.microsoft.com/office/powerpoint/2010/main" val="236511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9C5C-80C3-6E46-98C2-8B7D66E86F59}"/>
              </a:ext>
            </a:extLst>
          </p:cNvPr>
          <p:cNvSpPr>
            <a:spLocks noGrp="1"/>
          </p:cNvSpPr>
          <p:nvPr>
            <p:ph type="title"/>
          </p:nvPr>
        </p:nvSpPr>
        <p:spPr>
          <a:xfrm>
            <a:off x="505097" y="0"/>
            <a:ext cx="10972800" cy="457198"/>
          </a:xfrm>
        </p:spPr>
        <p:txBody>
          <a:bodyPr>
            <a:normAutofit fontScale="90000"/>
          </a:bodyPr>
          <a:lstStyle/>
          <a:p>
            <a:r>
              <a:rPr lang="en-US" sz="3200" b="1" dirty="0">
                <a:solidFill>
                  <a:srgbClr val="FF9300"/>
                </a:solidFill>
              </a:rPr>
              <a:t>Article Level Metrics</a:t>
            </a:r>
          </a:p>
        </p:txBody>
      </p:sp>
      <p:sp>
        <p:nvSpPr>
          <p:cNvPr id="3" name="Content Placeholder 2">
            <a:extLst>
              <a:ext uri="{FF2B5EF4-FFF2-40B4-BE49-F238E27FC236}">
                <a16:creationId xmlns:a16="http://schemas.microsoft.com/office/drawing/2014/main" id="{697E24FB-0AE8-5149-B37B-81EFF1779B5F}"/>
              </a:ext>
            </a:extLst>
          </p:cNvPr>
          <p:cNvSpPr>
            <a:spLocks noGrp="1"/>
          </p:cNvSpPr>
          <p:nvPr>
            <p:ph idx="1"/>
          </p:nvPr>
        </p:nvSpPr>
        <p:spPr>
          <a:xfrm>
            <a:off x="-1" y="457198"/>
            <a:ext cx="12292149" cy="4525963"/>
          </a:xfrm>
        </p:spPr>
        <p:txBody>
          <a:bodyPr>
            <a:noAutofit/>
          </a:bodyPr>
          <a:lstStyle/>
          <a:p>
            <a:pPr marL="0" indent="0">
              <a:buNone/>
            </a:pPr>
            <a:r>
              <a:rPr lang="en-IE" sz="2800" b="1" dirty="0"/>
              <a:t>Usage. </a:t>
            </a:r>
            <a:r>
              <a:rPr lang="en-IE" sz="2800" dirty="0"/>
              <a:t>Views on publisher’s site? Number of times accessed / downloaded? Times viewed/downloaded in PubMed Central / supplemental data accessed? </a:t>
            </a:r>
          </a:p>
          <a:p>
            <a:pPr marL="0" indent="0">
              <a:buNone/>
            </a:pPr>
            <a:r>
              <a:rPr lang="en-IE" sz="2800" b="1" dirty="0"/>
              <a:t>Captures. T</a:t>
            </a:r>
            <a:r>
              <a:rPr lang="en-IE" sz="2800" dirty="0"/>
              <a:t>imes bookmarked on </a:t>
            </a:r>
            <a:r>
              <a:rPr lang="en-IE" sz="2800" dirty="0" err="1"/>
              <a:t>CiteULike</a:t>
            </a:r>
            <a:r>
              <a:rPr lang="en-IE" sz="2800" dirty="0"/>
              <a:t> /shared within Mendeley etc.?</a:t>
            </a:r>
          </a:p>
          <a:p>
            <a:pPr marL="0" indent="0">
              <a:buNone/>
            </a:pPr>
            <a:r>
              <a:rPr lang="en-IE" sz="2800" dirty="0"/>
              <a:t>•</a:t>
            </a:r>
            <a:r>
              <a:rPr lang="en-IE" sz="2800" b="1" dirty="0"/>
              <a:t>Mentions</a:t>
            </a:r>
            <a:r>
              <a:rPr lang="en-IE" sz="2800" dirty="0"/>
              <a:t>. What is the discussion around an article? How many times has it been blogged about? How many news stories have been written about it? How frequently is it mentioned in Wikipedia? How many comments did it generate on the publisher’s site and elsewhere? </a:t>
            </a:r>
          </a:p>
          <a:p>
            <a:pPr marL="0" indent="0">
              <a:buNone/>
            </a:pPr>
            <a:r>
              <a:rPr lang="en-IE" sz="2800" dirty="0"/>
              <a:t>•</a:t>
            </a:r>
            <a:r>
              <a:rPr lang="en-IE" sz="2800" b="1" dirty="0"/>
              <a:t>Social Media. </a:t>
            </a:r>
            <a:r>
              <a:rPr lang="en-IE" sz="2800" dirty="0"/>
              <a:t>Number of Facebook likes / LinkedIn &amp; other networks shares? Number of tweets generated? These data points can contribute to a sense of an article’s immediacy.</a:t>
            </a:r>
          </a:p>
          <a:p>
            <a:pPr marL="0" indent="0">
              <a:buNone/>
            </a:pPr>
            <a:r>
              <a:rPr lang="en-IE" sz="2800" b="1" dirty="0"/>
              <a:t>•Citations. </a:t>
            </a:r>
            <a:r>
              <a:rPr lang="en-IE" sz="2800" dirty="0"/>
              <a:t>What articles are citing this article? This is a traditional metric that complements the above by demonstrating the long-­‐term contribution an article makes to the scientific literature</a:t>
            </a:r>
            <a:endParaRPr lang="en-US" sz="2800" dirty="0"/>
          </a:p>
        </p:txBody>
      </p:sp>
      <p:sp>
        <p:nvSpPr>
          <p:cNvPr id="5" name="TextBox 4">
            <a:extLst>
              <a:ext uri="{FF2B5EF4-FFF2-40B4-BE49-F238E27FC236}">
                <a16:creationId xmlns:a16="http://schemas.microsoft.com/office/drawing/2014/main" id="{CCF72116-15CB-8D43-B55F-4F8B83B1118F}"/>
              </a:ext>
            </a:extLst>
          </p:cNvPr>
          <p:cNvSpPr txBox="1"/>
          <p:nvPr/>
        </p:nvSpPr>
        <p:spPr>
          <a:xfrm>
            <a:off x="-130628" y="6505303"/>
            <a:ext cx="12422776" cy="338554"/>
          </a:xfrm>
          <a:prstGeom prst="rect">
            <a:avLst/>
          </a:prstGeom>
          <a:noFill/>
        </p:spPr>
        <p:txBody>
          <a:bodyPr wrap="square" rtlCol="0">
            <a:spAutoFit/>
          </a:bodyPr>
          <a:lstStyle/>
          <a:p>
            <a:pPr algn="ctr"/>
            <a:r>
              <a:rPr lang="en-US" sz="1600" dirty="0"/>
              <a:t>Adapted from SPARC ‘Article Level Metrics: A Primer’ </a:t>
            </a:r>
            <a:r>
              <a:rPr lang="en-US" sz="1600" dirty="0">
                <a:hlinkClick r:id="rId2"/>
              </a:rPr>
              <a:t>https://sparcopen.org/wp-content/uploads/2016/01/SPARC-ALM-Primer.pdf</a:t>
            </a:r>
            <a:r>
              <a:rPr lang="en-US" sz="1600" dirty="0"/>
              <a:t> </a:t>
            </a:r>
          </a:p>
        </p:txBody>
      </p:sp>
    </p:spTree>
    <p:extLst>
      <p:ext uri="{BB962C8B-B14F-4D97-AF65-F5344CB8AC3E}">
        <p14:creationId xmlns:p14="http://schemas.microsoft.com/office/powerpoint/2010/main" val="3154759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B50F-2064-1945-8431-4D4574CE9530}"/>
              </a:ext>
            </a:extLst>
          </p:cNvPr>
          <p:cNvSpPr>
            <a:spLocks noGrp="1"/>
          </p:cNvSpPr>
          <p:nvPr>
            <p:ph type="title"/>
          </p:nvPr>
        </p:nvSpPr>
        <p:spPr/>
        <p:txBody>
          <a:bodyPr/>
          <a:lstStyle/>
          <a:p>
            <a:r>
              <a:rPr lang="en-US" b="1" dirty="0"/>
              <a:t>Using </a:t>
            </a:r>
            <a:r>
              <a:rPr lang="en-US" b="1" dirty="0" err="1"/>
              <a:t>Altmetrics</a:t>
            </a:r>
            <a:endParaRPr lang="en-US" b="1" dirty="0"/>
          </a:p>
        </p:txBody>
      </p:sp>
      <p:pic>
        <p:nvPicPr>
          <p:cNvPr id="4" name="Picture 3" descr="A picture containing chart&#10;&#10;Description automatically generated">
            <a:extLst>
              <a:ext uri="{FF2B5EF4-FFF2-40B4-BE49-F238E27FC236}">
                <a16:creationId xmlns:a16="http://schemas.microsoft.com/office/drawing/2014/main" id="{586FAA78-C129-AA4F-8ABE-B39C1AF44F43}"/>
              </a:ext>
            </a:extLst>
          </p:cNvPr>
          <p:cNvPicPr/>
          <p:nvPr/>
        </p:nvPicPr>
        <p:blipFill>
          <a:blip r:embed="rId2" cstate="screen">
            <a:extLst>
              <a:ext uri="{28A0092B-C50C-407E-A947-70E740481C1C}">
                <a14:useLocalDpi xmlns:a14="http://schemas.microsoft.com/office/drawing/2010/main"/>
              </a:ext>
            </a:extLst>
          </a:blip>
          <a:stretch>
            <a:fillRect/>
          </a:stretch>
        </p:blipFill>
        <p:spPr>
          <a:xfrm>
            <a:off x="7888067" y="1509646"/>
            <a:ext cx="3323627" cy="3292532"/>
          </a:xfrm>
          <a:prstGeom prst="rect">
            <a:avLst/>
          </a:prstGeom>
        </p:spPr>
      </p:pic>
      <p:pic>
        <p:nvPicPr>
          <p:cNvPr id="5" name="Picture 4" descr="Timeline&#10;&#10;Description automatically generated with low confidence">
            <a:extLst>
              <a:ext uri="{FF2B5EF4-FFF2-40B4-BE49-F238E27FC236}">
                <a16:creationId xmlns:a16="http://schemas.microsoft.com/office/drawing/2014/main" id="{FD758417-EF08-A342-9726-D9F354F40174}"/>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609600" y="1901189"/>
            <a:ext cx="4614546" cy="2509446"/>
          </a:xfrm>
          <a:prstGeom prst="rect">
            <a:avLst/>
          </a:prstGeom>
          <a:ln w="952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645D683-29B5-AF46-976F-1BE0ED72E160}"/>
              </a:ext>
            </a:extLst>
          </p:cNvPr>
          <p:cNvSpPr txBox="1"/>
          <p:nvPr/>
        </p:nvSpPr>
        <p:spPr>
          <a:xfrm>
            <a:off x="806824" y="4787153"/>
            <a:ext cx="34654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Altmetric.com</a:t>
            </a:r>
            <a:r>
              <a:rPr kumimoji="0" lang="en-US" sz="2800" b="1" i="0" u="none" strike="noStrike" kern="1200" cap="none" spc="0" normalizeH="0" baseline="0" noProof="0" dirty="0">
                <a:ln>
                  <a:noFill/>
                </a:ln>
                <a:solidFill>
                  <a:prstClr val="black"/>
                </a:solidFill>
                <a:effectLst/>
                <a:uLnTx/>
                <a:uFillTx/>
                <a:latin typeface="Calibri"/>
                <a:ea typeface="+mn-ea"/>
                <a:cs typeface="+mn-cs"/>
              </a:rPr>
              <a:t> ‘donut’</a:t>
            </a:r>
          </a:p>
        </p:txBody>
      </p:sp>
      <p:sp>
        <p:nvSpPr>
          <p:cNvPr id="7" name="TextBox 6">
            <a:extLst>
              <a:ext uri="{FF2B5EF4-FFF2-40B4-BE49-F238E27FC236}">
                <a16:creationId xmlns:a16="http://schemas.microsoft.com/office/drawing/2014/main" id="{22AF20FF-4FA8-2741-86B1-71A5F1EBF34E}"/>
              </a:ext>
            </a:extLst>
          </p:cNvPr>
          <p:cNvSpPr txBox="1"/>
          <p:nvPr/>
        </p:nvSpPr>
        <p:spPr>
          <a:xfrm>
            <a:off x="8026866" y="4787153"/>
            <a:ext cx="30460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‘Plum Print’ widget</a:t>
            </a:r>
          </a:p>
        </p:txBody>
      </p:sp>
    </p:spTree>
    <p:extLst>
      <p:ext uri="{BB962C8B-B14F-4D97-AF65-F5344CB8AC3E}">
        <p14:creationId xmlns:p14="http://schemas.microsoft.com/office/powerpoint/2010/main" val="2976038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6BAF-E47D-2643-B1C7-631E14FD8B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CC9358-AC2B-D94C-8A97-903F1B8210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17D50E-4AD4-754E-9E24-1417DFFA49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7341"/>
            <a:ext cx="12192000" cy="6703317"/>
          </a:xfrm>
          <a:prstGeom prst="rect">
            <a:avLst/>
          </a:prstGeom>
        </p:spPr>
      </p:pic>
      <p:sp>
        <p:nvSpPr>
          <p:cNvPr id="5" name="TextBox 4">
            <a:extLst>
              <a:ext uri="{FF2B5EF4-FFF2-40B4-BE49-F238E27FC236}">
                <a16:creationId xmlns:a16="http://schemas.microsoft.com/office/drawing/2014/main" id="{A5BCD9AC-E1E8-824F-98BD-73301E243F87}"/>
              </a:ext>
            </a:extLst>
          </p:cNvPr>
          <p:cNvSpPr txBox="1"/>
          <p:nvPr/>
        </p:nvSpPr>
        <p:spPr>
          <a:xfrm>
            <a:off x="8444753" y="2578457"/>
            <a:ext cx="3442447" cy="3170099"/>
          </a:xfrm>
          <a:prstGeom prst="rect">
            <a:avLst/>
          </a:prstGeom>
          <a:solidFill>
            <a:srgbClr val="FF7E79"/>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your workshops, get your learners to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analyse</a:t>
            </a:r>
            <a:r>
              <a:rPr kumimoji="0" lang="en-US" sz="1800" b="0" i="0" u="none" strike="noStrike" kern="1200" cap="none" spc="0" normalizeH="0" baseline="0" noProof="0" dirty="0">
                <a:ln>
                  <a:noFill/>
                </a:ln>
                <a:solidFill>
                  <a:prstClr val="black"/>
                </a:solidFill>
                <a:effectLst/>
                <a:uLnTx/>
                <a:uFillTx/>
                <a:latin typeface="Calibri"/>
                <a:ea typeface="+mn-ea"/>
                <a:cs typeface="+mn-cs"/>
              </a:rPr>
              <a:t> a (free*)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Altmetric</a:t>
            </a:r>
            <a:r>
              <a:rPr kumimoji="0" lang="en-US" sz="1800" b="0" i="0" u="none" strike="noStrike" kern="1200" cap="none" spc="0" normalizeH="0" baseline="0" noProof="0" dirty="0">
                <a:ln>
                  <a:noFill/>
                </a:ln>
                <a:solidFill>
                  <a:prstClr val="black"/>
                </a:solidFill>
                <a:effectLst/>
                <a:uLnTx/>
                <a:uFillTx/>
                <a:latin typeface="Calibri"/>
                <a:ea typeface="+mn-ea"/>
                <a:cs typeface="+mn-cs"/>
              </a:rPr>
              <a:t> doughnut for a selected publication (examine Twitter mentions, blog mentions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Ask them to create an Impact Strategy based on their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Altmetric.com</a:t>
            </a:r>
            <a:r>
              <a:rPr kumimoji="0" lang="en-US" sz="1400" b="0" i="0" u="none" strike="noStrike" kern="1200" cap="none" spc="0" normalizeH="0" baseline="0" noProof="0" dirty="0">
                <a:ln>
                  <a:noFill/>
                </a:ln>
                <a:solidFill>
                  <a:prstClr val="black"/>
                </a:solidFill>
                <a:effectLst/>
                <a:uLnTx/>
                <a:uFillTx/>
                <a:latin typeface="Calibri"/>
                <a:ea typeface="+mn-ea"/>
                <a:cs typeface="+mn-cs"/>
              </a:rPr>
              <a:t> doughnuts are embedded in repository publication records or on  publisher webpages or use the free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Altmetric.com</a:t>
            </a:r>
            <a:r>
              <a:rPr kumimoji="0" lang="en-US" sz="1400" b="0" i="0" u="none" strike="noStrike" kern="1200" cap="none" spc="0" normalizeH="0" baseline="0" noProof="0" dirty="0">
                <a:ln>
                  <a:noFill/>
                </a:ln>
                <a:solidFill>
                  <a:prstClr val="black"/>
                </a:solidFill>
                <a:effectLst/>
                <a:uLnTx/>
                <a:uFillTx/>
                <a:latin typeface="Calibri"/>
                <a:ea typeface="+mn-ea"/>
                <a:cs typeface="+mn-cs"/>
              </a:rPr>
              <a:t> widget.</a:t>
            </a:r>
          </a:p>
        </p:txBody>
      </p:sp>
    </p:spTree>
    <p:extLst>
      <p:ext uri="{BB962C8B-B14F-4D97-AF65-F5344CB8AC3E}">
        <p14:creationId xmlns:p14="http://schemas.microsoft.com/office/powerpoint/2010/main" val="2358138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E16A4-3357-0749-A338-334AECE3CA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AF466D-1496-834D-8709-30012AAD7AB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8F459C-FE05-7F45-94B1-95A0AA7DA8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9843"/>
            <a:ext cx="12192000" cy="6518313"/>
          </a:xfrm>
          <a:prstGeom prst="rect">
            <a:avLst/>
          </a:prstGeom>
        </p:spPr>
      </p:pic>
      <p:sp>
        <p:nvSpPr>
          <p:cNvPr id="5" name="TextBox 4">
            <a:extLst>
              <a:ext uri="{FF2B5EF4-FFF2-40B4-BE49-F238E27FC236}">
                <a16:creationId xmlns:a16="http://schemas.microsoft.com/office/drawing/2014/main" id="{2DC6BCF4-2AF8-FB4D-A6A7-B52911C6D9DE}"/>
              </a:ext>
            </a:extLst>
          </p:cNvPr>
          <p:cNvSpPr txBox="1"/>
          <p:nvPr/>
        </p:nvSpPr>
        <p:spPr>
          <a:xfrm>
            <a:off x="8268907" y="894418"/>
            <a:ext cx="3442447" cy="523220"/>
          </a:xfrm>
          <a:prstGeom prst="rect">
            <a:avLst/>
          </a:prstGeom>
          <a:solidFill>
            <a:srgbClr val="FF7E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Analysing</a:t>
            </a:r>
            <a:r>
              <a:rPr kumimoji="0" lang="en-US" sz="1400" b="0" i="0" u="none" strike="noStrike" kern="1200" cap="none" spc="0" normalizeH="0" baseline="0" noProof="0" dirty="0">
                <a:ln>
                  <a:noFill/>
                </a:ln>
                <a:solidFill>
                  <a:prstClr val="black"/>
                </a:solidFill>
                <a:effectLst/>
                <a:uLnTx/>
                <a:uFillTx/>
                <a:latin typeface="Calibri"/>
                <a:ea typeface="+mn-ea"/>
                <a:cs typeface="+mn-cs"/>
              </a:rPr>
              <a:t> Twitter mentions on the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Altmetric.com</a:t>
            </a:r>
            <a:r>
              <a:rPr kumimoji="0" lang="en-US" sz="1400" b="0" i="0" u="none" strike="noStrike" kern="1200" cap="none" spc="0" normalizeH="0" baseline="0" noProof="0" dirty="0">
                <a:ln>
                  <a:noFill/>
                </a:ln>
                <a:solidFill>
                  <a:prstClr val="black"/>
                </a:solidFill>
                <a:effectLst/>
                <a:uLnTx/>
                <a:uFillTx/>
                <a:latin typeface="Calibri"/>
                <a:ea typeface="+mn-ea"/>
                <a:cs typeface="+mn-cs"/>
              </a:rPr>
              <a:t> doughnut for a publication</a:t>
            </a:r>
          </a:p>
        </p:txBody>
      </p:sp>
    </p:spTree>
    <p:extLst>
      <p:ext uri="{BB962C8B-B14F-4D97-AF65-F5344CB8AC3E}">
        <p14:creationId xmlns:p14="http://schemas.microsoft.com/office/powerpoint/2010/main" val="118193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B29AC1-E343-F243-8BE2-E3C4359DC277}"/>
              </a:ext>
            </a:extLst>
          </p:cNvPr>
          <p:cNvPicPr>
            <a:picLocks noChangeAspect="1"/>
          </p:cNvPicPr>
          <p:nvPr/>
        </p:nvPicPr>
        <p:blipFill>
          <a:blip r:embed="rId2"/>
          <a:stretch>
            <a:fillRect/>
          </a:stretch>
        </p:blipFill>
        <p:spPr>
          <a:xfrm>
            <a:off x="819194" y="0"/>
            <a:ext cx="10148609" cy="6857999"/>
          </a:xfrm>
          <a:prstGeom prst="rect">
            <a:avLst/>
          </a:prstGeom>
          <a:ln w="57150">
            <a:solidFill>
              <a:schemeClr val="accent1"/>
            </a:solidFill>
          </a:ln>
        </p:spPr>
      </p:pic>
    </p:spTree>
    <p:extLst>
      <p:ext uri="{BB962C8B-B14F-4D97-AF65-F5344CB8AC3E}">
        <p14:creationId xmlns:p14="http://schemas.microsoft.com/office/powerpoint/2010/main" val="1975112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A62010-8DC3-6141-84F9-3B6E0D1F523D}"/>
              </a:ext>
            </a:extLst>
          </p:cNvPr>
          <p:cNvSpPr txBox="1"/>
          <p:nvPr/>
        </p:nvSpPr>
        <p:spPr>
          <a:xfrm>
            <a:off x="1322173" y="691978"/>
            <a:ext cx="74281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How to make sure your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altmetric</a:t>
            </a:r>
            <a:r>
              <a:rPr kumimoji="0" lang="en-US" sz="2400" b="1" i="0" u="none" strike="noStrike" kern="1200" cap="none" spc="0" normalizeH="0" baseline="0" noProof="0" dirty="0">
                <a:ln>
                  <a:noFill/>
                </a:ln>
                <a:solidFill>
                  <a:prstClr val="black"/>
                </a:solidFill>
                <a:effectLst/>
                <a:uLnTx/>
                <a:uFillTx/>
                <a:latin typeface="Calibri"/>
                <a:ea typeface="+mn-ea"/>
                <a:cs typeface="+mn-cs"/>
              </a:rPr>
              <a:t> ‘mentions’ are tracked </a:t>
            </a:r>
          </a:p>
        </p:txBody>
      </p:sp>
      <p:sp>
        <p:nvSpPr>
          <p:cNvPr id="3" name="TextBox 2">
            <a:extLst>
              <a:ext uri="{FF2B5EF4-FFF2-40B4-BE49-F238E27FC236}">
                <a16:creationId xmlns:a16="http://schemas.microsoft.com/office/drawing/2014/main" id="{6567D304-D1DC-E94B-9946-664AB346576A}"/>
              </a:ext>
            </a:extLst>
          </p:cNvPr>
          <p:cNvSpPr txBox="1"/>
          <p:nvPr/>
        </p:nvSpPr>
        <p:spPr>
          <a:xfrm>
            <a:off x="1186249" y="1397674"/>
            <a:ext cx="10070757"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 </a:t>
            </a:r>
            <a:endParaRPr kumimoji="0" lang="en-IE"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Always link to a page that includes your research’s unique identifier e.g. DOI, </a:t>
            </a:r>
            <a:r>
              <a:rPr kumimoji="0" lang="en-GB" sz="2400" b="0" i="0" u="none" strike="noStrike" kern="1200" cap="none" spc="0" normalizeH="0" baseline="0" noProof="0" dirty="0" err="1">
                <a:ln>
                  <a:noFill/>
                </a:ln>
                <a:solidFill>
                  <a:prstClr val="black"/>
                </a:solidFill>
                <a:effectLst/>
                <a:uLnTx/>
                <a:uFillTx/>
                <a:latin typeface="Calibri"/>
                <a:ea typeface="+mn-ea"/>
                <a:cs typeface="+mn-cs"/>
              </a:rPr>
              <a:t>arXiv</a:t>
            </a:r>
            <a:r>
              <a:rPr kumimoji="0" lang="en-GB" sz="2400" b="0" i="0" u="none" strike="noStrike" kern="1200" cap="none" spc="0" normalizeH="0" baseline="0" noProof="0" dirty="0">
                <a:ln>
                  <a:noFill/>
                </a:ln>
                <a:solidFill>
                  <a:prstClr val="black"/>
                </a:solidFill>
                <a:effectLst/>
                <a:uLnTx/>
                <a:uFillTx/>
                <a:latin typeface="Calibri"/>
                <a:ea typeface="+mn-ea"/>
                <a:cs typeface="+mn-cs"/>
              </a:rPr>
              <a:t> ID, PubMed ID) linking to the publisher article page or institutional repository abstract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The link needs to be in the main body of the work (not in headers,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Calibri"/>
                <a:ea typeface="+mn-ea"/>
                <a:cs typeface="+mn-cs"/>
              </a:rPr>
              <a:t>Altmetric.com</a:t>
            </a:r>
            <a:r>
              <a:rPr kumimoji="0" lang="en-GB" sz="2400" b="0" i="0" u="none" strike="noStrike" kern="1200" cap="none" spc="0" normalizeH="0" baseline="0" noProof="0" dirty="0">
                <a:ln>
                  <a:noFill/>
                </a:ln>
                <a:solidFill>
                  <a:prstClr val="black"/>
                </a:solidFill>
                <a:effectLst/>
                <a:uLnTx/>
                <a:uFillTx/>
                <a:latin typeface="Calibri"/>
                <a:ea typeface="+mn-ea"/>
                <a:cs typeface="+mn-cs"/>
              </a:rPr>
              <a:t> and equivalent services need to be tracking the source of the work that is referenced, in other words, the publisher or journal or policy paper source needs to be tracked by them. You can check to see if the source of your work is tracked by contacting the </a:t>
            </a:r>
            <a:r>
              <a:rPr kumimoji="0" lang="en-GB" sz="2400" b="0" i="0" u="none" strike="noStrike" kern="1200" cap="none" spc="0" normalizeH="0" baseline="0" noProof="0" dirty="0" err="1">
                <a:ln>
                  <a:noFill/>
                </a:ln>
                <a:solidFill>
                  <a:prstClr val="black"/>
                </a:solidFill>
                <a:effectLst/>
                <a:uLnTx/>
                <a:uFillTx/>
                <a:latin typeface="Calibri"/>
                <a:ea typeface="+mn-ea"/>
                <a:cs typeface="+mn-cs"/>
              </a:rPr>
              <a:t>altmetric</a:t>
            </a:r>
            <a:r>
              <a:rPr kumimoji="0" lang="en-GB" sz="2400" b="0" i="0" u="none" strike="noStrike" kern="1200" cap="none" spc="0" normalizeH="0" baseline="0" noProof="0" dirty="0">
                <a:ln>
                  <a:noFill/>
                </a:ln>
                <a:solidFill>
                  <a:prstClr val="black"/>
                </a:solidFill>
                <a:effectLst/>
                <a:uLnTx/>
                <a:uFillTx/>
                <a:latin typeface="Calibri"/>
                <a:ea typeface="+mn-ea"/>
                <a:cs typeface="+mn-cs"/>
              </a:rPr>
              <a:t> service provider.</a:t>
            </a:r>
            <a:endParaRPr kumimoji="0" lang="en-IE"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819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29FB-E315-AF49-85C3-FF08A565A772}"/>
              </a:ext>
            </a:extLst>
          </p:cNvPr>
          <p:cNvSpPr>
            <a:spLocks noGrp="1"/>
          </p:cNvSpPr>
          <p:nvPr>
            <p:ph type="title"/>
          </p:nvPr>
        </p:nvSpPr>
        <p:spPr/>
        <p:txBody>
          <a:bodyPr/>
          <a:lstStyle/>
          <a:p>
            <a:r>
              <a:rPr lang="en-US" u="sng" dirty="0">
                <a:solidFill>
                  <a:schemeClr val="accent1">
                    <a:lumMod val="75000"/>
                  </a:schemeClr>
                </a:solidFill>
              </a:rPr>
              <a:t>Use</a:t>
            </a:r>
            <a:r>
              <a:rPr lang="en-US" dirty="0">
                <a:solidFill>
                  <a:schemeClr val="accent1">
                    <a:lumMod val="75000"/>
                  </a:schemeClr>
                </a:solidFill>
              </a:rPr>
              <a:t> Digital Object Identifiers…</a:t>
            </a:r>
          </a:p>
        </p:txBody>
      </p:sp>
      <p:sp>
        <p:nvSpPr>
          <p:cNvPr id="3" name="Content Placeholder 2">
            <a:extLst>
              <a:ext uri="{FF2B5EF4-FFF2-40B4-BE49-F238E27FC236}">
                <a16:creationId xmlns:a16="http://schemas.microsoft.com/office/drawing/2014/main" id="{09F55391-9505-5141-B29D-A60F426F5D04}"/>
              </a:ext>
            </a:extLst>
          </p:cNvPr>
          <p:cNvSpPr>
            <a:spLocks noGrp="1"/>
          </p:cNvSpPr>
          <p:nvPr>
            <p:ph idx="1"/>
          </p:nvPr>
        </p:nvSpPr>
        <p:spPr/>
        <p:txBody>
          <a:bodyPr>
            <a:normAutofit fontScale="85000" lnSpcReduction="20000"/>
          </a:bodyPr>
          <a:lstStyle/>
          <a:p>
            <a:r>
              <a:rPr lang="en-US" dirty="0">
                <a:solidFill>
                  <a:schemeClr val="accent1">
                    <a:lumMod val="75000"/>
                  </a:schemeClr>
                </a:solidFill>
              </a:rPr>
              <a:t>DOIs are increasingly important in tracking and monitoring research impact e.g. in services such as </a:t>
            </a:r>
            <a:r>
              <a:rPr lang="en-US" dirty="0" err="1">
                <a:solidFill>
                  <a:schemeClr val="accent1">
                    <a:lumMod val="75000"/>
                  </a:schemeClr>
                </a:solidFill>
              </a:rPr>
              <a:t>Altmetric.com</a:t>
            </a:r>
            <a:endParaRPr lang="en-US" dirty="0">
              <a:solidFill>
                <a:schemeClr val="accent1">
                  <a:lumMod val="75000"/>
                </a:schemeClr>
              </a:solidFill>
            </a:endParaRPr>
          </a:p>
          <a:p>
            <a:r>
              <a:rPr lang="en-US" dirty="0">
                <a:solidFill>
                  <a:schemeClr val="accent1">
                    <a:lumMod val="75000"/>
                  </a:schemeClr>
                </a:solidFill>
              </a:rPr>
              <a:t>Include the DOI in citations of your work</a:t>
            </a:r>
          </a:p>
          <a:p>
            <a:r>
              <a:rPr lang="en-US" dirty="0">
                <a:solidFill>
                  <a:schemeClr val="accent1">
                    <a:lumMod val="75000"/>
                  </a:schemeClr>
                </a:solidFill>
              </a:rPr>
              <a:t>If you are reviewing books, include the DOI of the book, and encourage other reviewers to do the same.</a:t>
            </a:r>
          </a:p>
          <a:p>
            <a:r>
              <a:rPr lang="en-US" dirty="0">
                <a:solidFill>
                  <a:schemeClr val="accent1">
                    <a:lumMod val="75000"/>
                  </a:schemeClr>
                </a:solidFill>
              </a:rPr>
              <a:t>Include the DOI in tweets and other social media alerts and discussions on your work</a:t>
            </a:r>
          </a:p>
          <a:p>
            <a:r>
              <a:rPr lang="en-US" dirty="0">
                <a:solidFill>
                  <a:schemeClr val="accent1">
                    <a:lumMod val="75000"/>
                  </a:schemeClr>
                </a:solidFill>
              </a:rPr>
              <a:t>If your work has not been assigned a DOI by its publisher, contact the publisher and request one.</a:t>
            </a:r>
          </a:p>
          <a:p>
            <a:r>
              <a:rPr lang="en-US" dirty="0">
                <a:solidFill>
                  <a:schemeClr val="accent1">
                    <a:lumMod val="75000"/>
                  </a:schemeClr>
                </a:solidFill>
              </a:rPr>
              <a:t>Check to see if your institution can assign a DOI to its published works (e-theses, reports, etc.)</a:t>
            </a:r>
          </a:p>
        </p:txBody>
      </p:sp>
    </p:spTree>
    <p:extLst>
      <p:ext uri="{BB962C8B-B14F-4D97-AF65-F5344CB8AC3E}">
        <p14:creationId xmlns:p14="http://schemas.microsoft.com/office/powerpoint/2010/main" val="4104925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7C0D72-FB9F-F842-ACC3-58CB0D8DD200}"/>
              </a:ext>
            </a:extLst>
          </p:cNvPr>
          <p:cNvSpPr txBox="1"/>
          <p:nvPr/>
        </p:nvSpPr>
        <p:spPr>
          <a:xfrm>
            <a:off x="890364" y="147259"/>
            <a:ext cx="8414657" cy="523220"/>
          </a:xfrm>
          <a:prstGeom prst="rect">
            <a:avLst/>
          </a:prstGeom>
          <a:noFill/>
        </p:spPr>
        <p:txBody>
          <a:bodyPr wrap="square" rtlCol="0">
            <a:spAutoFit/>
          </a:bodyPr>
          <a:lstStyle/>
          <a:p>
            <a:pPr defTabSz="685800"/>
            <a:r>
              <a:rPr lang="en-US" sz="2800" b="1" dirty="0">
                <a:solidFill>
                  <a:srgbClr val="FF9300"/>
                </a:solidFill>
                <a:latin typeface="Calibri"/>
              </a:rPr>
              <a:t>Open Scholarship / Open Science Metrics</a:t>
            </a:r>
          </a:p>
        </p:txBody>
      </p:sp>
      <p:sp>
        <p:nvSpPr>
          <p:cNvPr id="8" name="TextBox 7">
            <a:extLst>
              <a:ext uri="{FF2B5EF4-FFF2-40B4-BE49-F238E27FC236}">
                <a16:creationId xmlns:a16="http://schemas.microsoft.com/office/drawing/2014/main" id="{63ECEAB4-6EBA-EA41-837B-63D623333B4F}"/>
              </a:ext>
            </a:extLst>
          </p:cNvPr>
          <p:cNvSpPr txBox="1"/>
          <p:nvPr/>
        </p:nvSpPr>
        <p:spPr>
          <a:xfrm>
            <a:off x="574767" y="670479"/>
            <a:ext cx="10528662" cy="2554545"/>
          </a:xfrm>
          <a:prstGeom prst="rect">
            <a:avLst/>
          </a:prstGeom>
          <a:noFill/>
        </p:spPr>
        <p:txBody>
          <a:bodyPr wrap="square" rtlCol="0">
            <a:spAutoFit/>
          </a:bodyPr>
          <a:lstStyle/>
          <a:p>
            <a:pPr defTabSz="685800"/>
            <a:r>
              <a:rPr lang="en-US" sz="2000" dirty="0">
                <a:solidFill>
                  <a:prstClr val="black"/>
                </a:solidFill>
                <a:latin typeface="Calibri"/>
              </a:rPr>
              <a:t>Open Scholarship metrics usually track the </a:t>
            </a:r>
            <a:r>
              <a:rPr lang="en-US" sz="2000" b="1" i="1" u="sng" dirty="0">
                <a:solidFill>
                  <a:prstClr val="black"/>
                </a:solidFill>
                <a:latin typeface="Calibri"/>
              </a:rPr>
              <a:t>usage</a:t>
            </a:r>
            <a:r>
              <a:rPr lang="en-US" sz="2000" dirty="0">
                <a:solidFill>
                  <a:prstClr val="black"/>
                </a:solidFill>
                <a:latin typeface="Calibri"/>
              </a:rPr>
              <a:t> (hits and downloads) of open access publications, datasets  and other content from:</a:t>
            </a:r>
          </a:p>
          <a:p>
            <a:pPr marL="342900" indent="-342900" defTabSz="685800">
              <a:buFont typeface="Arial" panose="020B0604020202020204" pitchFamily="34" charset="0"/>
              <a:buChar char="•"/>
            </a:pPr>
            <a:r>
              <a:rPr lang="en-US" sz="2000" dirty="0">
                <a:solidFill>
                  <a:prstClr val="black"/>
                </a:solidFill>
                <a:latin typeface="Calibri"/>
              </a:rPr>
              <a:t>Other Universities</a:t>
            </a:r>
          </a:p>
          <a:p>
            <a:pPr marL="342900" indent="-342900" defTabSz="685800">
              <a:buFont typeface="Arial" panose="020B0604020202020204" pitchFamily="34" charset="0"/>
              <a:buChar char="•"/>
            </a:pPr>
            <a:r>
              <a:rPr lang="en-US" sz="2000" dirty="0">
                <a:solidFill>
                  <a:prstClr val="black"/>
                </a:solidFill>
                <a:latin typeface="Calibri"/>
              </a:rPr>
              <a:t>Government depts;</a:t>
            </a:r>
          </a:p>
          <a:p>
            <a:pPr marL="342900" indent="-342900" defTabSz="685800">
              <a:buFont typeface="Arial" panose="020B0604020202020204" pitchFamily="34" charset="0"/>
              <a:buChar char="•"/>
            </a:pPr>
            <a:r>
              <a:rPr lang="en-US" sz="2000" dirty="0">
                <a:solidFill>
                  <a:prstClr val="black"/>
                </a:solidFill>
                <a:latin typeface="Calibri"/>
              </a:rPr>
              <a:t>NGOs</a:t>
            </a:r>
          </a:p>
          <a:p>
            <a:pPr marL="342900" indent="-342900" defTabSz="685800">
              <a:buFont typeface="Arial" panose="020B0604020202020204" pitchFamily="34" charset="0"/>
              <a:buChar char="•"/>
            </a:pPr>
            <a:r>
              <a:rPr lang="en-US" sz="2000" dirty="0">
                <a:solidFill>
                  <a:prstClr val="black"/>
                </a:solidFill>
                <a:latin typeface="Calibri"/>
              </a:rPr>
              <a:t>Industry</a:t>
            </a:r>
          </a:p>
          <a:p>
            <a:pPr marL="342900" indent="-342900" defTabSz="685800">
              <a:buFont typeface="Arial" panose="020B0604020202020204" pitchFamily="34" charset="0"/>
              <a:buChar char="•"/>
            </a:pPr>
            <a:r>
              <a:rPr lang="en-US" sz="2000" dirty="0">
                <a:solidFill>
                  <a:prstClr val="black"/>
                </a:solidFill>
                <a:latin typeface="Calibri"/>
              </a:rPr>
              <a:t>Schools</a:t>
            </a:r>
          </a:p>
          <a:p>
            <a:pPr marL="342900" indent="-342900" defTabSz="685800">
              <a:buFont typeface="Arial" panose="020B0604020202020204" pitchFamily="34" charset="0"/>
              <a:buChar char="•"/>
            </a:pPr>
            <a:r>
              <a:rPr lang="en-US" sz="2000" dirty="0">
                <a:solidFill>
                  <a:prstClr val="black"/>
                </a:solidFill>
                <a:latin typeface="Calibri"/>
              </a:rPr>
              <a:t>Citizen scientists / the public</a:t>
            </a:r>
          </a:p>
        </p:txBody>
      </p:sp>
      <p:sp>
        <p:nvSpPr>
          <p:cNvPr id="6" name="TextBox 5">
            <a:extLst>
              <a:ext uri="{FF2B5EF4-FFF2-40B4-BE49-F238E27FC236}">
                <a16:creationId xmlns:a16="http://schemas.microsoft.com/office/drawing/2014/main" id="{1E64D163-6F57-F440-98BB-73E4C49DC0E3}"/>
              </a:ext>
            </a:extLst>
          </p:cNvPr>
          <p:cNvSpPr txBox="1"/>
          <p:nvPr/>
        </p:nvSpPr>
        <p:spPr>
          <a:xfrm>
            <a:off x="6372306" y="4125421"/>
            <a:ext cx="4378425" cy="1077218"/>
          </a:xfrm>
          <a:prstGeom prst="rect">
            <a:avLst/>
          </a:prstGeom>
          <a:noFill/>
        </p:spPr>
        <p:txBody>
          <a:bodyPr wrap="square" rtlCol="0">
            <a:spAutoFit/>
          </a:bodyPr>
          <a:lstStyle/>
          <a:p>
            <a:r>
              <a:rPr lang="en-US" sz="1600" dirty="0">
                <a:solidFill>
                  <a:prstClr val="black"/>
                </a:solidFill>
                <a:latin typeface="Calibri"/>
              </a:rPr>
              <a:t>The European Commission Open Science Policy Platform has produced the  ‘Open Science Career Assessment Matrix which proposes recognizing a key set of Open Science measures and indicators …</a:t>
            </a:r>
          </a:p>
        </p:txBody>
      </p:sp>
      <p:pic>
        <p:nvPicPr>
          <p:cNvPr id="9" name="Picture 8">
            <a:extLst>
              <a:ext uri="{FF2B5EF4-FFF2-40B4-BE49-F238E27FC236}">
                <a16:creationId xmlns:a16="http://schemas.microsoft.com/office/drawing/2014/main" id="{2CA6A9A7-3B1F-D548-AE70-493214FEBA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053" y="4125421"/>
            <a:ext cx="5949947" cy="2905788"/>
          </a:xfrm>
          <a:prstGeom prst="rect">
            <a:avLst/>
          </a:prstGeom>
        </p:spPr>
      </p:pic>
      <p:sp>
        <p:nvSpPr>
          <p:cNvPr id="10" name="TextBox 9">
            <a:extLst>
              <a:ext uri="{FF2B5EF4-FFF2-40B4-BE49-F238E27FC236}">
                <a16:creationId xmlns:a16="http://schemas.microsoft.com/office/drawing/2014/main" id="{052E8BF6-4B44-9142-8182-971A70796BC7}"/>
              </a:ext>
            </a:extLst>
          </p:cNvPr>
          <p:cNvSpPr txBox="1"/>
          <p:nvPr/>
        </p:nvSpPr>
        <p:spPr>
          <a:xfrm>
            <a:off x="6627038" y="5534096"/>
            <a:ext cx="2377634" cy="1200329"/>
          </a:xfrm>
          <a:prstGeom prst="rect">
            <a:avLst/>
          </a:prstGeom>
          <a:noFill/>
        </p:spPr>
        <p:txBody>
          <a:bodyPr wrap="square" rtlCol="0">
            <a:spAutoFit/>
          </a:bodyPr>
          <a:lstStyle/>
          <a:p>
            <a:r>
              <a:rPr lang="en-US" b="1" dirty="0">
                <a:solidFill>
                  <a:srgbClr val="F79646">
                    <a:lumMod val="75000"/>
                  </a:srgbClr>
                </a:solidFill>
                <a:latin typeface="Calibri"/>
              </a:rPr>
              <a:t>… which has led to the </a:t>
            </a:r>
          </a:p>
          <a:p>
            <a:r>
              <a:rPr lang="en-US" b="1" dirty="0">
                <a:solidFill>
                  <a:srgbClr val="F79646">
                    <a:lumMod val="75000"/>
                  </a:srgbClr>
                </a:solidFill>
                <a:latin typeface="Calibri"/>
              </a:rPr>
              <a:t>Open Science Rewards &amp; Incentives Registry</a:t>
            </a:r>
          </a:p>
          <a:p>
            <a:r>
              <a:rPr lang="en-US" b="1" dirty="0">
                <a:solidFill>
                  <a:srgbClr val="F79646">
                    <a:lumMod val="75000"/>
                  </a:srgbClr>
                </a:solidFill>
                <a:latin typeface="Calibri"/>
              </a:rPr>
              <a:t>initiative</a:t>
            </a:r>
          </a:p>
        </p:txBody>
      </p:sp>
    </p:spTree>
    <p:extLst>
      <p:ext uri="{BB962C8B-B14F-4D97-AF65-F5344CB8AC3E}">
        <p14:creationId xmlns:p14="http://schemas.microsoft.com/office/powerpoint/2010/main" val="28085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3AB5-6A67-984D-9CF4-85B0510CED95}"/>
              </a:ext>
            </a:extLst>
          </p:cNvPr>
          <p:cNvSpPr>
            <a:spLocks noGrp="1"/>
          </p:cNvSpPr>
          <p:nvPr>
            <p:ph type="title"/>
          </p:nvPr>
        </p:nvSpPr>
        <p:spPr>
          <a:xfrm>
            <a:off x="609600" y="0"/>
            <a:ext cx="10972800" cy="1143000"/>
          </a:xfrm>
        </p:spPr>
        <p:txBody>
          <a:bodyPr/>
          <a:lstStyle/>
          <a:p>
            <a:r>
              <a:rPr lang="en-US" b="1" dirty="0">
                <a:solidFill>
                  <a:srgbClr val="FF9300"/>
                </a:solidFill>
              </a:rPr>
              <a:t>A word on the Journal Impact Factor</a:t>
            </a:r>
          </a:p>
        </p:txBody>
      </p:sp>
      <p:sp>
        <p:nvSpPr>
          <p:cNvPr id="3" name="Content Placeholder 2">
            <a:extLst>
              <a:ext uri="{FF2B5EF4-FFF2-40B4-BE49-F238E27FC236}">
                <a16:creationId xmlns:a16="http://schemas.microsoft.com/office/drawing/2014/main" id="{831216F0-FD97-2E45-B10B-86EFBE5EC132}"/>
              </a:ext>
            </a:extLst>
          </p:cNvPr>
          <p:cNvSpPr>
            <a:spLocks noGrp="1"/>
          </p:cNvSpPr>
          <p:nvPr>
            <p:ph idx="1"/>
          </p:nvPr>
        </p:nvSpPr>
        <p:spPr>
          <a:xfrm>
            <a:off x="174171" y="933995"/>
            <a:ext cx="11922035" cy="4525963"/>
          </a:xfrm>
        </p:spPr>
        <p:txBody>
          <a:bodyPr>
            <a:normAutofit fontScale="92500" lnSpcReduction="20000"/>
          </a:bodyPr>
          <a:lstStyle/>
          <a:p>
            <a:pPr marL="0" indent="0">
              <a:buNone/>
            </a:pPr>
            <a:r>
              <a:rPr lang="en-IE" dirty="0"/>
              <a:t>As a journal level metric, the JIF </a:t>
            </a:r>
            <a:r>
              <a:rPr lang="en-IE" b="1" i="1" u="sng" dirty="0"/>
              <a:t>should not be used </a:t>
            </a:r>
            <a:r>
              <a:rPr lang="en-IE" dirty="0"/>
              <a:t>as an indicator for the </a:t>
            </a:r>
            <a:r>
              <a:rPr lang="en-IE" dirty="0">
                <a:hlinkClick r:id="rId2"/>
              </a:rPr>
              <a:t>quality or impact of particular articles or authors</a:t>
            </a:r>
            <a:r>
              <a:rPr lang="en-IE" dirty="0"/>
              <a:t>. T</a:t>
            </a:r>
            <a:r>
              <a:rPr lang="en-IE" dirty="0">
                <a:hlinkClick r:id="rId3"/>
              </a:rPr>
              <a:t>he JIF is not statistically representative of (the citations to) individual articles</a:t>
            </a:r>
            <a:r>
              <a:rPr lang="en-IE" dirty="0"/>
              <a:t> and cannot summarize the quality of an author’s entire body of work.</a:t>
            </a:r>
            <a:br>
              <a:rPr lang="en-IE" dirty="0"/>
            </a:br>
            <a:r>
              <a:rPr lang="en-IE" dirty="0"/>
              <a:t>As a retrospective measure of past citations to a journal, </a:t>
            </a:r>
            <a:r>
              <a:rPr lang="en-IE" u="sng" dirty="0">
                <a:solidFill>
                  <a:srgbClr val="0432FF"/>
                </a:solidFill>
              </a:rPr>
              <a:t>the JIF is not a good predictor of whether an individual article will be highly cited</a:t>
            </a:r>
            <a:r>
              <a:rPr lang="en-IE" dirty="0"/>
              <a:t>. Due to the </a:t>
            </a:r>
            <a:r>
              <a:rPr lang="en-IE" dirty="0">
                <a:hlinkClick r:id="rId4"/>
              </a:rPr>
              <a:t>skewed distribution of citations </a:t>
            </a:r>
            <a:r>
              <a:rPr lang="en-IE" dirty="0"/>
              <a:t>(relatively few articles receive most citations, sometimes described as “the long tail”), the use of the mean rather than the median value of citations per article does not offer a reliable prediction for the average number of citations an article can expect to receive. [From The Metrics Toolkit]</a:t>
            </a:r>
            <a:endParaRPr lang="en-US" dirty="0"/>
          </a:p>
        </p:txBody>
      </p:sp>
    </p:spTree>
    <p:extLst>
      <p:ext uri="{BB962C8B-B14F-4D97-AF65-F5344CB8AC3E}">
        <p14:creationId xmlns:p14="http://schemas.microsoft.com/office/powerpoint/2010/main" val="3923913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DADE9-39DC-754A-947A-7638CE6C6763}"/>
              </a:ext>
            </a:extLst>
          </p:cNvPr>
          <p:cNvSpPr txBox="1"/>
          <p:nvPr/>
        </p:nvSpPr>
        <p:spPr>
          <a:xfrm>
            <a:off x="1201783" y="1515291"/>
            <a:ext cx="9301585" cy="1569660"/>
          </a:xfrm>
          <a:prstGeom prst="rect">
            <a:avLst/>
          </a:prstGeom>
          <a:noFill/>
        </p:spPr>
        <p:txBody>
          <a:bodyPr wrap="none" rtlCol="0">
            <a:spAutoFit/>
          </a:bodyPr>
          <a:lstStyle/>
          <a:p>
            <a:r>
              <a:rPr lang="en-US" sz="9600" b="1" dirty="0">
                <a:solidFill>
                  <a:srgbClr val="FF9300"/>
                </a:solidFill>
              </a:rPr>
              <a:t>Bibliometric Tools</a:t>
            </a:r>
          </a:p>
        </p:txBody>
      </p:sp>
    </p:spTree>
    <p:extLst>
      <p:ext uri="{BB962C8B-B14F-4D97-AF65-F5344CB8AC3E}">
        <p14:creationId xmlns:p14="http://schemas.microsoft.com/office/powerpoint/2010/main" val="2897657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03A9-9770-9845-83C7-D497F1B4C6D6}"/>
              </a:ext>
            </a:extLst>
          </p:cNvPr>
          <p:cNvSpPr>
            <a:spLocks noGrp="1"/>
          </p:cNvSpPr>
          <p:nvPr>
            <p:ph type="title"/>
          </p:nvPr>
        </p:nvSpPr>
        <p:spPr/>
        <p:txBody>
          <a:bodyPr/>
          <a:lstStyle/>
          <a:p>
            <a:r>
              <a:rPr lang="en-US" b="1" dirty="0">
                <a:solidFill>
                  <a:srgbClr val="FF9300"/>
                </a:solidFill>
                <a:latin typeface="+mn-lt"/>
              </a:rPr>
              <a:t>What are bibliometrics?</a:t>
            </a:r>
          </a:p>
        </p:txBody>
      </p:sp>
    </p:spTree>
    <p:extLst>
      <p:ext uri="{BB962C8B-B14F-4D97-AF65-F5344CB8AC3E}">
        <p14:creationId xmlns:p14="http://schemas.microsoft.com/office/powerpoint/2010/main" val="731567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6724EB-FBF6-8441-B6BE-C299E230648B}"/>
              </a:ext>
            </a:extLst>
          </p:cNvPr>
          <p:cNvPicPr>
            <a:picLocks noChangeAspect="1"/>
          </p:cNvPicPr>
          <p:nvPr/>
        </p:nvPicPr>
        <p:blipFill>
          <a:blip r:embed="rId2"/>
          <a:stretch>
            <a:fillRect/>
          </a:stretch>
        </p:blipFill>
        <p:spPr>
          <a:xfrm>
            <a:off x="2738152" y="5749631"/>
            <a:ext cx="2159000" cy="939800"/>
          </a:xfrm>
          <a:prstGeom prst="rect">
            <a:avLst/>
          </a:prstGeom>
        </p:spPr>
      </p:pic>
      <p:pic>
        <p:nvPicPr>
          <p:cNvPr id="11" name="Picture 10">
            <a:extLst>
              <a:ext uri="{FF2B5EF4-FFF2-40B4-BE49-F238E27FC236}">
                <a16:creationId xmlns:a16="http://schemas.microsoft.com/office/drawing/2014/main" id="{E8D2F52A-63E4-484E-B996-FBC8724B0A8F}"/>
              </a:ext>
            </a:extLst>
          </p:cNvPr>
          <p:cNvPicPr>
            <a:picLocks noChangeAspect="1"/>
          </p:cNvPicPr>
          <p:nvPr/>
        </p:nvPicPr>
        <p:blipFill>
          <a:blip r:embed="rId3"/>
          <a:stretch>
            <a:fillRect/>
          </a:stretch>
        </p:blipFill>
        <p:spPr>
          <a:xfrm>
            <a:off x="5240003" y="802832"/>
            <a:ext cx="3730944" cy="1081433"/>
          </a:xfrm>
          <a:prstGeom prst="rect">
            <a:avLst/>
          </a:prstGeom>
        </p:spPr>
      </p:pic>
      <p:pic>
        <p:nvPicPr>
          <p:cNvPr id="13" name="Picture 12">
            <a:extLst>
              <a:ext uri="{FF2B5EF4-FFF2-40B4-BE49-F238E27FC236}">
                <a16:creationId xmlns:a16="http://schemas.microsoft.com/office/drawing/2014/main" id="{416F0E03-EB34-AC4E-B872-19FD5C9212FE}"/>
              </a:ext>
            </a:extLst>
          </p:cNvPr>
          <p:cNvPicPr>
            <a:picLocks noChangeAspect="1"/>
          </p:cNvPicPr>
          <p:nvPr/>
        </p:nvPicPr>
        <p:blipFill>
          <a:blip r:embed="rId4"/>
          <a:stretch>
            <a:fillRect/>
          </a:stretch>
        </p:blipFill>
        <p:spPr>
          <a:xfrm>
            <a:off x="6329945" y="3722409"/>
            <a:ext cx="2336800" cy="863600"/>
          </a:xfrm>
          <a:prstGeom prst="rect">
            <a:avLst/>
          </a:prstGeom>
        </p:spPr>
      </p:pic>
      <p:pic>
        <p:nvPicPr>
          <p:cNvPr id="15" name="Picture 14">
            <a:extLst>
              <a:ext uri="{FF2B5EF4-FFF2-40B4-BE49-F238E27FC236}">
                <a16:creationId xmlns:a16="http://schemas.microsoft.com/office/drawing/2014/main" id="{821CA482-B89D-B043-8C65-7D7E00EB651A}"/>
              </a:ext>
            </a:extLst>
          </p:cNvPr>
          <p:cNvPicPr>
            <a:picLocks noChangeAspect="1"/>
          </p:cNvPicPr>
          <p:nvPr/>
        </p:nvPicPr>
        <p:blipFill>
          <a:blip r:embed="rId5"/>
          <a:stretch>
            <a:fillRect/>
          </a:stretch>
        </p:blipFill>
        <p:spPr>
          <a:xfrm>
            <a:off x="9683475" y="3323522"/>
            <a:ext cx="1904785" cy="1523828"/>
          </a:xfrm>
          <a:prstGeom prst="rect">
            <a:avLst/>
          </a:prstGeom>
        </p:spPr>
      </p:pic>
      <p:pic>
        <p:nvPicPr>
          <p:cNvPr id="17" name="Picture 16">
            <a:extLst>
              <a:ext uri="{FF2B5EF4-FFF2-40B4-BE49-F238E27FC236}">
                <a16:creationId xmlns:a16="http://schemas.microsoft.com/office/drawing/2014/main" id="{0C664E0E-10F1-A442-BA4C-14306D13FE3E}"/>
              </a:ext>
            </a:extLst>
          </p:cNvPr>
          <p:cNvPicPr>
            <a:picLocks noChangeAspect="1"/>
          </p:cNvPicPr>
          <p:nvPr/>
        </p:nvPicPr>
        <p:blipFill>
          <a:blip r:embed="rId6"/>
          <a:stretch>
            <a:fillRect/>
          </a:stretch>
        </p:blipFill>
        <p:spPr>
          <a:xfrm>
            <a:off x="307051" y="2467418"/>
            <a:ext cx="1651000" cy="901700"/>
          </a:xfrm>
          <a:prstGeom prst="rect">
            <a:avLst/>
          </a:prstGeom>
        </p:spPr>
      </p:pic>
      <p:pic>
        <p:nvPicPr>
          <p:cNvPr id="19" name="Picture 18">
            <a:extLst>
              <a:ext uri="{FF2B5EF4-FFF2-40B4-BE49-F238E27FC236}">
                <a16:creationId xmlns:a16="http://schemas.microsoft.com/office/drawing/2014/main" id="{F8C42D2B-25FE-434E-9AF8-CD3EAE7CD72D}"/>
              </a:ext>
            </a:extLst>
          </p:cNvPr>
          <p:cNvPicPr>
            <a:picLocks noChangeAspect="1"/>
          </p:cNvPicPr>
          <p:nvPr/>
        </p:nvPicPr>
        <p:blipFill>
          <a:blip r:embed="rId7"/>
          <a:stretch>
            <a:fillRect/>
          </a:stretch>
        </p:blipFill>
        <p:spPr>
          <a:xfrm>
            <a:off x="423234" y="3746008"/>
            <a:ext cx="2016974" cy="1260609"/>
          </a:xfrm>
          <a:prstGeom prst="rect">
            <a:avLst/>
          </a:prstGeom>
        </p:spPr>
      </p:pic>
      <p:pic>
        <p:nvPicPr>
          <p:cNvPr id="21" name="Picture 20">
            <a:extLst>
              <a:ext uri="{FF2B5EF4-FFF2-40B4-BE49-F238E27FC236}">
                <a16:creationId xmlns:a16="http://schemas.microsoft.com/office/drawing/2014/main" id="{158E2785-B2EE-DA41-81B2-553B65A1336D}"/>
              </a:ext>
            </a:extLst>
          </p:cNvPr>
          <p:cNvPicPr>
            <a:picLocks noChangeAspect="1"/>
          </p:cNvPicPr>
          <p:nvPr/>
        </p:nvPicPr>
        <p:blipFill>
          <a:blip r:embed="rId8"/>
          <a:stretch>
            <a:fillRect/>
          </a:stretch>
        </p:blipFill>
        <p:spPr>
          <a:xfrm>
            <a:off x="6158552" y="5760445"/>
            <a:ext cx="3112514" cy="757470"/>
          </a:xfrm>
          <a:prstGeom prst="rect">
            <a:avLst/>
          </a:prstGeom>
        </p:spPr>
      </p:pic>
      <p:pic>
        <p:nvPicPr>
          <p:cNvPr id="23" name="Picture 22">
            <a:extLst>
              <a:ext uri="{FF2B5EF4-FFF2-40B4-BE49-F238E27FC236}">
                <a16:creationId xmlns:a16="http://schemas.microsoft.com/office/drawing/2014/main" id="{B7DFCFEF-5377-0F4B-BAED-D67B33273C0C}"/>
              </a:ext>
            </a:extLst>
          </p:cNvPr>
          <p:cNvPicPr>
            <a:picLocks noChangeAspect="1"/>
          </p:cNvPicPr>
          <p:nvPr/>
        </p:nvPicPr>
        <p:blipFill>
          <a:blip r:embed="rId9"/>
          <a:stretch>
            <a:fillRect/>
          </a:stretch>
        </p:blipFill>
        <p:spPr>
          <a:xfrm>
            <a:off x="9271066" y="1753255"/>
            <a:ext cx="2760744" cy="1447380"/>
          </a:xfrm>
          <a:prstGeom prst="rect">
            <a:avLst/>
          </a:prstGeom>
        </p:spPr>
      </p:pic>
      <p:pic>
        <p:nvPicPr>
          <p:cNvPr id="25" name="Picture 24">
            <a:extLst>
              <a:ext uri="{FF2B5EF4-FFF2-40B4-BE49-F238E27FC236}">
                <a16:creationId xmlns:a16="http://schemas.microsoft.com/office/drawing/2014/main" id="{78FFE168-53A6-A84F-A4B2-FBDE753F0B2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51748" y="3119191"/>
            <a:ext cx="2419500" cy="1269090"/>
          </a:xfrm>
          <a:prstGeom prst="rect">
            <a:avLst/>
          </a:prstGeom>
        </p:spPr>
      </p:pic>
      <p:pic>
        <p:nvPicPr>
          <p:cNvPr id="27" name="Picture 26">
            <a:extLst>
              <a:ext uri="{FF2B5EF4-FFF2-40B4-BE49-F238E27FC236}">
                <a16:creationId xmlns:a16="http://schemas.microsoft.com/office/drawing/2014/main" id="{D1E8E62B-A6C7-0A41-913F-1714C6573C3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886068" y="4667410"/>
            <a:ext cx="5169168" cy="892392"/>
          </a:xfrm>
          <a:prstGeom prst="rect">
            <a:avLst/>
          </a:prstGeom>
        </p:spPr>
      </p:pic>
      <p:pic>
        <p:nvPicPr>
          <p:cNvPr id="29" name="Picture 28">
            <a:extLst>
              <a:ext uri="{FF2B5EF4-FFF2-40B4-BE49-F238E27FC236}">
                <a16:creationId xmlns:a16="http://schemas.microsoft.com/office/drawing/2014/main" id="{A604E046-B404-F844-8143-DC4C1C72022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826" y="5381597"/>
            <a:ext cx="2378999" cy="951600"/>
          </a:xfrm>
          <a:prstGeom prst="rect">
            <a:avLst/>
          </a:prstGeom>
        </p:spPr>
      </p:pic>
      <p:pic>
        <p:nvPicPr>
          <p:cNvPr id="31" name="Picture 30">
            <a:extLst>
              <a:ext uri="{FF2B5EF4-FFF2-40B4-BE49-F238E27FC236}">
                <a16:creationId xmlns:a16="http://schemas.microsoft.com/office/drawing/2014/main" id="{6EAF1F8E-7DE4-3145-BA5B-C85F9A954F9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1748" y="2283785"/>
            <a:ext cx="1834450" cy="575301"/>
          </a:xfrm>
          <a:prstGeom prst="rect">
            <a:avLst/>
          </a:prstGeom>
        </p:spPr>
      </p:pic>
      <p:pic>
        <p:nvPicPr>
          <p:cNvPr id="33" name="Picture 32">
            <a:extLst>
              <a:ext uri="{FF2B5EF4-FFF2-40B4-BE49-F238E27FC236}">
                <a16:creationId xmlns:a16="http://schemas.microsoft.com/office/drawing/2014/main" id="{CB8BDFA8-75C6-A343-9A9F-F9700E10C5D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12313" y="751272"/>
            <a:ext cx="1347510" cy="1323660"/>
          </a:xfrm>
          <a:prstGeom prst="rect">
            <a:avLst/>
          </a:prstGeom>
        </p:spPr>
      </p:pic>
      <p:pic>
        <p:nvPicPr>
          <p:cNvPr id="35" name="Picture 34">
            <a:extLst>
              <a:ext uri="{FF2B5EF4-FFF2-40B4-BE49-F238E27FC236}">
                <a16:creationId xmlns:a16="http://schemas.microsoft.com/office/drawing/2014/main" id="{DD499F2C-F97C-4F48-B279-5582A967A241}"/>
              </a:ext>
            </a:extLst>
          </p:cNvPr>
          <p:cNvPicPr>
            <a:picLocks noChangeAspect="1"/>
          </p:cNvPicPr>
          <p:nvPr/>
        </p:nvPicPr>
        <p:blipFill>
          <a:blip r:embed="rId15"/>
          <a:stretch>
            <a:fillRect/>
          </a:stretch>
        </p:blipFill>
        <p:spPr>
          <a:xfrm>
            <a:off x="9777105" y="4920596"/>
            <a:ext cx="2222069" cy="1412601"/>
          </a:xfrm>
          <a:prstGeom prst="rect">
            <a:avLst/>
          </a:prstGeom>
        </p:spPr>
      </p:pic>
      <p:pic>
        <p:nvPicPr>
          <p:cNvPr id="37" name="Picture 36">
            <a:extLst>
              <a:ext uri="{FF2B5EF4-FFF2-40B4-BE49-F238E27FC236}">
                <a16:creationId xmlns:a16="http://schemas.microsoft.com/office/drawing/2014/main" id="{858860ED-5BA3-6246-B5DE-16F24E55117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09171" y="1100384"/>
            <a:ext cx="2066482" cy="1162159"/>
          </a:xfrm>
          <a:prstGeom prst="rect">
            <a:avLst/>
          </a:prstGeom>
        </p:spPr>
      </p:pic>
      <p:pic>
        <p:nvPicPr>
          <p:cNvPr id="39" name="Picture 38">
            <a:extLst>
              <a:ext uri="{FF2B5EF4-FFF2-40B4-BE49-F238E27FC236}">
                <a16:creationId xmlns:a16="http://schemas.microsoft.com/office/drawing/2014/main" id="{393603C6-C3D1-6140-9FED-DB73A64D4387}"/>
              </a:ext>
            </a:extLst>
          </p:cNvPr>
          <p:cNvPicPr>
            <a:picLocks noChangeAspect="1"/>
          </p:cNvPicPr>
          <p:nvPr/>
        </p:nvPicPr>
        <p:blipFill>
          <a:blip r:embed="rId17"/>
          <a:stretch>
            <a:fillRect/>
          </a:stretch>
        </p:blipFill>
        <p:spPr>
          <a:xfrm>
            <a:off x="5382496" y="2223321"/>
            <a:ext cx="2746518" cy="949059"/>
          </a:xfrm>
          <a:prstGeom prst="rect">
            <a:avLst/>
          </a:prstGeom>
        </p:spPr>
      </p:pic>
      <p:sp>
        <p:nvSpPr>
          <p:cNvPr id="2" name="TextBox 1">
            <a:extLst>
              <a:ext uri="{FF2B5EF4-FFF2-40B4-BE49-F238E27FC236}">
                <a16:creationId xmlns:a16="http://schemas.microsoft.com/office/drawing/2014/main" id="{051031C4-94F4-4A4C-BEFA-653408D9D5F3}"/>
              </a:ext>
            </a:extLst>
          </p:cNvPr>
          <p:cNvSpPr txBox="1"/>
          <p:nvPr/>
        </p:nvSpPr>
        <p:spPr>
          <a:xfrm>
            <a:off x="1169089" y="134160"/>
            <a:ext cx="95469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79646">
                    <a:lumMod val="75000"/>
                  </a:srgbClr>
                </a:solidFill>
                <a:effectLst/>
                <a:uLnTx/>
                <a:uFillTx/>
                <a:latin typeface="Calibri"/>
                <a:ea typeface="+mn-ea"/>
                <a:cs typeface="+mn-cs"/>
              </a:rPr>
              <a:t>A confusing array of tools available for research evaluation and reporting.</a:t>
            </a:r>
          </a:p>
        </p:txBody>
      </p:sp>
    </p:spTree>
    <p:extLst>
      <p:ext uri="{BB962C8B-B14F-4D97-AF65-F5344CB8AC3E}">
        <p14:creationId xmlns:p14="http://schemas.microsoft.com/office/powerpoint/2010/main" val="1734070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5-18 at 11.24.1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025" y="-47476"/>
            <a:ext cx="12192000" cy="6905476"/>
          </a:xfrm>
          <a:prstGeom prst="rect">
            <a:avLst/>
          </a:prstGeom>
        </p:spPr>
      </p:pic>
      <p:sp>
        <p:nvSpPr>
          <p:cNvPr id="2" name="Title 1"/>
          <p:cNvSpPr>
            <a:spLocks noGrp="1"/>
          </p:cNvSpPr>
          <p:nvPr>
            <p:ph type="title"/>
          </p:nvPr>
        </p:nvSpPr>
        <p:spPr>
          <a:xfrm>
            <a:off x="609600" y="-47476"/>
            <a:ext cx="10972800" cy="1143000"/>
          </a:xfrm>
        </p:spPr>
        <p:txBody>
          <a:bodyPr>
            <a:normAutofit/>
          </a:bodyPr>
          <a:lstStyle/>
          <a:p>
            <a:r>
              <a:rPr lang="en-US" b="1" i="1" dirty="0">
                <a:solidFill>
                  <a:schemeClr val="accent1">
                    <a:lumMod val="50000"/>
                  </a:schemeClr>
                </a:solidFill>
              </a:rPr>
              <a:t>The Research Evaluation Landscape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31329630"/>
              </p:ext>
            </p:extLst>
          </p:nvPr>
        </p:nvGraphicFramePr>
        <p:xfrm>
          <a:off x="304799" y="1059085"/>
          <a:ext cx="12087225" cy="519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05A7389-A273-EE40-9BBB-317492907A98}"/>
              </a:ext>
            </a:extLst>
          </p:cNvPr>
          <p:cNvSpPr/>
          <p:nvPr/>
        </p:nvSpPr>
        <p:spPr>
          <a:xfrm>
            <a:off x="3213463" y="849086"/>
            <a:ext cx="2882537" cy="5630091"/>
          </a:xfrm>
          <a:prstGeom prst="rect">
            <a:avLst/>
          </a:prstGeom>
          <a:no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22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E8F2-911A-204C-9EC4-58C559ECF211}"/>
              </a:ext>
            </a:extLst>
          </p:cNvPr>
          <p:cNvSpPr>
            <a:spLocks noGrp="1"/>
          </p:cNvSpPr>
          <p:nvPr>
            <p:ph type="title"/>
          </p:nvPr>
        </p:nvSpPr>
        <p:spPr>
          <a:xfrm>
            <a:off x="-918754" y="0"/>
            <a:ext cx="10755085" cy="666206"/>
          </a:xfrm>
        </p:spPr>
        <p:txBody>
          <a:bodyPr>
            <a:normAutofit fontScale="90000"/>
          </a:bodyPr>
          <a:lstStyle/>
          <a:p>
            <a:r>
              <a:rPr lang="en-US" b="1" dirty="0">
                <a:solidFill>
                  <a:srgbClr val="FF9300"/>
                </a:solidFill>
              </a:rPr>
              <a:t>Web of Science</a:t>
            </a:r>
          </a:p>
        </p:txBody>
      </p:sp>
      <p:sp>
        <p:nvSpPr>
          <p:cNvPr id="3" name="Content Placeholder 2">
            <a:extLst>
              <a:ext uri="{FF2B5EF4-FFF2-40B4-BE49-F238E27FC236}">
                <a16:creationId xmlns:a16="http://schemas.microsoft.com/office/drawing/2014/main" id="{AD2F77C7-F301-894B-B6F3-ED8615521353}"/>
              </a:ext>
            </a:extLst>
          </p:cNvPr>
          <p:cNvSpPr>
            <a:spLocks noGrp="1"/>
          </p:cNvSpPr>
          <p:nvPr>
            <p:ph idx="1"/>
          </p:nvPr>
        </p:nvSpPr>
        <p:spPr>
          <a:xfrm>
            <a:off x="400594" y="666206"/>
            <a:ext cx="10972800" cy="4525963"/>
          </a:xfrm>
        </p:spPr>
        <p:txBody>
          <a:bodyPr>
            <a:normAutofit fontScale="92500" lnSpcReduction="20000"/>
          </a:bodyPr>
          <a:lstStyle/>
          <a:p>
            <a:r>
              <a:rPr lang="en-US" sz="2800" dirty="0"/>
              <a:t>Source: Clarivate Analytics</a:t>
            </a:r>
          </a:p>
          <a:p>
            <a:r>
              <a:rPr lang="en-IE" sz="2800" dirty="0"/>
              <a:t>An abstract and citation database.  </a:t>
            </a:r>
          </a:p>
          <a:p>
            <a:r>
              <a:rPr lang="en-IE" sz="2800" dirty="0"/>
              <a:t>A curated database focused on quality; coverage issues especially for particular disciplines.</a:t>
            </a:r>
          </a:p>
          <a:p>
            <a:r>
              <a:rPr lang="en-IE" sz="2800" dirty="0"/>
              <a:t>Use to: perform a basic analysis of researchers’ outputs and to find metrics such as h-index, overall citations and publications.  Facility to export lists of publications and citations. [Use the search and filter functionality and then click ‘citation analysis’]</a:t>
            </a:r>
          </a:p>
          <a:p>
            <a:r>
              <a:rPr lang="en-IE" sz="2800" dirty="0"/>
              <a:t>Further analyses are supported (‘analyse’ search results by collaborating countries, institutions etc.)</a:t>
            </a:r>
          </a:p>
          <a:p>
            <a:r>
              <a:rPr lang="en-US" sz="2800" dirty="0" err="1"/>
              <a:t>InCites</a:t>
            </a:r>
            <a:r>
              <a:rPr lang="en-US" sz="2800" dirty="0"/>
              <a:t>, a benchmarking and deeper analysis tool is based on Web of Science data and requires another subscription</a:t>
            </a:r>
            <a:r>
              <a:rPr lang="en-US" dirty="0"/>
              <a:t>.</a:t>
            </a:r>
          </a:p>
        </p:txBody>
      </p:sp>
    </p:spTree>
    <p:extLst>
      <p:ext uri="{BB962C8B-B14F-4D97-AF65-F5344CB8AC3E}">
        <p14:creationId xmlns:p14="http://schemas.microsoft.com/office/powerpoint/2010/main" val="2554048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E8F2-911A-204C-9EC4-58C559ECF211}"/>
              </a:ext>
            </a:extLst>
          </p:cNvPr>
          <p:cNvSpPr>
            <a:spLocks noGrp="1"/>
          </p:cNvSpPr>
          <p:nvPr>
            <p:ph type="title"/>
          </p:nvPr>
        </p:nvSpPr>
        <p:spPr>
          <a:xfrm>
            <a:off x="-918754" y="0"/>
            <a:ext cx="10755085" cy="666206"/>
          </a:xfrm>
        </p:spPr>
        <p:txBody>
          <a:bodyPr>
            <a:normAutofit fontScale="90000"/>
          </a:bodyPr>
          <a:lstStyle/>
          <a:p>
            <a:r>
              <a:rPr lang="en-US" b="1" dirty="0">
                <a:solidFill>
                  <a:srgbClr val="FF9300"/>
                </a:solidFill>
              </a:rPr>
              <a:t>Scopus</a:t>
            </a:r>
          </a:p>
        </p:txBody>
      </p:sp>
      <p:sp>
        <p:nvSpPr>
          <p:cNvPr id="3" name="Content Placeholder 2">
            <a:extLst>
              <a:ext uri="{FF2B5EF4-FFF2-40B4-BE49-F238E27FC236}">
                <a16:creationId xmlns:a16="http://schemas.microsoft.com/office/drawing/2014/main" id="{AD2F77C7-F301-894B-B6F3-ED8615521353}"/>
              </a:ext>
            </a:extLst>
          </p:cNvPr>
          <p:cNvSpPr>
            <a:spLocks noGrp="1"/>
          </p:cNvSpPr>
          <p:nvPr>
            <p:ph idx="1"/>
          </p:nvPr>
        </p:nvSpPr>
        <p:spPr>
          <a:xfrm>
            <a:off x="130629" y="666206"/>
            <a:ext cx="11691257" cy="4525963"/>
          </a:xfrm>
        </p:spPr>
        <p:txBody>
          <a:bodyPr>
            <a:normAutofit fontScale="85000" lnSpcReduction="20000"/>
          </a:bodyPr>
          <a:lstStyle/>
          <a:p>
            <a:r>
              <a:rPr lang="en-US" sz="2800" dirty="0"/>
              <a:t>Source: Elsevier</a:t>
            </a:r>
          </a:p>
          <a:p>
            <a:r>
              <a:rPr lang="en-IE" sz="2800" dirty="0"/>
              <a:t>An abstract and citation database.  </a:t>
            </a:r>
          </a:p>
          <a:p>
            <a:r>
              <a:rPr lang="en-IE" sz="2800" dirty="0"/>
              <a:t>A curated database focused on quality; coverage issues especially for particular disciplines.</a:t>
            </a:r>
          </a:p>
          <a:p>
            <a:r>
              <a:rPr lang="en-IE" sz="2800" dirty="0"/>
              <a:t>Use to: perform a basic analysis of researchers’ outputs and to find metrics such as h-index, overall citations and publications.  Facility to export lists of publications and citations. [Use the search and filter functionality and select, and then click ‘citation analysis’]</a:t>
            </a:r>
          </a:p>
          <a:p>
            <a:r>
              <a:rPr lang="en-IE" sz="2800" dirty="0"/>
              <a:t>Further analyses are supported (‘analyse’ search results by collaborating countries, institutions etc.)</a:t>
            </a:r>
          </a:p>
          <a:p>
            <a:r>
              <a:rPr lang="en-US" sz="2800" dirty="0" err="1"/>
              <a:t>SciVal</a:t>
            </a:r>
            <a:r>
              <a:rPr lang="en-US" sz="2800" dirty="0"/>
              <a:t>, a benchmarking and deeper analysis tool is based on Scopus data and requires another subscription</a:t>
            </a:r>
            <a:r>
              <a:rPr lang="en-US" dirty="0"/>
              <a:t>.</a:t>
            </a:r>
          </a:p>
          <a:p>
            <a:r>
              <a:rPr lang="en-US" sz="2800" dirty="0"/>
              <a:t>Free Scopus author profiles with citations data can be accessed on the web.</a:t>
            </a:r>
          </a:p>
        </p:txBody>
      </p:sp>
    </p:spTree>
    <p:extLst>
      <p:ext uri="{BB962C8B-B14F-4D97-AF65-F5344CB8AC3E}">
        <p14:creationId xmlns:p14="http://schemas.microsoft.com/office/powerpoint/2010/main" val="662986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3261" r="96739">
                        <a14:foregroundMark x1="41304" y1="6011" x2="44565" y2="5464"/>
                      </a14:backgroundRemoval>
                    </a14:imgEffect>
                  </a14:imgLayer>
                </a14:imgProps>
              </a:ext>
            </a:extLst>
          </a:blip>
          <a:stretch>
            <a:fillRect/>
          </a:stretch>
        </p:blipFill>
        <p:spPr>
          <a:xfrm>
            <a:off x="3637884" y="1186249"/>
            <a:ext cx="8554116" cy="5671751"/>
          </a:xfrm>
          <a:prstGeom prst="rect">
            <a:avLst/>
          </a:prstGeom>
        </p:spPr>
      </p:pic>
      <p:sp>
        <p:nvSpPr>
          <p:cNvPr id="2" name="TextBox 1">
            <a:extLst>
              <a:ext uri="{FF2B5EF4-FFF2-40B4-BE49-F238E27FC236}">
                <a16:creationId xmlns:a16="http://schemas.microsoft.com/office/drawing/2014/main" id="{A608804E-9234-3B43-BDCC-9B6BEB2FE71E}"/>
              </a:ext>
            </a:extLst>
          </p:cNvPr>
          <p:cNvSpPr txBox="1"/>
          <p:nvPr/>
        </p:nvSpPr>
        <p:spPr>
          <a:xfrm>
            <a:off x="556592" y="1186249"/>
            <a:ext cx="479066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Tools &amp; Resources by: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Accessibility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Coverage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Functionality</a:t>
            </a:r>
          </a:p>
        </p:txBody>
      </p:sp>
    </p:spTree>
    <p:extLst>
      <p:ext uri="{BB962C8B-B14F-4D97-AF65-F5344CB8AC3E}">
        <p14:creationId xmlns:p14="http://schemas.microsoft.com/office/powerpoint/2010/main" val="353187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BDAB-30A9-9548-AF59-0FB5263D68F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BBEBB28-158B-D949-BCDF-A7DB35C743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5CAC70-3352-0348-B5D9-A943857455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950" y="824244"/>
            <a:ext cx="10706100" cy="5875764"/>
          </a:xfrm>
          <a:prstGeom prst="rect">
            <a:avLst/>
          </a:prstGeom>
        </p:spPr>
      </p:pic>
      <p:sp>
        <p:nvSpPr>
          <p:cNvPr id="5" name="TextBox 4">
            <a:extLst>
              <a:ext uri="{FF2B5EF4-FFF2-40B4-BE49-F238E27FC236}">
                <a16:creationId xmlns:a16="http://schemas.microsoft.com/office/drawing/2014/main" id="{6C5E4D99-90A1-EA42-AD8A-DA8A0FAB0BEE}"/>
              </a:ext>
            </a:extLst>
          </p:cNvPr>
          <p:cNvSpPr txBox="1"/>
          <p:nvPr/>
        </p:nvSpPr>
        <p:spPr>
          <a:xfrm>
            <a:off x="876300" y="125815"/>
            <a:ext cx="11210925" cy="584775"/>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a:ea typeface="+mn-ea"/>
                <a:cs typeface="+mn-cs"/>
              </a:rPr>
              <a:t>Scopus free author profiles via: </a:t>
            </a:r>
            <a:r>
              <a:rPr kumimoji="0" lang="en-US" sz="32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http://scopus.com</a:t>
            </a:r>
            <a:r>
              <a:rPr kumimoji="0" lang="en-US" sz="3200" b="0" i="0" u="none" strike="noStrike" kern="1200" cap="none" spc="0" normalizeH="0" baseline="0" noProof="0" dirty="0">
                <a:ln>
                  <a:noFill/>
                </a:ln>
                <a:solidFill>
                  <a:srgbClr val="0070C0"/>
                </a:solidFill>
                <a:effectLst/>
                <a:uLnTx/>
                <a:uFillTx/>
                <a:latin typeface="Calibri"/>
                <a:ea typeface="+mn-ea"/>
                <a:cs typeface="+mn-cs"/>
              </a:rPr>
              <a:t> </a:t>
            </a:r>
          </a:p>
        </p:txBody>
      </p:sp>
    </p:spTree>
    <p:extLst>
      <p:ext uri="{BB962C8B-B14F-4D97-AF65-F5344CB8AC3E}">
        <p14:creationId xmlns:p14="http://schemas.microsoft.com/office/powerpoint/2010/main" val="3328417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FF2A-E624-734A-8472-466D0456A1F7}"/>
              </a:ext>
            </a:extLst>
          </p:cNvPr>
          <p:cNvSpPr>
            <a:spLocks noGrp="1"/>
          </p:cNvSpPr>
          <p:nvPr>
            <p:ph type="title"/>
          </p:nvPr>
        </p:nvSpPr>
        <p:spPr>
          <a:xfrm>
            <a:off x="-1114698" y="293756"/>
            <a:ext cx="10972800" cy="1143000"/>
          </a:xfrm>
        </p:spPr>
        <p:txBody>
          <a:bodyPr/>
          <a:lstStyle/>
          <a:p>
            <a:r>
              <a:rPr lang="en-US" b="1" dirty="0"/>
              <a:t>Google Scholar</a:t>
            </a:r>
          </a:p>
        </p:txBody>
      </p:sp>
      <p:pic>
        <p:nvPicPr>
          <p:cNvPr id="4098" name="Picture 2" descr="Image result for google scholar logo">
            <a:extLst>
              <a:ext uri="{FF2B5EF4-FFF2-40B4-BE49-F238E27FC236}">
                <a16:creationId xmlns:a16="http://schemas.microsoft.com/office/drawing/2014/main" id="{92C6CFF6-F57C-D94F-9B88-7FBE055FC5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08788" y="365125"/>
            <a:ext cx="37465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70202A8-DA7D-7E43-8D2E-B1046170D7B8}"/>
              </a:ext>
            </a:extLst>
          </p:cNvPr>
          <p:cNvPicPr>
            <a:picLocks noChangeAspect="1"/>
          </p:cNvPicPr>
          <p:nvPr/>
        </p:nvPicPr>
        <p:blipFill>
          <a:blip r:embed="rId3"/>
          <a:stretch>
            <a:fillRect/>
          </a:stretch>
        </p:blipFill>
        <p:spPr>
          <a:xfrm>
            <a:off x="280987" y="1690688"/>
            <a:ext cx="7759700" cy="3924300"/>
          </a:xfrm>
          <a:prstGeom prst="rect">
            <a:avLst/>
          </a:prstGeom>
        </p:spPr>
      </p:pic>
      <p:sp>
        <p:nvSpPr>
          <p:cNvPr id="5" name="TextBox 4">
            <a:extLst>
              <a:ext uri="{FF2B5EF4-FFF2-40B4-BE49-F238E27FC236}">
                <a16:creationId xmlns:a16="http://schemas.microsoft.com/office/drawing/2014/main" id="{59F4E664-E6D1-9A4F-B34A-1494BB530FF9}"/>
              </a:ext>
            </a:extLst>
          </p:cNvPr>
          <p:cNvSpPr txBox="1"/>
          <p:nvPr/>
        </p:nvSpPr>
        <p:spPr>
          <a:xfrm>
            <a:off x="8267701" y="2118836"/>
            <a:ext cx="361156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Also: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a ‘black box’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Errors &amp; duplication not always easy to fix.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API (can’t import to other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coverage is excellent (books, book chapter included)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Google Citation profiles provide bibliometric data &amp; can be validated;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Downloadable to RIS &amp;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BibTex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free</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479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2753-A9B4-3B45-ABE3-69CAC76AE1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8FA50B-75A2-6B4C-8C4D-071D3261D82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958D0E6-675C-9A47-ADAE-E576F79E41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2686"/>
            <a:ext cx="12192000" cy="6492628"/>
          </a:xfrm>
          <a:prstGeom prst="rect">
            <a:avLst/>
          </a:prstGeom>
        </p:spPr>
      </p:pic>
    </p:spTree>
    <p:extLst>
      <p:ext uri="{BB962C8B-B14F-4D97-AF65-F5344CB8AC3E}">
        <p14:creationId xmlns:p14="http://schemas.microsoft.com/office/powerpoint/2010/main" val="2458603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FF2A-E624-734A-8472-466D0456A1F7}"/>
              </a:ext>
            </a:extLst>
          </p:cNvPr>
          <p:cNvSpPr>
            <a:spLocks noGrp="1"/>
          </p:cNvSpPr>
          <p:nvPr>
            <p:ph type="title"/>
          </p:nvPr>
        </p:nvSpPr>
        <p:spPr/>
        <p:txBody>
          <a:bodyPr>
            <a:normAutofit fontScale="90000"/>
          </a:bodyPr>
          <a:lstStyle/>
          <a:p>
            <a:r>
              <a:rPr lang="en-US" b="1" dirty="0"/>
              <a:t>Publish or Perish (analytics based on Google Scholar data)</a:t>
            </a:r>
          </a:p>
        </p:txBody>
      </p:sp>
      <p:sp>
        <p:nvSpPr>
          <p:cNvPr id="3" name="TextBox 2">
            <a:extLst>
              <a:ext uri="{FF2B5EF4-FFF2-40B4-BE49-F238E27FC236}">
                <a16:creationId xmlns:a16="http://schemas.microsoft.com/office/drawing/2014/main" id="{95D48550-3889-6643-984A-FAB94D3228E7}"/>
              </a:ext>
            </a:extLst>
          </p:cNvPr>
          <p:cNvSpPr txBox="1"/>
          <p:nvPr/>
        </p:nvSpPr>
        <p:spPr>
          <a:xfrm>
            <a:off x="509587" y="1779687"/>
            <a:ext cx="7396523"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From Virginia Tech [ </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http://www.lib.vt.edu/research/metrics/publish-perish.html</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Publish or perish tool</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 is a software program that retrieves and </a:t>
            </a:r>
            <a:r>
              <a:rPr kumimoji="0" lang="en-IE" sz="1800" b="0" i="0" u="none" strike="noStrike" kern="1200" cap="none" spc="0" normalizeH="0" baseline="0" noProof="0" dirty="0" err="1">
                <a:ln>
                  <a:noFill/>
                </a:ln>
                <a:solidFill>
                  <a:prstClr val="black"/>
                </a:solidFill>
                <a:effectLst/>
                <a:uLnTx/>
                <a:uFillTx/>
                <a:latin typeface="Calibri" panose="020F0502020204030204"/>
                <a:ea typeface="+mn-ea"/>
                <a:cs typeface="+mn-cs"/>
              </a:rPr>
              <a:t>analyzes</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 academic citations. It uses </a:t>
            </a:r>
            <a:r>
              <a:rPr kumimoji="0" lang="en-IE" sz="18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Google Scholar</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IE" sz="1800" b="0" i="0" u="sng" strike="noStrike" kern="1200" cap="none" spc="0" normalizeH="0" baseline="0" noProof="0" dirty="0">
                <a:ln>
                  <a:noFill/>
                </a:ln>
                <a:solidFill>
                  <a:prstClr val="black"/>
                </a:solidFill>
                <a:effectLst/>
                <a:uLnTx/>
                <a:uFillTx/>
                <a:latin typeface="Calibri" panose="020F0502020204030204"/>
                <a:ea typeface="+mn-ea"/>
                <a:cs typeface="+mn-cs"/>
                <a:hlinkClick r:id="rId5"/>
              </a:rPr>
              <a:t>Microsoft Academic Search</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 to obtain raw citations, then </a:t>
            </a:r>
            <a:r>
              <a:rPr kumimoji="0" lang="en-IE" sz="1800" b="0" i="0" u="none" strike="noStrike" kern="1200" cap="none" spc="0" normalizeH="0" baseline="0" noProof="0" dirty="0" err="1">
                <a:ln>
                  <a:noFill/>
                </a:ln>
                <a:solidFill>
                  <a:prstClr val="black"/>
                </a:solidFill>
                <a:effectLst/>
                <a:uLnTx/>
                <a:uFillTx/>
                <a:latin typeface="Calibri" panose="020F0502020204030204"/>
                <a:ea typeface="+mn-ea"/>
                <a:cs typeface="+mn-cs"/>
              </a:rPr>
              <a:t>analyzes</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 these and presents the </a:t>
            </a:r>
            <a:r>
              <a:rPr kumimoji="0" lang="en-IE" sz="1800" b="0" i="0" u="sng" strike="noStrike" kern="1200" cap="none" spc="0" normalizeH="0" baseline="0" noProof="0" dirty="0">
                <a:ln>
                  <a:noFill/>
                </a:ln>
                <a:solidFill>
                  <a:prstClr val="black"/>
                </a:solidFill>
                <a:effectLst/>
                <a:uLnTx/>
                <a:uFillTx/>
                <a:latin typeface="Calibri" panose="020F0502020204030204"/>
                <a:ea typeface="+mn-ea"/>
                <a:cs typeface="+mn-cs"/>
                <a:hlinkClick r:id="rId6"/>
              </a:rPr>
              <a:t>following metrics</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Total number of papers and total number of citations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Average citations per paper, citations per author, papers per author, and citations per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Hirsch's </a:t>
            </a:r>
            <a:r>
              <a:rPr kumimoji="0" lang="en-IE" sz="1800" b="0" i="0" u="sng" strike="noStrike" kern="1200" cap="none" spc="0" normalizeH="0" baseline="0" noProof="0" dirty="0">
                <a:ln>
                  <a:noFill/>
                </a:ln>
                <a:solidFill>
                  <a:prstClr val="black"/>
                </a:solidFill>
                <a:effectLst/>
                <a:uLnTx/>
                <a:uFillTx/>
                <a:latin typeface="Calibri" panose="020F0502020204030204"/>
                <a:ea typeface="+mn-ea"/>
                <a:cs typeface="+mn-cs"/>
                <a:hlinkClick r:id="rId7"/>
              </a:rPr>
              <a:t>h-index</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 and related parameters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err="1">
                <a:ln>
                  <a:noFill/>
                </a:ln>
                <a:solidFill>
                  <a:prstClr val="black"/>
                </a:solidFill>
                <a:effectLst/>
                <a:uLnTx/>
                <a:uFillTx/>
                <a:latin typeface="Calibri" panose="020F0502020204030204"/>
                <a:ea typeface="+mn-ea"/>
                <a:cs typeface="+mn-cs"/>
              </a:rPr>
              <a:t>Egghe's</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 g-index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The contemporary h-index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Three variations of individual h-indices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The average annual increase in the individual h-index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The age-weighted citation 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An analysis of the number of authors per papers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AE4FB8D-2629-4D4F-A63F-B55F7F291BB2}"/>
              </a:ext>
            </a:extLst>
          </p:cNvPr>
          <p:cNvSpPr txBox="1"/>
          <p:nvPr/>
        </p:nvSpPr>
        <p:spPr>
          <a:xfrm>
            <a:off x="8239126" y="3925095"/>
            <a:ext cx="3614737" cy="1938992"/>
          </a:xfrm>
          <a:prstGeom prst="rect">
            <a:avLst/>
          </a:prstGeom>
          <a:solidFill>
            <a:schemeClr val="accent2">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Free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Desktop-based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Download limit of 1K records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Good training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Useful – especially for arts, humanities &amp; social sciences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254E423B-20CE-034B-8607-CDB2634E259C}"/>
              </a:ext>
            </a:extLst>
          </p:cNvPr>
          <p:cNvSpPr txBox="1"/>
          <p:nvPr/>
        </p:nvSpPr>
        <p:spPr>
          <a:xfrm>
            <a:off x="8239126" y="5937228"/>
            <a:ext cx="3443287" cy="642937"/>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https://harzing.com/resources/publish-or-perish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074" name="Picture 2" descr="Anne-Wil Harzing">
            <a:extLst>
              <a:ext uri="{FF2B5EF4-FFF2-40B4-BE49-F238E27FC236}">
                <a16:creationId xmlns:a16="http://schemas.microsoft.com/office/drawing/2014/main" id="{6AE7315E-3BA5-6D41-A1AD-538ABCBD58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070181" y="125651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385C8F-1E66-AC4D-BEF1-53A057748774}"/>
              </a:ext>
            </a:extLst>
          </p:cNvPr>
          <p:cNvSpPr txBox="1"/>
          <p:nvPr/>
        </p:nvSpPr>
        <p:spPr>
          <a:xfrm>
            <a:off x="9063037" y="3184110"/>
            <a:ext cx="21595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ndale Mono" panose="020B0509000000000004" pitchFamily="49" charset="0"/>
                <a:ea typeface="+mn-ea"/>
                <a:cs typeface="+mn-cs"/>
              </a:rPr>
              <a:t>Anne-Wil </a:t>
            </a:r>
            <a:r>
              <a:rPr kumimoji="0" lang="en-US" sz="1600" b="0" i="0" u="none" strike="noStrike" kern="1200" cap="none" spc="0" normalizeH="0" baseline="0" noProof="0" dirty="0" err="1">
                <a:ln>
                  <a:noFill/>
                </a:ln>
                <a:solidFill>
                  <a:prstClr val="black"/>
                </a:solidFill>
                <a:effectLst/>
                <a:uLnTx/>
                <a:uFillTx/>
                <a:latin typeface="Andale Mono" panose="020B0509000000000004" pitchFamily="49" charset="0"/>
                <a:ea typeface="+mn-ea"/>
                <a:cs typeface="+mn-cs"/>
              </a:rPr>
              <a:t>Harzing</a:t>
            </a:r>
            <a:endParaRPr kumimoji="0" lang="en-US" sz="1600" b="0" i="0" u="none" strike="noStrike" kern="1200" cap="none" spc="0" normalizeH="0" baseline="0" noProof="0" dirty="0">
              <a:ln>
                <a:noFill/>
              </a:ln>
              <a:solidFill>
                <a:prstClr val="black"/>
              </a:solidFill>
              <a:effectLst/>
              <a:uLnTx/>
              <a:uFillTx/>
              <a:latin typeface="Andale Mono" panose="020B0509000000000004" pitchFamily="49" charset="0"/>
              <a:ea typeface="+mn-ea"/>
              <a:cs typeface="+mn-cs"/>
            </a:endParaRPr>
          </a:p>
        </p:txBody>
      </p:sp>
    </p:spTree>
    <p:extLst>
      <p:ext uri="{BB962C8B-B14F-4D97-AF65-F5344CB8AC3E}">
        <p14:creationId xmlns:p14="http://schemas.microsoft.com/office/powerpoint/2010/main" val="58914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BA4789-80FC-5343-827D-A1C575BB8251}"/>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9774E835-9B89-1C46-B344-8A0AA22319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212" y="0"/>
            <a:ext cx="11077575" cy="6858000"/>
          </a:xfrm>
          <a:prstGeom prst="rect">
            <a:avLst/>
          </a:prstGeom>
        </p:spPr>
      </p:pic>
    </p:spTree>
    <p:extLst>
      <p:ext uri="{BB962C8B-B14F-4D97-AF65-F5344CB8AC3E}">
        <p14:creationId xmlns:p14="http://schemas.microsoft.com/office/powerpoint/2010/main" val="3685022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EEE74-AE6A-5944-8DAF-F6F8E72CBC98}"/>
              </a:ext>
            </a:extLst>
          </p:cNvPr>
          <p:cNvSpPr>
            <a:spLocks noGrp="1"/>
          </p:cNvSpPr>
          <p:nvPr>
            <p:ph type="title"/>
          </p:nvPr>
        </p:nvSpPr>
        <p:spPr>
          <a:xfrm>
            <a:off x="158932" y="0"/>
            <a:ext cx="10515600" cy="1325563"/>
          </a:xfrm>
        </p:spPr>
        <p:txBody>
          <a:bodyPr/>
          <a:lstStyle/>
          <a:p>
            <a:r>
              <a:rPr lang="en-US" b="1" dirty="0">
                <a:solidFill>
                  <a:srgbClr val="FF9300"/>
                </a:solidFill>
                <a:latin typeface="+mn-lt"/>
              </a:rPr>
              <a:t>Eugene Garfield (1925-2017)</a:t>
            </a:r>
          </a:p>
        </p:txBody>
      </p:sp>
      <p:sp>
        <p:nvSpPr>
          <p:cNvPr id="3" name="Content Placeholder 2">
            <a:extLst>
              <a:ext uri="{FF2B5EF4-FFF2-40B4-BE49-F238E27FC236}">
                <a16:creationId xmlns:a16="http://schemas.microsoft.com/office/drawing/2014/main" id="{30C803A0-0B97-F94E-BFE7-39FAA8EA3FF0}"/>
              </a:ext>
            </a:extLst>
          </p:cNvPr>
          <p:cNvSpPr>
            <a:spLocks noGrp="1"/>
          </p:cNvSpPr>
          <p:nvPr>
            <p:ph idx="1"/>
          </p:nvPr>
        </p:nvSpPr>
        <p:spPr>
          <a:xfrm>
            <a:off x="158932" y="1060494"/>
            <a:ext cx="6699068" cy="3041243"/>
          </a:xfrm>
        </p:spPr>
        <p:txBody>
          <a:bodyPr>
            <a:normAutofit/>
          </a:bodyPr>
          <a:lstStyle/>
          <a:p>
            <a:r>
              <a:rPr lang="en-US" sz="2400" dirty="0"/>
              <a:t>Founder of the fields of </a:t>
            </a:r>
            <a:r>
              <a:rPr lang="en-US" sz="2400" dirty="0" err="1"/>
              <a:t>scientometrics</a:t>
            </a:r>
            <a:r>
              <a:rPr lang="en-US" sz="2400" dirty="0"/>
              <a:t> (</a:t>
            </a:r>
            <a:r>
              <a:rPr lang="en-IE" sz="2400" dirty="0"/>
              <a:t>the quantitative study of science and technology) </a:t>
            </a:r>
            <a:r>
              <a:rPr lang="en-US" sz="2400" dirty="0"/>
              <a:t>and bibliometrics.</a:t>
            </a:r>
          </a:p>
          <a:p>
            <a:r>
              <a:rPr lang="en-IE" sz="2400" dirty="0"/>
              <a:t>Garfield introduced the citation as a qualitative measure of academic impact and from it, the concepts of “citation indexing” and “citation linking”</a:t>
            </a:r>
            <a:r>
              <a:rPr lang="en-US" sz="2400" dirty="0"/>
              <a:t> </a:t>
            </a:r>
          </a:p>
        </p:txBody>
      </p:sp>
      <p:pic>
        <p:nvPicPr>
          <p:cNvPr id="2050" name="Picture 2">
            <a:extLst>
              <a:ext uri="{FF2B5EF4-FFF2-40B4-BE49-F238E27FC236}">
                <a16:creationId xmlns:a16="http://schemas.microsoft.com/office/drawing/2014/main" id="{0EFC10CB-568B-A34C-8E41-34F06F90E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9041" y="654911"/>
            <a:ext cx="4210776" cy="4234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A1559B-0904-4143-98D0-AD9E7A17DD0E}"/>
              </a:ext>
            </a:extLst>
          </p:cNvPr>
          <p:cNvSpPr txBox="1"/>
          <p:nvPr/>
        </p:nvSpPr>
        <p:spPr>
          <a:xfrm>
            <a:off x="7297601" y="5099845"/>
            <a:ext cx="4681039" cy="738664"/>
          </a:xfrm>
          <a:prstGeom prst="rect">
            <a:avLst/>
          </a:prstGeom>
          <a:noFill/>
        </p:spPr>
        <p:txBody>
          <a:bodyPr wrap="square" rtlCol="0">
            <a:spAutoFit/>
          </a:bodyPr>
          <a:lstStyle/>
          <a:p>
            <a:r>
              <a:rPr lang="en-US" sz="1400" dirty="0"/>
              <a:t>Eugene Garfield. Science History Institute, CC BY-SA 3.0 </a:t>
            </a:r>
            <a:r>
              <a:rPr lang="en-US" sz="1400" dirty="0">
                <a:hlinkClick r:id="rId3"/>
              </a:rPr>
              <a:t>https://creativecommons.org/licenses/by-sa/3.0</a:t>
            </a:r>
            <a:r>
              <a:rPr lang="en-US" sz="1400" dirty="0"/>
              <a:t> , via Wikimedia Commons </a:t>
            </a:r>
          </a:p>
        </p:txBody>
      </p:sp>
      <p:sp>
        <p:nvSpPr>
          <p:cNvPr id="5" name="TextBox 4">
            <a:extLst>
              <a:ext uri="{FF2B5EF4-FFF2-40B4-BE49-F238E27FC236}">
                <a16:creationId xmlns:a16="http://schemas.microsoft.com/office/drawing/2014/main" id="{288FD065-965D-EE4B-B754-ED45AE542227}"/>
              </a:ext>
            </a:extLst>
          </p:cNvPr>
          <p:cNvSpPr txBox="1"/>
          <p:nvPr/>
        </p:nvSpPr>
        <p:spPr>
          <a:xfrm>
            <a:off x="271238" y="3731070"/>
            <a:ext cx="6971030" cy="2862322"/>
          </a:xfrm>
          <a:prstGeom prst="rect">
            <a:avLst/>
          </a:prstGeom>
          <a:noFill/>
        </p:spPr>
        <p:txBody>
          <a:bodyPr wrap="square" rtlCol="0">
            <a:spAutoFit/>
          </a:bodyPr>
          <a:lstStyle/>
          <a:p>
            <a:r>
              <a:rPr lang="en-IE" sz="2000" i="1" dirty="0"/>
              <a:t>“I had always envisaged a time when scholars would become citation conscious, and to a large extent they have,  for  information retrieval, evaluation, and measuring impact…I did not imagine that the worldwide scholarly enterprise would grow to its present size, or that bibliometrics would become so widespread.” </a:t>
            </a:r>
          </a:p>
          <a:p>
            <a:endParaRPr lang="en-IE" i="1" dirty="0"/>
          </a:p>
          <a:p>
            <a:r>
              <a:rPr lang="en-IE" sz="1400" i="1" dirty="0"/>
              <a:t>– Eugene Garfield, quoted in ‘</a:t>
            </a:r>
            <a:r>
              <a:rPr lang="en-IE" sz="1400" dirty="0" err="1"/>
              <a:t>Baykoucheva</a:t>
            </a:r>
            <a:r>
              <a:rPr lang="en-IE" sz="1400" dirty="0"/>
              <a:t>, S. Eugene Garfield’s Ideas and Legacy and Their Impact on the Culture of Research. </a:t>
            </a:r>
            <a:r>
              <a:rPr lang="en-IE" sz="1400" i="1" dirty="0"/>
              <a:t>Publications</a:t>
            </a:r>
            <a:r>
              <a:rPr lang="en-IE" sz="1400" dirty="0"/>
              <a:t> </a:t>
            </a:r>
            <a:r>
              <a:rPr lang="en-IE" sz="1400" b="1" dirty="0"/>
              <a:t>2019</a:t>
            </a:r>
            <a:r>
              <a:rPr lang="en-IE" sz="1400" dirty="0"/>
              <a:t>, </a:t>
            </a:r>
            <a:r>
              <a:rPr lang="en-IE" sz="1400" i="1" dirty="0"/>
              <a:t>7</a:t>
            </a:r>
            <a:r>
              <a:rPr lang="en-IE" sz="1400" dirty="0"/>
              <a:t>, 43. </a:t>
            </a:r>
            <a:r>
              <a:rPr lang="en-IE" sz="1400" dirty="0">
                <a:hlinkClick r:id="rId4"/>
              </a:rPr>
              <a:t>https://doi.org/10.3390/publications7020043</a:t>
            </a:r>
            <a:r>
              <a:rPr lang="en-IE" sz="1400" dirty="0"/>
              <a:t>  </a:t>
            </a:r>
            <a:endParaRPr lang="en-US" sz="1400" dirty="0"/>
          </a:p>
        </p:txBody>
      </p:sp>
    </p:spTree>
    <p:extLst>
      <p:ext uri="{BB962C8B-B14F-4D97-AF65-F5344CB8AC3E}">
        <p14:creationId xmlns:p14="http://schemas.microsoft.com/office/powerpoint/2010/main" val="2904365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FF2A-E624-734A-8472-466D0456A1F7}"/>
              </a:ext>
            </a:extLst>
          </p:cNvPr>
          <p:cNvSpPr>
            <a:spLocks noGrp="1"/>
          </p:cNvSpPr>
          <p:nvPr>
            <p:ph type="title"/>
          </p:nvPr>
        </p:nvSpPr>
        <p:spPr/>
        <p:txBody>
          <a:bodyPr/>
          <a:lstStyle/>
          <a:p>
            <a:r>
              <a:rPr lang="en-US" b="1" dirty="0"/>
              <a:t>Dimensions</a:t>
            </a:r>
          </a:p>
        </p:txBody>
      </p:sp>
      <p:sp>
        <p:nvSpPr>
          <p:cNvPr id="3" name="TextBox 2">
            <a:extLst>
              <a:ext uri="{FF2B5EF4-FFF2-40B4-BE49-F238E27FC236}">
                <a16:creationId xmlns:a16="http://schemas.microsoft.com/office/drawing/2014/main" id="{CB9F2410-23FF-7043-8C44-5BECBBF254C1}"/>
              </a:ext>
            </a:extLst>
          </p:cNvPr>
          <p:cNvSpPr txBox="1"/>
          <p:nvPr/>
        </p:nvSpPr>
        <p:spPr>
          <a:xfrm>
            <a:off x="1009650" y="1690688"/>
            <a:ext cx="2080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Digital Science</a:t>
            </a:r>
          </a:p>
        </p:txBody>
      </p:sp>
      <p:sp>
        <p:nvSpPr>
          <p:cNvPr id="4" name="TextBox 3">
            <a:extLst>
              <a:ext uri="{FF2B5EF4-FFF2-40B4-BE49-F238E27FC236}">
                <a16:creationId xmlns:a16="http://schemas.microsoft.com/office/drawing/2014/main" id="{60ABA5F1-06D1-6943-9688-6A3D277473A2}"/>
              </a:ext>
            </a:extLst>
          </p:cNvPr>
          <p:cNvSpPr txBox="1"/>
          <p:nvPr/>
        </p:nvSpPr>
        <p:spPr>
          <a:xfrm>
            <a:off x="1009650" y="2304990"/>
            <a:ext cx="9084923" cy="2862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Very large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Includes datasets and clinical trials alongside publications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Includes funding information (financial data in addition with funder names &amp; grant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Incorporates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Altmetrics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Incorporates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UnPaywall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Free version supports basic searches &amp; simple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Limited  exports with free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Powerful AI-based analytics with subscription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Very credible contender against Web of Science &amp; Scopus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Free API.</a:t>
            </a:r>
          </a:p>
        </p:txBody>
      </p:sp>
    </p:spTree>
    <p:extLst>
      <p:ext uri="{BB962C8B-B14F-4D97-AF65-F5344CB8AC3E}">
        <p14:creationId xmlns:p14="http://schemas.microsoft.com/office/powerpoint/2010/main" val="1904051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61E6-5631-3246-8C4A-C2480BDA7AA3}"/>
              </a:ext>
            </a:extLst>
          </p:cNvPr>
          <p:cNvSpPr>
            <a:spLocks noGrp="1"/>
          </p:cNvSpPr>
          <p:nvPr>
            <p:ph type="title"/>
          </p:nvPr>
        </p:nvSpPr>
        <p:spPr/>
        <p:txBody>
          <a:bodyPr/>
          <a:lstStyle/>
          <a:p>
            <a:r>
              <a:rPr lang="en-US" dirty="0"/>
              <a:t>Dimensions 1</a:t>
            </a:r>
          </a:p>
        </p:txBody>
      </p:sp>
      <p:pic>
        <p:nvPicPr>
          <p:cNvPr id="4" name="Picture 3">
            <a:extLst>
              <a:ext uri="{FF2B5EF4-FFF2-40B4-BE49-F238E27FC236}">
                <a16:creationId xmlns:a16="http://schemas.microsoft.com/office/drawing/2014/main" id="{D94C9B47-0489-1544-AEB3-B7A52AAE0A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9200" y="0"/>
            <a:ext cx="8686800" cy="6858000"/>
          </a:xfrm>
          <a:prstGeom prst="rect">
            <a:avLst/>
          </a:prstGeom>
        </p:spPr>
      </p:pic>
      <p:sp>
        <p:nvSpPr>
          <p:cNvPr id="7" name="TextBox 6">
            <a:extLst>
              <a:ext uri="{FF2B5EF4-FFF2-40B4-BE49-F238E27FC236}">
                <a16:creationId xmlns:a16="http://schemas.microsoft.com/office/drawing/2014/main" id="{7A4A6B37-07F8-9049-9195-09AD4E6ADCA3}"/>
              </a:ext>
            </a:extLst>
          </p:cNvPr>
          <p:cNvSpPr txBox="1"/>
          <p:nvPr/>
        </p:nvSpPr>
        <p:spPr>
          <a:xfrm>
            <a:off x="5218406" y="556565"/>
            <a:ext cx="5891193" cy="5632311"/>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0" cap="none" spc="0" normalizeH="0" baseline="0" noProof="0" dirty="0">
                <a:ln>
                  <a:noFill/>
                </a:ln>
                <a:solidFill>
                  <a:prstClr val="black"/>
                </a:solidFill>
                <a:effectLst/>
                <a:uLnTx/>
                <a:uFillTx/>
                <a:latin typeface="Calibri"/>
                <a:ea typeface="+mn-ea"/>
                <a:cs typeface="+mn-cs"/>
              </a:rPr>
              <a:t>Free version: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a:ea typeface="+mn-ea"/>
                <a:cs typeface="+mn-cs"/>
              </a:rPr>
              <a:t>90+ million publication records,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a:ea typeface="+mn-ea"/>
                <a:cs typeface="+mn-cs"/>
              </a:rPr>
              <a:t>approximately 9 million records with </a:t>
            </a:r>
            <a:r>
              <a:rPr kumimoji="0" lang="en-IE" sz="2400" b="0" i="0" u="none" strike="noStrike" kern="0" cap="none" spc="0" normalizeH="0" baseline="0" noProof="0" dirty="0" err="1">
                <a:ln>
                  <a:noFill/>
                </a:ln>
                <a:solidFill>
                  <a:prstClr val="black"/>
                </a:solidFill>
                <a:effectLst/>
                <a:uLnTx/>
                <a:uFillTx/>
                <a:latin typeface="Calibri"/>
                <a:ea typeface="+mn-ea"/>
                <a:cs typeface="+mn-cs"/>
              </a:rPr>
              <a:t>Altmetric</a:t>
            </a:r>
            <a:r>
              <a:rPr kumimoji="0" lang="en-IE" sz="2400" b="0" i="0" u="none" strike="noStrike" kern="0" cap="none" spc="0" normalizeH="0" baseline="0" noProof="0" dirty="0">
                <a:ln>
                  <a:noFill/>
                </a:ln>
                <a:solidFill>
                  <a:prstClr val="black"/>
                </a:solidFill>
                <a:effectLst/>
                <a:uLnTx/>
                <a:uFillTx/>
                <a:latin typeface="Calibri"/>
                <a:ea typeface="+mn-ea"/>
                <a:cs typeface="+mn-cs"/>
              </a:rPr>
              <a:t>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a:ea typeface="+mn-ea"/>
                <a:cs typeface="+mn-cs"/>
              </a:rPr>
              <a:t>just over 128 million documents (with over 50 million available by full text searching), 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a:ea typeface="+mn-ea"/>
                <a:cs typeface="+mn-cs"/>
              </a:rPr>
              <a:t>approximately 4 billion connections between items.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0" cap="none" spc="0" normalizeH="0" baseline="0" noProof="0" dirty="0">
                <a:ln>
                  <a:noFill/>
                </a:ln>
                <a:solidFill>
                  <a:prstClr val="black"/>
                </a:solidFill>
                <a:effectLst/>
                <a:uLnTx/>
                <a:uFillTx/>
                <a:latin typeface="Calibri"/>
                <a:ea typeface="+mn-ea"/>
                <a:cs typeface="+mn-cs"/>
              </a:rPr>
              <a:t>Subscription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a:ea typeface="+mn-ea"/>
                <a:cs typeface="+mn-cs"/>
              </a:rPr>
              <a:t>almost 35 million patents,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black"/>
                </a:solidFill>
                <a:effectLst/>
                <a:uLnTx/>
                <a:uFillTx/>
                <a:latin typeface="Calibri"/>
                <a:ea typeface="+mn-ea"/>
                <a:cs typeface="+mn-cs"/>
              </a:rPr>
              <a:t>Information on $1 trillion USD of funded research projects </a:t>
            </a:r>
            <a:r>
              <a:rPr kumimoji="0" lang="en-IE" sz="2400" b="0" i="0" u="none" strike="noStrike" kern="0" cap="none" spc="0" normalizeH="0" baseline="0" noProof="0" dirty="0">
                <a:ln>
                  <a:noFill/>
                </a:ln>
                <a:solidFill>
                  <a:prstClr val="black"/>
                </a:solidFill>
                <a:effectLst/>
                <a:uLnTx/>
                <a:uFillTx/>
                <a:latin typeface="Calibri"/>
                <a:ea typeface="+mn-ea"/>
                <a:cs typeface="+mn-cs"/>
              </a:rPr>
              <a:t>from 250 global funders 380,000+ clinical trials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0" cap="none" spc="0" normalizeH="0" baseline="0" noProof="0" dirty="0">
                <a:ln>
                  <a:noFill/>
                </a:ln>
                <a:solidFill>
                  <a:prstClr val="black"/>
                </a:solidFill>
                <a:effectLst/>
                <a:uLnTx/>
                <a:uFillTx/>
                <a:latin typeface="Calibri"/>
                <a:ea typeface="+mn-ea"/>
                <a:cs typeface="+mn-cs"/>
              </a:rPr>
              <a:t>Institutional / country analytics</a:t>
            </a:r>
          </a:p>
        </p:txBody>
      </p:sp>
      <p:sp>
        <p:nvSpPr>
          <p:cNvPr id="8" name="TextBox 7">
            <a:extLst>
              <a:ext uri="{FF2B5EF4-FFF2-40B4-BE49-F238E27FC236}">
                <a16:creationId xmlns:a16="http://schemas.microsoft.com/office/drawing/2014/main" id="{4A11F9FB-D262-4246-9B94-03F7F406050F}"/>
              </a:ext>
            </a:extLst>
          </p:cNvPr>
          <p:cNvSpPr txBox="1"/>
          <p:nvPr/>
        </p:nvSpPr>
        <p:spPr>
          <a:xfrm>
            <a:off x="6428509" y="6455796"/>
            <a:ext cx="4681090" cy="369332"/>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hlinkClick r:id="rId3"/>
              </a:rPr>
              <a:t>http://www.istl.org/18-winter/electronic2.html</a:t>
            </a:r>
            <a:r>
              <a:rPr kumimoji="0" lang="en-US" sz="1800" b="0" i="0" u="none" strike="noStrike" kern="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943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FF2A-E624-734A-8472-466D0456A1F7}"/>
              </a:ext>
            </a:extLst>
          </p:cNvPr>
          <p:cNvSpPr>
            <a:spLocks noGrp="1"/>
          </p:cNvSpPr>
          <p:nvPr>
            <p:ph type="title"/>
          </p:nvPr>
        </p:nvSpPr>
        <p:spPr/>
        <p:txBody>
          <a:bodyPr/>
          <a:lstStyle/>
          <a:p>
            <a:r>
              <a:rPr lang="en-US" b="1" dirty="0"/>
              <a:t>Microsoft Academic</a:t>
            </a:r>
          </a:p>
        </p:txBody>
      </p:sp>
      <p:sp>
        <p:nvSpPr>
          <p:cNvPr id="3" name="TextBox 2">
            <a:extLst>
              <a:ext uri="{FF2B5EF4-FFF2-40B4-BE49-F238E27FC236}">
                <a16:creationId xmlns:a16="http://schemas.microsoft.com/office/drawing/2014/main" id="{19DA4C36-3AEA-384C-BF2B-75879B3F45A9}"/>
              </a:ext>
            </a:extLst>
          </p:cNvPr>
          <p:cNvSpPr txBox="1"/>
          <p:nvPr/>
        </p:nvSpPr>
        <p:spPr>
          <a:xfrm>
            <a:off x="838200" y="1928813"/>
            <a:ext cx="9877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employs advances in machine learning, semantic inference and knowledge discovery to help you explore scholarly information in more powerful ways than ever before.”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D82B75C-EA62-344B-9A77-3542651C7EB3}"/>
              </a:ext>
            </a:extLst>
          </p:cNvPr>
          <p:cNvSpPr txBox="1"/>
          <p:nvPr/>
        </p:nvSpPr>
        <p:spPr>
          <a:xfrm>
            <a:off x="971550" y="3186113"/>
            <a:ext cx="3673763"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Very large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Semantic 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Researcher profiles (on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Bibliometric analyses &amp;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visualisations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Institutional data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Free</a:t>
            </a:r>
          </a:p>
        </p:txBody>
      </p:sp>
      <p:sp>
        <p:nvSpPr>
          <p:cNvPr id="5" name="TextBox 4">
            <a:extLst>
              <a:ext uri="{FF2B5EF4-FFF2-40B4-BE49-F238E27FC236}">
                <a16:creationId xmlns:a16="http://schemas.microsoft.com/office/drawing/2014/main" id="{CABF60A8-184D-294B-86A0-21AE24D30A46}"/>
              </a:ext>
            </a:extLst>
          </p:cNvPr>
          <p:cNvSpPr txBox="1"/>
          <p:nvPr/>
        </p:nvSpPr>
        <p:spPr>
          <a:xfrm>
            <a:off x="6700838" y="1231008"/>
            <a:ext cx="3171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Microsoft Research</a:t>
            </a:r>
          </a:p>
        </p:txBody>
      </p:sp>
    </p:spTree>
    <p:extLst>
      <p:ext uri="{BB962C8B-B14F-4D97-AF65-F5344CB8AC3E}">
        <p14:creationId xmlns:p14="http://schemas.microsoft.com/office/powerpoint/2010/main" val="487314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75E9C-4A2E-B14C-A530-677318AF5C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1829" y="0"/>
            <a:ext cx="11068342" cy="6858000"/>
          </a:xfrm>
          <a:prstGeom prst="rect">
            <a:avLst/>
          </a:prstGeom>
        </p:spPr>
      </p:pic>
    </p:spTree>
    <p:extLst>
      <p:ext uri="{BB962C8B-B14F-4D97-AF65-F5344CB8AC3E}">
        <p14:creationId xmlns:p14="http://schemas.microsoft.com/office/powerpoint/2010/main" val="3904483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FF2A-E624-734A-8472-466D0456A1F7}"/>
              </a:ext>
            </a:extLst>
          </p:cNvPr>
          <p:cNvSpPr>
            <a:spLocks noGrp="1"/>
          </p:cNvSpPr>
          <p:nvPr>
            <p:ph type="title"/>
          </p:nvPr>
        </p:nvSpPr>
        <p:spPr/>
        <p:txBody>
          <a:bodyPr/>
          <a:lstStyle/>
          <a:p>
            <a:r>
              <a:rPr lang="en-US" b="1" dirty="0"/>
              <a:t>The Lens</a:t>
            </a:r>
          </a:p>
        </p:txBody>
      </p:sp>
      <p:pic>
        <p:nvPicPr>
          <p:cNvPr id="3" name="Picture 2">
            <a:extLst>
              <a:ext uri="{FF2B5EF4-FFF2-40B4-BE49-F238E27FC236}">
                <a16:creationId xmlns:a16="http://schemas.microsoft.com/office/drawing/2014/main" id="{953FC6C4-923D-E142-A369-1BA049146FDF}"/>
              </a:ext>
            </a:extLst>
          </p:cNvPr>
          <p:cNvPicPr>
            <a:picLocks noChangeAspect="1"/>
          </p:cNvPicPr>
          <p:nvPr/>
        </p:nvPicPr>
        <p:blipFill>
          <a:blip r:embed="rId2"/>
          <a:stretch>
            <a:fillRect/>
          </a:stretch>
        </p:blipFill>
        <p:spPr>
          <a:xfrm>
            <a:off x="838200" y="2720975"/>
            <a:ext cx="6540500" cy="3771900"/>
          </a:xfrm>
          <a:prstGeom prst="rect">
            <a:avLst/>
          </a:prstGeom>
        </p:spPr>
      </p:pic>
      <p:sp>
        <p:nvSpPr>
          <p:cNvPr id="4" name="TextBox 3">
            <a:extLst>
              <a:ext uri="{FF2B5EF4-FFF2-40B4-BE49-F238E27FC236}">
                <a16:creationId xmlns:a16="http://schemas.microsoft.com/office/drawing/2014/main" id="{010760EE-4CCF-F249-BC5A-D2FF02AA3046}"/>
              </a:ext>
            </a:extLst>
          </p:cNvPr>
          <p:cNvSpPr txBox="1"/>
          <p:nvPr/>
        </p:nvSpPr>
        <p:spPr>
          <a:xfrm>
            <a:off x="700088" y="2328863"/>
            <a:ext cx="14580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Partners</a:t>
            </a:r>
          </a:p>
        </p:txBody>
      </p:sp>
      <p:sp>
        <p:nvSpPr>
          <p:cNvPr id="5" name="TextBox 4">
            <a:extLst>
              <a:ext uri="{FF2B5EF4-FFF2-40B4-BE49-F238E27FC236}">
                <a16:creationId xmlns:a16="http://schemas.microsoft.com/office/drawing/2014/main" id="{15E0B32B-45C5-A34E-9055-75BE611D449F}"/>
              </a:ext>
            </a:extLst>
          </p:cNvPr>
          <p:cNvSpPr txBox="1"/>
          <p:nvPr/>
        </p:nvSpPr>
        <p:spPr>
          <a:xfrm>
            <a:off x="957263" y="1690688"/>
            <a:ext cx="4729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Free; non-profit; based on open source software</a:t>
            </a:r>
          </a:p>
        </p:txBody>
      </p:sp>
      <p:sp>
        <p:nvSpPr>
          <p:cNvPr id="6" name="TextBox 5">
            <a:extLst>
              <a:ext uri="{FF2B5EF4-FFF2-40B4-BE49-F238E27FC236}">
                <a16:creationId xmlns:a16="http://schemas.microsoft.com/office/drawing/2014/main" id="{79E23CA3-4D7E-1444-BA3F-DF08E5DECCE3}"/>
              </a:ext>
            </a:extLst>
          </p:cNvPr>
          <p:cNvSpPr txBox="1"/>
          <p:nvPr/>
        </p:nvSpPr>
        <p:spPr>
          <a:xfrm>
            <a:off x="7572375" y="675025"/>
            <a:ext cx="3662362" cy="1200329"/>
          </a:xfrm>
          <a:prstGeom prst="rect">
            <a:avLst/>
          </a:prstGeom>
          <a:solidFill>
            <a:schemeClr val="accent2">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The Lens is a joint initiative of Cambia (non-profit NGO) and Queensland University of Technology.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01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406307-3700-0448-948F-D66B093BA6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6151"/>
            <a:ext cx="12192000" cy="6725697"/>
          </a:xfrm>
          <a:prstGeom prst="rect">
            <a:avLst/>
          </a:prstGeom>
        </p:spPr>
      </p:pic>
    </p:spTree>
    <p:extLst>
      <p:ext uri="{BB962C8B-B14F-4D97-AF65-F5344CB8AC3E}">
        <p14:creationId xmlns:p14="http://schemas.microsoft.com/office/powerpoint/2010/main" val="1169427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4DA1-1E9C-FB41-867B-FC74E06FAE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BE6A47-8294-444C-A430-513814A9505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081F08-7351-FD41-B870-0306B8D23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018"/>
            <a:ext cx="12192000" cy="6621963"/>
          </a:xfrm>
          <a:prstGeom prst="rect">
            <a:avLst/>
          </a:prstGeom>
        </p:spPr>
      </p:pic>
    </p:spTree>
    <p:extLst>
      <p:ext uri="{BB962C8B-B14F-4D97-AF65-F5344CB8AC3E}">
        <p14:creationId xmlns:p14="http://schemas.microsoft.com/office/powerpoint/2010/main" val="3172406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D3543-6E3F-7249-9572-47BE830ACB2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B57FCD1-567D-8244-B1F3-3AAE595F55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449" y="0"/>
            <a:ext cx="8655102" cy="6858000"/>
          </a:xfrm>
          <a:prstGeom prst="rect">
            <a:avLst/>
          </a:prstGeom>
        </p:spPr>
      </p:pic>
    </p:spTree>
    <p:extLst>
      <p:ext uri="{BB962C8B-B14F-4D97-AF65-F5344CB8AC3E}">
        <p14:creationId xmlns:p14="http://schemas.microsoft.com/office/powerpoint/2010/main" val="2158729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58A5-1820-0F41-872D-8686EC69A3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E0A76C-5EB3-E942-8619-9BBF61C1D34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FD67EF3-22CE-064B-BB8C-B964638A5A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9969" y="0"/>
            <a:ext cx="10172061" cy="6858000"/>
          </a:xfrm>
          <a:prstGeom prst="rect">
            <a:avLst/>
          </a:prstGeom>
        </p:spPr>
      </p:pic>
    </p:spTree>
    <p:extLst>
      <p:ext uri="{BB962C8B-B14F-4D97-AF65-F5344CB8AC3E}">
        <p14:creationId xmlns:p14="http://schemas.microsoft.com/office/powerpoint/2010/main" val="1151062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EDA-3BF6-1948-BD83-20B82EF2D7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F34EBF-413B-4548-A21A-3296337C74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E4C13E-D4FB-5944-B6F7-72CFAE99B1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274" y="0"/>
            <a:ext cx="10369451" cy="6858000"/>
          </a:xfrm>
          <a:prstGeom prst="rect">
            <a:avLst/>
          </a:prstGeom>
        </p:spPr>
      </p:pic>
    </p:spTree>
    <p:extLst>
      <p:ext uri="{BB962C8B-B14F-4D97-AF65-F5344CB8AC3E}">
        <p14:creationId xmlns:p14="http://schemas.microsoft.com/office/powerpoint/2010/main" val="3725078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BE03-41A1-B746-80DB-058268A3772C}"/>
              </a:ext>
            </a:extLst>
          </p:cNvPr>
          <p:cNvSpPr>
            <a:spLocks noGrp="1"/>
          </p:cNvSpPr>
          <p:nvPr>
            <p:ph type="title"/>
          </p:nvPr>
        </p:nvSpPr>
        <p:spPr>
          <a:xfrm>
            <a:off x="609600" y="-143374"/>
            <a:ext cx="10972800" cy="1143000"/>
          </a:xfrm>
        </p:spPr>
        <p:txBody>
          <a:bodyPr/>
          <a:lstStyle/>
          <a:p>
            <a:r>
              <a:rPr lang="en-US" b="1" dirty="0">
                <a:solidFill>
                  <a:srgbClr val="FF9300"/>
                </a:solidFill>
              </a:rPr>
              <a:t>Bibliometrics</a:t>
            </a:r>
          </a:p>
        </p:txBody>
      </p:sp>
      <p:sp>
        <p:nvSpPr>
          <p:cNvPr id="3" name="Content Placeholder 2">
            <a:extLst>
              <a:ext uri="{FF2B5EF4-FFF2-40B4-BE49-F238E27FC236}">
                <a16:creationId xmlns:a16="http://schemas.microsoft.com/office/drawing/2014/main" id="{1C7E637E-EA5B-7D4D-873C-539855AB7AC3}"/>
              </a:ext>
            </a:extLst>
          </p:cNvPr>
          <p:cNvSpPr>
            <a:spLocks noGrp="1"/>
          </p:cNvSpPr>
          <p:nvPr>
            <p:ph idx="1"/>
          </p:nvPr>
        </p:nvSpPr>
        <p:spPr>
          <a:xfrm>
            <a:off x="283029" y="800259"/>
            <a:ext cx="11625942" cy="4525963"/>
          </a:xfrm>
        </p:spPr>
        <p:txBody>
          <a:bodyPr>
            <a:noAutofit/>
          </a:bodyPr>
          <a:lstStyle/>
          <a:p>
            <a:pPr marL="0" indent="0">
              <a:buNone/>
            </a:pPr>
            <a:r>
              <a:rPr lang="en-IE" dirty="0"/>
              <a:t>Bibliometrics is defined as ‘the statistical analysis of books, articles, or other publications and their citations’.</a:t>
            </a:r>
          </a:p>
          <a:p>
            <a:pPr marL="0" indent="0">
              <a:buNone/>
            </a:pPr>
            <a:endParaRPr lang="en-IE" dirty="0"/>
          </a:p>
          <a:p>
            <a:pPr marL="0" indent="0">
              <a:buNone/>
            </a:pPr>
            <a:r>
              <a:rPr lang="en-IE" dirty="0"/>
              <a:t>They include a wide range of indicators, such as:</a:t>
            </a:r>
          </a:p>
          <a:p>
            <a:pPr marL="0" indent="0">
              <a:buNone/>
            </a:pPr>
            <a:r>
              <a:rPr lang="en-IE" dirty="0"/>
              <a:t> </a:t>
            </a:r>
          </a:p>
          <a:p>
            <a:r>
              <a:rPr lang="en-IE" dirty="0"/>
              <a:t>Author level indicators e.g. Hirsch-Index (h-Index) </a:t>
            </a:r>
          </a:p>
          <a:p>
            <a:r>
              <a:rPr lang="en-IE" dirty="0"/>
              <a:t>Article / publication level indicators e.g. number of papers, citations etc.</a:t>
            </a:r>
          </a:p>
          <a:p>
            <a:r>
              <a:rPr lang="en-IE" dirty="0"/>
              <a:t>Normalised indicators e.g. Field Normalised Citation Impact</a:t>
            </a:r>
          </a:p>
          <a:p>
            <a:r>
              <a:rPr lang="en-IE" dirty="0"/>
              <a:t>Journal level Indicators e.g. Journal Impact Factor</a:t>
            </a:r>
          </a:p>
          <a:p>
            <a:r>
              <a:rPr lang="en-IE" dirty="0"/>
              <a:t>Collaboration indications e.g. countries of co-authorship collaborators</a:t>
            </a:r>
          </a:p>
          <a:p>
            <a:endParaRPr lang="en-IE" dirty="0"/>
          </a:p>
          <a:p>
            <a:r>
              <a:rPr lang="en-IE" dirty="0"/>
              <a:t>The sources of bibliometric information are often proprietary databases which have well-known issues of access, incomplete coverage (especially for Arts, Humanities and Social Sciences) and geographical and linguistic biases. </a:t>
            </a:r>
            <a:endParaRPr lang="en-US" dirty="0"/>
          </a:p>
        </p:txBody>
      </p:sp>
    </p:spTree>
    <p:extLst>
      <p:ext uri="{BB962C8B-B14F-4D97-AF65-F5344CB8AC3E}">
        <p14:creationId xmlns:p14="http://schemas.microsoft.com/office/powerpoint/2010/main" val="417173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0F7D-093E-6E49-AA0B-53C5903AC2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CE87B0-9AC7-DB47-BBD3-658D31801AE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18431F5-AC90-B44B-9816-1D8A0464B7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3344" y="0"/>
            <a:ext cx="8145312" cy="6858000"/>
          </a:xfrm>
          <a:prstGeom prst="rect">
            <a:avLst/>
          </a:prstGeom>
        </p:spPr>
      </p:pic>
    </p:spTree>
    <p:extLst>
      <p:ext uri="{BB962C8B-B14F-4D97-AF65-F5344CB8AC3E}">
        <p14:creationId xmlns:p14="http://schemas.microsoft.com/office/powerpoint/2010/main" val="2685654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6C7220-9A1F-0D4C-859B-AAD454AD2813}"/>
              </a:ext>
            </a:extLst>
          </p:cNvPr>
          <p:cNvSpPr>
            <a:spLocks noGrp="1"/>
          </p:cNvSpPr>
          <p:nvPr>
            <p:ph idx="1"/>
          </p:nvPr>
        </p:nvSpPr>
        <p:spPr>
          <a:xfrm>
            <a:off x="420688" y="731836"/>
            <a:ext cx="10972800" cy="5426077"/>
          </a:xfrm>
        </p:spPr>
        <p:txBody>
          <a:bodyPr/>
          <a:lstStyle/>
          <a:p>
            <a:r>
              <a:rPr lang="en-US" dirty="0"/>
              <a:t>Very large database</a:t>
            </a:r>
          </a:p>
          <a:p>
            <a:r>
              <a:rPr lang="en-US" dirty="0"/>
              <a:t>Extensive range of searches &amp;</a:t>
            </a:r>
          </a:p>
          <a:p>
            <a:pPr marL="0" indent="0">
              <a:buNone/>
            </a:pPr>
            <a:r>
              <a:rPr lang="en-US" dirty="0"/>
              <a:t>filters (e.g. Open Access filter).</a:t>
            </a:r>
          </a:p>
          <a:p>
            <a:r>
              <a:rPr lang="en-US" dirty="0"/>
              <a:t>Coverage of patents &amp; datasets as well as publications</a:t>
            </a:r>
          </a:p>
          <a:p>
            <a:r>
              <a:rPr lang="en-US" dirty="0"/>
              <a:t>Configurable analytics (with </a:t>
            </a:r>
            <a:r>
              <a:rPr lang="en-US" dirty="0" err="1"/>
              <a:t>visualisations</a:t>
            </a:r>
            <a:r>
              <a:rPr lang="en-US" dirty="0"/>
              <a:t>)</a:t>
            </a:r>
          </a:p>
          <a:p>
            <a:r>
              <a:rPr lang="en-US" dirty="0"/>
              <a:t>Shareable workspace for saved searches</a:t>
            </a:r>
          </a:p>
          <a:p>
            <a:r>
              <a:rPr lang="en-US" dirty="0"/>
              <a:t>Alerts</a:t>
            </a:r>
          </a:p>
          <a:p>
            <a:r>
              <a:rPr lang="en-US" dirty="0"/>
              <a:t>Exports in multiple formats of up to 50K records; REST API</a:t>
            </a:r>
          </a:p>
          <a:p>
            <a:r>
              <a:rPr lang="en-US" dirty="0"/>
              <a:t>FREE</a:t>
            </a:r>
          </a:p>
          <a:p>
            <a:pPr marL="0" indent="0">
              <a:buNone/>
            </a:pPr>
            <a:endParaRPr lang="en-US" dirty="0"/>
          </a:p>
        </p:txBody>
      </p:sp>
      <p:pic>
        <p:nvPicPr>
          <p:cNvPr id="5" name="Picture 4">
            <a:extLst>
              <a:ext uri="{FF2B5EF4-FFF2-40B4-BE49-F238E27FC236}">
                <a16:creationId xmlns:a16="http://schemas.microsoft.com/office/drawing/2014/main" id="{F1E13D01-AAC5-4447-8B29-0EB12FEB985A}"/>
              </a:ext>
            </a:extLst>
          </p:cNvPr>
          <p:cNvPicPr>
            <a:picLocks noChangeAspect="1"/>
          </p:cNvPicPr>
          <p:nvPr/>
        </p:nvPicPr>
        <p:blipFill>
          <a:blip r:embed="rId2"/>
          <a:stretch>
            <a:fillRect/>
          </a:stretch>
        </p:blipFill>
        <p:spPr>
          <a:xfrm>
            <a:off x="6577012" y="560385"/>
            <a:ext cx="5194300" cy="1739900"/>
          </a:xfrm>
          <a:prstGeom prst="rect">
            <a:avLst/>
          </a:prstGeom>
        </p:spPr>
      </p:pic>
      <p:sp>
        <p:nvSpPr>
          <p:cNvPr id="6" name="TextBox 5">
            <a:extLst>
              <a:ext uri="{FF2B5EF4-FFF2-40B4-BE49-F238E27FC236}">
                <a16:creationId xmlns:a16="http://schemas.microsoft.com/office/drawing/2014/main" id="{00D6B0F9-5D3F-1E4C-87B4-740A4158BF80}"/>
              </a:ext>
            </a:extLst>
          </p:cNvPr>
          <p:cNvSpPr txBox="1"/>
          <p:nvPr/>
        </p:nvSpPr>
        <p:spPr>
          <a:xfrm>
            <a:off x="3814762" y="98720"/>
            <a:ext cx="32764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The Lens a.k.a. </a:t>
            </a:r>
            <a:r>
              <a:rPr kumimoji="0" lang="en-US" sz="2400" b="1" i="0" u="none" strike="noStrike" kern="1200" cap="none" spc="0" normalizeH="0" baseline="0" noProof="0" dirty="0" err="1">
                <a:ln>
                  <a:noFill/>
                </a:ln>
                <a:solidFill>
                  <a:srgbClr val="0070C0"/>
                </a:solidFill>
                <a:effectLst/>
                <a:uLnTx/>
                <a:uFillTx/>
                <a:latin typeface="Calibri"/>
                <a:ea typeface="+mn-ea"/>
                <a:cs typeface="+mn-cs"/>
              </a:rPr>
              <a:t>Lens.org</a:t>
            </a:r>
            <a:r>
              <a:rPr kumimoji="0" lang="en-US" sz="2400" b="1" i="0" u="none" strike="noStrike" kern="1200" cap="none" spc="0" normalizeH="0" baseline="0" noProof="0" dirty="0">
                <a:ln>
                  <a:noFill/>
                </a:ln>
                <a:solidFill>
                  <a:srgbClr val="0070C0"/>
                </a:solidFill>
                <a:effectLst/>
                <a:uLnTx/>
                <a:uFillTx/>
                <a:latin typeface="Calibri"/>
                <a:ea typeface="+mn-ea"/>
                <a:cs typeface="+mn-cs"/>
              </a:rPr>
              <a:t> </a:t>
            </a:r>
          </a:p>
        </p:txBody>
      </p:sp>
    </p:spTree>
    <p:extLst>
      <p:ext uri="{BB962C8B-B14F-4D97-AF65-F5344CB8AC3E}">
        <p14:creationId xmlns:p14="http://schemas.microsoft.com/office/powerpoint/2010/main" val="790640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BCA-9F36-484A-987D-C54C5F58847E}"/>
              </a:ext>
            </a:extLst>
          </p:cNvPr>
          <p:cNvSpPr>
            <a:spLocks noGrp="1"/>
          </p:cNvSpPr>
          <p:nvPr>
            <p:ph type="title"/>
          </p:nvPr>
        </p:nvSpPr>
        <p:spPr>
          <a:xfrm>
            <a:off x="609600" y="-209550"/>
            <a:ext cx="10972800" cy="838200"/>
          </a:xfrm>
        </p:spPr>
        <p:txBody>
          <a:bodyPr>
            <a:normAutofit/>
          </a:bodyPr>
          <a:lstStyle/>
          <a:p>
            <a:r>
              <a:rPr lang="en-US" sz="3200" b="1" dirty="0"/>
              <a:t>Bibliometrics Tools: Accessibility</a:t>
            </a:r>
          </a:p>
        </p:txBody>
      </p:sp>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170120" y="421486"/>
          <a:ext cx="11846560" cy="6383428"/>
        </p:xfrm>
        <a:graphic>
          <a:graphicData uri="http://schemas.openxmlformats.org/drawingml/2006/table">
            <a:tbl>
              <a:tblPr firstRow="1" bandRow="1">
                <a:tableStyleId>{5C22544A-7EE6-4342-B048-85BDC9FD1C3A}</a:tableStyleId>
              </a:tblPr>
              <a:tblGrid>
                <a:gridCol w="3700131">
                  <a:extLst>
                    <a:ext uri="{9D8B030D-6E8A-4147-A177-3AD203B41FA5}">
                      <a16:colId xmlns:a16="http://schemas.microsoft.com/office/drawing/2014/main" val="744661383"/>
                    </a:ext>
                  </a:extLst>
                </a:gridCol>
                <a:gridCol w="2870791">
                  <a:extLst>
                    <a:ext uri="{9D8B030D-6E8A-4147-A177-3AD203B41FA5}">
                      <a16:colId xmlns:a16="http://schemas.microsoft.com/office/drawing/2014/main" val="1676760960"/>
                    </a:ext>
                  </a:extLst>
                </a:gridCol>
                <a:gridCol w="2424223">
                  <a:extLst>
                    <a:ext uri="{9D8B030D-6E8A-4147-A177-3AD203B41FA5}">
                      <a16:colId xmlns:a16="http://schemas.microsoft.com/office/drawing/2014/main" val="3122561512"/>
                    </a:ext>
                  </a:extLst>
                </a:gridCol>
                <a:gridCol w="850605">
                  <a:extLst>
                    <a:ext uri="{9D8B030D-6E8A-4147-A177-3AD203B41FA5}">
                      <a16:colId xmlns:a16="http://schemas.microsoft.com/office/drawing/2014/main" val="1005246979"/>
                    </a:ext>
                  </a:extLst>
                </a:gridCol>
                <a:gridCol w="2000810">
                  <a:extLst>
                    <a:ext uri="{9D8B030D-6E8A-4147-A177-3AD203B41FA5}">
                      <a16:colId xmlns:a16="http://schemas.microsoft.com/office/drawing/2014/main" val="3972203010"/>
                    </a:ext>
                  </a:extLst>
                </a:gridCol>
              </a:tblGrid>
              <a:tr h="391314">
                <a:tc>
                  <a:txBody>
                    <a:bodyPr/>
                    <a:lstStyle/>
                    <a:p>
                      <a:r>
                        <a:rPr lang="en-US" sz="2400" dirty="0"/>
                        <a:t>Name</a:t>
                      </a:r>
                    </a:p>
                  </a:txBody>
                  <a:tcPr/>
                </a:tc>
                <a:tc>
                  <a:txBody>
                    <a:bodyPr/>
                    <a:lstStyle/>
                    <a:p>
                      <a:r>
                        <a:rPr lang="en-US" sz="2400" dirty="0"/>
                        <a:t>Supplier</a:t>
                      </a:r>
                    </a:p>
                  </a:txBody>
                  <a:tcPr/>
                </a:tc>
                <a:tc>
                  <a:txBody>
                    <a:bodyPr/>
                    <a:lstStyle/>
                    <a:p>
                      <a:r>
                        <a:rPr lang="en-US" sz="2400" dirty="0"/>
                        <a:t>Subscription</a:t>
                      </a:r>
                    </a:p>
                  </a:txBody>
                  <a:tcPr/>
                </a:tc>
                <a:tc>
                  <a:txBody>
                    <a:bodyPr/>
                    <a:lstStyle/>
                    <a:p>
                      <a:r>
                        <a:rPr lang="en-US" sz="2400" dirty="0"/>
                        <a:t>Free</a:t>
                      </a:r>
                    </a:p>
                  </a:txBody>
                  <a:tcPr/>
                </a:tc>
                <a:tc>
                  <a:txBody>
                    <a:bodyPr/>
                    <a:lstStyle/>
                    <a:p>
                      <a:r>
                        <a:rPr lang="en-US" sz="2400" dirty="0"/>
                        <a:t>Open Source</a:t>
                      </a:r>
                    </a:p>
                  </a:txBody>
                  <a:tcPr/>
                </a:tc>
                <a:extLst>
                  <a:ext uri="{0D108BD9-81ED-4DB2-BD59-A6C34878D82A}">
                    <a16:rowId xmlns:a16="http://schemas.microsoft.com/office/drawing/2014/main" val="734190543"/>
                  </a:ext>
                </a:extLst>
              </a:tr>
              <a:tr h="596436">
                <a:tc>
                  <a:txBody>
                    <a:bodyPr/>
                    <a:lstStyle/>
                    <a:p>
                      <a:r>
                        <a:rPr lang="en-US" sz="2400" b="1" dirty="0"/>
                        <a:t>Web of Science</a:t>
                      </a:r>
                    </a:p>
                  </a:txBody>
                  <a:tcPr/>
                </a:tc>
                <a:tc>
                  <a:txBody>
                    <a:bodyPr/>
                    <a:lstStyle/>
                    <a:p>
                      <a:r>
                        <a:rPr lang="en-US" sz="2000" dirty="0"/>
                        <a:t>Clarivate Analytics</a:t>
                      </a:r>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43063463"/>
                  </a:ext>
                </a:extLst>
              </a:tr>
              <a:tr h="596436">
                <a:tc>
                  <a:txBody>
                    <a:bodyPr/>
                    <a:lstStyle/>
                    <a:p>
                      <a:r>
                        <a:rPr lang="en-US" sz="2400" b="1" dirty="0" err="1"/>
                        <a:t>InCites</a:t>
                      </a:r>
                      <a:endParaRPr lang="en-US"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Clarivate Analytics</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32919877"/>
                  </a:ext>
                </a:extLst>
              </a:tr>
              <a:tr h="596436">
                <a:tc>
                  <a:txBody>
                    <a:bodyPr/>
                    <a:lstStyle/>
                    <a:p>
                      <a:r>
                        <a:rPr lang="en-US" sz="2400" b="1" dirty="0"/>
                        <a:t>Scopus</a:t>
                      </a:r>
                    </a:p>
                  </a:txBody>
                  <a:tcPr/>
                </a:tc>
                <a:tc>
                  <a:txBody>
                    <a:bodyPr/>
                    <a:lstStyle/>
                    <a:p>
                      <a:r>
                        <a:rPr lang="en-US" sz="2000" dirty="0"/>
                        <a:t>Elsevier</a:t>
                      </a:r>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142862432"/>
                  </a:ext>
                </a:extLst>
              </a:tr>
              <a:tr h="596436">
                <a:tc>
                  <a:txBody>
                    <a:bodyPr/>
                    <a:lstStyle/>
                    <a:p>
                      <a:r>
                        <a:rPr lang="en-US" sz="2400" b="1" dirty="0" err="1"/>
                        <a:t>SciVal</a:t>
                      </a:r>
                      <a:endParaRPr lang="en-US" sz="2400" b="1" dirty="0"/>
                    </a:p>
                  </a:txBody>
                  <a:tcPr/>
                </a:tc>
                <a:tc>
                  <a:txBody>
                    <a:bodyPr/>
                    <a:lstStyle/>
                    <a:p>
                      <a:r>
                        <a:rPr lang="en-US" sz="2000" dirty="0"/>
                        <a:t>Elsevier</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40782388"/>
                  </a:ext>
                </a:extLst>
              </a:tr>
              <a:tr h="596436">
                <a:tc>
                  <a:txBody>
                    <a:bodyPr/>
                    <a:lstStyle/>
                    <a:p>
                      <a:r>
                        <a:rPr lang="en-US" sz="2400" b="1" dirty="0"/>
                        <a:t>Dimensions</a:t>
                      </a:r>
                    </a:p>
                  </a:txBody>
                  <a:tcPr/>
                </a:tc>
                <a:tc>
                  <a:txBody>
                    <a:bodyPr/>
                    <a:lstStyle/>
                    <a:p>
                      <a:r>
                        <a:rPr lang="en-US" sz="2000" dirty="0"/>
                        <a:t>Digital Science</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15507278"/>
                  </a:ext>
                </a:extLst>
              </a:tr>
              <a:tr h="530715">
                <a:tc>
                  <a:txBody>
                    <a:bodyPr/>
                    <a:lstStyle/>
                    <a:p>
                      <a:r>
                        <a:rPr lang="en-US" sz="2400" b="1" dirty="0"/>
                        <a:t>Google Scholar</a:t>
                      </a:r>
                    </a:p>
                  </a:txBody>
                  <a:tcPr/>
                </a:tc>
                <a:tc>
                  <a:txBody>
                    <a:bodyPr/>
                    <a:lstStyle/>
                    <a:p>
                      <a:r>
                        <a:rPr lang="en-US" sz="2000" dirty="0"/>
                        <a:t>Google</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3457113"/>
                  </a:ext>
                </a:extLst>
              </a:tr>
              <a:tr h="609600">
                <a:tc>
                  <a:txBody>
                    <a:bodyPr/>
                    <a:lstStyle/>
                    <a:p>
                      <a:r>
                        <a:rPr lang="en-US" sz="2400" b="1" dirty="0"/>
                        <a:t>Publish or Perish</a:t>
                      </a:r>
                    </a:p>
                  </a:txBody>
                  <a:tcPr/>
                </a:tc>
                <a:tc>
                  <a:txBody>
                    <a:bodyPr/>
                    <a:lstStyle/>
                    <a:p>
                      <a:r>
                        <a:rPr lang="en-US" sz="2000" dirty="0"/>
                        <a:t>Anne </a:t>
                      </a:r>
                      <a:r>
                        <a:rPr lang="en-US" sz="2000" dirty="0" err="1"/>
                        <a:t>Harzing</a:t>
                      </a:r>
                      <a:endParaRPr lang="en-US" sz="2000"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3112972"/>
                  </a:ext>
                </a:extLst>
              </a:tr>
              <a:tr h="599941">
                <a:tc>
                  <a:txBody>
                    <a:bodyPr/>
                    <a:lstStyle/>
                    <a:p>
                      <a:r>
                        <a:rPr lang="en-US" sz="2400" b="1" dirty="0"/>
                        <a:t>Microsoft Academic Search</a:t>
                      </a:r>
                    </a:p>
                  </a:txBody>
                  <a:tcPr/>
                </a:tc>
                <a:tc>
                  <a:txBody>
                    <a:bodyPr/>
                    <a:lstStyle/>
                    <a:p>
                      <a:r>
                        <a:rPr lang="en-US" sz="2000" dirty="0"/>
                        <a:t>Microsoft Research</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7634835"/>
                  </a:ext>
                </a:extLst>
              </a:tr>
              <a:tr h="601896">
                <a:tc>
                  <a:txBody>
                    <a:bodyPr/>
                    <a:lstStyle/>
                    <a:p>
                      <a:r>
                        <a:rPr lang="en-US" sz="2400" b="1" dirty="0" err="1"/>
                        <a:t>Lens.org</a:t>
                      </a:r>
                      <a:endParaRPr lang="en-US" sz="2400" b="1" dirty="0"/>
                    </a:p>
                  </a:txBody>
                  <a:tcPr/>
                </a:tc>
                <a:tc>
                  <a:txBody>
                    <a:bodyPr/>
                    <a:lstStyle/>
                    <a:p>
                      <a:r>
                        <a:rPr lang="en-US" sz="2000" dirty="0"/>
                        <a:t>Cambia/QUT</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0433490"/>
                  </a:ext>
                </a:extLst>
              </a:tr>
              <a:tr h="601896">
                <a:tc>
                  <a:txBody>
                    <a:bodyPr/>
                    <a:lstStyle/>
                    <a:p>
                      <a:r>
                        <a:rPr lang="en-US" sz="2400" b="1" dirty="0"/>
                        <a:t>1Findr</a:t>
                      </a:r>
                    </a:p>
                  </a:txBody>
                  <a:tcPr/>
                </a:tc>
                <a:tc>
                  <a:txBody>
                    <a:bodyPr/>
                    <a:lstStyle/>
                    <a:p>
                      <a:r>
                        <a:rPr lang="en-US" sz="2000" dirty="0"/>
                        <a:t>Max Planck Institute</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34671413"/>
                  </a:ext>
                </a:extLst>
              </a:tr>
            </a:tbl>
          </a:graphicData>
        </a:graphic>
      </p:graphicFrame>
      <p:pic>
        <p:nvPicPr>
          <p:cNvPr id="13" name="Picture 12">
            <a:extLst>
              <a:ext uri="{FF2B5EF4-FFF2-40B4-BE49-F238E27FC236}">
                <a16:creationId xmlns:a16="http://schemas.microsoft.com/office/drawing/2014/main" id="{69EA8501-F4AE-844C-955A-F8CE3F847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0466" y="925506"/>
            <a:ext cx="355600" cy="368531"/>
          </a:xfrm>
          <a:prstGeom prst="rect">
            <a:avLst/>
          </a:prstGeom>
        </p:spPr>
      </p:pic>
      <p:pic>
        <p:nvPicPr>
          <p:cNvPr id="14" name="Picture 13">
            <a:extLst>
              <a:ext uri="{FF2B5EF4-FFF2-40B4-BE49-F238E27FC236}">
                <a16:creationId xmlns:a16="http://schemas.microsoft.com/office/drawing/2014/main" id="{892679C3-2F1A-964F-8B55-A8C6896849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7816" y="3356768"/>
            <a:ext cx="355600" cy="368531"/>
          </a:xfrm>
          <a:prstGeom prst="rect">
            <a:avLst/>
          </a:prstGeom>
        </p:spPr>
      </p:pic>
      <p:pic>
        <p:nvPicPr>
          <p:cNvPr id="15" name="Picture 14">
            <a:extLst>
              <a:ext uri="{FF2B5EF4-FFF2-40B4-BE49-F238E27FC236}">
                <a16:creationId xmlns:a16="http://schemas.microsoft.com/office/drawing/2014/main" id="{04FF18C8-9519-2B49-AA80-30FFDAF5D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9516" y="3356768"/>
            <a:ext cx="355600" cy="368531"/>
          </a:xfrm>
          <a:prstGeom prst="rect">
            <a:avLst/>
          </a:prstGeom>
        </p:spPr>
      </p:pic>
      <p:pic>
        <p:nvPicPr>
          <p:cNvPr id="16" name="Picture 15">
            <a:extLst>
              <a:ext uri="{FF2B5EF4-FFF2-40B4-BE49-F238E27FC236}">
                <a16:creationId xmlns:a16="http://schemas.microsoft.com/office/drawing/2014/main" id="{CD50FBA9-3B54-3D4F-BC93-37CFA3FA6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9516" y="1566971"/>
            <a:ext cx="355600" cy="368531"/>
          </a:xfrm>
          <a:prstGeom prst="rect">
            <a:avLst/>
          </a:prstGeom>
        </p:spPr>
      </p:pic>
      <p:pic>
        <p:nvPicPr>
          <p:cNvPr id="17" name="Picture 16">
            <a:extLst>
              <a:ext uri="{FF2B5EF4-FFF2-40B4-BE49-F238E27FC236}">
                <a16:creationId xmlns:a16="http://schemas.microsoft.com/office/drawing/2014/main" id="{733F0C43-9FC0-0044-AE5E-F7B194C37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6816" y="2194371"/>
            <a:ext cx="355600" cy="368531"/>
          </a:xfrm>
          <a:prstGeom prst="rect">
            <a:avLst/>
          </a:prstGeom>
        </p:spPr>
      </p:pic>
      <p:pic>
        <p:nvPicPr>
          <p:cNvPr id="18" name="Picture 17">
            <a:extLst>
              <a:ext uri="{FF2B5EF4-FFF2-40B4-BE49-F238E27FC236}">
                <a16:creationId xmlns:a16="http://schemas.microsoft.com/office/drawing/2014/main" id="{3B1A67E4-72F1-1B4E-8EDA-29C6A8C20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6816" y="2791237"/>
            <a:ext cx="355600" cy="368531"/>
          </a:xfrm>
          <a:prstGeom prst="rect">
            <a:avLst/>
          </a:prstGeom>
        </p:spPr>
      </p:pic>
      <p:pic>
        <p:nvPicPr>
          <p:cNvPr id="19" name="Picture 18">
            <a:extLst>
              <a:ext uri="{FF2B5EF4-FFF2-40B4-BE49-F238E27FC236}">
                <a16:creationId xmlns:a16="http://schemas.microsoft.com/office/drawing/2014/main" id="{49230AC0-2AF6-9446-A8AD-342354486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44716" y="4517785"/>
            <a:ext cx="355600" cy="368531"/>
          </a:xfrm>
          <a:prstGeom prst="rect">
            <a:avLst/>
          </a:prstGeom>
        </p:spPr>
      </p:pic>
      <p:pic>
        <p:nvPicPr>
          <p:cNvPr id="20" name="Picture 19">
            <a:extLst>
              <a:ext uri="{FF2B5EF4-FFF2-40B4-BE49-F238E27FC236}">
                <a16:creationId xmlns:a16="http://schemas.microsoft.com/office/drawing/2014/main" id="{31361B2D-5B3B-4D4A-BE61-167924CF8E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3216" y="4581580"/>
            <a:ext cx="355600" cy="368531"/>
          </a:xfrm>
          <a:prstGeom prst="rect">
            <a:avLst/>
          </a:prstGeom>
        </p:spPr>
      </p:pic>
      <p:pic>
        <p:nvPicPr>
          <p:cNvPr id="21" name="Picture 20">
            <a:extLst>
              <a:ext uri="{FF2B5EF4-FFF2-40B4-BE49-F238E27FC236}">
                <a16:creationId xmlns:a16="http://schemas.microsoft.com/office/drawing/2014/main" id="{256C37B2-2A8C-CD47-A6DE-17845914B6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1316" y="6266010"/>
            <a:ext cx="355600" cy="368531"/>
          </a:xfrm>
          <a:prstGeom prst="rect">
            <a:avLst/>
          </a:prstGeom>
        </p:spPr>
      </p:pic>
      <p:pic>
        <p:nvPicPr>
          <p:cNvPr id="22" name="Picture 21">
            <a:extLst>
              <a:ext uri="{FF2B5EF4-FFF2-40B4-BE49-F238E27FC236}">
                <a16:creationId xmlns:a16="http://schemas.microsoft.com/office/drawing/2014/main" id="{F89911BA-3547-A847-AABA-040916D741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3216" y="5139014"/>
            <a:ext cx="355600" cy="368531"/>
          </a:xfrm>
          <a:prstGeom prst="rect">
            <a:avLst/>
          </a:prstGeom>
        </p:spPr>
      </p:pic>
      <p:pic>
        <p:nvPicPr>
          <p:cNvPr id="23" name="Picture 22">
            <a:extLst>
              <a:ext uri="{FF2B5EF4-FFF2-40B4-BE49-F238E27FC236}">
                <a16:creationId xmlns:a16="http://schemas.microsoft.com/office/drawing/2014/main" id="{4B58822F-5EED-0B4E-BE03-9A8390AF53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9516" y="6242520"/>
            <a:ext cx="355600" cy="368531"/>
          </a:xfrm>
          <a:prstGeom prst="rect">
            <a:avLst/>
          </a:prstGeom>
        </p:spPr>
      </p:pic>
      <p:sp>
        <p:nvSpPr>
          <p:cNvPr id="24" name="Rectangle 23">
            <a:extLst>
              <a:ext uri="{FF2B5EF4-FFF2-40B4-BE49-F238E27FC236}">
                <a16:creationId xmlns:a16="http://schemas.microsoft.com/office/drawing/2014/main" id="{1D1FD22E-706A-7C4F-842D-5AF2EB27EAD8}"/>
              </a:ext>
            </a:extLst>
          </p:cNvPr>
          <p:cNvSpPr/>
          <p:nvPr/>
        </p:nvSpPr>
        <p:spPr>
          <a:xfrm>
            <a:off x="85060" y="3193939"/>
            <a:ext cx="11931620" cy="357900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CBEBFA7C-3974-354F-AC74-2A31328A8B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6866" y="3947318"/>
            <a:ext cx="355600" cy="368531"/>
          </a:xfrm>
          <a:prstGeom prst="rect">
            <a:avLst/>
          </a:prstGeom>
        </p:spPr>
      </p:pic>
      <p:pic>
        <p:nvPicPr>
          <p:cNvPr id="26" name="Picture 25">
            <a:extLst>
              <a:ext uri="{FF2B5EF4-FFF2-40B4-BE49-F238E27FC236}">
                <a16:creationId xmlns:a16="http://schemas.microsoft.com/office/drawing/2014/main" id="{5EF4B854-8588-F547-94E6-EC75C05FB7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6761" y="5695449"/>
            <a:ext cx="355600" cy="368531"/>
          </a:xfrm>
          <a:prstGeom prst="rect">
            <a:avLst/>
          </a:prstGeom>
        </p:spPr>
      </p:pic>
    </p:spTree>
    <p:extLst>
      <p:ext uri="{BB962C8B-B14F-4D97-AF65-F5344CB8AC3E}">
        <p14:creationId xmlns:p14="http://schemas.microsoft.com/office/powerpoint/2010/main" val="217272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BCA-9F36-484A-987D-C54C5F58847E}"/>
              </a:ext>
            </a:extLst>
          </p:cNvPr>
          <p:cNvSpPr>
            <a:spLocks noGrp="1"/>
          </p:cNvSpPr>
          <p:nvPr>
            <p:ph type="title"/>
          </p:nvPr>
        </p:nvSpPr>
        <p:spPr>
          <a:xfrm>
            <a:off x="609600" y="-209550"/>
            <a:ext cx="10972800" cy="838200"/>
          </a:xfrm>
        </p:spPr>
        <p:txBody>
          <a:bodyPr>
            <a:normAutofit/>
          </a:bodyPr>
          <a:lstStyle/>
          <a:p>
            <a:r>
              <a:rPr lang="en-US" sz="3200" b="1" dirty="0"/>
              <a:t>Bibliometrics Tools: Coverage</a:t>
            </a:r>
          </a:p>
        </p:txBody>
      </p:sp>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609600" y="474572"/>
          <a:ext cx="10577945" cy="6383428"/>
        </p:xfrm>
        <a:graphic>
          <a:graphicData uri="http://schemas.openxmlformats.org/drawingml/2006/table">
            <a:tbl>
              <a:tblPr firstRow="1" bandRow="1">
                <a:tableStyleId>{5C22544A-7EE6-4342-B048-85BDC9FD1C3A}</a:tableStyleId>
              </a:tblPr>
              <a:tblGrid>
                <a:gridCol w="3803073">
                  <a:extLst>
                    <a:ext uri="{9D8B030D-6E8A-4147-A177-3AD203B41FA5}">
                      <a16:colId xmlns:a16="http://schemas.microsoft.com/office/drawing/2014/main" val="744661383"/>
                    </a:ext>
                  </a:extLst>
                </a:gridCol>
                <a:gridCol w="2722418">
                  <a:extLst>
                    <a:ext uri="{9D8B030D-6E8A-4147-A177-3AD203B41FA5}">
                      <a16:colId xmlns:a16="http://schemas.microsoft.com/office/drawing/2014/main" val="1676760960"/>
                    </a:ext>
                  </a:extLst>
                </a:gridCol>
                <a:gridCol w="1620982">
                  <a:extLst>
                    <a:ext uri="{9D8B030D-6E8A-4147-A177-3AD203B41FA5}">
                      <a16:colId xmlns:a16="http://schemas.microsoft.com/office/drawing/2014/main" val="3122561512"/>
                    </a:ext>
                  </a:extLst>
                </a:gridCol>
                <a:gridCol w="2431472">
                  <a:extLst>
                    <a:ext uri="{9D8B030D-6E8A-4147-A177-3AD203B41FA5}">
                      <a16:colId xmlns:a16="http://schemas.microsoft.com/office/drawing/2014/main" val="1005246979"/>
                    </a:ext>
                  </a:extLst>
                </a:gridCol>
              </a:tblGrid>
              <a:tr h="391314">
                <a:tc>
                  <a:txBody>
                    <a:bodyPr/>
                    <a:lstStyle/>
                    <a:p>
                      <a:r>
                        <a:rPr lang="en-US" sz="2400" dirty="0"/>
                        <a:t>Name</a:t>
                      </a:r>
                    </a:p>
                  </a:txBody>
                  <a:tcPr/>
                </a:tc>
                <a:tc>
                  <a:txBody>
                    <a:bodyPr/>
                    <a:lstStyle/>
                    <a:p>
                      <a:r>
                        <a:rPr lang="en-US" sz="2400" dirty="0"/>
                        <a:t>Records</a:t>
                      </a:r>
                    </a:p>
                  </a:txBody>
                  <a:tcPr/>
                </a:tc>
                <a:tc>
                  <a:txBody>
                    <a:bodyPr/>
                    <a:lstStyle/>
                    <a:p>
                      <a:r>
                        <a:rPr lang="en-US" sz="2400" dirty="0"/>
                        <a:t>Journals</a:t>
                      </a:r>
                    </a:p>
                  </a:txBody>
                  <a:tcPr/>
                </a:tc>
                <a:tc>
                  <a:txBody>
                    <a:bodyPr/>
                    <a:lstStyle/>
                    <a:p>
                      <a:r>
                        <a:rPr lang="en-US" sz="2400" dirty="0"/>
                        <a:t>Time period</a:t>
                      </a:r>
                    </a:p>
                  </a:txBody>
                  <a:tcPr/>
                </a:tc>
                <a:extLst>
                  <a:ext uri="{0D108BD9-81ED-4DB2-BD59-A6C34878D82A}">
                    <a16:rowId xmlns:a16="http://schemas.microsoft.com/office/drawing/2014/main" val="734190543"/>
                  </a:ext>
                </a:extLst>
              </a:tr>
              <a:tr h="596436">
                <a:tc>
                  <a:txBody>
                    <a:bodyPr/>
                    <a:lstStyle/>
                    <a:p>
                      <a:r>
                        <a:rPr lang="en-US" sz="2400" b="1" dirty="0"/>
                        <a:t>Web of Science (core)</a:t>
                      </a:r>
                    </a:p>
                  </a:txBody>
                  <a:tcPr/>
                </a:tc>
                <a:tc>
                  <a:txBody>
                    <a:bodyPr/>
                    <a:lstStyle/>
                    <a:p>
                      <a:r>
                        <a:rPr lang="en-US" sz="2000" dirty="0"/>
                        <a:t>71 million</a:t>
                      </a:r>
                    </a:p>
                  </a:txBody>
                  <a:tcPr/>
                </a:tc>
                <a:tc>
                  <a:txBody>
                    <a:bodyPr/>
                    <a:lstStyle/>
                    <a:p>
                      <a:r>
                        <a:rPr lang="en-US" dirty="0"/>
                        <a:t>20,300</a:t>
                      </a:r>
                    </a:p>
                  </a:txBody>
                  <a:tcPr/>
                </a:tc>
                <a:tc>
                  <a:txBody>
                    <a:bodyPr/>
                    <a:lstStyle/>
                    <a:p>
                      <a:r>
                        <a:rPr lang="en-US" dirty="0"/>
                        <a:t>1969–</a:t>
                      </a:r>
                    </a:p>
                  </a:txBody>
                  <a:tcPr/>
                </a:tc>
                <a:extLst>
                  <a:ext uri="{0D108BD9-81ED-4DB2-BD59-A6C34878D82A}">
                    <a16:rowId xmlns:a16="http://schemas.microsoft.com/office/drawing/2014/main" val="1343063463"/>
                  </a:ext>
                </a:extLst>
              </a:tr>
              <a:tr h="596436">
                <a:tc>
                  <a:txBody>
                    <a:bodyPr/>
                    <a:lstStyle/>
                    <a:p>
                      <a:r>
                        <a:rPr lang="en-US" sz="2400" b="1" dirty="0" err="1"/>
                        <a:t>InCites</a:t>
                      </a:r>
                      <a:endParaRPr lang="en-US"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 –</a:t>
                      </a:r>
                    </a:p>
                  </a:txBody>
                  <a:tcPr/>
                </a:tc>
                <a:tc>
                  <a:txBody>
                    <a:bodyPr/>
                    <a:lstStyle/>
                    <a:p>
                      <a:r>
                        <a:rPr lang="en-US" dirty="0"/>
                        <a:t>–</a:t>
                      </a:r>
                    </a:p>
                  </a:txBody>
                  <a:tcPr/>
                </a:tc>
                <a:tc>
                  <a:txBody>
                    <a:bodyPr/>
                    <a:lstStyle/>
                    <a:p>
                      <a:r>
                        <a:rPr lang="en-US" dirty="0"/>
                        <a:t>1980–</a:t>
                      </a:r>
                    </a:p>
                  </a:txBody>
                  <a:tcPr/>
                </a:tc>
                <a:extLst>
                  <a:ext uri="{0D108BD9-81ED-4DB2-BD59-A6C34878D82A}">
                    <a16:rowId xmlns:a16="http://schemas.microsoft.com/office/drawing/2014/main" val="4132919877"/>
                  </a:ext>
                </a:extLst>
              </a:tr>
              <a:tr h="596436">
                <a:tc>
                  <a:txBody>
                    <a:bodyPr/>
                    <a:lstStyle/>
                    <a:p>
                      <a:r>
                        <a:rPr lang="en-US" sz="2400" b="1"/>
                        <a:t>Scopus</a:t>
                      </a:r>
                      <a:endParaRPr lang="en-US" sz="2400" b="1" dirty="0"/>
                    </a:p>
                  </a:txBody>
                  <a:tcPr/>
                </a:tc>
                <a:tc>
                  <a:txBody>
                    <a:bodyPr/>
                    <a:lstStyle/>
                    <a:p>
                      <a:r>
                        <a:rPr lang="en-US" sz="2000" dirty="0"/>
                        <a:t>60 million</a:t>
                      </a:r>
                    </a:p>
                  </a:txBody>
                  <a:tcPr/>
                </a:tc>
                <a:tc>
                  <a:txBody>
                    <a:bodyPr/>
                    <a:lstStyle/>
                    <a:p>
                      <a:r>
                        <a:rPr lang="en-US" dirty="0"/>
                        <a:t>21,500</a:t>
                      </a:r>
                    </a:p>
                  </a:txBody>
                  <a:tcPr/>
                </a:tc>
                <a:tc>
                  <a:txBody>
                    <a:bodyPr/>
                    <a:lstStyle/>
                    <a:p>
                      <a:r>
                        <a:rPr lang="en-US" dirty="0"/>
                        <a:t>1996–</a:t>
                      </a:r>
                    </a:p>
                  </a:txBody>
                  <a:tcPr/>
                </a:tc>
                <a:extLst>
                  <a:ext uri="{0D108BD9-81ED-4DB2-BD59-A6C34878D82A}">
                    <a16:rowId xmlns:a16="http://schemas.microsoft.com/office/drawing/2014/main" val="4142862432"/>
                  </a:ext>
                </a:extLst>
              </a:tr>
              <a:tr h="596436">
                <a:tc>
                  <a:txBody>
                    <a:bodyPr/>
                    <a:lstStyle/>
                    <a:p>
                      <a:r>
                        <a:rPr lang="en-US" sz="2400" b="1" dirty="0" err="1"/>
                        <a:t>SciVal</a:t>
                      </a:r>
                      <a:endParaRPr lang="en-US" sz="2400" b="1" dirty="0"/>
                    </a:p>
                  </a:txBody>
                  <a:tcPr/>
                </a:tc>
                <a:tc>
                  <a:txBody>
                    <a:bodyPr/>
                    <a:lstStyle/>
                    <a:p>
                      <a:r>
                        <a:rPr lang="en-US" sz="2000" dirty="0"/>
                        <a:t>–</a:t>
                      </a:r>
                    </a:p>
                  </a:txBody>
                  <a:tcPr/>
                </a:tc>
                <a:tc>
                  <a:txBody>
                    <a:bodyPr/>
                    <a:lstStyle/>
                    <a:p>
                      <a:r>
                        <a:rPr lang="en-US" dirty="0"/>
                        <a:t>–</a:t>
                      </a:r>
                    </a:p>
                  </a:txBody>
                  <a:tcPr/>
                </a:tc>
                <a:tc>
                  <a:txBody>
                    <a:bodyPr/>
                    <a:lstStyle/>
                    <a:p>
                      <a:r>
                        <a:rPr lang="en-US" dirty="0"/>
                        <a:t>1996–</a:t>
                      </a:r>
                    </a:p>
                  </a:txBody>
                  <a:tcPr/>
                </a:tc>
                <a:extLst>
                  <a:ext uri="{0D108BD9-81ED-4DB2-BD59-A6C34878D82A}">
                    <a16:rowId xmlns:a16="http://schemas.microsoft.com/office/drawing/2014/main" val="2440782388"/>
                  </a:ext>
                </a:extLst>
              </a:tr>
              <a:tr h="596436">
                <a:tc>
                  <a:txBody>
                    <a:bodyPr/>
                    <a:lstStyle/>
                    <a:p>
                      <a:r>
                        <a:rPr lang="en-US" sz="2400" b="1" dirty="0"/>
                        <a:t>Dimensions</a:t>
                      </a:r>
                    </a:p>
                  </a:txBody>
                  <a:tcPr/>
                </a:tc>
                <a:tc>
                  <a:txBody>
                    <a:bodyPr/>
                    <a:lstStyle/>
                    <a:p>
                      <a:r>
                        <a:rPr lang="en-US" sz="2000" dirty="0"/>
                        <a:t>140 million</a:t>
                      </a:r>
                    </a:p>
                  </a:txBody>
                  <a:tcPr/>
                </a:tc>
                <a:tc>
                  <a:txBody>
                    <a:bodyPr/>
                    <a:lstStyle/>
                    <a:p>
                      <a:r>
                        <a:rPr lang="en-US" dirty="0"/>
                        <a:t>62,000 (?)</a:t>
                      </a:r>
                    </a:p>
                  </a:txBody>
                  <a:tcPr/>
                </a:tc>
                <a:tc>
                  <a:txBody>
                    <a:bodyPr/>
                    <a:lstStyle/>
                    <a:p>
                      <a:r>
                        <a:rPr lang="en-US" b="1" dirty="0">
                          <a:solidFill>
                            <a:schemeClr val="tx1"/>
                          </a:solidFill>
                        </a:rPr>
                        <a:t>[1665!] </a:t>
                      </a:r>
                      <a:r>
                        <a:rPr lang="en-US" b="0" dirty="0">
                          <a:solidFill>
                            <a:schemeClr val="tx1"/>
                          </a:solidFill>
                        </a:rPr>
                        <a:t>More</a:t>
                      </a:r>
                      <a:r>
                        <a:rPr lang="en-US" b="1" dirty="0">
                          <a:solidFill>
                            <a:schemeClr val="tx1"/>
                          </a:solidFill>
                        </a:rPr>
                        <a:t> </a:t>
                      </a:r>
                      <a:r>
                        <a:rPr lang="en-US" b="0" dirty="0">
                          <a:solidFill>
                            <a:schemeClr val="tx1"/>
                          </a:solidFill>
                        </a:rPr>
                        <a:t>1960–</a:t>
                      </a:r>
                    </a:p>
                  </a:txBody>
                  <a:tcPr/>
                </a:tc>
                <a:extLst>
                  <a:ext uri="{0D108BD9-81ED-4DB2-BD59-A6C34878D82A}">
                    <a16:rowId xmlns:a16="http://schemas.microsoft.com/office/drawing/2014/main" val="515507278"/>
                  </a:ext>
                </a:extLst>
              </a:tr>
              <a:tr h="530715">
                <a:tc>
                  <a:txBody>
                    <a:bodyPr/>
                    <a:lstStyle/>
                    <a:p>
                      <a:r>
                        <a:rPr lang="en-US" sz="2400" b="1" dirty="0"/>
                        <a:t>Google Scholar</a:t>
                      </a:r>
                    </a:p>
                  </a:txBody>
                  <a:tcPr/>
                </a:tc>
                <a:tc>
                  <a:txBody>
                    <a:bodyPr/>
                    <a:lstStyle/>
                    <a:p>
                      <a:r>
                        <a:rPr lang="en-US" sz="2000" dirty="0"/>
                        <a:t>unknown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unknown</a:t>
                      </a:r>
                    </a:p>
                  </a:txBody>
                  <a:tcPr/>
                </a:tc>
                <a:tc>
                  <a:txBody>
                    <a:bodyPr/>
                    <a:lstStyle/>
                    <a:p>
                      <a:endParaRPr lang="en-US" dirty="0"/>
                    </a:p>
                  </a:txBody>
                  <a:tcPr/>
                </a:tc>
                <a:extLst>
                  <a:ext uri="{0D108BD9-81ED-4DB2-BD59-A6C34878D82A}">
                    <a16:rowId xmlns:a16="http://schemas.microsoft.com/office/drawing/2014/main" val="133457113"/>
                  </a:ext>
                </a:extLst>
              </a:tr>
              <a:tr h="609600">
                <a:tc>
                  <a:txBody>
                    <a:bodyPr/>
                    <a:lstStyle/>
                    <a:p>
                      <a:r>
                        <a:rPr lang="en-US" sz="2400" b="1" dirty="0"/>
                        <a:t>Publish or Perish</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unknown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unknown</a:t>
                      </a:r>
                    </a:p>
                  </a:txBody>
                  <a:tcPr/>
                </a:tc>
                <a:tc>
                  <a:txBody>
                    <a:bodyPr/>
                    <a:lstStyle/>
                    <a:p>
                      <a:endParaRPr lang="en-US"/>
                    </a:p>
                  </a:txBody>
                  <a:tcPr/>
                </a:tc>
                <a:extLst>
                  <a:ext uri="{0D108BD9-81ED-4DB2-BD59-A6C34878D82A}">
                    <a16:rowId xmlns:a16="http://schemas.microsoft.com/office/drawing/2014/main" val="183112972"/>
                  </a:ext>
                </a:extLst>
              </a:tr>
              <a:tr h="599941">
                <a:tc>
                  <a:txBody>
                    <a:bodyPr/>
                    <a:lstStyle/>
                    <a:p>
                      <a:r>
                        <a:rPr lang="en-US" sz="2400" b="1" dirty="0"/>
                        <a:t>Microsoft Academic Search</a:t>
                      </a:r>
                    </a:p>
                  </a:txBody>
                  <a:tcPr/>
                </a:tc>
                <a:tc>
                  <a:txBody>
                    <a:bodyPr/>
                    <a:lstStyle/>
                    <a:p>
                      <a:r>
                        <a:rPr lang="en-US" sz="2000" dirty="0"/>
                        <a:t>209.5 million</a:t>
                      </a:r>
                    </a:p>
                  </a:txBody>
                  <a:tcPr/>
                </a:tc>
                <a:tc>
                  <a:txBody>
                    <a:bodyPr/>
                    <a:lstStyle/>
                    <a:p>
                      <a:r>
                        <a:rPr lang="en-US" dirty="0"/>
                        <a:t>48,024</a:t>
                      </a:r>
                    </a:p>
                  </a:txBody>
                  <a:tcPr/>
                </a:tc>
                <a:tc>
                  <a:txBody>
                    <a:bodyPr/>
                    <a:lstStyle/>
                    <a:p>
                      <a:r>
                        <a:rPr lang="en-US" dirty="0"/>
                        <a:t> –</a:t>
                      </a:r>
                    </a:p>
                  </a:txBody>
                  <a:tcPr/>
                </a:tc>
                <a:extLst>
                  <a:ext uri="{0D108BD9-81ED-4DB2-BD59-A6C34878D82A}">
                    <a16:rowId xmlns:a16="http://schemas.microsoft.com/office/drawing/2014/main" val="277634835"/>
                  </a:ext>
                </a:extLst>
              </a:tr>
              <a:tr h="601896">
                <a:tc>
                  <a:txBody>
                    <a:bodyPr/>
                    <a:lstStyle/>
                    <a:p>
                      <a:r>
                        <a:rPr lang="en-US" sz="2400" b="1" dirty="0" err="1"/>
                        <a:t>Lens.org</a:t>
                      </a:r>
                      <a:endParaRPr lang="en-US" sz="2400" b="1" dirty="0"/>
                    </a:p>
                  </a:txBody>
                  <a:tcPr/>
                </a:tc>
                <a:tc>
                  <a:txBody>
                    <a:bodyPr/>
                    <a:lstStyle/>
                    <a:p>
                      <a:r>
                        <a:rPr lang="en-IE" sz="2000" b="0" dirty="0"/>
                        <a:t>195.6 million</a:t>
                      </a:r>
                      <a:endParaRPr lang="en-US" sz="2000" b="0" dirty="0"/>
                    </a:p>
                  </a:txBody>
                  <a:tcPr/>
                </a:tc>
                <a:tc>
                  <a:txBody>
                    <a:bodyPr/>
                    <a:lstStyle/>
                    <a:p>
                      <a:r>
                        <a:rPr lang="en-US" dirty="0"/>
                        <a:t>48,024 [+?]</a:t>
                      </a:r>
                    </a:p>
                  </a:txBody>
                  <a:tcPr/>
                </a:tc>
                <a:tc>
                  <a:txBody>
                    <a:bodyPr/>
                    <a:lstStyle/>
                    <a:p>
                      <a:r>
                        <a:rPr lang="en-US" dirty="0"/>
                        <a:t> –</a:t>
                      </a:r>
                    </a:p>
                  </a:txBody>
                  <a:tcPr/>
                </a:tc>
                <a:extLst>
                  <a:ext uri="{0D108BD9-81ED-4DB2-BD59-A6C34878D82A}">
                    <a16:rowId xmlns:a16="http://schemas.microsoft.com/office/drawing/2014/main" val="1900433490"/>
                  </a:ext>
                </a:extLst>
              </a:tr>
              <a:tr h="601896">
                <a:tc>
                  <a:txBody>
                    <a:bodyPr/>
                    <a:lstStyle/>
                    <a:p>
                      <a:r>
                        <a:rPr lang="en-US" sz="2400" b="1" dirty="0"/>
                        <a:t>1Findr</a:t>
                      </a:r>
                    </a:p>
                  </a:txBody>
                  <a:tcPr/>
                </a:tc>
                <a:tc>
                  <a:txBody>
                    <a:bodyPr/>
                    <a:lstStyle/>
                    <a:p>
                      <a:r>
                        <a:rPr lang="en-US" sz="2000" dirty="0"/>
                        <a:t>90 million</a:t>
                      </a:r>
                    </a:p>
                  </a:txBody>
                  <a:tcPr/>
                </a:tc>
                <a:tc>
                  <a:txBody>
                    <a:bodyPr/>
                    <a:lstStyle/>
                    <a:p>
                      <a:r>
                        <a:rPr lang="en-US" dirty="0"/>
                        <a:t>80,000</a:t>
                      </a:r>
                    </a:p>
                  </a:txBody>
                  <a:tcPr/>
                </a:tc>
                <a:tc>
                  <a:txBody>
                    <a:bodyPr/>
                    <a:lstStyle/>
                    <a:p>
                      <a:endParaRPr lang="en-US" dirty="0"/>
                    </a:p>
                  </a:txBody>
                  <a:tcPr/>
                </a:tc>
                <a:extLst>
                  <a:ext uri="{0D108BD9-81ED-4DB2-BD59-A6C34878D82A}">
                    <a16:rowId xmlns:a16="http://schemas.microsoft.com/office/drawing/2014/main" val="1834671413"/>
                  </a:ext>
                </a:extLst>
              </a:tr>
            </a:tbl>
          </a:graphicData>
        </a:graphic>
      </p:graphicFrame>
    </p:spTree>
    <p:extLst>
      <p:ext uri="{BB962C8B-B14F-4D97-AF65-F5344CB8AC3E}">
        <p14:creationId xmlns:p14="http://schemas.microsoft.com/office/powerpoint/2010/main" val="2341842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BCA-9F36-484A-987D-C54C5F58847E}"/>
              </a:ext>
            </a:extLst>
          </p:cNvPr>
          <p:cNvSpPr>
            <a:spLocks noGrp="1"/>
          </p:cNvSpPr>
          <p:nvPr>
            <p:ph type="title"/>
          </p:nvPr>
        </p:nvSpPr>
        <p:spPr>
          <a:xfrm>
            <a:off x="609600" y="-209550"/>
            <a:ext cx="10972800" cy="838200"/>
          </a:xfrm>
        </p:spPr>
        <p:txBody>
          <a:bodyPr>
            <a:normAutofit/>
          </a:bodyPr>
          <a:lstStyle/>
          <a:p>
            <a:r>
              <a:rPr lang="en-US" sz="3200" b="1" dirty="0"/>
              <a:t>Bibliometrics Tools: Functionality</a:t>
            </a:r>
          </a:p>
        </p:txBody>
      </p:sp>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0" y="421486"/>
          <a:ext cx="12016678" cy="6383428"/>
        </p:xfrm>
        <a:graphic>
          <a:graphicData uri="http://schemas.openxmlformats.org/drawingml/2006/table">
            <a:tbl>
              <a:tblPr firstRow="1" bandRow="1">
                <a:tableStyleId>{5C22544A-7EE6-4342-B048-85BDC9FD1C3A}</a:tableStyleId>
              </a:tblPr>
              <a:tblGrid>
                <a:gridCol w="3803073">
                  <a:extLst>
                    <a:ext uri="{9D8B030D-6E8A-4147-A177-3AD203B41FA5}">
                      <a16:colId xmlns:a16="http://schemas.microsoft.com/office/drawing/2014/main" val="744661383"/>
                    </a:ext>
                  </a:extLst>
                </a:gridCol>
                <a:gridCol w="1392382">
                  <a:extLst>
                    <a:ext uri="{9D8B030D-6E8A-4147-A177-3AD203B41FA5}">
                      <a16:colId xmlns:a16="http://schemas.microsoft.com/office/drawing/2014/main" val="1676760960"/>
                    </a:ext>
                  </a:extLst>
                </a:gridCol>
                <a:gridCol w="1808018">
                  <a:extLst>
                    <a:ext uri="{9D8B030D-6E8A-4147-A177-3AD203B41FA5}">
                      <a16:colId xmlns:a16="http://schemas.microsoft.com/office/drawing/2014/main" val="3122561512"/>
                    </a:ext>
                  </a:extLst>
                </a:gridCol>
                <a:gridCol w="1600200">
                  <a:extLst>
                    <a:ext uri="{9D8B030D-6E8A-4147-A177-3AD203B41FA5}">
                      <a16:colId xmlns:a16="http://schemas.microsoft.com/office/drawing/2014/main" val="1005246979"/>
                    </a:ext>
                  </a:extLst>
                </a:gridCol>
                <a:gridCol w="1246909">
                  <a:extLst>
                    <a:ext uri="{9D8B030D-6E8A-4147-A177-3AD203B41FA5}">
                      <a16:colId xmlns:a16="http://schemas.microsoft.com/office/drawing/2014/main" val="3972203010"/>
                    </a:ext>
                  </a:extLst>
                </a:gridCol>
                <a:gridCol w="2166096">
                  <a:extLst>
                    <a:ext uri="{9D8B030D-6E8A-4147-A177-3AD203B41FA5}">
                      <a16:colId xmlns:a16="http://schemas.microsoft.com/office/drawing/2014/main" val="628364853"/>
                    </a:ext>
                  </a:extLst>
                </a:gridCol>
              </a:tblGrid>
              <a:tr h="391314">
                <a:tc>
                  <a:txBody>
                    <a:bodyPr/>
                    <a:lstStyle/>
                    <a:p>
                      <a:r>
                        <a:rPr lang="en-US" sz="2400" dirty="0"/>
                        <a:t>Name</a:t>
                      </a:r>
                    </a:p>
                  </a:txBody>
                  <a:tcPr/>
                </a:tc>
                <a:tc>
                  <a:txBody>
                    <a:bodyPr/>
                    <a:lstStyle/>
                    <a:p>
                      <a:r>
                        <a:rPr lang="en-US" sz="2400" dirty="0"/>
                        <a:t>Metrics</a:t>
                      </a:r>
                    </a:p>
                  </a:txBody>
                  <a:tcPr/>
                </a:tc>
                <a:tc>
                  <a:txBody>
                    <a:bodyPr/>
                    <a:lstStyle/>
                    <a:p>
                      <a:r>
                        <a:rPr lang="en-US" sz="2400" dirty="0"/>
                        <a:t>Researcher</a:t>
                      </a:r>
                    </a:p>
                  </a:txBody>
                  <a:tcPr/>
                </a:tc>
                <a:tc>
                  <a:txBody>
                    <a:bodyPr/>
                    <a:lstStyle/>
                    <a:p>
                      <a:r>
                        <a:rPr lang="en-US" sz="2400" dirty="0"/>
                        <a:t>Institution</a:t>
                      </a:r>
                    </a:p>
                  </a:txBody>
                  <a:tcPr/>
                </a:tc>
                <a:tc>
                  <a:txBody>
                    <a:bodyPr/>
                    <a:lstStyle/>
                    <a:p>
                      <a:r>
                        <a:rPr lang="en-US" sz="2400" dirty="0"/>
                        <a:t>Country</a:t>
                      </a:r>
                    </a:p>
                  </a:txBody>
                  <a:tcPr/>
                </a:tc>
                <a:tc>
                  <a:txBody>
                    <a:bodyPr/>
                    <a:lstStyle/>
                    <a:p>
                      <a:r>
                        <a:rPr lang="en-US" sz="2400" dirty="0"/>
                        <a:t>Benchmarking</a:t>
                      </a:r>
                    </a:p>
                  </a:txBody>
                  <a:tcPr/>
                </a:tc>
                <a:extLst>
                  <a:ext uri="{0D108BD9-81ED-4DB2-BD59-A6C34878D82A}">
                    <a16:rowId xmlns:a16="http://schemas.microsoft.com/office/drawing/2014/main" val="734190543"/>
                  </a:ext>
                </a:extLst>
              </a:tr>
              <a:tr h="596436">
                <a:tc>
                  <a:txBody>
                    <a:bodyPr/>
                    <a:lstStyle/>
                    <a:p>
                      <a:r>
                        <a:rPr lang="en-US" sz="2400" b="1" dirty="0"/>
                        <a:t>Web of Science</a:t>
                      </a:r>
                    </a:p>
                  </a:txBody>
                  <a:tcPr/>
                </a:tc>
                <a:tc>
                  <a:txBody>
                    <a:bodyPr/>
                    <a:lstStyle/>
                    <a:p>
                      <a:r>
                        <a:rPr lang="en-US" sz="2000" dirty="0"/>
                        <a:t>Simple</a:t>
                      </a:r>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endParaRPr lang="en-US"/>
                    </a:p>
                  </a:txBody>
                  <a:tcPr/>
                </a:tc>
                <a:extLst>
                  <a:ext uri="{0D108BD9-81ED-4DB2-BD59-A6C34878D82A}">
                    <a16:rowId xmlns:a16="http://schemas.microsoft.com/office/drawing/2014/main" val="1343063463"/>
                  </a:ext>
                </a:extLst>
              </a:tr>
              <a:tr h="596436">
                <a:tc>
                  <a:txBody>
                    <a:bodyPr/>
                    <a:lstStyle/>
                    <a:p>
                      <a:r>
                        <a:rPr lang="en-US" sz="2400" b="1" dirty="0" err="1"/>
                        <a:t>InCites</a:t>
                      </a:r>
                      <a:endParaRPr lang="en-US"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Advanced</a:t>
                      </a:r>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        (S)</a:t>
                      </a:r>
                      <a:endParaRPr lang="en-US" dirty="0"/>
                    </a:p>
                  </a:txBody>
                  <a:tcPr/>
                </a:tc>
                <a:extLst>
                  <a:ext uri="{0D108BD9-81ED-4DB2-BD59-A6C34878D82A}">
                    <a16:rowId xmlns:a16="http://schemas.microsoft.com/office/drawing/2014/main" val="4132919877"/>
                  </a:ext>
                </a:extLst>
              </a:tr>
              <a:tr h="596436">
                <a:tc>
                  <a:txBody>
                    <a:bodyPr/>
                    <a:lstStyle/>
                    <a:p>
                      <a:r>
                        <a:rPr lang="en-US" sz="2400" b="1"/>
                        <a:t>Scopus</a:t>
                      </a:r>
                      <a:endParaRPr lang="en-US" sz="2400" b="1" dirty="0"/>
                    </a:p>
                  </a:txBody>
                  <a:tcPr/>
                </a:tc>
                <a:tc>
                  <a:txBody>
                    <a:bodyPr/>
                    <a:lstStyle/>
                    <a:p>
                      <a:r>
                        <a:rPr lang="en-US" sz="2000" dirty="0"/>
                        <a:t>Simple</a:t>
                      </a:r>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endParaRPr lang="en-US"/>
                    </a:p>
                  </a:txBody>
                  <a:tcPr/>
                </a:tc>
                <a:extLst>
                  <a:ext uri="{0D108BD9-81ED-4DB2-BD59-A6C34878D82A}">
                    <a16:rowId xmlns:a16="http://schemas.microsoft.com/office/drawing/2014/main" val="4142862432"/>
                  </a:ext>
                </a:extLst>
              </a:tr>
              <a:tr h="596436">
                <a:tc>
                  <a:txBody>
                    <a:bodyPr/>
                    <a:lstStyle/>
                    <a:p>
                      <a:r>
                        <a:rPr lang="en-US" sz="2400" b="1" dirty="0" err="1"/>
                        <a:t>SciVal</a:t>
                      </a:r>
                      <a:endParaRPr lang="en-US" sz="2400" b="1" dirty="0"/>
                    </a:p>
                  </a:txBody>
                  <a:tcPr/>
                </a:tc>
                <a:tc>
                  <a:txBody>
                    <a:bodyPr/>
                    <a:lstStyle/>
                    <a:p>
                      <a:r>
                        <a:rPr lang="en-US" sz="2000" dirty="0"/>
                        <a:t>Advanced</a:t>
                      </a:r>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endParaRPr lang="en-US"/>
                    </a:p>
                  </a:txBody>
                  <a:tcPr/>
                </a:tc>
                <a:tc>
                  <a:txBody>
                    <a:bodyPr/>
                    <a:lstStyle/>
                    <a:p>
                      <a:r>
                        <a:rPr lang="en-US" dirty="0"/>
                        <a:t>        </a:t>
                      </a:r>
                      <a:r>
                        <a:rPr lang="en-US" b="1" dirty="0">
                          <a:solidFill>
                            <a:srgbClr val="FF0000"/>
                          </a:solidFill>
                        </a:rPr>
                        <a:t>(S)</a:t>
                      </a:r>
                      <a:endParaRPr lang="en-US" dirty="0"/>
                    </a:p>
                  </a:txBody>
                  <a:tcPr/>
                </a:tc>
                <a:extLst>
                  <a:ext uri="{0D108BD9-81ED-4DB2-BD59-A6C34878D82A}">
                    <a16:rowId xmlns:a16="http://schemas.microsoft.com/office/drawing/2014/main" val="2440782388"/>
                  </a:ext>
                </a:extLst>
              </a:tr>
              <a:tr h="596436">
                <a:tc>
                  <a:txBody>
                    <a:bodyPr/>
                    <a:lstStyle/>
                    <a:p>
                      <a:r>
                        <a:rPr lang="en-US" sz="2400" b="1" dirty="0"/>
                        <a:t>Dimensions</a:t>
                      </a:r>
                    </a:p>
                  </a:txBody>
                  <a:tcPr/>
                </a:tc>
                <a:tc>
                  <a:txBody>
                    <a:bodyPr/>
                    <a:lstStyle/>
                    <a:p>
                      <a:r>
                        <a:rPr lang="en-US" sz="2000" dirty="0"/>
                        <a:t>Advanced</a:t>
                      </a:r>
                    </a:p>
                  </a:txBody>
                  <a:tcPr/>
                </a:tc>
                <a:tc>
                  <a:txBody>
                    <a:bodyPr/>
                    <a:lstStyle/>
                    <a:p>
                      <a:endParaRPr lang="en-US" dirty="0"/>
                    </a:p>
                  </a:txBody>
                  <a:tcPr/>
                </a:tc>
                <a:tc>
                  <a:txBody>
                    <a:bodyPr/>
                    <a:lstStyle/>
                    <a:p>
                      <a:r>
                        <a:rPr lang="en-US" b="1" dirty="0">
                          <a:solidFill>
                            <a:srgbClr val="FF0000"/>
                          </a:solidFill>
                        </a:rPr>
                        <a:t> (S)</a:t>
                      </a:r>
                    </a:p>
                  </a:txBody>
                  <a:tcPr/>
                </a:tc>
                <a:tc>
                  <a:txBody>
                    <a:bodyPr/>
                    <a:lstStyle/>
                    <a:p>
                      <a:r>
                        <a:rPr lang="en-US" b="1" dirty="0">
                          <a:solidFill>
                            <a:srgbClr val="FF0000"/>
                          </a:solidFill>
                        </a:rPr>
                        <a:t>(S)</a:t>
                      </a:r>
                      <a:endParaRPr lang="en-US" dirty="0"/>
                    </a:p>
                  </a:txBody>
                  <a:tcPr/>
                </a:tc>
                <a:tc>
                  <a:txBody>
                    <a:bodyPr/>
                    <a:lstStyle/>
                    <a:p>
                      <a:endParaRPr lang="en-US" dirty="0"/>
                    </a:p>
                  </a:txBody>
                  <a:tcPr/>
                </a:tc>
                <a:extLst>
                  <a:ext uri="{0D108BD9-81ED-4DB2-BD59-A6C34878D82A}">
                    <a16:rowId xmlns:a16="http://schemas.microsoft.com/office/drawing/2014/main" val="515507278"/>
                  </a:ext>
                </a:extLst>
              </a:tr>
              <a:tr h="530715">
                <a:tc>
                  <a:txBody>
                    <a:bodyPr/>
                    <a:lstStyle/>
                    <a:p>
                      <a:r>
                        <a:rPr lang="en-US" sz="2400" b="1" dirty="0"/>
                        <a:t>Google Scholar</a:t>
                      </a:r>
                    </a:p>
                  </a:txBody>
                  <a:tcPr/>
                </a:tc>
                <a:tc>
                  <a:txBody>
                    <a:bodyPr/>
                    <a:lstStyle/>
                    <a:p>
                      <a:r>
                        <a:rPr lang="en-US" sz="2000" dirty="0"/>
                        <a:t>Simple</a:t>
                      </a: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3457113"/>
                  </a:ext>
                </a:extLst>
              </a:tr>
              <a:tr h="609600">
                <a:tc>
                  <a:txBody>
                    <a:bodyPr/>
                    <a:lstStyle/>
                    <a:p>
                      <a:r>
                        <a:rPr lang="en-US" sz="2400" b="1" dirty="0"/>
                        <a:t>Publish or Perish</a:t>
                      </a:r>
                    </a:p>
                  </a:txBody>
                  <a:tcPr/>
                </a:tc>
                <a:tc>
                  <a:txBody>
                    <a:bodyPr/>
                    <a:lstStyle/>
                    <a:p>
                      <a:r>
                        <a:rPr lang="en-US" sz="2000" dirty="0"/>
                        <a:t>Advanced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3112972"/>
                  </a:ext>
                </a:extLst>
              </a:tr>
              <a:tr h="599941">
                <a:tc>
                  <a:txBody>
                    <a:bodyPr/>
                    <a:lstStyle/>
                    <a:p>
                      <a:r>
                        <a:rPr lang="en-US" sz="2400" b="1" dirty="0"/>
                        <a:t>Microsoft Academic Search</a:t>
                      </a:r>
                    </a:p>
                  </a:txBody>
                  <a:tcPr/>
                </a:tc>
                <a:tc>
                  <a:txBody>
                    <a:bodyPr/>
                    <a:lstStyle/>
                    <a:p>
                      <a:r>
                        <a:rPr lang="en-US" sz="2000" dirty="0"/>
                        <a:t>Advanced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7634835"/>
                  </a:ext>
                </a:extLst>
              </a:tr>
              <a:tr h="601896">
                <a:tc>
                  <a:txBody>
                    <a:bodyPr/>
                    <a:lstStyle/>
                    <a:p>
                      <a:r>
                        <a:rPr lang="en-US" sz="2400" b="1" dirty="0" err="1"/>
                        <a:t>Lens.org</a:t>
                      </a:r>
                      <a:endParaRPr lang="en-US" sz="2400" b="1" dirty="0"/>
                    </a:p>
                  </a:txBody>
                  <a:tcPr/>
                </a:tc>
                <a:tc>
                  <a:txBody>
                    <a:bodyPr/>
                    <a:lstStyle/>
                    <a:p>
                      <a:r>
                        <a:rPr lang="en-US" sz="2000" dirty="0"/>
                        <a:t>Advanced</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0433490"/>
                  </a:ext>
                </a:extLst>
              </a:tr>
              <a:tr h="601896">
                <a:tc>
                  <a:txBody>
                    <a:bodyPr/>
                    <a:lstStyle/>
                    <a:p>
                      <a:r>
                        <a:rPr lang="en-US" sz="2400" b="1" dirty="0"/>
                        <a:t>1Findr</a:t>
                      </a:r>
                    </a:p>
                  </a:txBody>
                  <a:tcPr/>
                </a:tc>
                <a:tc>
                  <a:txBody>
                    <a:bodyPr/>
                    <a:lstStyle/>
                    <a:p>
                      <a:r>
                        <a:rPr lang="en-US" sz="2000" dirty="0"/>
                        <a:t>Minimal</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34671413"/>
                  </a:ext>
                </a:extLst>
              </a:tr>
            </a:tbl>
          </a:graphicData>
        </a:graphic>
      </p:graphicFrame>
      <p:pic>
        <p:nvPicPr>
          <p:cNvPr id="13" name="Picture 12">
            <a:extLst>
              <a:ext uri="{FF2B5EF4-FFF2-40B4-BE49-F238E27FC236}">
                <a16:creationId xmlns:a16="http://schemas.microsoft.com/office/drawing/2014/main" id="{69EA8501-F4AE-844C-955A-F8CE3F847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998207"/>
            <a:ext cx="355600" cy="368531"/>
          </a:xfrm>
          <a:prstGeom prst="rect">
            <a:avLst/>
          </a:prstGeom>
        </p:spPr>
      </p:pic>
      <p:pic>
        <p:nvPicPr>
          <p:cNvPr id="14" name="Picture 13">
            <a:extLst>
              <a:ext uri="{FF2B5EF4-FFF2-40B4-BE49-F238E27FC236}">
                <a16:creationId xmlns:a16="http://schemas.microsoft.com/office/drawing/2014/main" id="{892679C3-2F1A-964F-8B55-A8C6896849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4517785"/>
            <a:ext cx="355600" cy="368531"/>
          </a:xfrm>
          <a:prstGeom prst="rect">
            <a:avLst/>
          </a:prstGeom>
        </p:spPr>
      </p:pic>
      <p:pic>
        <p:nvPicPr>
          <p:cNvPr id="15" name="Picture 14">
            <a:extLst>
              <a:ext uri="{FF2B5EF4-FFF2-40B4-BE49-F238E27FC236}">
                <a16:creationId xmlns:a16="http://schemas.microsoft.com/office/drawing/2014/main" id="{04FF18C8-9519-2B49-AA80-30FFDAF5D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3356768"/>
            <a:ext cx="355600" cy="368531"/>
          </a:xfrm>
          <a:prstGeom prst="rect">
            <a:avLst/>
          </a:prstGeom>
        </p:spPr>
      </p:pic>
      <p:pic>
        <p:nvPicPr>
          <p:cNvPr id="16" name="Picture 15">
            <a:extLst>
              <a:ext uri="{FF2B5EF4-FFF2-40B4-BE49-F238E27FC236}">
                <a16:creationId xmlns:a16="http://schemas.microsoft.com/office/drawing/2014/main" id="{CD50FBA9-3B54-3D4F-BC93-37CFA3FA6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1566971"/>
            <a:ext cx="355600" cy="368531"/>
          </a:xfrm>
          <a:prstGeom prst="rect">
            <a:avLst/>
          </a:prstGeom>
        </p:spPr>
      </p:pic>
      <p:pic>
        <p:nvPicPr>
          <p:cNvPr id="17" name="Picture 16">
            <a:extLst>
              <a:ext uri="{FF2B5EF4-FFF2-40B4-BE49-F238E27FC236}">
                <a16:creationId xmlns:a16="http://schemas.microsoft.com/office/drawing/2014/main" id="{733F0C43-9FC0-0044-AE5E-F7B194C37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9580" y="2194371"/>
            <a:ext cx="355600" cy="368531"/>
          </a:xfrm>
          <a:prstGeom prst="rect">
            <a:avLst/>
          </a:prstGeom>
        </p:spPr>
      </p:pic>
      <p:pic>
        <p:nvPicPr>
          <p:cNvPr id="18" name="Picture 17">
            <a:extLst>
              <a:ext uri="{FF2B5EF4-FFF2-40B4-BE49-F238E27FC236}">
                <a16:creationId xmlns:a16="http://schemas.microsoft.com/office/drawing/2014/main" id="{3B1A67E4-72F1-1B4E-8EDA-29C6A8C20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9580" y="2791237"/>
            <a:ext cx="355600" cy="368531"/>
          </a:xfrm>
          <a:prstGeom prst="rect">
            <a:avLst/>
          </a:prstGeom>
        </p:spPr>
      </p:pic>
      <p:pic>
        <p:nvPicPr>
          <p:cNvPr id="19" name="Picture 18">
            <a:extLst>
              <a:ext uri="{FF2B5EF4-FFF2-40B4-BE49-F238E27FC236}">
                <a16:creationId xmlns:a16="http://schemas.microsoft.com/office/drawing/2014/main" id="{49230AC0-2AF6-9446-A8AD-342354486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78326" y="1606858"/>
            <a:ext cx="355600" cy="368531"/>
          </a:xfrm>
          <a:prstGeom prst="rect">
            <a:avLst/>
          </a:prstGeom>
        </p:spPr>
      </p:pic>
      <p:pic>
        <p:nvPicPr>
          <p:cNvPr id="20" name="Picture 19">
            <a:extLst>
              <a:ext uri="{FF2B5EF4-FFF2-40B4-BE49-F238E27FC236}">
                <a16:creationId xmlns:a16="http://schemas.microsoft.com/office/drawing/2014/main" id="{31361B2D-5B3B-4D4A-BE61-167924CF8E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5434" y="5790510"/>
            <a:ext cx="355600" cy="368531"/>
          </a:xfrm>
          <a:prstGeom prst="rect">
            <a:avLst/>
          </a:prstGeom>
        </p:spPr>
      </p:pic>
      <p:pic>
        <p:nvPicPr>
          <p:cNvPr id="22" name="Picture 21">
            <a:extLst>
              <a:ext uri="{FF2B5EF4-FFF2-40B4-BE49-F238E27FC236}">
                <a16:creationId xmlns:a16="http://schemas.microsoft.com/office/drawing/2014/main" id="{F89911BA-3547-A847-AABA-040916D741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6309351"/>
            <a:ext cx="355600" cy="368531"/>
          </a:xfrm>
          <a:prstGeom prst="rect">
            <a:avLst/>
          </a:prstGeom>
        </p:spPr>
      </p:pic>
      <p:pic>
        <p:nvPicPr>
          <p:cNvPr id="23" name="Picture 22">
            <a:extLst>
              <a:ext uri="{FF2B5EF4-FFF2-40B4-BE49-F238E27FC236}">
                <a16:creationId xmlns:a16="http://schemas.microsoft.com/office/drawing/2014/main" id="{4B58822F-5EED-0B4E-BE03-9A8390AF53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3919157"/>
            <a:ext cx="355600" cy="368531"/>
          </a:xfrm>
          <a:prstGeom prst="rect">
            <a:avLst/>
          </a:prstGeom>
        </p:spPr>
      </p:pic>
      <p:pic>
        <p:nvPicPr>
          <p:cNvPr id="25" name="Picture 24">
            <a:extLst>
              <a:ext uri="{FF2B5EF4-FFF2-40B4-BE49-F238E27FC236}">
                <a16:creationId xmlns:a16="http://schemas.microsoft.com/office/drawing/2014/main" id="{CBEBFA7C-3974-354F-AC74-2A31328A8B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5270" y="5115833"/>
            <a:ext cx="355600" cy="368531"/>
          </a:xfrm>
          <a:prstGeom prst="rect">
            <a:avLst/>
          </a:prstGeom>
        </p:spPr>
      </p:pic>
      <p:pic>
        <p:nvPicPr>
          <p:cNvPr id="26" name="Picture 25">
            <a:extLst>
              <a:ext uri="{FF2B5EF4-FFF2-40B4-BE49-F238E27FC236}">
                <a16:creationId xmlns:a16="http://schemas.microsoft.com/office/drawing/2014/main" id="{5EF4B854-8588-F547-94E6-EC75C05FB7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78326" y="2801864"/>
            <a:ext cx="355600" cy="368531"/>
          </a:xfrm>
          <a:prstGeom prst="rect">
            <a:avLst/>
          </a:prstGeom>
        </p:spPr>
      </p:pic>
      <p:pic>
        <p:nvPicPr>
          <p:cNvPr id="27" name="Picture 26">
            <a:extLst>
              <a:ext uri="{FF2B5EF4-FFF2-40B4-BE49-F238E27FC236}">
                <a16:creationId xmlns:a16="http://schemas.microsoft.com/office/drawing/2014/main" id="{743AE1EE-DE7C-8A4D-850B-82156E10C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922005"/>
            <a:ext cx="355600" cy="368531"/>
          </a:xfrm>
          <a:prstGeom prst="rect">
            <a:avLst/>
          </a:prstGeom>
        </p:spPr>
      </p:pic>
      <p:pic>
        <p:nvPicPr>
          <p:cNvPr id="28" name="Picture 27">
            <a:extLst>
              <a:ext uri="{FF2B5EF4-FFF2-40B4-BE49-F238E27FC236}">
                <a16:creationId xmlns:a16="http://schemas.microsoft.com/office/drawing/2014/main" id="{B85B3D1F-5E92-D448-9CDF-B9BFF19551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4441583"/>
            <a:ext cx="355600" cy="368531"/>
          </a:xfrm>
          <a:prstGeom prst="rect">
            <a:avLst/>
          </a:prstGeom>
        </p:spPr>
      </p:pic>
      <p:pic>
        <p:nvPicPr>
          <p:cNvPr id="29" name="Picture 28">
            <a:extLst>
              <a:ext uri="{FF2B5EF4-FFF2-40B4-BE49-F238E27FC236}">
                <a16:creationId xmlns:a16="http://schemas.microsoft.com/office/drawing/2014/main" id="{8B0AFA92-AB4F-8044-BFAC-CD39425789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3322130"/>
            <a:ext cx="355600" cy="368531"/>
          </a:xfrm>
          <a:prstGeom prst="rect">
            <a:avLst/>
          </a:prstGeom>
        </p:spPr>
      </p:pic>
      <p:pic>
        <p:nvPicPr>
          <p:cNvPr id="30" name="Picture 29">
            <a:extLst>
              <a:ext uri="{FF2B5EF4-FFF2-40B4-BE49-F238E27FC236}">
                <a16:creationId xmlns:a16="http://schemas.microsoft.com/office/drawing/2014/main" id="{F1CD7F1F-B62F-734C-BFB6-B6396C15E8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1490769"/>
            <a:ext cx="355600" cy="368531"/>
          </a:xfrm>
          <a:prstGeom prst="rect">
            <a:avLst/>
          </a:prstGeom>
        </p:spPr>
      </p:pic>
      <p:pic>
        <p:nvPicPr>
          <p:cNvPr id="31" name="Picture 30">
            <a:extLst>
              <a:ext uri="{FF2B5EF4-FFF2-40B4-BE49-F238E27FC236}">
                <a16:creationId xmlns:a16="http://schemas.microsoft.com/office/drawing/2014/main" id="{E21EB601-2A3E-844B-B811-475F8C4563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2182" y="2118169"/>
            <a:ext cx="355600" cy="368531"/>
          </a:xfrm>
          <a:prstGeom prst="rect">
            <a:avLst/>
          </a:prstGeom>
        </p:spPr>
      </p:pic>
      <p:pic>
        <p:nvPicPr>
          <p:cNvPr id="32" name="Picture 31">
            <a:extLst>
              <a:ext uri="{FF2B5EF4-FFF2-40B4-BE49-F238E27FC236}">
                <a16:creationId xmlns:a16="http://schemas.microsoft.com/office/drawing/2014/main" id="{A716F63B-3A2A-F742-909E-0BD1EBFB03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2182" y="2715035"/>
            <a:ext cx="355600" cy="368531"/>
          </a:xfrm>
          <a:prstGeom prst="rect">
            <a:avLst/>
          </a:prstGeom>
        </p:spPr>
      </p:pic>
      <p:pic>
        <p:nvPicPr>
          <p:cNvPr id="33" name="Picture 32">
            <a:extLst>
              <a:ext uri="{FF2B5EF4-FFF2-40B4-BE49-F238E27FC236}">
                <a16:creationId xmlns:a16="http://schemas.microsoft.com/office/drawing/2014/main" id="{38ED5A56-0892-C24A-8072-7CAB1A7AD4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8036" y="5714308"/>
            <a:ext cx="355600" cy="368531"/>
          </a:xfrm>
          <a:prstGeom prst="rect">
            <a:avLst/>
          </a:prstGeom>
        </p:spPr>
      </p:pic>
      <p:pic>
        <p:nvPicPr>
          <p:cNvPr id="36" name="Picture 35">
            <a:extLst>
              <a:ext uri="{FF2B5EF4-FFF2-40B4-BE49-F238E27FC236}">
                <a16:creationId xmlns:a16="http://schemas.microsoft.com/office/drawing/2014/main" id="{8142982C-08E7-7947-B4B5-E747C3A99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7872" y="5039631"/>
            <a:ext cx="355600" cy="368531"/>
          </a:xfrm>
          <a:prstGeom prst="rect">
            <a:avLst/>
          </a:prstGeom>
        </p:spPr>
      </p:pic>
      <p:pic>
        <p:nvPicPr>
          <p:cNvPr id="37" name="Picture 36">
            <a:extLst>
              <a:ext uri="{FF2B5EF4-FFF2-40B4-BE49-F238E27FC236}">
                <a16:creationId xmlns:a16="http://schemas.microsoft.com/office/drawing/2014/main" id="{96CAE03E-CBFE-8348-89DA-E07509513C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5756" y="949713"/>
            <a:ext cx="355600" cy="368531"/>
          </a:xfrm>
          <a:prstGeom prst="rect">
            <a:avLst/>
          </a:prstGeom>
        </p:spPr>
      </p:pic>
      <p:pic>
        <p:nvPicPr>
          <p:cNvPr id="38" name="Picture 37">
            <a:extLst>
              <a:ext uri="{FF2B5EF4-FFF2-40B4-BE49-F238E27FC236}">
                <a16:creationId xmlns:a16="http://schemas.microsoft.com/office/drawing/2014/main" id="{CA3CDC84-C432-864B-9E49-79479151EC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5756" y="1643169"/>
            <a:ext cx="355600" cy="368531"/>
          </a:xfrm>
          <a:prstGeom prst="rect">
            <a:avLst/>
          </a:prstGeom>
        </p:spPr>
      </p:pic>
      <p:pic>
        <p:nvPicPr>
          <p:cNvPr id="39" name="Picture 38">
            <a:extLst>
              <a:ext uri="{FF2B5EF4-FFF2-40B4-BE49-F238E27FC236}">
                <a16:creationId xmlns:a16="http://schemas.microsoft.com/office/drawing/2014/main" id="{6EB210CC-2AC7-E04C-B848-3F2D8AA61E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3056" y="2270569"/>
            <a:ext cx="355600" cy="368531"/>
          </a:xfrm>
          <a:prstGeom prst="rect">
            <a:avLst/>
          </a:prstGeom>
        </p:spPr>
      </p:pic>
      <p:pic>
        <p:nvPicPr>
          <p:cNvPr id="40" name="Picture 39">
            <a:extLst>
              <a:ext uri="{FF2B5EF4-FFF2-40B4-BE49-F238E27FC236}">
                <a16:creationId xmlns:a16="http://schemas.microsoft.com/office/drawing/2014/main" id="{8EE18757-654F-C448-8F5B-8A94629BD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3056" y="2867435"/>
            <a:ext cx="355600" cy="368531"/>
          </a:xfrm>
          <a:prstGeom prst="rect">
            <a:avLst/>
          </a:prstGeom>
        </p:spPr>
      </p:pic>
      <p:pic>
        <p:nvPicPr>
          <p:cNvPr id="41" name="Picture 40">
            <a:extLst>
              <a:ext uri="{FF2B5EF4-FFF2-40B4-BE49-F238E27FC236}">
                <a16:creationId xmlns:a16="http://schemas.microsoft.com/office/drawing/2014/main" id="{0FC7D5C1-3299-CD45-B44C-F3501D70B9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4549" y="3375938"/>
            <a:ext cx="355600" cy="368531"/>
          </a:xfrm>
          <a:prstGeom prst="rect">
            <a:avLst/>
          </a:prstGeom>
        </p:spPr>
      </p:pic>
    </p:spTree>
    <p:extLst>
      <p:ext uri="{BB962C8B-B14F-4D97-AF65-F5344CB8AC3E}">
        <p14:creationId xmlns:p14="http://schemas.microsoft.com/office/powerpoint/2010/main" val="90304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BCA-9F36-484A-987D-C54C5F58847E}"/>
              </a:ext>
            </a:extLst>
          </p:cNvPr>
          <p:cNvSpPr>
            <a:spLocks noGrp="1"/>
          </p:cNvSpPr>
          <p:nvPr>
            <p:ph type="title"/>
          </p:nvPr>
        </p:nvSpPr>
        <p:spPr>
          <a:xfrm>
            <a:off x="609600" y="-209550"/>
            <a:ext cx="10972800" cy="838200"/>
          </a:xfrm>
        </p:spPr>
        <p:txBody>
          <a:bodyPr>
            <a:normAutofit/>
          </a:bodyPr>
          <a:lstStyle/>
          <a:p>
            <a:r>
              <a:rPr lang="en-US" sz="2400" b="1" dirty="0"/>
              <a:t>Bibliometrics Tools: ownership, coverage &amp; where to find them</a:t>
            </a:r>
          </a:p>
        </p:txBody>
      </p:sp>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295835" y="420784"/>
          <a:ext cx="12084425" cy="6409057"/>
        </p:xfrm>
        <a:graphic>
          <a:graphicData uri="http://schemas.openxmlformats.org/drawingml/2006/table">
            <a:tbl>
              <a:tblPr firstRow="1" bandRow="1">
                <a:tableStyleId>{5C22544A-7EE6-4342-B048-85BDC9FD1C3A}</a:tableStyleId>
              </a:tblPr>
              <a:tblGrid>
                <a:gridCol w="2447365">
                  <a:extLst>
                    <a:ext uri="{9D8B030D-6E8A-4147-A177-3AD203B41FA5}">
                      <a16:colId xmlns:a16="http://schemas.microsoft.com/office/drawing/2014/main" val="744661383"/>
                    </a:ext>
                  </a:extLst>
                </a:gridCol>
                <a:gridCol w="2810435">
                  <a:extLst>
                    <a:ext uri="{9D8B030D-6E8A-4147-A177-3AD203B41FA5}">
                      <a16:colId xmlns:a16="http://schemas.microsoft.com/office/drawing/2014/main" val="1381007891"/>
                    </a:ext>
                  </a:extLst>
                </a:gridCol>
                <a:gridCol w="2101396">
                  <a:extLst>
                    <a:ext uri="{9D8B030D-6E8A-4147-A177-3AD203B41FA5}">
                      <a16:colId xmlns:a16="http://schemas.microsoft.com/office/drawing/2014/main" val="2569061542"/>
                    </a:ext>
                  </a:extLst>
                </a:gridCol>
                <a:gridCol w="1301874">
                  <a:extLst>
                    <a:ext uri="{9D8B030D-6E8A-4147-A177-3AD203B41FA5}">
                      <a16:colId xmlns:a16="http://schemas.microsoft.com/office/drawing/2014/main" val="1676760960"/>
                    </a:ext>
                  </a:extLst>
                </a:gridCol>
                <a:gridCol w="1369343">
                  <a:extLst>
                    <a:ext uri="{9D8B030D-6E8A-4147-A177-3AD203B41FA5}">
                      <a16:colId xmlns:a16="http://schemas.microsoft.com/office/drawing/2014/main" val="3122561512"/>
                    </a:ext>
                  </a:extLst>
                </a:gridCol>
                <a:gridCol w="2054012">
                  <a:extLst>
                    <a:ext uri="{9D8B030D-6E8A-4147-A177-3AD203B41FA5}">
                      <a16:colId xmlns:a16="http://schemas.microsoft.com/office/drawing/2014/main" val="1005246979"/>
                    </a:ext>
                  </a:extLst>
                </a:gridCol>
              </a:tblGrid>
              <a:tr h="391314">
                <a:tc>
                  <a:txBody>
                    <a:bodyPr/>
                    <a:lstStyle/>
                    <a:p>
                      <a:r>
                        <a:rPr lang="en-US" sz="1600" dirty="0"/>
                        <a:t>Name</a:t>
                      </a:r>
                    </a:p>
                  </a:txBody>
                  <a:tcPr/>
                </a:tc>
                <a:tc>
                  <a:txBody>
                    <a:bodyPr/>
                    <a:lstStyle/>
                    <a:p>
                      <a:r>
                        <a:rPr lang="en-US" sz="1600" dirty="0"/>
                        <a:t>Owner</a:t>
                      </a:r>
                    </a:p>
                  </a:txBody>
                  <a:tcPr/>
                </a:tc>
                <a:tc>
                  <a:txBody>
                    <a:bodyPr/>
                    <a:lstStyle/>
                    <a:p>
                      <a:r>
                        <a:rPr lang="en-US" sz="1600" dirty="0"/>
                        <a:t>Where to find ?</a:t>
                      </a:r>
                    </a:p>
                  </a:txBody>
                  <a:tcPr/>
                </a:tc>
                <a:tc>
                  <a:txBody>
                    <a:bodyPr/>
                    <a:lstStyle/>
                    <a:p>
                      <a:r>
                        <a:rPr lang="en-US" sz="1600" dirty="0"/>
                        <a:t>No. of Records</a:t>
                      </a:r>
                    </a:p>
                  </a:txBody>
                  <a:tcPr/>
                </a:tc>
                <a:tc>
                  <a:txBody>
                    <a:bodyPr/>
                    <a:lstStyle/>
                    <a:p>
                      <a:r>
                        <a:rPr lang="en-US" sz="1600" dirty="0"/>
                        <a:t>No. of Journals indexed</a:t>
                      </a:r>
                    </a:p>
                  </a:txBody>
                  <a:tcPr/>
                </a:tc>
                <a:tc>
                  <a:txBody>
                    <a:bodyPr/>
                    <a:lstStyle/>
                    <a:p>
                      <a:r>
                        <a:rPr lang="en-US" sz="1600" dirty="0"/>
                        <a:t>Time period covered</a:t>
                      </a:r>
                    </a:p>
                  </a:txBody>
                  <a:tcPr/>
                </a:tc>
                <a:extLst>
                  <a:ext uri="{0D108BD9-81ED-4DB2-BD59-A6C34878D82A}">
                    <a16:rowId xmlns:a16="http://schemas.microsoft.com/office/drawing/2014/main" val="734190543"/>
                  </a:ext>
                </a:extLst>
              </a:tr>
              <a:tr h="596436">
                <a:tc>
                  <a:txBody>
                    <a:bodyPr/>
                    <a:lstStyle/>
                    <a:p>
                      <a:r>
                        <a:rPr lang="en-US" sz="1600" b="1" dirty="0"/>
                        <a:t>Web of Science (core)</a:t>
                      </a:r>
                    </a:p>
                  </a:txBody>
                  <a:tcPr/>
                </a:tc>
                <a:tc>
                  <a:txBody>
                    <a:bodyPr/>
                    <a:lstStyle/>
                    <a:p>
                      <a:r>
                        <a:rPr lang="en-US" sz="1400" dirty="0"/>
                        <a:t>Clarivate Analytics</a:t>
                      </a:r>
                    </a:p>
                  </a:txBody>
                  <a:tcPr/>
                </a:tc>
                <a:tc>
                  <a:txBody>
                    <a:bodyPr/>
                    <a:lstStyle/>
                    <a:p>
                      <a:r>
                        <a:rPr lang="en-US" sz="1400" dirty="0"/>
                        <a:t>Subscription: check with your Library</a:t>
                      </a:r>
                    </a:p>
                  </a:txBody>
                  <a:tcPr/>
                </a:tc>
                <a:tc>
                  <a:txBody>
                    <a:bodyPr/>
                    <a:lstStyle/>
                    <a:p>
                      <a:r>
                        <a:rPr lang="en-US" sz="1600" dirty="0"/>
                        <a:t>71 million</a:t>
                      </a:r>
                    </a:p>
                  </a:txBody>
                  <a:tcPr/>
                </a:tc>
                <a:tc>
                  <a:txBody>
                    <a:bodyPr/>
                    <a:lstStyle/>
                    <a:p>
                      <a:r>
                        <a:rPr lang="en-US" sz="1600" dirty="0"/>
                        <a:t>20,300</a:t>
                      </a:r>
                    </a:p>
                  </a:txBody>
                  <a:tcPr/>
                </a:tc>
                <a:tc>
                  <a:txBody>
                    <a:bodyPr/>
                    <a:lstStyle/>
                    <a:p>
                      <a:r>
                        <a:rPr lang="en-US" sz="1600" dirty="0"/>
                        <a:t>1969–</a:t>
                      </a:r>
                    </a:p>
                  </a:txBody>
                  <a:tcPr/>
                </a:tc>
                <a:extLst>
                  <a:ext uri="{0D108BD9-81ED-4DB2-BD59-A6C34878D82A}">
                    <a16:rowId xmlns:a16="http://schemas.microsoft.com/office/drawing/2014/main" val="1343063463"/>
                  </a:ext>
                </a:extLst>
              </a:tr>
              <a:tr h="596436">
                <a:tc>
                  <a:txBody>
                    <a:bodyPr/>
                    <a:lstStyle/>
                    <a:p>
                      <a:r>
                        <a:rPr lang="en-US" sz="1600" b="1" dirty="0" err="1"/>
                        <a:t>InCites</a:t>
                      </a: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Clarivate Analytics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Subscription: check with your Library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 –</a:t>
                      </a:r>
                    </a:p>
                  </a:txBody>
                  <a:tcPr/>
                </a:tc>
                <a:tc>
                  <a:txBody>
                    <a:bodyPr/>
                    <a:lstStyle/>
                    <a:p>
                      <a:r>
                        <a:rPr lang="en-US" sz="1600" dirty="0"/>
                        <a:t>–</a:t>
                      </a:r>
                    </a:p>
                  </a:txBody>
                  <a:tcPr/>
                </a:tc>
                <a:tc>
                  <a:txBody>
                    <a:bodyPr/>
                    <a:lstStyle/>
                    <a:p>
                      <a:r>
                        <a:rPr lang="en-US" sz="1600" dirty="0"/>
                        <a:t>1980–</a:t>
                      </a:r>
                    </a:p>
                  </a:txBody>
                  <a:tcPr/>
                </a:tc>
                <a:extLst>
                  <a:ext uri="{0D108BD9-81ED-4DB2-BD59-A6C34878D82A}">
                    <a16:rowId xmlns:a16="http://schemas.microsoft.com/office/drawing/2014/main" val="4132919877"/>
                  </a:ext>
                </a:extLst>
              </a:tr>
              <a:tr h="596436">
                <a:tc>
                  <a:txBody>
                    <a:bodyPr/>
                    <a:lstStyle/>
                    <a:p>
                      <a:r>
                        <a:rPr lang="en-US" sz="1600" b="1"/>
                        <a:t>Scopus</a:t>
                      </a: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Elsevier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Subscription: check with your Library</a:t>
                      </a:r>
                    </a:p>
                  </a:txBody>
                  <a:tcPr/>
                </a:tc>
                <a:tc>
                  <a:txBody>
                    <a:bodyPr/>
                    <a:lstStyle/>
                    <a:p>
                      <a:r>
                        <a:rPr lang="en-US" sz="1600" dirty="0"/>
                        <a:t>60 million</a:t>
                      </a:r>
                    </a:p>
                  </a:txBody>
                  <a:tcPr/>
                </a:tc>
                <a:tc>
                  <a:txBody>
                    <a:bodyPr/>
                    <a:lstStyle/>
                    <a:p>
                      <a:r>
                        <a:rPr lang="en-US" sz="1600" dirty="0"/>
                        <a:t>21,500</a:t>
                      </a:r>
                    </a:p>
                  </a:txBody>
                  <a:tcPr/>
                </a:tc>
                <a:tc>
                  <a:txBody>
                    <a:bodyPr/>
                    <a:lstStyle/>
                    <a:p>
                      <a:r>
                        <a:rPr lang="en-US" sz="1600" dirty="0"/>
                        <a:t>1996–</a:t>
                      </a:r>
                    </a:p>
                  </a:txBody>
                  <a:tcPr/>
                </a:tc>
                <a:extLst>
                  <a:ext uri="{0D108BD9-81ED-4DB2-BD59-A6C34878D82A}">
                    <a16:rowId xmlns:a16="http://schemas.microsoft.com/office/drawing/2014/main" val="4142862432"/>
                  </a:ext>
                </a:extLst>
              </a:tr>
              <a:tr h="596436">
                <a:tc>
                  <a:txBody>
                    <a:bodyPr/>
                    <a:lstStyle/>
                    <a:p>
                      <a:r>
                        <a:rPr lang="en-US" sz="1600" b="1" dirty="0" err="1"/>
                        <a:t>SciVal</a:t>
                      </a: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Elsevier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Subscription: check with your Library</a:t>
                      </a:r>
                    </a:p>
                  </a:txBody>
                  <a:tcPr/>
                </a:tc>
                <a:tc>
                  <a:txBody>
                    <a:bodyPr/>
                    <a:lstStyle/>
                    <a:p>
                      <a:r>
                        <a:rPr lang="en-US" sz="1600" dirty="0"/>
                        <a:t>–</a:t>
                      </a:r>
                    </a:p>
                  </a:txBody>
                  <a:tcPr/>
                </a:tc>
                <a:tc>
                  <a:txBody>
                    <a:bodyPr/>
                    <a:lstStyle/>
                    <a:p>
                      <a:r>
                        <a:rPr lang="en-US" sz="1600" dirty="0"/>
                        <a:t>–</a:t>
                      </a:r>
                    </a:p>
                  </a:txBody>
                  <a:tcPr/>
                </a:tc>
                <a:tc>
                  <a:txBody>
                    <a:bodyPr/>
                    <a:lstStyle/>
                    <a:p>
                      <a:r>
                        <a:rPr lang="en-US" sz="1600" dirty="0"/>
                        <a:t>1996–</a:t>
                      </a:r>
                    </a:p>
                  </a:txBody>
                  <a:tcPr/>
                </a:tc>
                <a:extLst>
                  <a:ext uri="{0D108BD9-81ED-4DB2-BD59-A6C34878D82A}">
                    <a16:rowId xmlns:a16="http://schemas.microsoft.com/office/drawing/2014/main" val="2440782388"/>
                  </a:ext>
                </a:extLst>
              </a:tr>
              <a:tr h="596436">
                <a:tc>
                  <a:txBody>
                    <a:bodyPr/>
                    <a:lstStyle/>
                    <a:p>
                      <a:r>
                        <a:rPr lang="en-US" sz="1600" b="1" dirty="0"/>
                        <a:t>Dimensions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Digital Science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Freemium: free version on the web</a:t>
                      </a:r>
                    </a:p>
                  </a:txBody>
                  <a:tcPr/>
                </a:tc>
                <a:tc>
                  <a:txBody>
                    <a:bodyPr/>
                    <a:lstStyle/>
                    <a:p>
                      <a:r>
                        <a:rPr lang="en-US" sz="1600" dirty="0"/>
                        <a:t>140 million</a:t>
                      </a:r>
                    </a:p>
                  </a:txBody>
                  <a:tcPr/>
                </a:tc>
                <a:tc>
                  <a:txBody>
                    <a:bodyPr/>
                    <a:lstStyle/>
                    <a:p>
                      <a:r>
                        <a:rPr lang="en-US" sz="1600" dirty="0"/>
                        <a:t>62,000 (?)</a:t>
                      </a:r>
                    </a:p>
                  </a:txBody>
                  <a:tcPr/>
                </a:tc>
                <a:tc>
                  <a:txBody>
                    <a:bodyPr/>
                    <a:lstStyle/>
                    <a:p>
                      <a:r>
                        <a:rPr lang="en-US" sz="1600" b="1" dirty="0">
                          <a:solidFill>
                            <a:schemeClr val="tx1"/>
                          </a:solidFill>
                        </a:rPr>
                        <a:t>[1665!] </a:t>
                      </a:r>
                      <a:r>
                        <a:rPr lang="en-US" sz="1600" b="0" dirty="0">
                          <a:solidFill>
                            <a:schemeClr val="tx1"/>
                          </a:solidFill>
                        </a:rPr>
                        <a:t>More</a:t>
                      </a:r>
                      <a:r>
                        <a:rPr lang="en-US" sz="1600" b="1" dirty="0">
                          <a:solidFill>
                            <a:schemeClr val="tx1"/>
                          </a:solidFill>
                        </a:rPr>
                        <a:t> </a:t>
                      </a:r>
                      <a:r>
                        <a:rPr lang="en-US" sz="1600" b="0" dirty="0">
                          <a:solidFill>
                            <a:schemeClr val="tx1"/>
                          </a:solidFill>
                        </a:rPr>
                        <a:t>1960–</a:t>
                      </a:r>
                    </a:p>
                  </a:txBody>
                  <a:tcPr/>
                </a:tc>
                <a:extLst>
                  <a:ext uri="{0D108BD9-81ED-4DB2-BD59-A6C34878D82A}">
                    <a16:rowId xmlns:a16="http://schemas.microsoft.com/office/drawing/2014/main" val="515507278"/>
                  </a:ext>
                </a:extLst>
              </a:tr>
              <a:tr h="530715">
                <a:tc>
                  <a:txBody>
                    <a:bodyPr/>
                    <a:lstStyle/>
                    <a:p>
                      <a:r>
                        <a:rPr lang="en-US" sz="1600" b="1" dirty="0"/>
                        <a:t>Google Scholar</a:t>
                      </a:r>
                    </a:p>
                  </a:txBody>
                  <a:tcPr/>
                </a:tc>
                <a:tc>
                  <a:txBody>
                    <a:bodyPr/>
                    <a:lstStyle/>
                    <a:p>
                      <a:r>
                        <a:rPr lang="en-US" sz="1600" dirty="0"/>
                        <a:t>Google</a:t>
                      </a:r>
                    </a:p>
                  </a:txBody>
                  <a:tcPr/>
                </a:tc>
                <a:tc>
                  <a:txBody>
                    <a:bodyPr/>
                    <a:lstStyle/>
                    <a:p>
                      <a:r>
                        <a:rPr lang="en-US" sz="1600" dirty="0"/>
                        <a:t>Free: available on the web</a:t>
                      </a:r>
                    </a:p>
                  </a:txBody>
                  <a:tcPr/>
                </a:tc>
                <a:tc>
                  <a:txBody>
                    <a:bodyPr/>
                    <a:lstStyle/>
                    <a:p>
                      <a:r>
                        <a:rPr lang="en-US" sz="1600" dirty="0"/>
                        <a:t>unknown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unknown</a:t>
                      </a:r>
                    </a:p>
                  </a:txBody>
                  <a:tcPr/>
                </a:tc>
                <a:tc>
                  <a:txBody>
                    <a:bodyPr/>
                    <a:lstStyle/>
                    <a:p>
                      <a:endParaRPr lang="en-US" sz="1600" dirty="0"/>
                    </a:p>
                  </a:txBody>
                  <a:tcPr/>
                </a:tc>
                <a:extLst>
                  <a:ext uri="{0D108BD9-81ED-4DB2-BD59-A6C34878D82A}">
                    <a16:rowId xmlns:a16="http://schemas.microsoft.com/office/drawing/2014/main" val="133457113"/>
                  </a:ext>
                </a:extLst>
              </a:tr>
              <a:tr h="609600">
                <a:tc>
                  <a:txBody>
                    <a:bodyPr/>
                    <a:lstStyle/>
                    <a:p>
                      <a:r>
                        <a:rPr lang="en-US" sz="1600" b="1" dirty="0"/>
                        <a:t>Publish or Perish</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Professor Ann-Wil </a:t>
                      </a:r>
                      <a:r>
                        <a:rPr lang="en-US" sz="1600" dirty="0" err="1"/>
                        <a:t>Harxing</a:t>
                      </a: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Free: available to download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unknown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unknown</a:t>
                      </a:r>
                    </a:p>
                  </a:txBody>
                  <a:tcPr/>
                </a:tc>
                <a:tc>
                  <a:txBody>
                    <a:bodyPr/>
                    <a:lstStyle/>
                    <a:p>
                      <a:endParaRPr lang="en-US" sz="1600"/>
                    </a:p>
                  </a:txBody>
                  <a:tcPr/>
                </a:tc>
                <a:extLst>
                  <a:ext uri="{0D108BD9-81ED-4DB2-BD59-A6C34878D82A}">
                    <a16:rowId xmlns:a16="http://schemas.microsoft.com/office/drawing/2014/main" val="183112972"/>
                  </a:ext>
                </a:extLst>
              </a:tr>
              <a:tr h="599941">
                <a:tc>
                  <a:txBody>
                    <a:bodyPr/>
                    <a:lstStyle/>
                    <a:p>
                      <a:r>
                        <a:rPr lang="en-US" sz="1600" b="1" dirty="0"/>
                        <a:t>Microsoft Academic Search</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Microsoft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Free: available on the web</a:t>
                      </a:r>
                    </a:p>
                  </a:txBody>
                  <a:tcPr/>
                </a:tc>
                <a:tc>
                  <a:txBody>
                    <a:bodyPr/>
                    <a:lstStyle/>
                    <a:p>
                      <a:r>
                        <a:rPr lang="en-US" sz="1600" dirty="0"/>
                        <a:t>209.5 million</a:t>
                      </a:r>
                    </a:p>
                  </a:txBody>
                  <a:tcPr/>
                </a:tc>
                <a:tc>
                  <a:txBody>
                    <a:bodyPr/>
                    <a:lstStyle/>
                    <a:p>
                      <a:r>
                        <a:rPr lang="en-US" sz="1600" dirty="0"/>
                        <a:t>48,024</a:t>
                      </a:r>
                    </a:p>
                  </a:txBody>
                  <a:tcPr/>
                </a:tc>
                <a:tc>
                  <a:txBody>
                    <a:bodyPr/>
                    <a:lstStyle/>
                    <a:p>
                      <a:r>
                        <a:rPr lang="en-US" sz="1600" dirty="0"/>
                        <a:t> –</a:t>
                      </a:r>
                    </a:p>
                  </a:txBody>
                  <a:tcPr/>
                </a:tc>
                <a:extLst>
                  <a:ext uri="{0D108BD9-81ED-4DB2-BD59-A6C34878D82A}">
                    <a16:rowId xmlns:a16="http://schemas.microsoft.com/office/drawing/2014/main" val="277634835"/>
                  </a:ext>
                </a:extLst>
              </a:tr>
              <a:tr h="601896">
                <a:tc>
                  <a:txBody>
                    <a:bodyPr/>
                    <a:lstStyle/>
                    <a:p>
                      <a:r>
                        <a:rPr lang="en-US" sz="1600" b="1" dirty="0" err="1"/>
                        <a:t>Lens.org</a:t>
                      </a: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1600" dirty="0"/>
                        <a:t>Cambia, an independent non-profit social enterprise.</a:t>
                      </a: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Free: available on the web</a:t>
                      </a:r>
                    </a:p>
                  </a:txBody>
                  <a:tcPr/>
                </a:tc>
                <a:tc>
                  <a:txBody>
                    <a:bodyPr/>
                    <a:lstStyle/>
                    <a:p>
                      <a:r>
                        <a:rPr lang="en-IE" sz="1600" b="0" dirty="0"/>
                        <a:t>195.6 million</a:t>
                      </a:r>
                      <a:endParaRPr lang="en-US" sz="1600" b="0" dirty="0"/>
                    </a:p>
                  </a:txBody>
                  <a:tcPr/>
                </a:tc>
                <a:tc>
                  <a:txBody>
                    <a:bodyPr/>
                    <a:lstStyle/>
                    <a:p>
                      <a:r>
                        <a:rPr lang="en-US" sz="1600" dirty="0"/>
                        <a:t>48,024 [+?]</a:t>
                      </a:r>
                    </a:p>
                  </a:txBody>
                  <a:tcPr/>
                </a:tc>
                <a:tc>
                  <a:txBody>
                    <a:bodyPr/>
                    <a:lstStyle/>
                    <a:p>
                      <a:r>
                        <a:rPr lang="en-US" sz="1600" dirty="0"/>
                        <a:t> –</a:t>
                      </a:r>
                    </a:p>
                  </a:txBody>
                  <a:tcPr/>
                </a:tc>
                <a:extLst>
                  <a:ext uri="{0D108BD9-81ED-4DB2-BD59-A6C34878D82A}">
                    <a16:rowId xmlns:a16="http://schemas.microsoft.com/office/drawing/2014/main" val="1900433490"/>
                  </a:ext>
                </a:extLst>
              </a:tr>
            </a:tbl>
          </a:graphicData>
        </a:graphic>
      </p:graphicFrame>
    </p:spTree>
    <p:extLst>
      <p:ext uri="{BB962C8B-B14F-4D97-AF65-F5344CB8AC3E}">
        <p14:creationId xmlns:p14="http://schemas.microsoft.com/office/powerpoint/2010/main" val="1253221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BCA-9F36-484A-987D-C54C5F58847E}"/>
              </a:ext>
            </a:extLst>
          </p:cNvPr>
          <p:cNvSpPr>
            <a:spLocks noGrp="1"/>
          </p:cNvSpPr>
          <p:nvPr>
            <p:ph type="title"/>
          </p:nvPr>
        </p:nvSpPr>
        <p:spPr>
          <a:xfrm>
            <a:off x="609600" y="-209550"/>
            <a:ext cx="10972800" cy="838200"/>
          </a:xfrm>
        </p:spPr>
        <p:txBody>
          <a:bodyPr>
            <a:normAutofit/>
          </a:bodyPr>
          <a:lstStyle/>
          <a:p>
            <a:r>
              <a:rPr lang="en-US" sz="3200" b="1" dirty="0" err="1"/>
              <a:t>Altmetric</a:t>
            </a:r>
            <a:r>
              <a:rPr lang="en-US" sz="3200" b="1" dirty="0"/>
              <a:t> Tools</a:t>
            </a:r>
          </a:p>
        </p:txBody>
      </p:sp>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428625" y="628650"/>
          <a:ext cx="11610975" cy="6207839"/>
        </p:xfrm>
        <a:graphic>
          <a:graphicData uri="http://schemas.openxmlformats.org/drawingml/2006/table">
            <a:tbl>
              <a:tblPr firstRow="1" bandRow="1">
                <a:tableStyleId>{5C22544A-7EE6-4342-B048-85BDC9FD1C3A}</a:tableStyleId>
              </a:tblPr>
              <a:tblGrid>
                <a:gridCol w="682378">
                  <a:extLst>
                    <a:ext uri="{9D8B030D-6E8A-4147-A177-3AD203B41FA5}">
                      <a16:colId xmlns:a16="http://schemas.microsoft.com/office/drawing/2014/main" val="3969742458"/>
                    </a:ext>
                  </a:extLst>
                </a:gridCol>
                <a:gridCol w="1825835">
                  <a:extLst>
                    <a:ext uri="{9D8B030D-6E8A-4147-A177-3AD203B41FA5}">
                      <a16:colId xmlns:a16="http://schemas.microsoft.com/office/drawing/2014/main" val="744661383"/>
                    </a:ext>
                  </a:extLst>
                </a:gridCol>
                <a:gridCol w="1136584">
                  <a:extLst>
                    <a:ext uri="{9D8B030D-6E8A-4147-A177-3AD203B41FA5}">
                      <a16:colId xmlns:a16="http://schemas.microsoft.com/office/drawing/2014/main" val="1676760960"/>
                    </a:ext>
                  </a:extLst>
                </a:gridCol>
                <a:gridCol w="1802543">
                  <a:extLst>
                    <a:ext uri="{9D8B030D-6E8A-4147-A177-3AD203B41FA5}">
                      <a16:colId xmlns:a16="http://schemas.microsoft.com/office/drawing/2014/main" val="4239510355"/>
                    </a:ext>
                  </a:extLst>
                </a:gridCol>
                <a:gridCol w="1802543">
                  <a:extLst>
                    <a:ext uri="{9D8B030D-6E8A-4147-A177-3AD203B41FA5}">
                      <a16:colId xmlns:a16="http://schemas.microsoft.com/office/drawing/2014/main" val="3122561512"/>
                    </a:ext>
                  </a:extLst>
                </a:gridCol>
                <a:gridCol w="1335685">
                  <a:extLst>
                    <a:ext uri="{9D8B030D-6E8A-4147-A177-3AD203B41FA5}">
                      <a16:colId xmlns:a16="http://schemas.microsoft.com/office/drawing/2014/main" val="1005246979"/>
                    </a:ext>
                  </a:extLst>
                </a:gridCol>
                <a:gridCol w="1416148">
                  <a:extLst>
                    <a:ext uri="{9D8B030D-6E8A-4147-A177-3AD203B41FA5}">
                      <a16:colId xmlns:a16="http://schemas.microsoft.com/office/drawing/2014/main" val="3972203010"/>
                    </a:ext>
                  </a:extLst>
                </a:gridCol>
                <a:gridCol w="1609259">
                  <a:extLst>
                    <a:ext uri="{9D8B030D-6E8A-4147-A177-3AD203B41FA5}">
                      <a16:colId xmlns:a16="http://schemas.microsoft.com/office/drawing/2014/main" val="2533055392"/>
                    </a:ext>
                  </a:extLst>
                </a:gridCol>
              </a:tblGrid>
              <a:tr h="751919">
                <a:tc>
                  <a:txBody>
                    <a:bodyPr/>
                    <a:lstStyle/>
                    <a:p>
                      <a:endParaRPr lang="en-US" sz="2000" dirty="0"/>
                    </a:p>
                  </a:txBody>
                  <a:tcPr/>
                </a:tc>
                <a:tc>
                  <a:txBody>
                    <a:bodyPr/>
                    <a:lstStyle/>
                    <a:p>
                      <a:r>
                        <a:rPr lang="en-US" sz="2000" dirty="0"/>
                        <a:t>Name</a:t>
                      </a:r>
                    </a:p>
                  </a:txBody>
                  <a:tcPr/>
                </a:tc>
                <a:tc>
                  <a:txBody>
                    <a:bodyPr/>
                    <a:lstStyle/>
                    <a:p>
                      <a:r>
                        <a:rPr lang="en-US" sz="2000" dirty="0"/>
                        <a:t>Supplier</a:t>
                      </a:r>
                    </a:p>
                  </a:txBody>
                  <a:tcPr/>
                </a:tc>
                <a:tc>
                  <a:txBody>
                    <a:bodyPr/>
                    <a:lstStyle/>
                    <a:p>
                      <a:r>
                        <a:rPr lang="en-US" sz="2000" dirty="0"/>
                        <a:t>Where to find it?</a:t>
                      </a:r>
                    </a:p>
                  </a:txBody>
                  <a:tcPr/>
                </a:tc>
                <a:tc>
                  <a:txBody>
                    <a:bodyPr/>
                    <a:lstStyle/>
                    <a:p>
                      <a:r>
                        <a:rPr lang="en-US" sz="2000" dirty="0"/>
                        <a:t>Subscription</a:t>
                      </a:r>
                    </a:p>
                  </a:txBody>
                  <a:tcPr/>
                </a:tc>
                <a:tc>
                  <a:txBody>
                    <a:bodyPr/>
                    <a:lstStyle/>
                    <a:p>
                      <a:r>
                        <a:rPr lang="en-US" sz="2000" dirty="0"/>
                        <a:t>Free/Free version</a:t>
                      </a:r>
                    </a:p>
                  </a:txBody>
                  <a:tcPr/>
                </a:tc>
                <a:tc>
                  <a:txBody>
                    <a:bodyPr/>
                    <a:lstStyle/>
                    <a:p>
                      <a:r>
                        <a:rPr lang="en-US" sz="2000" dirty="0"/>
                        <a:t>Free Plug-in/API</a:t>
                      </a:r>
                    </a:p>
                  </a:txBody>
                  <a:tcPr/>
                </a:tc>
                <a:tc>
                  <a:txBody>
                    <a:bodyPr/>
                    <a:lstStyle/>
                    <a:p>
                      <a:r>
                        <a:rPr lang="en-US" sz="2000" dirty="0"/>
                        <a:t>Embedded in:</a:t>
                      </a:r>
                    </a:p>
                  </a:txBody>
                  <a:tcPr/>
                </a:tc>
                <a:extLst>
                  <a:ext uri="{0D108BD9-81ED-4DB2-BD59-A6C34878D82A}">
                    <a16:rowId xmlns:a16="http://schemas.microsoft.com/office/drawing/2014/main" val="734190543"/>
                  </a:ext>
                </a:extLst>
              </a:tr>
              <a:tr h="596436">
                <a:tc>
                  <a:txBody>
                    <a:bodyPr/>
                    <a:lstStyle/>
                    <a:p>
                      <a:endParaRPr lang="en-US" sz="2000" dirty="0"/>
                    </a:p>
                  </a:txBody>
                  <a:tcPr/>
                </a:tc>
                <a:tc>
                  <a:txBody>
                    <a:bodyPr/>
                    <a:lstStyle/>
                    <a:p>
                      <a:r>
                        <a:rPr lang="en-US" sz="2000" b="1" dirty="0" err="1"/>
                        <a:t>Altmetric.com</a:t>
                      </a:r>
                      <a:endParaRPr lang="en-US" sz="2000" b="1" dirty="0"/>
                    </a:p>
                  </a:txBody>
                  <a:tcPr/>
                </a:tc>
                <a:tc>
                  <a:txBody>
                    <a:bodyPr/>
                    <a:lstStyle/>
                    <a:p>
                      <a:r>
                        <a:rPr lang="en-US" sz="2000" dirty="0"/>
                        <a:t>Digital Science</a:t>
                      </a:r>
                    </a:p>
                  </a:txBody>
                  <a:tcPr/>
                </a:tc>
                <a:tc>
                  <a:txBody>
                    <a:bodyPr/>
                    <a:lstStyle/>
                    <a:p>
                      <a:r>
                        <a:rPr lang="en-US" sz="2000" dirty="0"/>
                        <a:t>Free widgets online; subscribed version via your Library</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r>
                        <a:rPr lang="en-US" sz="2000" dirty="0"/>
                        <a:t>Dimensions;</a:t>
                      </a:r>
                    </a:p>
                    <a:p>
                      <a:r>
                        <a:rPr lang="en-US" sz="2000" dirty="0"/>
                        <a:t>Repositories:</a:t>
                      </a:r>
                    </a:p>
                    <a:p>
                      <a:r>
                        <a:rPr lang="en-US" sz="2000" dirty="0"/>
                        <a:t>Journal articles/data</a:t>
                      </a:r>
                    </a:p>
                    <a:p>
                      <a:r>
                        <a:rPr lang="en-US" sz="2000" dirty="0"/>
                        <a:t>-bases</a:t>
                      </a:r>
                    </a:p>
                  </a:txBody>
                  <a:tcPr/>
                </a:tc>
                <a:extLst>
                  <a:ext uri="{0D108BD9-81ED-4DB2-BD59-A6C34878D82A}">
                    <a16:rowId xmlns:a16="http://schemas.microsoft.com/office/drawing/2014/main" val="1343063463"/>
                  </a:ext>
                </a:extLst>
              </a:tr>
              <a:tr h="596436">
                <a:tc>
                  <a:txBody>
                    <a:bodyPr/>
                    <a:lstStyle/>
                    <a:p>
                      <a:endParaRPr lang="en-US" sz="2000" dirty="0"/>
                    </a:p>
                  </a:txBody>
                  <a:tcPr/>
                </a:tc>
                <a:tc>
                  <a:txBody>
                    <a:bodyPr/>
                    <a:lstStyle/>
                    <a:p>
                      <a:r>
                        <a:rPr lang="en-US" sz="2000" b="1" dirty="0" err="1"/>
                        <a:t>PlumX</a:t>
                      </a:r>
                      <a:endParaRPr lang="en-US" sz="20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Elsevier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Free widgets online; subscribed version via your Library</a:t>
                      </a:r>
                    </a:p>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err="1"/>
                        <a:t>SciVal</a:t>
                      </a:r>
                      <a:r>
                        <a:rPr lang="en-US" sz="2000" dirty="0"/>
                        <a:t>;</a:t>
                      </a:r>
                    </a:p>
                    <a:p>
                      <a:r>
                        <a:rPr lang="en-US" sz="2000" dirty="0"/>
                        <a:t>Journal articles/data</a:t>
                      </a:r>
                    </a:p>
                    <a:p>
                      <a:r>
                        <a:rPr lang="en-US" sz="2000" dirty="0"/>
                        <a:t>-bases</a:t>
                      </a:r>
                    </a:p>
                  </a:txBody>
                  <a:tcPr/>
                </a:tc>
                <a:extLst>
                  <a:ext uri="{0D108BD9-81ED-4DB2-BD59-A6C34878D82A}">
                    <a16:rowId xmlns:a16="http://schemas.microsoft.com/office/drawing/2014/main" val="4132919877"/>
                  </a:ext>
                </a:extLst>
              </a:tr>
              <a:tr h="9601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r>
                        <a:rPr lang="en-US" sz="2000" b="1" dirty="0"/>
                        <a:t>Kudos</a:t>
                      </a:r>
                    </a:p>
                  </a:txBody>
                  <a:tcPr/>
                </a:tc>
                <a:tc>
                  <a:txBody>
                    <a:bodyPr/>
                    <a:lstStyle/>
                    <a:p>
                      <a:r>
                        <a:rPr lang="en-US" sz="2000" dirty="0"/>
                        <a:t>Kudos</a:t>
                      </a:r>
                    </a:p>
                  </a:txBody>
                  <a:tcPr/>
                </a:tc>
                <a:tc>
                  <a:txBody>
                    <a:bodyPr/>
                    <a:lstStyle/>
                    <a:p>
                      <a:r>
                        <a:rPr lang="en-US" sz="2000" dirty="0"/>
                        <a:t>Free version available online; premium version also online</a:t>
                      </a:r>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r>
                        <a:rPr lang="en-US" sz="2000" dirty="0"/>
                        <a:t>Application Website</a:t>
                      </a:r>
                    </a:p>
                  </a:txBody>
                  <a:tcPr/>
                </a:tc>
                <a:extLst>
                  <a:ext uri="{0D108BD9-81ED-4DB2-BD59-A6C34878D82A}">
                    <a16:rowId xmlns:a16="http://schemas.microsoft.com/office/drawing/2014/main" val="4142862432"/>
                  </a:ext>
                </a:extLst>
              </a:tr>
            </a:tbl>
          </a:graphicData>
        </a:graphic>
      </p:graphicFrame>
      <p:pic>
        <p:nvPicPr>
          <p:cNvPr id="13" name="Picture 12">
            <a:extLst>
              <a:ext uri="{FF2B5EF4-FFF2-40B4-BE49-F238E27FC236}">
                <a16:creationId xmlns:a16="http://schemas.microsoft.com/office/drawing/2014/main" id="{69EA8501-F4AE-844C-955A-F8CE3F847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0950" y="1575447"/>
            <a:ext cx="355600" cy="368531"/>
          </a:xfrm>
          <a:prstGeom prst="rect">
            <a:avLst/>
          </a:prstGeom>
        </p:spPr>
      </p:pic>
      <p:pic>
        <p:nvPicPr>
          <p:cNvPr id="14" name="Picture 13">
            <a:extLst>
              <a:ext uri="{FF2B5EF4-FFF2-40B4-BE49-F238E27FC236}">
                <a16:creationId xmlns:a16="http://schemas.microsoft.com/office/drawing/2014/main" id="{892679C3-2F1A-964F-8B55-A8C6896849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6806" y="1466850"/>
            <a:ext cx="355600" cy="368531"/>
          </a:xfrm>
          <a:prstGeom prst="rect">
            <a:avLst/>
          </a:prstGeom>
        </p:spPr>
      </p:pic>
      <p:pic>
        <p:nvPicPr>
          <p:cNvPr id="16" name="Picture 15">
            <a:extLst>
              <a:ext uri="{FF2B5EF4-FFF2-40B4-BE49-F238E27FC236}">
                <a16:creationId xmlns:a16="http://schemas.microsoft.com/office/drawing/2014/main" id="{CD50FBA9-3B54-3D4F-BC93-37CFA3FA6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6350" y="3135789"/>
            <a:ext cx="355600" cy="368531"/>
          </a:xfrm>
          <a:prstGeom prst="rect">
            <a:avLst/>
          </a:prstGeom>
        </p:spPr>
      </p:pic>
      <p:pic>
        <p:nvPicPr>
          <p:cNvPr id="19" name="Picture 18">
            <a:extLst>
              <a:ext uri="{FF2B5EF4-FFF2-40B4-BE49-F238E27FC236}">
                <a16:creationId xmlns:a16="http://schemas.microsoft.com/office/drawing/2014/main" id="{49230AC0-2AF6-9446-A8AD-342354486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39275" y="1507336"/>
            <a:ext cx="355600" cy="368531"/>
          </a:xfrm>
          <a:prstGeom prst="rect">
            <a:avLst/>
          </a:prstGeom>
        </p:spPr>
      </p:pic>
      <p:pic>
        <p:nvPicPr>
          <p:cNvPr id="23" name="Picture 22">
            <a:extLst>
              <a:ext uri="{FF2B5EF4-FFF2-40B4-BE49-F238E27FC236}">
                <a16:creationId xmlns:a16="http://schemas.microsoft.com/office/drawing/2014/main" id="{E9C7C92A-4223-8D4A-8A88-B887874031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6350" y="4448181"/>
            <a:ext cx="355600" cy="368531"/>
          </a:xfrm>
          <a:prstGeom prst="rect">
            <a:avLst/>
          </a:prstGeom>
        </p:spPr>
      </p:pic>
      <p:pic>
        <p:nvPicPr>
          <p:cNvPr id="24" name="Picture 23">
            <a:extLst>
              <a:ext uri="{FF2B5EF4-FFF2-40B4-BE49-F238E27FC236}">
                <a16:creationId xmlns:a16="http://schemas.microsoft.com/office/drawing/2014/main" id="{CB77714A-BEC2-2647-80FE-5A82EDE7A1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39275" y="3141807"/>
            <a:ext cx="355600" cy="368531"/>
          </a:xfrm>
          <a:prstGeom prst="rect">
            <a:avLst/>
          </a:prstGeom>
        </p:spPr>
      </p:pic>
      <p:pic>
        <p:nvPicPr>
          <p:cNvPr id="25" name="Picture 24">
            <a:extLst>
              <a:ext uri="{FF2B5EF4-FFF2-40B4-BE49-F238E27FC236}">
                <a16:creationId xmlns:a16="http://schemas.microsoft.com/office/drawing/2014/main" id="{CB80295D-0C53-AC4E-9323-BF00558A33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7549" y="4448181"/>
            <a:ext cx="355600" cy="368531"/>
          </a:xfrm>
          <a:prstGeom prst="rect">
            <a:avLst/>
          </a:prstGeom>
        </p:spPr>
      </p:pic>
      <p:pic>
        <p:nvPicPr>
          <p:cNvPr id="26" name="Picture 25">
            <a:extLst>
              <a:ext uri="{FF2B5EF4-FFF2-40B4-BE49-F238E27FC236}">
                <a16:creationId xmlns:a16="http://schemas.microsoft.com/office/drawing/2014/main" id="{8C620814-33A2-1F47-99C6-7E12D8C6CA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6806" y="3182543"/>
            <a:ext cx="355600" cy="368531"/>
          </a:xfrm>
          <a:prstGeom prst="rect">
            <a:avLst/>
          </a:prstGeom>
        </p:spPr>
      </p:pic>
    </p:spTree>
    <p:extLst>
      <p:ext uri="{BB962C8B-B14F-4D97-AF65-F5344CB8AC3E}">
        <p14:creationId xmlns:p14="http://schemas.microsoft.com/office/powerpoint/2010/main" val="888137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16646" y="177129"/>
          <a:ext cx="10773546" cy="6852408"/>
        </p:xfrm>
        <a:graphic>
          <a:graphicData uri="http://schemas.openxmlformats.org/drawingml/2006/table">
            <a:tbl>
              <a:tblPr firstRow="1" bandRow="1">
                <a:tableStyleId>{5C22544A-7EE6-4342-B048-85BDC9FD1C3A}</a:tableStyleId>
              </a:tblPr>
              <a:tblGrid>
                <a:gridCol w="1800997">
                  <a:extLst>
                    <a:ext uri="{9D8B030D-6E8A-4147-A177-3AD203B41FA5}">
                      <a16:colId xmlns:a16="http://schemas.microsoft.com/office/drawing/2014/main" val="744661383"/>
                    </a:ext>
                  </a:extLst>
                </a:gridCol>
                <a:gridCol w="2089451">
                  <a:extLst>
                    <a:ext uri="{9D8B030D-6E8A-4147-A177-3AD203B41FA5}">
                      <a16:colId xmlns:a16="http://schemas.microsoft.com/office/drawing/2014/main" val="1676760960"/>
                    </a:ext>
                  </a:extLst>
                </a:gridCol>
                <a:gridCol w="1855444">
                  <a:extLst>
                    <a:ext uri="{9D8B030D-6E8A-4147-A177-3AD203B41FA5}">
                      <a16:colId xmlns:a16="http://schemas.microsoft.com/office/drawing/2014/main" val="3122561512"/>
                    </a:ext>
                  </a:extLst>
                </a:gridCol>
                <a:gridCol w="1117256">
                  <a:extLst>
                    <a:ext uri="{9D8B030D-6E8A-4147-A177-3AD203B41FA5}">
                      <a16:colId xmlns:a16="http://schemas.microsoft.com/office/drawing/2014/main" val="1005246979"/>
                    </a:ext>
                  </a:extLst>
                </a:gridCol>
                <a:gridCol w="1581150">
                  <a:extLst>
                    <a:ext uri="{9D8B030D-6E8A-4147-A177-3AD203B41FA5}">
                      <a16:colId xmlns:a16="http://schemas.microsoft.com/office/drawing/2014/main" val="3972203010"/>
                    </a:ext>
                  </a:extLst>
                </a:gridCol>
                <a:gridCol w="2329248">
                  <a:extLst>
                    <a:ext uri="{9D8B030D-6E8A-4147-A177-3AD203B41FA5}">
                      <a16:colId xmlns:a16="http://schemas.microsoft.com/office/drawing/2014/main" val="2810511594"/>
                    </a:ext>
                  </a:extLst>
                </a:gridCol>
              </a:tblGrid>
              <a:tr h="492914">
                <a:tc>
                  <a:txBody>
                    <a:bodyPr/>
                    <a:lstStyle/>
                    <a:p>
                      <a:pPr algn="ctr"/>
                      <a:r>
                        <a:rPr lang="en-US" sz="2000" dirty="0"/>
                        <a:t>Name</a:t>
                      </a:r>
                    </a:p>
                  </a:txBody>
                  <a:tcPr/>
                </a:tc>
                <a:tc>
                  <a:txBody>
                    <a:bodyPr/>
                    <a:lstStyle/>
                    <a:p>
                      <a:pPr algn="ctr"/>
                      <a:r>
                        <a:rPr lang="en-US" sz="2000" dirty="0"/>
                        <a:t>Supplier</a:t>
                      </a:r>
                    </a:p>
                  </a:txBody>
                  <a:tcPr/>
                </a:tc>
                <a:tc>
                  <a:txBody>
                    <a:bodyPr/>
                    <a:lstStyle/>
                    <a:p>
                      <a:pPr algn="ctr"/>
                      <a:r>
                        <a:rPr lang="en-US" sz="2000" dirty="0"/>
                        <a:t>Subscription</a:t>
                      </a:r>
                    </a:p>
                  </a:txBody>
                  <a:tcPr/>
                </a:tc>
                <a:tc>
                  <a:txBody>
                    <a:bodyPr/>
                    <a:lstStyle/>
                    <a:p>
                      <a:pPr algn="ctr"/>
                      <a:r>
                        <a:rPr lang="en-US" sz="2000" dirty="0"/>
                        <a:t>Free</a:t>
                      </a:r>
                    </a:p>
                  </a:txBody>
                  <a:tcPr/>
                </a:tc>
                <a:tc>
                  <a:txBody>
                    <a:bodyPr/>
                    <a:lstStyle/>
                    <a:p>
                      <a:pPr algn="ctr"/>
                      <a:r>
                        <a:rPr lang="en-US" sz="2000" dirty="0"/>
                        <a:t>Open Source</a:t>
                      </a:r>
                    </a:p>
                  </a:txBody>
                  <a:tcPr/>
                </a:tc>
                <a:tc>
                  <a:txBody>
                    <a:bodyPr/>
                    <a:lstStyle/>
                    <a:p>
                      <a:pPr algn="ctr"/>
                      <a:r>
                        <a:rPr lang="en-US" sz="2000" dirty="0"/>
                        <a:t>Where:</a:t>
                      </a:r>
                    </a:p>
                  </a:txBody>
                  <a:tcPr/>
                </a:tc>
                <a:extLst>
                  <a:ext uri="{0D108BD9-81ED-4DB2-BD59-A6C34878D82A}">
                    <a16:rowId xmlns:a16="http://schemas.microsoft.com/office/drawing/2014/main" val="734190543"/>
                  </a:ext>
                </a:extLst>
              </a:tr>
              <a:tr h="596436">
                <a:tc>
                  <a:txBody>
                    <a:bodyPr/>
                    <a:lstStyle/>
                    <a:p>
                      <a:pPr algn="ctr"/>
                      <a:r>
                        <a:rPr lang="en-US" sz="2000" b="1" dirty="0" err="1"/>
                        <a:t>ImpactStory</a:t>
                      </a:r>
                      <a:endParaRPr lang="en-US" sz="2000" b="1" dirty="0"/>
                    </a:p>
                  </a:txBody>
                  <a:tcPr/>
                </a:tc>
                <a:tc>
                  <a:txBody>
                    <a:bodyPr/>
                    <a:lstStyle/>
                    <a:p>
                      <a:pPr algn="ctr"/>
                      <a:r>
                        <a:rPr lang="en-US" dirty="0" err="1"/>
                        <a:t>ImpactStort</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r>
                        <a:rPr lang="en-US" dirty="0"/>
                        <a:t>Web-based</a:t>
                      </a:r>
                    </a:p>
                  </a:txBody>
                  <a:tcPr/>
                </a:tc>
                <a:extLst>
                  <a:ext uri="{0D108BD9-81ED-4DB2-BD59-A6C34878D82A}">
                    <a16:rowId xmlns:a16="http://schemas.microsoft.com/office/drawing/2014/main" val="1343063463"/>
                  </a:ext>
                </a:extLst>
              </a:tr>
              <a:tr h="596436">
                <a:tc>
                  <a:txBody>
                    <a:bodyPr/>
                    <a:lstStyle/>
                    <a:p>
                      <a:pPr algn="ctr"/>
                      <a:r>
                        <a:rPr lang="en-US" sz="2000" b="1" dirty="0"/>
                        <a:t>Google Analytics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Google</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Web-based</a:t>
                      </a:r>
                    </a:p>
                    <a:p>
                      <a:pPr algn="ctr"/>
                      <a:endParaRPr lang="en-US" dirty="0"/>
                    </a:p>
                  </a:txBody>
                  <a:tcPr/>
                </a:tc>
                <a:extLst>
                  <a:ext uri="{0D108BD9-81ED-4DB2-BD59-A6C34878D82A}">
                    <a16:rowId xmlns:a16="http://schemas.microsoft.com/office/drawing/2014/main" val="4132919877"/>
                  </a:ext>
                </a:extLst>
              </a:tr>
              <a:tr h="530715">
                <a:tc>
                  <a:txBody>
                    <a:bodyPr/>
                    <a:lstStyle/>
                    <a:p>
                      <a:pPr algn="ctr"/>
                      <a:r>
                        <a:rPr lang="en-US" sz="2000" b="0" dirty="0"/>
                        <a:t>Repository stats &amp; plugins</a:t>
                      </a:r>
                    </a:p>
                  </a:txBody>
                  <a:tcPr/>
                </a:tc>
                <a:tc>
                  <a:txBody>
                    <a:bodyPr/>
                    <a:lstStyle/>
                    <a:p>
                      <a:pPr algn="ctr"/>
                      <a:r>
                        <a:rPr lang="en-US" dirty="0"/>
                        <a:t>Various</a:t>
                      </a: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Repositories</a:t>
                      </a:r>
                    </a:p>
                  </a:txBody>
                  <a:tcPr/>
                </a:tc>
                <a:extLst>
                  <a:ext uri="{0D108BD9-81ED-4DB2-BD59-A6C34878D82A}">
                    <a16:rowId xmlns:a16="http://schemas.microsoft.com/office/drawing/2014/main" val="133457113"/>
                  </a:ext>
                </a:extLst>
              </a:tr>
              <a:tr h="609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t>OA Publisher statistics</a:t>
                      </a:r>
                      <a:endParaRPr lang="en-US" sz="2000" b="1" dirty="0"/>
                    </a:p>
                  </a:txBody>
                  <a:tcPr/>
                </a:tc>
                <a:tc>
                  <a:txBody>
                    <a:bodyPr/>
                    <a:lstStyle/>
                    <a:p>
                      <a:pPr algn="ctr"/>
                      <a:r>
                        <a:rPr lang="en-US" dirty="0"/>
                        <a:t>Various</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OA  journals &amp; publishing platforms</a:t>
                      </a:r>
                    </a:p>
                  </a:txBody>
                  <a:tcPr/>
                </a:tc>
                <a:extLst>
                  <a:ext uri="{0D108BD9-81ED-4DB2-BD59-A6C34878D82A}">
                    <a16:rowId xmlns:a16="http://schemas.microsoft.com/office/drawing/2014/main" val="3915085373"/>
                  </a:ext>
                </a:extLst>
              </a:tr>
              <a:tr h="609600">
                <a:tc>
                  <a:txBody>
                    <a:bodyPr/>
                    <a:lstStyle/>
                    <a:p>
                      <a:pPr algn="ctr"/>
                      <a:r>
                        <a:rPr lang="en-US" sz="2000" b="1" dirty="0"/>
                        <a:t>Web of Science /</a:t>
                      </a:r>
                      <a:r>
                        <a:rPr lang="en-US" sz="2000" b="1" dirty="0" err="1"/>
                        <a:t>InCites</a:t>
                      </a:r>
                      <a:endParaRPr lang="en-US" sz="2000" b="1" dirty="0"/>
                    </a:p>
                  </a:txBody>
                  <a:tcPr/>
                </a:tc>
                <a:tc>
                  <a:txBody>
                    <a:bodyPr/>
                    <a:lstStyle/>
                    <a:p>
                      <a:pPr algn="ctr"/>
                      <a:r>
                        <a:rPr lang="en-US" dirty="0"/>
                        <a:t>Clarivate Analytics</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Commercial database</a:t>
                      </a:r>
                    </a:p>
                  </a:txBody>
                  <a:tcPr/>
                </a:tc>
                <a:extLst>
                  <a:ext uri="{0D108BD9-81ED-4DB2-BD59-A6C34878D82A}">
                    <a16:rowId xmlns:a16="http://schemas.microsoft.com/office/drawing/2014/main" val="183112972"/>
                  </a:ext>
                </a:extLst>
              </a:tr>
              <a:tr h="599941">
                <a:tc>
                  <a:txBody>
                    <a:bodyPr/>
                    <a:lstStyle/>
                    <a:p>
                      <a:pPr algn="ctr"/>
                      <a:r>
                        <a:rPr lang="en-US" sz="2000" b="1" dirty="0"/>
                        <a:t>Scopus/</a:t>
                      </a:r>
                      <a:r>
                        <a:rPr lang="en-US" sz="2000" b="1" dirty="0" err="1"/>
                        <a:t>SciVal</a:t>
                      </a:r>
                      <a:endParaRPr lang="en-US" sz="2000"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Elsevier</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Commercial database</a:t>
                      </a:r>
                    </a:p>
                  </a:txBody>
                  <a:tcPr/>
                </a:tc>
                <a:extLst>
                  <a:ext uri="{0D108BD9-81ED-4DB2-BD59-A6C34878D82A}">
                    <a16:rowId xmlns:a16="http://schemas.microsoft.com/office/drawing/2014/main" val="277634835"/>
                  </a:ext>
                </a:extLst>
              </a:tr>
              <a:tr h="842661">
                <a:tc>
                  <a:txBody>
                    <a:bodyPr/>
                    <a:lstStyle/>
                    <a:p>
                      <a:pPr algn="ctr"/>
                      <a:r>
                        <a:rPr lang="en-US" sz="2000" b="1" dirty="0"/>
                        <a:t>Dimensions</a:t>
                      </a:r>
                    </a:p>
                  </a:txBody>
                  <a:tcPr/>
                </a:tc>
                <a:tc>
                  <a:txBody>
                    <a:bodyPr/>
                    <a:lstStyle/>
                    <a:p>
                      <a:pPr algn="ctr"/>
                      <a:r>
                        <a:rPr lang="en-US" dirty="0"/>
                        <a:t>Digital Science</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Commercial database</a:t>
                      </a:r>
                    </a:p>
                  </a:txBody>
                  <a:tcPr/>
                </a:tc>
                <a:extLst>
                  <a:ext uri="{0D108BD9-81ED-4DB2-BD59-A6C34878D82A}">
                    <a16:rowId xmlns:a16="http://schemas.microsoft.com/office/drawing/2014/main" val="1834671413"/>
                  </a:ext>
                </a:extLst>
              </a:tr>
              <a:tr h="601896">
                <a:tc>
                  <a:txBody>
                    <a:bodyPr/>
                    <a:lstStyle/>
                    <a:p>
                      <a:pPr algn="ctr"/>
                      <a:r>
                        <a:rPr lang="en-US" sz="2000" b="1" dirty="0" err="1"/>
                        <a:t>Unpaywall</a:t>
                      </a:r>
                      <a:endParaRPr lang="en-US" sz="2000"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t>ImpactStory</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r>
                        <a:rPr lang="en-US" dirty="0"/>
                        <a:t>Dimensions</a:t>
                      </a:r>
                      <a:br>
                        <a:rPr lang="en-US" dirty="0"/>
                      </a:br>
                      <a:r>
                        <a:rPr lang="en-US" dirty="0"/>
                        <a:t>Web of Science, Browser extension.</a:t>
                      </a:r>
                    </a:p>
                  </a:txBody>
                  <a:tcPr/>
                </a:tc>
                <a:extLst>
                  <a:ext uri="{0D108BD9-81ED-4DB2-BD59-A6C34878D82A}">
                    <a16:rowId xmlns:a16="http://schemas.microsoft.com/office/drawing/2014/main" val="3743569521"/>
                  </a:ext>
                </a:extLst>
              </a:tr>
              <a:tr h="601896">
                <a:tc>
                  <a:txBody>
                    <a:bodyPr/>
                    <a:lstStyle/>
                    <a:p>
                      <a:pPr algn="ctr"/>
                      <a:r>
                        <a:rPr lang="en-US" sz="2000" b="1" dirty="0" err="1"/>
                        <a:t>Kopernio</a:t>
                      </a:r>
                      <a:endParaRPr lang="en-US" sz="2000"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Clarivate Analytics</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Browser extension</a:t>
                      </a:r>
                    </a:p>
                  </a:txBody>
                  <a:tcPr/>
                </a:tc>
                <a:extLst>
                  <a:ext uri="{0D108BD9-81ED-4DB2-BD59-A6C34878D82A}">
                    <a16:rowId xmlns:a16="http://schemas.microsoft.com/office/drawing/2014/main" val="254667785"/>
                  </a:ext>
                </a:extLst>
              </a:tr>
            </a:tbl>
          </a:graphicData>
        </a:graphic>
      </p:graphicFrame>
      <p:pic>
        <p:nvPicPr>
          <p:cNvPr id="13" name="Picture 12">
            <a:extLst>
              <a:ext uri="{FF2B5EF4-FFF2-40B4-BE49-F238E27FC236}">
                <a16:creationId xmlns:a16="http://schemas.microsoft.com/office/drawing/2014/main" id="{69EA8501-F4AE-844C-955A-F8CE3F847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740806"/>
            <a:ext cx="355600" cy="368531"/>
          </a:xfrm>
          <a:prstGeom prst="rect">
            <a:avLst/>
          </a:prstGeom>
        </p:spPr>
      </p:pic>
      <p:pic>
        <p:nvPicPr>
          <p:cNvPr id="15" name="Picture 14">
            <a:extLst>
              <a:ext uri="{FF2B5EF4-FFF2-40B4-BE49-F238E27FC236}">
                <a16:creationId xmlns:a16="http://schemas.microsoft.com/office/drawing/2014/main" id="{04FF18C8-9519-2B49-AA80-30FFDAF5D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0650" y="4245513"/>
            <a:ext cx="355600" cy="368531"/>
          </a:xfrm>
          <a:prstGeom prst="rect">
            <a:avLst/>
          </a:prstGeom>
        </p:spPr>
      </p:pic>
      <p:pic>
        <p:nvPicPr>
          <p:cNvPr id="16" name="Picture 15">
            <a:extLst>
              <a:ext uri="{FF2B5EF4-FFF2-40B4-BE49-F238E27FC236}">
                <a16:creationId xmlns:a16="http://schemas.microsoft.com/office/drawing/2014/main" id="{CD50FBA9-3B54-3D4F-BC93-37CFA3FA6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1419490"/>
            <a:ext cx="355600" cy="368531"/>
          </a:xfrm>
          <a:prstGeom prst="rect">
            <a:avLst/>
          </a:prstGeom>
        </p:spPr>
      </p:pic>
      <p:pic>
        <p:nvPicPr>
          <p:cNvPr id="18" name="Picture 17">
            <a:extLst>
              <a:ext uri="{FF2B5EF4-FFF2-40B4-BE49-F238E27FC236}">
                <a16:creationId xmlns:a16="http://schemas.microsoft.com/office/drawing/2014/main" id="{3B1A67E4-72F1-1B4E-8EDA-29C6A8C20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0650" y="2107676"/>
            <a:ext cx="355600" cy="368531"/>
          </a:xfrm>
          <a:prstGeom prst="rect">
            <a:avLst/>
          </a:prstGeom>
        </p:spPr>
      </p:pic>
      <p:pic>
        <p:nvPicPr>
          <p:cNvPr id="23" name="Picture 22">
            <a:extLst>
              <a:ext uri="{FF2B5EF4-FFF2-40B4-BE49-F238E27FC236}">
                <a16:creationId xmlns:a16="http://schemas.microsoft.com/office/drawing/2014/main" id="{B4B74B4E-C989-B649-A3FF-F387161A43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0650" y="3567414"/>
            <a:ext cx="355600" cy="368531"/>
          </a:xfrm>
          <a:prstGeom prst="rect">
            <a:avLst/>
          </a:prstGeom>
        </p:spPr>
      </p:pic>
      <p:pic>
        <p:nvPicPr>
          <p:cNvPr id="24" name="Picture 23">
            <a:extLst>
              <a:ext uri="{FF2B5EF4-FFF2-40B4-BE49-F238E27FC236}">
                <a16:creationId xmlns:a16="http://schemas.microsoft.com/office/drawing/2014/main" id="{8D2CE415-2BF9-A14A-A270-2287B35FF0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21600" y="740806"/>
            <a:ext cx="355600" cy="368531"/>
          </a:xfrm>
          <a:prstGeom prst="rect">
            <a:avLst/>
          </a:prstGeom>
        </p:spPr>
      </p:pic>
      <p:pic>
        <p:nvPicPr>
          <p:cNvPr id="26" name="Picture 25">
            <a:extLst>
              <a:ext uri="{FF2B5EF4-FFF2-40B4-BE49-F238E27FC236}">
                <a16:creationId xmlns:a16="http://schemas.microsoft.com/office/drawing/2014/main" id="{DC88BD69-92F2-F84D-8976-BD6E15537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6369490"/>
            <a:ext cx="355600" cy="368531"/>
          </a:xfrm>
          <a:prstGeom prst="rect">
            <a:avLst/>
          </a:prstGeom>
        </p:spPr>
      </p:pic>
      <p:pic>
        <p:nvPicPr>
          <p:cNvPr id="27" name="Picture 26">
            <a:extLst>
              <a:ext uri="{FF2B5EF4-FFF2-40B4-BE49-F238E27FC236}">
                <a16:creationId xmlns:a16="http://schemas.microsoft.com/office/drawing/2014/main" id="{E8E12D5C-15C7-E64A-8C8B-8A714375CB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4830370"/>
            <a:ext cx="355600" cy="368531"/>
          </a:xfrm>
          <a:prstGeom prst="rect">
            <a:avLst/>
          </a:prstGeom>
        </p:spPr>
      </p:pic>
      <p:pic>
        <p:nvPicPr>
          <p:cNvPr id="28" name="Picture 27">
            <a:extLst>
              <a:ext uri="{FF2B5EF4-FFF2-40B4-BE49-F238E27FC236}">
                <a16:creationId xmlns:a16="http://schemas.microsoft.com/office/drawing/2014/main" id="{AE363473-BB01-E840-A8A0-095B5A3E24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2107676"/>
            <a:ext cx="355600" cy="368531"/>
          </a:xfrm>
          <a:prstGeom prst="rect">
            <a:avLst/>
          </a:prstGeom>
        </p:spPr>
      </p:pic>
      <p:pic>
        <p:nvPicPr>
          <p:cNvPr id="29" name="Picture 28">
            <a:extLst>
              <a:ext uri="{FF2B5EF4-FFF2-40B4-BE49-F238E27FC236}">
                <a16:creationId xmlns:a16="http://schemas.microsoft.com/office/drawing/2014/main" id="{4D88C4F7-6646-584F-AC5A-B004AE51D7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2795862"/>
            <a:ext cx="355600" cy="368531"/>
          </a:xfrm>
          <a:prstGeom prst="rect">
            <a:avLst/>
          </a:prstGeom>
        </p:spPr>
      </p:pic>
      <p:pic>
        <p:nvPicPr>
          <p:cNvPr id="30" name="Picture 29">
            <a:extLst>
              <a:ext uri="{FF2B5EF4-FFF2-40B4-BE49-F238E27FC236}">
                <a16:creationId xmlns:a16="http://schemas.microsoft.com/office/drawing/2014/main" id="{9F67E8EC-6F52-244D-B19A-73818B9703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4919" y="5618284"/>
            <a:ext cx="355600" cy="368531"/>
          </a:xfrm>
          <a:prstGeom prst="rect">
            <a:avLst/>
          </a:prstGeom>
        </p:spPr>
      </p:pic>
      <p:pic>
        <p:nvPicPr>
          <p:cNvPr id="17" name="Picture 16">
            <a:extLst>
              <a:ext uri="{FF2B5EF4-FFF2-40B4-BE49-F238E27FC236}">
                <a16:creationId xmlns:a16="http://schemas.microsoft.com/office/drawing/2014/main" id="{DD79D1C2-5984-AE4D-8D94-EA1EEC4921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6938" y="4789799"/>
            <a:ext cx="355600" cy="368531"/>
          </a:xfrm>
          <a:prstGeom prst="rect">
            <a:avLst/>
          </a:prstGeom>
        </p:spPr>
      </p:pic>
      <p:sp>
        <p:nvSpPr>
          <p:cNvPr id="19" name="Title 1">
            <a:extLst>
              <a:ext uri="{FF2B5EF4-FFF2-40B4-BE49-F238E27FC236}">
                <a16:creationId xmlns:a16="http://schemas.microsoft.com/office/drawing/2014/main" id="{FAEAAB06-F0D9-1345-A984-9815B4D80675}"/>
              </a:ext>
            </a:extLst>
          </p:cNvPr>
          <p:cNvSpPr>
            <a:spLocks noGrp="1"/>
          </p:cNvSpPr>
          <p:nvPr>
            <p:ph type="title"/>
          </p:nvPr>
        </p:nvSpPr>
        <p:spPr>
          <a:xfrm>
            <a:off x="10756900" y="448148"/>
            <a:ext cx="1328530" cy="3966689"/>
          </a:xfrm>
          <a:solidFill>
            <a:schemeClr val="accent6">
              <a:lumMod val="60000"/>
              <a:lumOff val="40000"/>
            </a:schemeClr>
          </a:solidFill>
          <a:ln>
            <a:solidFill>
              <a:schemeClr val="bg1">
                <a:lumMod val="50000"/>
              </a:schemeClr>
            </a:solidFill>
          </a:ln>
          <a:effectLst>
            <a:outerShdw blurRad="50800" dist="38100" dir="2700000" algn="tl" rotWithShape="0">
              <a:prstClr val="black">
                <a:alpha val="40000"/>
              </a:prstClr>
            </a:outerShdw>
          </a:effectLst>
        </p:spPr>
        <p:txBody>
          <a:bodyPr>
            <a:normAutofit/>
          </a:bodyPr>
          <a:lstStyle/>
          <a:p>
            <a:r>
              <a:rPr lang="en-US" sz="2400" b="1" dirty="0">
                <a:solidFill>
                  <a:schemeClr val="accent1">
                    <a:lumMod val="75000"/>
                  </a:schemeClr>
                </a:solidFill>
                <a:latin typeface="+mn-lt"/>
              </a:rPr>
              <a:t>Where to find Open Research Metrics &amp; Related Tools</a:t>
            </a:r>
          </a:p>
        </p:txBody>
      </p:sp>
    </p:spTree>
    <p:extLst>
      <p:ext uri="{BB962C8B-B14F-4D97-AF65-F5344CB8AC3E}">
        <p14:creationId xmlns:p14="http://schemas.microsoft.com/office/powerpoint/2010/main" val="1017399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BCA-9F36-484A-987D-C54C5F58847E}"/>
              </a:ext>
            </a:extLst>
          </p:cNvPr>
          <p:cNvSpPr>
            <a:spLocks noGrp="1"/>
          </p:cNvSpPr>
          <p:nvPr>
            <p:ph type="title"/>
          </p:nvPr>
        </p:nvSpPr>
        <p:spPr>
          <a:xfrm>
            <a:off x="609600" y="-209550"/>
            <a:ext cx="10972800" cy="838200"/>
          </a:xfrm>
        </p:spPr>
        <p:txBody>
          <a:bodyPr>
            <a:normAutofit/>
          </a:bodyPr>
          <a:lstStyle/>
          <a:p>
            <a:r>
              <a:rPr lang="en-US" sz="2400" b="1" dirty="0"/>
              <a:t>Bibliometrics Tools: application at individual researcher level?</a:t>
            </a:r>
          </a:p>
        </p:txBody>
      </p:sp>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175322" y="474572"/>
          <a:ext cx="12016678" cy="5781532"/>
        </p:xfrm>
        <a:graphic>
          <a:graphicData uri="http://schemas.openxmlformats.org/drawingml/2006/table">
            <a:tbl>
              <a:tblPr firstRow="1" bandRow="1">
                <a:tableStyleId>{5C22544A-7EE6-4342-B048-85BDC9FD1C3A}</a:tableStyleId>
              </a:tblPr>
              <a:tblGrid>
                <a:gridCol w="3803073">
                  <a:extLst>
                    <a:ext uri="{9D8B030D-6E8A-4147-A177-3AD203B41FA5}">
                      <a16:colId xmlns:a16="http://schemas.microsoft.com/office/drawing/2014/main" val="744661383"/>
                    </a:ext>
                  </a:extLst>
                </a:gridCol>
                <a:gridCol w="1392382">
                  <a:extLst>
                    <a:ext uri="{9D8B030D-6E8A-4147-A177-3AD203B41FA5}">
                      <a16:colId xmlns:a16="http://schemas.microsoft.com/office/drawing/2014/main" val="1676760960"/>
                    </a:ext>
                  </a:extLst>
                </a:gridCol>
                <a:gridCol w="1808018">
                  <a:extLst>
                    <a:ext uri="{9D8B030D-6E8A-4147-A177-3AD203B41FA5}">
                      <a16:colId xmlns:a16="http://schemas.microsoft.com/office/drawing/2014/main" val="3122561512"/>
                    </a:ext>
                  </a:extLst>
                </a:gridCol>
                <a:gridCol w="1600200">
                  <a:extLst>
                    <a:ext uri="{9D8B030D-6E8A-4147-A177-3AD203B41FA5}">
                      <a16:colId xmlns:a16="http://schemas.microsoft.com/office/drawing/2014/main" val="1005246979"/>
                    </a:ext>
                  </a:extLst>
                </a:gridCol>
                <a:gridCol w="1246909">
                  <a:extLst>
                    <a:ext uri="{9D8B030D-6E8A-4147-A177-3AD203B41FA5}">
                      <a16:colId xmlns:a16="http://schemas.microsoft.com/office/drawing/2014/main" val="3972203010"/>
                    </a:ext>
                  </a:extLst>
                </a:gridCol>
                <a:gridCol w="2166096">
                  <a:extLst>
                    <a:ext uri="{9D8B030D-6E8A-4147-A177-3AD203B41FA5}">
                      <a16:colId xmlns:a16="http://schemas.microsoft.com/office/drawing/2014/main" val="628364853"/>
                    </a:ext>
                  </a:extLst>
                </a:gridCol>
              </a:tblGrid>
              <a:tr h="391314">
                <a:tc>
                  <a:txBody>
                    <a:bodyPr/>
                    <a:lstStyle/>
                    <a:p>
                      <a:r>
                        <a:rPr lang="en-US" sz="2400" dirty="0"/>
                        <a:t>Name</a:t>
                      </a:r>
                    </a:p>
                  </a:txBody>
                  <a:tcPr/>
                </a:tc>
                <a:tc>
                  <a:txBody>
                    <a:bodyPr/>
                    <a:lstStyle/>
                    <a:p>
                      <a:r>
                        <a:rPr lang="en-US" sz="2400" dirty="0"/>
                        <a:t>Metrics</a:t>
                      </a:r>
                    </a:p>
                  </a:txBody>
                  <a:tcPr/>
                </a:tc>
                <a:tc>
                  <a:txBody>
                    <a:bodyPr/>
                    <a:lstStyle/>
                    <a:p>
                      <a:r>
                        <a:rPr lang="en-US" sz="2400" dirty="0"/>
                        <a:t>Researcher</a:t>
                      </a:r>
                    </a:p>
                  </a:txBody>
                  <a:tcPr/>
                </a:tc>
                <a:tc>
                  <a:txBody>
                    <a:bodyPr/>
                    <a:lstStyle/>
                    <a:p>
                      <a:r>
                        <a:rPr lang="en-US" sz="2400" dirty="0"/>
                        <a:t>Institution</a:t>
                      </a:r>
                    </a:p>
                  </a:txBody>
                  <a:tcPr/>
                </a:tc>
                <a:tc>
                  <a:txBody>
                    <a:bodyPr/>
                    <a:lstStyle/>
                    <a:p>
                      <a:r>
                        <a:rPr lang="en-US" sz="2400" dirty="0"/>
                        <a:t>Country</a:t>
                      </a:r>
                    </a:p>
                  </a:txBody>
                  <a:tcPr/>
                </a:tc>
                <a:tc>
                  <a:txBody>
                    <a:bodyPr/>
                    <a:lstStyle/>
                    <a:p>
                      <a:r>
                        <a:rPr lang="en-US" sz="2400" dirty="0"/>
                        <a:t>Benchmarking</a:t>
                      </a:r>
                    </a:p>
                  </a:txBody>
                  <a:tcPr/>
                </a:tc>
                <a:extLst>
                  <a:ext uri="{0D108BD9-81ED-4DB2-BD59-A6C34878D82A}">
                    <a16:rowId xmlns:a16="http://schemas.microsoft.com/office/drawing/2014/main" val="734190543"/>
                  </a:ext>
                </a:extLst>
              </a:tr>
              <a:tr h="596436">
                <a:tc>
                  <a:txBody>
                    <a:bodyPr/>
                    <a:lstStyle/>
                    <a:p>
                      <a:r>
                        <a:rPr lang="en-US" sz="2400" b="1" dirty="0"/>
                        <a:t>Web of Science</a:t>
                      </a:r>
                    </a:p>
                  </a:txBody>
                  <a:tcPr/>
                </a:tc>
                <a:tc>
                  <a:txBody>
                    <a:bodyPr/>
                    <a:lstStyle/>
                    <a:p>
                      <a:r>
                        <a:rPr lang="en-US" sz="2000" dirty="0"/>
                        <a:t>Simple</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343063463"/>
                  </a:ext>
                </a:extLst>
              </a:tr>
              <a:tr h="596436">
                <a:tc>
                  <a:txBody>
                    <a:bodyPr/>
                    <a:lstStyle/>
                    <a:p>
                      <a:r>
                        <a:rPr lang="en-US" sz="2400" b="1" dirty="0" err="1"/>
                        <a:t>InCites</a:t>
                      </a:r>
                      <a:endParaRPr lang="en-US"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Advanced</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b="1" dirty="0">
                          <a:solidFill>
                            <a:srgbClr val="FF0000"/>
                          </a:solidFill>
                        </a:rPr>
                        <a:t>        </a:t>
                      </a:r>
                      <a:endParaRPr lang="en-US" dirty="0"/>
                    </a:p>
                  </a:txBody>
                  <a:tcPr/>
                </a:tc>
                <a:extLst>
                  <a:ext uri="{0D108BD9-81ED-4DB2-BD59-A6C34878D82A}">
                    <a16:rowId xmlns:a16="http://schemas.microsoft.com/office/drawing/2014/main" val="4132919877"/>
                  </a:ext>
                </a:extLst>
              </a:tr>
              <a:tr h="596436">
                <a:tc>
                  <a:txBody>
                    <a:bodyPr/>
                    <a:lstStyle/>
                    <a:p>
                      <a:r>
                        <a:rPr lang="en-US" sz="2400" b="1"/>
                        <a:t>Scopus</a:t>
                      </a:r>
                      <a:endParaRPr lang="en-US" sz="2400" b="1" dirty="0"/>
                    </a:p>
                  </a:txBody>
                  <a:tcPr/>
                </a:tc>
                <a:tc>
                  <a:txBody>
                    <a:bodyPr/>
                    <a:lstStyle/>
                    <a:p>
                      <a:r>
                        <a:rPr lang="en-US" sz="2000" dirty="0"/>
                        <a:t>Simple</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142862432"/>
                  </a:ext>
                </a:extLst>
              </a:tr>
              <a:tr h="596436">
                <a:tc>
                  <a:txBody>
                    <a:bodyPr/>
                    <a:lstStyle/>
                    <a:p>
                      <a:r>
                        <a:rPr lang="en-US" sz="2400" b="1" dirty="0" err="1"/>
                        <a:t>SciVal</a:t>
                      </a:r>
                      <a:endParaRPr lang="en-US" sz="2400" b="1" dirty="0"/>
                    </a:p>
                  </a:txBody>
                  <a:tcPr/>
                </a:tc>
                <a:tc>
                  <a:txBody>
                    <a:bodyPr/>
                    <a:lstStyle/>
                    <a:p>
                      <a:r>
                        <a:rPr lang="en-US" sz="2000" dirty="0"/>
                        <a:t>Advanced</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r>
                        <a:rPr lang="en-US" dirty="0"/>
                        <a:t>        </a:t>
                      </a:r>
                    </a:p>
                  </a:txBody>
                  <a:tcPr/>
                </a:tc>
                <a:extLst>
                  <a:ext uri="{0D108BD9-81ED-4DB2-BD59-A6C34878D82A}">
                    <a16:rowId xmlns:a16="http://schemas.microsoft.com/office/drawing/2014/main" val="2440782388"/>
                  </a:ext>
                </a:extLst>
              </a:tr>
              <a:tr h="596436">
                <a:tc>
                  <a:txBody>
                    <a:bodyPr/>
                    <a:lstStyle/>
                    <a:p>
                      <a:r>
                        <a:rPr lang="en-US" sz="2400" b="1" dirty="0"/>
                        <a:t>Dimensions</a:t>
                      </a:r>
                    </a:p>
                  </a:txBody>
                  <a:tcPr/>
                </a:tc>
                <a:tc>
                  <a:txBody>
                    <a:bodyPr/>
                    <a:lstStyle/>
                    <a:p>
                      <a:r>
                        <a:rPr lang="en-US" sz="2000" dirty="0"/>
                        <a:t>Advanced</a:t>
                      </a:r>
                    </a:p>
                  </a:txBody>
                  <a:tcPr/>
                </a:tc>
                <a:tc>
                  <a:txBody>
                    <a:bodyPr/>
                    <a:lstStyle/>
                    <a:p>
                      <a:endParaRPr lang="en-US" dirty="0"/>
                    </a:p>
                  </a:txBody>
                  <a:tcPr/>
                </a:tc>
                <a:tc>
                  <a:txBody>
                    <a:bodyPr/>
                    <a:lstStyle/>
                    <a:p>
                      <a:r>
                        <a:rPr lang="en-US" b="1" dirty="0">
                          <a:solidFill>
                            <a:srgbClr val="FF0000"/>
                          </a:solidFill>
                        </a:rPr>
                        <a:t>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15507278"/>
                  </a:ext>
                </a:extLst>
              </a:tr>
              <a:tr h="530715">
                <a:tc>
                  <a:txBody>
                    <a:bodyPr/>
                    <a:lstStyle/>
                    <a:p>
                      <a:r>
                        <a:rPr lang="en-US" sz="2400" b="1" dirty="0"/>
                        <a:t>Google Scholar</a:t>
                      </a:r>
                    </a:p>
                  </a:txBody>
                  <a:tcPr/>
                </a:tc>
                <a:tc>
                  <a:txBody>
                    <a:bodyPr/>
                    <a:lstStyle/>
                    <a:p>
                      <a:r>
                        <a:rPr lang="en-US" sz="2000" dirty="0"/>
                        <a:t>Simple</a:t>
                      </a: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3457113"/>
                  </a:ext>
                </a:extLst>
              </a:tr>
              <a:tr h="609600">
                <a:tc>
                  <a:txBody>
                    <a:bodyPr/>
                    <a:lstStyle/>
                    <a:p>
                      <a:r>
                        <a:rPr lang="en-US" sz="2400" b="1" dirty="0"/>
                        <a:t>Publish or Perish</a:t>
                      </a:r>
                    </a:p>
                  </a:txBody>
                  <a:tcPr/>
                </a:tc>
                <a:tc>
                  <a:txBody>
                    <a:bodyPr/>
                    <a:lstStyle/>
                    <a:p>
                      <a:r>
                        <a:rPr lang="en-US" sz="2000" dirty="0"/>
                        <a:t>Advanced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3112972"/>
                  </a:ext>
                </a:extLst>
              </a:tr>
              <a:tr h="599941">
                <a:tc>
                  <a:txBody>
                    <a:bodyPr/>
                    <a:lstStyle/>
                    <a:p>
                      <a:r>
                        <a:rPr lang="en-US" sz="2400" b="1" dirty="0"/>
                        <a:t>Microsoft Academic Search</a:t>
                      </a:r>
                    </a:p>
                  </a:txBody>
                  <a:tcPr/>
                </a:tc>
                <a:tc>
                  <a:txBody>
                    <a:bodyPr/>
                    <a:lstStyle/>
                    <a:p>
                      <a:r>
                        <a:rPr lang="en-US" sz="2000" dirty="0"/>
                        <a:t>Advanced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7634835"/>
                  </a:ext>
                </a:extLst>
              </a:tr>
              <a:tr h="601896">
                <a:tc>
                  <a:txBody>
                    <a:bodyPr/>
                    <a:lstStyle/>
                    <a:p>
                      <a:r>
                        <a:rPr lang="en-US" sz="2400" b="1" dirty="0" err="1"/>
                        <a:t>Lens.org</a:t>
                      </a:r>
                      <a:endParaRPr lang="en-US" sz="2400" b="1" dirty="0"/>
                    </a:p>
                  </a:txBody>
                  <a:tcPr/>
                </a:tc>
                <a:tc>
                  <a:txBody>
                    <a:bodyPr/>
                    <a:lstStyle/>
                    <a:p>
                      <a:r>
                        <a:rPr lang="en-US" sz="2000" dirty="0"/>
                        <a:t>Advanced</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0433490"/>
                  </a:ext>
                </a:extLst>
              </a:tr>
            </a:tbl>
          </a:graphicData>
        </a:graphic>
      </p:graphicFrame>
      <p:pic>
        <p:nvPicPr>
          <p:cNvPr id="13" name="Picture 12">
            <a:extLst>
              <a:ext uri="{FF2B5EF4-FFF2-40B4-BE49-F238E27FC236}">
                <a16:creationId xmlns:a16="http://schemas.microsoft.com/office/drawing/2014/main" id="{69EA8501-F4AE-844C-955A-F8CE3F847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998207"/>
            <a:ext cx="355600" cy="368531"/>
          </a:xfrm>
          <a:prstGeom prst="rect">
            <a:avLst/>
          </a:prstGeom>
        </p:spPr>
      </p:pic>
      <p:pic>
        <p:nvPicPr>
          <p:cNvPr id="14" name="Picture 13">
            <a:extLst>
              <a:ext uri="{FF2B5EF4-FFF2-40B4-BE49-F238E27FC236}">
                <a16:creationId xmlns:a16="http://schemas.microsoft.com/office/drawing/2014/main" id="{892679C3-2F1A-964F-8B55-A8C6896849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4517785"/>
            <a:ext cx="355600" cy="368531"/>
          </a:xfrm>
          <a:prstGeom prst="rect">
            <a:avLst/>
          </a:prstGeom>
        </p:spPr>
      </p:pic>
      <p:pic>
        <p:nvPicPr>
          <p:cNvPr id="15" name="Picture 14">
            <a:extLst>
              <a:ext uri="{FF2B5EF4-FFF2-40B4-BE49-F238E27FC236}">
                <a16:creationId xmlns:a16="http://schemas.microsoft.com/office/drawing/2014/main" id="{04FF18C8-9519-2B49-AA80-30FFDAF5D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3356768"/>
            <a:ext cx="355600" cy="368531"/>
          </a:xfrm>
          <a:prstGeom prst="rect">
            <a:avLst/>
          </a:prstGeom>
        </p:spPr>
      </p:pic>
      <p:pic>
        <p:nvPicPr>
          <p:cNvPr id="16" name="Picture 15">
            <a:extLst>
              <a:ext uri="{FF2B5EF4-FFF2-40B4-BE49-F238E27FC236}">
                <a16:creationId xmlns:a16="http://schemas.microsoft.com/office/drawing/2014/main" id="{CD50FBA9-3B54-3D4F-BC93-37CFA3FA6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1566971"/>
            <a:ext cx="355600" cy="368531"/>
          </a:xfrm>
          <a:prstGeom prst="rect">
            <a:avLst/>
          </a:prstGeom>
        </p:spPr>
      </p:pic>
      <p:pic>
        <p:nvPicPr>
          <p:cNvPr id="17" name="Picture 16">
            <a:extLst>
              <a:ext uri="{FF2B5EF4-FFF2-40B4-BE49-F238E27FC236}">
                <a16:creationId xmlns:a16="http://schemas.microsoft.com/office/drawing/2014/main" id="{733F0C43-9FC0-0044-AE5E-F7B194C37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9580" y="2194371"/>
            <a:ext cx="355600" cy="368531"/>
          </a:xfrm>
          <a:prstGeom prst="rect">
            <a:avLst/>
          </a:prstGeom>
        </p:spPr>
      </p:pic>
      <p:pic>
        <p:nvPicPr>
          <p:cNvPr id="18" name="Picture 17">
            <a:extLst>
              <a:ext uri="{FF2B5EF4-FFF2-40B4-BE49-F238E27FC236}">
                <a16:creationId xmlns:a16="http://schemas.microsoft.com/office/drawing/2014/main" id="{3B1A67E4-72F1-1B4E-8EDA-29C6A8C20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9580" y="2791237"/>
            <a:ext cx="355600" cy="368531"/>
          </a:xfrm>
          <a:prstGeom prst="rect">
            <a:avLst/>
          </a:prstGeom>
        </p:spPr>
      </p:pic>
      <p:pic>
        <p:nvPicPr>
          <p:cNvPr id="19" name="Picture 18">
            <a:extLst>
              <a:ext uri="{FF2B5EF4-FFF2-40B4-BE49-F238E27FC236}">
                <a16:creationId xmlns:a16="http://schemas.microsoft.com/office/drawing/2014/main" id="{49230AC0-2AF6-9446-A8AD-342354486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78326" y="1606858"/>
            <a:ext cx="355600" cy="368531"/>
          </a:xfrm>
          <a:prstGeom prst="rect">
            <a:avLst/>
          </a:prstGeom>
        </p:spPr>
      </p:pic>
      <p:pic>
        <p:nvPicPr>
          <p:cNvPr id="20" name="Picture 19">
            <a:extLst>
              <a:ext uri="{FF2B5EF4-FFF2-40B4-BE49-F238E27FC236}">
                <a16:creationId xmlns:a16="http://schemas.microsoft.com/office/drawing/2014/main" id="{31361B2D-5B3B-4D4A-BE61-167924CF8E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5434" y="5790510"/>
            <a:ext cx="355600" cy="368531"/>
          </a:xfrm>
          <a:prstGeom prst="rect">
            <a:avLst/>
          </a:prstGeom>
        </p:spPr>
      </p:pic>
      <p:pic>
        <p:nvPicPr>
          <p:cNvPr id="22" name="Picture 21">
            <a:extLst>
              <a:ext uri="{FF2B5EF4-FFF2-40B4-BE49-F238E27FC236}">
                <a16:creationId xmlns:a16="http://schemas.microsoft.com/office/drawing/2014/main" id="{F89911BA-3547-A847-AABA-040916D741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6309351"/>
            <a:ext cx="355600" cy="368531"/>
          </a:xfrm>
          <a:prstGeom prst="rect">
            <a:avLst/>
          </a:prstGeom>
        </p:spPr>
      </p:pic>
      <p:pic>
        <p:nvPicPr>
          <p:cNvPr id="23" name="Picture 22">
            <a:extLst>
              <a:ext uri="{FF2B5EF4-FFF2-40B4-BE49-F238E27FC236}">
                <a16:creationId xmlns:a16="http://schemas.microsoft.com/office/drawing/2014/main" id="{4B58822F-5EED-0B4E-BE03-9A8390AF53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3919157"/>
            <a:ext cx="355600" cy="368531"/>
          </a:xfrm>
          <a:prstGeom prst="rect">
            <a:avLst/>
          </a:prstGeom>
        </p:spPr>
      </p:pic>
      <p:pic>
        <p:nvPicPr>
          <p:cNvPr id="25" name="Picture 24">
            <a:extLst>
              <a:ext uri="{FF2B5EF4-FFF2-40B4-BE49-F238E27FC236}">
                <a16:creationId xmlns:a16="http://schemas.microsoft.com/office/drawing/2014/main" id="{CBEBFA7C-3974-354F-AC74-2A31328A8B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5270" y="5115833"/>
            <a:ext cx="355600" cy="368531"/>
          </a:xfrm>
          <a:prstGeom prst="rect">
            <a:avLst/>
          </a:prstGeom>
        </p:spPr>
      </p:pic>
      <p:pic>
        <p:nvPicPr>
          <p:cNvPr id="26" name="Picture 25">
            <a:extLst>
              <a:ext uri="{FF2B5EF4-FFF2-40B4-BE49-F238E27FC236}">
                <a16:creationId xmlns:a16="http://schemas.microsoft.com/office/drawing/2014/main" id="{5EF4B854-8588-F547-94E6-EC75C05FB7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78326" y="2801864"/>
            <a:ext cx="355600" cy="368531"/>
          </a:xfrm>
          <a:prstGeom prst="rect">
            <a:avLst/>
          </a:prstGeom>
        </p:spPr>
      </p:pic>
      <p:pic>
        <p:nvPicPr>
          <p:cNvPr id="27" name="Picture 26">
            <a:extLst>
              <a:ext uri="{FF2B5EF4-FFF2-40B4-BE49-F238E27FC236}">
                <a16:creationId xmlns:a16="http://schemas.microsoft.com/office/drawing/2014/main" id="{743AE1EE-DE7C-8A4D-850B-82156E10C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922005"/>
            <a:ext cx="355600" cy="368531"/>
          </a:xfrm>
          <a:prstGeom prst="rect">
            <a:avLst/>
          </a:prstGeom>
        </p:spPr>
      </p:pic>
      <p:pic>
        <p:nvPicPr>
          <p:cNvPr id="28" name="Picture 27">
            <a:extLst>
              <a:ext uri="{FF2B5EF4-FFF2-40B4-BE49-F238E27FC236}">
                <a16:creationId xmlns:a16="http://schemas.microsoft.com/office/drawing/2014/main" id="{B85B3D1F-5E92-D448-9CDF-B9BFF19551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4441583"/>
            <a:ext cx="355600" cy="368531"/>
          </a:xfrm>
          <a:prstGeom prst="rect">
            <a:avLst/>
          </a:prstGeom>
        </p:spPr>
      </p:pic>
      <p:pic>
        <p:nvPicPr>
          <p:cNvPr id="29" name="Picture 28">
            <a:extLst>
              <a:ext uri="{FF2B5EF4-FFF2-40B4-BE49-F238E27FC236}">
                <a16:creationId xmlns:a16="http://schemas.microsoft.com/office/drawing/2014/main" id="{8B0AFA92-AB4F-8044-BFAC-CD39425789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3322130"/>
            <a:ext cx="355600" cy="368531"/>
          </a:xfrm>
          <a:prstGeom prst="rect">
            <a:avLst/>
          </a:prstGeom>
        </p:spPr>
      </p:pic>
      <p:pic>
        <p:nvPicPr>
          <p:cNvPr id="30" name="Picture 29">
            <a:extLst>
              <a:ext uri="{FF2B5EF4-FFF2-40B4-BE49-F238E27FC236}">
                <a16:creationId xmlns:a16="http://schemas.microsoft.com/office/drawing/2014/main" id="{F1CD7F1F-B62F-734C-BFB6-B6396C15E8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1490769"/>
            <a:ext cx="355600" cy="368531"/>
          </a:xfrm>
          <a:prstGeom prst="rect">
            <a:avLst/>
          </a:prstGeom>
        </p:spPr>
      </p:pic>
      <p:pic>
        <p:nvPicPr>
          <p:cNvPr id="31" name="Picture 30">
            <a:extLst>
              <a:ext uri="{FF2B5EF4-FFF2-40B4-BE49-F238E27FC236}">
                <a16:creationId xmlns:a16="http://schemas.microsoft.com/office/drawing/2014/main" id="{E21EB601-2A3E-844B-B811-475F8C4563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2182" y="2118169"/>
            <a:ext cx="355600" cy="368531"/>
          </a:xfrm>
          <a:prstGeom prst="rect">
            <a:avLst/>
          </a:prstGeom>
        </p:spPr>
      </p:pic>
      <p:pic>
        <p:nvPicPr>
          <p:cNvPr id="32" name="Picture 31">
            <a:extLst>
              <a:ext uri="{FF2B5EF4-FFF2-40B4-BE49-F238E27FC236}">
                <a16:creationId xmlns:a16="http://schemas.microsoft.com/office/drawing/2014/main" id="{A716F63B-3A2A-F742-909E-0BD1EBFB03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2182" y="2715035"/>
            <a:ext cx="355600" cy="368531"/>
          </a:xfrm>
          <a:prstGeom prst="rect">
            <a:avLst/>
          </a:prstGeom>
        </p:spPr>
      </p:pic>
      <p:pic>
        <p:nvPicPr>
          <p:cNvPr id="33" name="Picture 32">
            <a:extLst>
              <a:ext uri="{FF2B5EF4-FFF2-40B4-BE49-F238E27FC236}">
                <a16:creationId xmlns:a16="http://schemas.microsoft.com/office/drawing/2014/main" id="{38ED5A56-0892-C24A-8072-7CAB1A7AD4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8036" y="5714308"/>
            <a:ext cx="355600" cy="368531"/>
          </a:xfrm>
          <a:prstGeom prst="rect">
            <a:avLst/>
          </a:prstGeom>
        </p:spPr>
      </p:pic>
      <p:pic>
        <p:nvPicPr>
          <p:cNvPr id="36" name="Picture 35">
            <a:extLst>
              <a:ext uri="{FF2B5EF4-FFF2-40B4-BE49-F238E27FC236}">
                <a16:creationId xmlns:a16="http://schemas.microsoft.com/office/drawing/2014/main" id="{8142982C-08E7-7947-B4B5-E747C3A99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7872" y="5039631"/>
            <a:ext cx="355600" cy="368531"/>
          </a:xfrm>
          <a:prstGeom prst="rect">
            <a:avLst/>
          </a:prstGeom>
        </p:spPr>
      </p:pic>
      <p:pic>
        <p:nvPicPr>
          <p:cNvPr id="37" name="Picture 36">
            <a:extLst>
              <a:ext uri="{FF2B5EF4-FFF2-40B4-BE49-F238E27FC236}">
                <a16:creationId xmlns:a16="http://schemas.microsoft.com/office/drawing/2014/main" id="{96CAE03E-CBFE-8348-89DA-E07509513C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5756" y="949713"/>
            <a:ext cx="355600" cy="368531"/>
          </a:xfrm>
          <a:prstGeom prst="rect">
            <a:avLst/>
          </a:prstGeom>
        </p:spPr>
      </p:pic>
      <p:pic>
        <p:nvPicPr>
          <p:cNvPr id="38" name="Picture 37">
            <a:extLst>
              <a:ext uri="{FF2B5EF4-FFF2-40B4-BE49-F238E27FC236}">
                <a16:creationId xmlns:a16="http://schemas.microsoft.com/office/drawing/2014/main" id="{CA3CDC84-C432-864B-9E49-79479151EC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5756" y="1643169"/>
            <a:ext cx="355600" cy="368531"/>
          </a:xfrm>
          <a:prstGeom prst="rect">
            <a:avLst/>
          </a:prstGeom>
        </p:spPr>
      </p:pic>
      <p:pic>
        <p:nvPicPr>
          <p:cNvPr id="39" name="Picture 38">
            <a:extLst>
              <a:ext uri="{FF2B5EF4-FFF2-40B4-BE49-F238E27FC236}">
                <a16:creationId xmlns:a16="http://schemas.microsoft.com/office/drawing/2014/main" id="{6EB210CC-2AC7-E04C-B848-3F2D8AA61E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3056" y="2270569"/>
            <a:ext cx="355600" cy="368531"/>
          </a:xfrm>
          <a:prstGeom prst="rect">
            <a:avLst/>
          </a:prstGeom>
        </p:spPr>
      </p:pic>
      <p:pic>
        <p:nvPicPr>
          <p:cNvPr id="40" name="Picture 39">
            <a:extLst>
              <a:ext uri="{FF2B5EF4-FFF2-40B4-BE49-F238E27FC236}">
                <a16:creationId xmlns:a16="http://schemas.microsoft.com/office/drawing/2014/main" id="{8EE18757-654F-C448-8F5B-8A94629BD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3056" y="2867435"/>
            <a:ext cx="355600" cy="368531"/>
          </a:xfrm>
          <a:prstGeom prst="rect">
            <a:avLst/>
          </a:prstGeom>
        </p:spPr>
      </p:pic>
      <p:pic>
        <p:nvPicPr>
          <p:cNvPr id="41" name="Picture 40">
            <a:extLst>
              <a:ext uri="{FF2B5EF4-FFF2-40B4-BE49-F238E27FC236}">
                <a16:creationId xmlns:a16="http://schemas.microsoft.com/office/drawing/2014/main" id="{0FC7D5C1-3299-CD45-B44C-F3501D70B9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4549" y="3375938"/>
            <a:ext cx="355600" cy="368531"/>
          </a:xfrm>
          <a:prstGeom prst="rect">
            <a:avLst/>
          </a:prstGeom>
        </p:spPr>
      </p:pic>
    </p:spTree>
    <p:extLst>
      <p:ext uri="{BB962C8B-B14F-4D97-AF65-F5344CB8AC3E}">
        <p14:creationId xmlns:p14="http://schemas.microsoft.com/office/powerpoint/2010/main" val="951205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8D82-DE41-3D42-B79D-88DCF4D034D3}"/>
              </a:ext>
            </a:extLst>
          </p:cNvPr>
          <p:cNvSpPr>
            <a:spLocks noGrp="1"/>
          </p:cNvSpPr>
          <p:nvPr>
            <p:ph type="title"/>
          </p:nvPr>
        </p:nvSpPr>
        <p:spPr>
          <a:xfrm>
            <a:off x="125505" y="0"/>
            <a:ext cx="12056830" cy="1143000"/>
          </a:xfrm>
        </p:spPr>
        <p:txBody>
          <a:bodyPr>
            <a:normAutofit/>
          </a:bodyPr>
          <a:lstStyle/>
          <a:p>
            <a:r>
              <a:rPr lang="en-US" sz="2800" b="1" dirty="0">
                <a:solidFill>
                  <a:srgbClr val="0070C0"/>
                </a:solidFill>
              </a:rPr>
              <a:t>Which tool? Some of the main metrics provided by different tools and resources</a:t>
            </a:r>
          </a:p>
        </p:txBody>
      </p:sp>
      <p:pic>
        <p:nvPicPr>
          <p:cNvPr id="5" name="Picture 4">
            <a:extLst>
              <a:ext uri="{FF2B5EF4-FFF2-40B4-BE49-F238E27FC236}">
                <a16:creationId xmlns:a16="http://schemas.microsoft.com/office/drawing/2014/main" id="{95A35A90-598D-EE49-9EF8-97D7CAECE712}"/>
              </a:ext>
            </a:extLst>
          </p:cNvPr>
          <p:cNvPicPr>
            <a:picLocks noChangeAspect="1"/>
          </p:cNvPicPr>
          <p:nvPr/>
        </p:nvPicPr>
        <p:blipFill>
          <a:blip r:embed="rId2"/>
          <a:stretch>
            <a:fillRect/>
          </a:stretch>
        </p:blipFill>
        <p:spPr>
          <a:xfrm>
            <a:off x="9665" y="1243935"/>
            <a:ext cx="12172670" cy="4370130"/>
          </a:xfrm>
          <a:prstGeom prst="rect">
            <a:avLst/>
          </a:prstGeom>
        </p:spPr>
      </p:pic>
    </p:spTree>
    <p:extLst>
      <p:ext uri="{BB962C8B-B14F-4D97-AF65-F5344CB8AC3E}">
        <p14:creationId xmlns:p14="http://schemas.microsoft.com/office/powerpoint/2010/main" val="3403177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3B47-F7DA-DE4C-B4DC-E53C7F1B68E2}"/>
              </a:ext>
            </a:extLst>
          </p:cNvPr>
          <p:cNvSpPr>
            <a:spLocks noGrp="1"/>
          </p:cNvSpPr>
          <p:nvPr>
            <p:ph type="title"/>
          </p:nvPr>
        </p:nvSpPr>
        <p:spPr/>
        <p:txBody>
          <a:bodyPr/>
          <a:lstStyle/>
          <a:p>
            <a:r>
              <a:rPr lang="en-US" b="1" dirty="0">
                <a:solidFill>
                  <a:srgbClr val="FF9300"/>
                </a:solidFill>
                <a:latin typeface="+mn-lt"/>
              </a:rPr>
              <a:t>Uses and abuses of bibliometrics</a:t>
            </a:r>
          </a:p>
        </p:txBody>
      </p:sp>
    </p:spTree>
    <p:extLst>
      <p:ext uri="{BB962C8B-B14F-4D97-AF65-F5344CB8AC3E}">
        <p14:creationId xmlns:p14="http://schemas.microsoft.com/office/powerpoint/2010/main" val="23686912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596D-8DEB-1A4F-AA6D-6BC094B272E9}"/>
              </a:ext>
            </a:extLst>
          </p:cNvPr>
          <p:cNvSpPr>
            <a:spLocks noGrp="1"/>
          </p:cNvSpPr>
          <p:nvPr>
            <p:ph type="title"/>
          </p:nvPr>
        </p:nvSpPr>
        <p:spPr>
          <a:xfrm>
            <a:off x="609600" y="0"/>
            <a:ext cx="10972800" cy="1143000"/>
          </a:xfrm>
        </p:spPr>
        <p:txBody>
          <a:bodyPr/>
          <a:lstStyle/>
          <a:p>
            <a:pPr algn="l"/>
            <a:r>
              <a:rPr lang="en-US" b="1" dirty="0">
                <a:solidFill>
                  <a:srgbClr val="0070C0"/>
                </a:solidFill>
              </a:rPr>
              <a:t>Bibliometric tools: Conclusion</a:t>
            </a:r>
          </a:p>
        </p:txBody>
      </p:sp>
      <p:sp>
        <p:nvSpPr>
          <p:cNvPr id="3" name="Content Placeholder 2">
            <a:extLst>
              <a:ext uri="{FF2B5EF4-FFF2-40B4-BE49-F238E27FC236}">
                <a16:creationId xmlns:a16="http://schemas.microsoft.com/office/drawing/2014/main" id="{E6B7C7E4-7EE0-1A4C-8261-D282C0FB08BF}"/>
              </a:ext>
            </a:extLst>
          </p:cNvPr>
          <p:cNvSpPr>
            <a:spLocks noGrp="1"/>
          </p:cNvSpPr>
          <p:nvPr>
            <p:ph idx="1"/>
          </p:nvPr>
        </p:nvSpPr>
        <p:spPr>
          <a:xfrm>
            <a:off x="109536" y="900114"/>
            <a:ext cx="11834813" cy="1814512"/>
          </a:xfrm>
        </p:spPr>
        <p:txBody>
          <a:bodyPr>
            <a:normAutofit/>
          </a:bodyPr>
          <a:lstStyle/>
          <a:p>
            <a:r>
              <a:rPr lang="en-US" sz="2800" dirty="0">
                <a:solidFill>
                  <a:srgbClr val="0070C0"/>
                </a:solidFill>
              </a:rPr>
              <a:t>More work is involved if you have no subscription – but there </a:t>
            </a:r>
            <a:r>
              <a:rPr lang="en-US" sz="2800" b="1" dirty="0">
                <a:solidFill>
                  <a:srgbClr val="0070C0"/>
                </a:solidFill>
              </a:rPr>
              <a:t>are</a:t>
            </a:r>
            <a:r>
              <a:rPr lang="en-US" sz="2800" dirty="0">
                <a:solidFill>
                  <a:srgbClr val="0070C0"/>
                </a:solidFill>
              </a:rPr>
              <a:t> options now, and they are multiplying.</a:t>
            </a:r>
          </a:p>
          <a:p>
            <a:r>
              <a:rPr lang="en-US" sz="2800" dirty="0">
                <a:solidFill>
                  <a:srgbClr val="0070C0"/>
                </a:solidFill>
              </a:rPr>
              <a:t>Open Citations has been transformative (as is </a:t>
            </a:r>
            <a:r>
              <a:rPr lang="en-US" sz="2800" dirty="0" err="1">
                <a:solidFill>
                  <a:srgbClr val="0070C0"/>
                </a:solidFill>
              </a:rPr>
              <a:t>CrossRef</a:t>
            </a:r>
            <a:r>
              <a:rPr lang="en-US" sz="2800" dirty="0">
                <a:solidFill>
                  <a:srgbClr val="0070C0"/>
                </a:solidFill>
              </a:rPr>
              <a:t>).</a:t>
            </a:r>
          </a:p>
        </p:txBody>
      </p:sp>
      <p:pic>
        <p:nvPicPr>
          <p:cNvPr id="9" name="Picture 8">
            <a:extLst>
              <a:ext uri="{FF2B5EF4-FFF2-40B4-BE49-F238E27FC236}">
                <a16:creationId xmlns:a16="http://schemas.microsoft.com/office/drawing/2014/main" id="{A64C44D0-1C87-DF48-B4B6-645588B1A457}"/>
              </a:ext>
            </a:extLst>
          </p:cNvPr>
          <p:cNvPicPr>
            <a:picLocks noChangeAspect="1"/>
          </p:cNvPicPr>
          <p:nvPr/>
        </p:nvPicPr>
        <p:blipFill>
          <a:blip r:embed="rId2"/>
          <a:stretch>
            <a:fillRect/>
          </a:stretch>
        </p:blipFill>
        <p:spPr>
          <a:xfrm>
            <a:off x="797719" y="2586040"/>
            <a:ext cx="10458445" cy="2057399"/>
          </a:xfrm>
          <a:prstGeom prst="rect">
            <a:avLst/>
          </a:prstGeom>
        </p:spPr>
      </p:pic>
      <p:sp>
        <p:nvSpPr>
          <p:cNvPr id="10" name="TextBox 9">
            <a:extLst>
              <a:ext uri="{FF2B5EF4-FFF2-40B4-BE49-F238E27FC236}">
                <a16:creationId xmlns:a16="http://schemas.microsoft.com/office/drawing/2014/main" id="{31138A08-7BDC-C14E-B566-C740C1EA48E7}"/>
              </a:ext>
            </a:extLst>
          </p:cNvPr>
          <p:cNvSpPr txBox="1"/>
          <p:nvPr/>
        </p:nvSpPr>
        <p:spPr>
          <a:xfrm>
            <a:off x="797719" y="5500688"/>
            <a:ext cx="107846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a:ea typeface="+mn-ea"/>
                <a:cs typeface="+mn-cs"/>
              </a:rPr>
              <a:t>– or ask for a trial from the commercial vendors</a:t>
            </a:r>
          </a:p>
        </p:txBody>
      </p:sp>
    </p:spTree>
    <p:extLst>
      <p:ext uri="{BB962C8B-B14F-4D97-AF65-F5344CB8AC3E}">
        <p14:creationId xmlns:p14="http://schemas.microsoft.com/office/powerpoint/2010/main" val="1212026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EAD8-8F04-6149-BDE2-BDB5955CA455}"/>
              </a:ext>
            </a:extLst>
          </p:cNvPr>
          <p:cNvSpPr>
            <a:spLocks noGrp="1"/>
          </p:cNvSpPr>
          <p:nvPr>
            <p:ph type="title"/>
          </p:nvPr>
        </p:nvSpPr>
        <p:spPr>
          <a:xfrm>
            <a:off x="191589" y="0"/>
            <a:ext cx="10972800" cy="1143000"/>
          </a:xfrm>
        </p:spPr>
        <p:txBody>
          <a:bodyPr/>
          <a:lstStyle/>
          <a:p>
            <a:r>
              <a:rPr lang="en-US" b="1" dirty="0">
                <a:solidFill>
                  <a:srgbClr val="FF9300"/>
                </a:solidFill>
              </a:rPr>
              <a:t>Choosing your metrics</a:t>
            </a:r>
          </a:p>
        </p:txBody>
      </p:sp>
      <p:sp>
        <p:nvSpPr>
          <p:cNvPr id="3" name="Content Placeholder 2">
            <a:extLst>
              <a:ext uri="{FF2B5EF4-FFF2-40B4-BE49-F238E27FC236}">
                <a16:creationId xmlns:a16="http://schemas.microsoft.com/office/drawing/2014/main" id="{93D994DA-E46E-C740-89D3-A403246A8B56}"/>
              </a:ext>
            </a:extLst>
          </p:cNvPr>
          <p:cNvSpPr>
            <a:spLocks noGrp="1"/>
          </p:cNvSpPr>
          <p:nvPr>
            <p:ph idx="1"/>
          </p:nvPr>
        </p:nvSpPr>
        <p:spPr>
          <a:xfrm>
            <a:off x="191589" y="1143000"/>
            <a:ext cx="10972800" cy="4525963"/>
          </a:xfrm>
        </p:spPr>
        <p:txBody>
          <a:bodyPr>
            <a:normAutofit/>
          </a:bodyPr>
          <a:lstStyle/>
          <a:p>
            <a:r>
              <a:rPr lang="en-US" sz="2800" b="1" dirty="0"/>
              <a:t>Apply</a:t>
            </a:r>
            <a:r>
              <a:rPr lang="en-US" sz="2800" dirty="0"/>
              <a:t> the bibliometric rules, DORA and the Leiden Principles.</a:t>
            </a:r>
          </a:p>
          <a:p>
            <a:r>
              <a:rPr lang="en-US" sz="2800" b="1" dirty="0"/>
              <a:t>Use</a:t>
            </a:r>
            <a:r>
              <a:rPr lang="en-US" sz="2800" dirty="0"/>
              <a:t> the Metrics Toolkit</a:t>
            </a:r>
          </a:p>
          <a:p>
            <a:r>
              <a:rPr lang="en-US" sz="2800" b="1" dirty="0"/>
              <a:t>Consult</a:t>
            </a:r>
            <a:r>
              <a:rPr lang="en-US" sz="2800" dirty="0"/>
              <a:t>: </a:t>
            </a:r>
            <a:r>
              <a:rPr lang="en-IE" sz="2800" dirty="0"/>
              <a:t>European Commission: Expert Group on Assessment of University-Based Research, Assessing Europe's University Based Research, European Commission </a:t>
            </a:r>
            <a:r>
              <a:rPr lang="en-IE" sz="2800" dirty="0" err="1"/>
              <a:t>DirectorateGeneral</a:t>
            </a:r>
            <a:r>
              <a:rPr lang="en-IE" sz="2800" dirty="0"/>
              <a:t> for Research, 2010 </a:t>
            </a:r>
            <a:r>
              <a:rPr lang="en-IE" sz="2800" dirty="0">
                <a:hlinkClick r:id="rId2"/>
              </a:rPr>
              <a:t>https://arrow.tudublin.ie/cserrep/17/</a:t>
            </a:r>
            <a:r>
              <a:rPr lang="en-IE" sz="2800" dirty="0"/>
              <a:t> </a:t>
            </a:r>
            <a:endParaRPr lang="en-US" sz="2800" dirty="0"/>
          </a:p>
        </p:txBody>
      </p:sp>
      <p:pic>
        <p:nvPicPr>
          <p:cNvPr id="4" name="Picture 3">
            <a:extLst>
              <a:ext uri="{FF2B5EF4-FFF2-40B4-BE49-F238E27FC236}">
                <a16:creationId xmlns:a16="http://schemas.microsoft.com/office/drawing/2014/main" id="{961ACBDE-30D0-554F-BB30-14A9AFD579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1349" y="4067757"/>
            <a:ext cx="4759234" cy="2192980"/>
          </a:xfrm>
          <a:prstGeom prst="rect">
            <a:avLst/>
          </a:prstGeom>
          <a:ln>
            <a:solidFill>
              <a:schemeClr val="tx2"/>
            </a:solidFill>
          </a:ln>
        </p:spPr>
      </p:pic>
    </p:spTree>
    <p:extLst>
      <p:ext uri="{BB962C8B-B14F-4D97-AF65-F5344CB8AC3E}">
        <p14:creationId xmlns:p14="http://schemas.microsoft.com/office/powerpoint/2010/main" val="2211376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CC78-62FA-6D44-B20E-F4DE077120A5}"/>
              </a:ext>
            </a:extLst>
          </p:cNvPr>
          <p:cNvSpPr>
            <a:spLocks noGrp="1"/>
          </p:cNvSpPr>
          <p:nvPr>
            <p:ph type="title"/>
          </p:nvPr>
        </p:nvSpPr>
        <p:spPr/>
        <p:txBody>
          <a:bodyPr/>
          <a:lstStyle/>
          <a:p>
            <a:r>
              <a:rPr lang="en-US" dirty="0" err="1"/>
              <a:t>ReCap</a:t>
            </a:r>
            <a:endParaRPr lang="en-US" dirty="0"/>
          </a:p>
        </p:txBody>
      </p:sp>
      <p:sp>
        <p:nvSpPr>
          <p:cNvPr id="5" name="TextBox 4">
            <a:extLst>
              <a:ext uri="{FF2B5EF4-FFF2-40B4-BE49-F238E27FC236}">
                <a16:creationId xmlns:a16="http://schemas.microsoft.com/office/drawing/2014/main" id="{3A1C9ADA-72EB-9540-B4D0-770489AAA49A}"/>
              </a:ext>
            </a:extLst>
          </p:cNvPr>
          <p:cNvSpPr txBox="1"/>
          <p:nvPr/>
        </p:nvSpPr>
        <p:spPr>
          <a:xfrm>
            <a:off x="1110343" y="1881051"/>
            <a:ext cx="10097588"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t>What are bibliometrics?</a:t>
            </a:r>
          </a:p>
          <a:p>
            <a:pPr marL="285750" indent="-285750">
              <a:buFont typeface="Arial" panose="020B0604020202020204" pitchFamily="34" charset="0"/>
              <a:buChar char="•"/>
            </a:pPr>
            <a:r>
              <a:rPr lang="en-US" sz="2800" b="1" dirty="0"/>
              <a:t>Use and misuse of bibliometrics</a:t>
            </a:r>
          </a:p>
          <a:p>
            <a:pPr marL="285750" indent="-285750">
              <a:buFont typeface="Arial" panose="020B0604020202020204" pitchFamily="34" charset="0"/>
              <a:buChar char="•"/>
            </a:pPr>
            <a:r>
              <a:rPr lang="en-US" sz="2800" b="1" dirty="0"/>
              <a:t>Author level metrics</a:t>
            </a:r>
          </a:p>
          <a:p>
            <a:pPr marL="285750" indent="-285750">
              <a:buFont typeface="Arial" panose="020B0604020202020204" pitchFamily="34" charset="0"/>
              <a:buChar char="•"/>
            </a:pPr>
            <a:r>
              <a:rPr lang="en-US" sz="2800" b="1" dirty="0"/>
              <a:t>Article level metrics</a:t>
            </a:r>
          </a:p>
          <a:p>
            <a:pPr marL="285750" indent="-285750">
              <a:buFont typeface="Arial" panose="020B0604020202020204" pitchFamily="34" charset="0"/>
              <a:buChar char="•"/>
            </a:pPr>
            <a:r>
              <a:rPr lang="en-US" sz="2800" b="1" dirty="0"/>
              <a:t>Tools: commercial/subscription, freemium, free.</a:t>
            </a:r>
          </a:p>
          <a:p>
            <a:pPr marL="285750" indent="-285750">
              <a:buFont typeface="Arial" panose="020B0604020202020204" pitchFamily="34" charset="0"/>
              <a:buChar char="•"/>
            </a:pPr>
            <a:r>
              <a:rPr lang="en-US" sz="2800" b="1" dirty="0"/>
              <a:t>Choosing appropriate metrics</a:t>
            </a:r>
          </a:p>
        </p:txBody>
      </p:sp>
    </p:spTree>
    <p:extLst>
      <p:ext uri="{BB962C8B-B14F-4D97-AF65-F5344CB8AC3E}">
        <p14:creationId xmlns:p14="http://schemas.microsoft.com/office/powerpoint/2010/main" val="2090293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a:t>Thank You</a:t>
            </a:r>
          </a:p>
        </p:txBody>
      </p:sp>
    </p:spTree>
    <p:extLst>
      <p:ext uri="{BB962C8B-B14F-4D97-AF65-F5344CB8AC3E}">
        <p14:creationId xmlns:p14="http://schemas.microsoft.com/office/powerpoint/2010/main" val="801190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748" y="248514"/>
            <a:ext cx="8229600" cy="640715"/>
          </a:xfrm>
        </p:spPr>
        <p:txBody>
          <a:bodyPr>
            <a:normAutofit/>
          </a:bodyPr>
          <a:lstStyle/>
          <a:p>
            <a:r>
              <a:rPr lang="en-US" sz="2800" dirty="0">
                <a:solidFill>
                  <a:srgbClr val="0070C0"/>
                </a:solidFill>
                <a:latin typeface="Calibri" panose="020F0502020204030204" pitchFamily="34" charset="0"/>
                <a:cs typeface="Calibri" panose="020F0502020204030204" pitchFamily="34" charset="0"/>
              </a:rPr>
              <a:t>Bibliometrics are often used in Research Evaluation</a:t>
            </a:r>
          </a:p>
        </p:txBody>
      </p:sp>
      <p:sp>
        <p:nvSpPr>
          <p:cNvPr id="3" name="Content Placeholder 2"/>
          <p:cNvSpPr>
            <a:spLocks noGrp="1"/>
          </p:cNvSpPr>
          <p:nvPr>
            <p:ph idx="1"/>
          </p:nvPr>
        </p:nvSpPr>
        <p:spPr>
          <a:xfrm>
            <a:off x="1809589" y="1131082"/>
            <a:ext cx="8592414" cy="4525963"/>
          </a:xfrm>
          <a:solidFill>
            <a:srgbClr val="FDEADA"/>
          </a:solidFill>
        </p:spPr>
        <p:txBody>
          <a:bodyPr>
            <a:normAutofit fontScale="85000" lnSpcReduction="20000"/>
          </a:bodyPr>
          <a:lstStyle/>
          <a:p>
            <a:r>
              <a:rPr lang="en-US" dirty="0"/>
              <a:t>Strategic Planning</a:t>
            </a:r>
          </a:p>
          <a:p>
            <a:r>
              <a:rPr lang="en-US" dirty="0"/>
              <a:t>Key performance indicators (institutional, national)</a:t>
            </a:r>
          </a:p>
          <a:p>
            <a:r>
              <a:rPr lang="en-US" dirty="0"/>
              <a:t>Reporting: quality reviews, departmental reviews, accreditation reviews, government agency reviews, annual reports</a:t>
            </a:r>
          </a:p>
          <a:p>
            <a:r>
              <a:rPr lang="en-US" dirty="0"/>
              <a:t>Research grant proposals</a:t>
            </a:r>
          </a:p>
          <a:p>
            <a:r>
              <a:rPr lang="en-US" dirty="0"/>
              <a:t>Academic promotions</a:t>
            </a:r>
          </a:p>
          <a:p>
            <a:r>
              <a:rPr lang="en-US" dirty="0"/>
              <a:t>Memberships (for example) of academies</a:t>
            </a:r>
          </a:p>
          <a:p>
            <a:r>
              <a:rPr lang="en-US" dirty="0"/>
              <a:t>Funder/national analyses (for example, research </a:t>
            </a:r>
            <a:r>
              <a:rPr lang="en-US" dirty="0" err="1"/>
              <a:t>prioritisation</a:t>
            </a:r>
            <a:r>
              <a:rPr lang="en-US" dirty="0"/>
              <a:t>).</a:t>
            </a:r>
          </a:p>
          <a:p>
            <a:r>
              <a:rPr lang="en-US" dirty="0"/>
              <a:t>Recruitment</a:t>
            </a:r>
          </a:p>
          <a:p>
            <a:r>
              <a:rPr lang="en-US" dirty="0"/>
              <a:t>University Rankings</a:t>
            </a:r>
          </a:p>
        </p:txBody>
      </p:sp>
    </p:spTree>
    <p:extLst>
      <p:ext uri="{BB962C8B-B14F-4D97-AF65-F5344CB8AC3E}">
        <p14:creationId xmlns:p14="http://schemas.microsoft.com/office/powerpoint/2010/main" val="2615607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549180"/>
          </a:xfrm>
        </p:spPr>
        <p:txBody>
          <a:bodyPr>
            <a:normAutofit/>
          </a:bodyPr>
          <a:lstStyle/>
          <a:p>
            <a:r>
              <a:rPr lang="en-US" sz="2800" dirty="0">
                <a:solidFill>
                  <a:srgbClr val="FF9300"/>
                </a:solidFill>
                <a:latin typeface="Calibri" panose="020F0502020204030204" pitchFamily="34" charset="0"/>
                <a:cs typeface="Calibri" panose="020F0502020204030204" pitchFamily="34" charset="0"/>
              </a:rPr>
              <a:t>University Rankings – examples of metrics used</a:t>
            </a:r>
          </a:p>
        </p:txBody>
      </p:sp>
      <p:graphicFrame>
        <p:nvGraphicFramePr>
          <p:cNvPr id="6" name="Table 5">
            <a:extLst>
              <a:ext uri="{FF2B5EF4-FFF2-40B4-BE49-F238E27FC236}">
                <a16:creationId xmlns:a16="http://schemas.microsoft.com/office/drawing/2014/main" id="{75D42CFC-63D8-7948-ACF1-BEE8113D50B1}"/>
              </a:ext>
            </a:extLst>
          </p:cNvPr>
          <p:cNvGraphicFramePr>
            <a:graphicFrameLocks noGrp="1"/>
          </p:cNvGraphicFramePr>
          <p:nvPr>
            <p:extLst>
              <p:ext uri="{D42A27DB-BD31-4B8C-83A1-F6EECF244321}">
                <p14:modId xmlns:p14="http://schemas.microsoft.com/office/powerpoint/2010/main" val="2790878552"/>
              </p:ext>
            </p:extLst>
          </p:nvPr>
        </p:nvGraphicFramePr>
        <p:xfrm>
          <a:off x="940525" y="1417320"/>
          <a:ext cx="10384972" cy="3657600"/>
        </p:xfrm>
        <a:graphic>
          <a:graphicData uri="http://schemas.openxmlformats.org/drawingml/2006/table">
            <a:tbl>
              <a:tblPr firstRow="1" firstCol="1" bandRow="1"/>
              <a:tblGrid>
                <a:gridCol w="5192486">
                  <a:extLst>
                    <a:ext uri="{9D8B030D-6E8A-4147-A177-3AD203B41FA5}">
                      <a16:colId xmlns:a16="http://schemas.microsoft.com/office/drawing/2014/main" val="2721266388"/>
                    </a:ext>
                  </a:extLst>
                </a:gridCol>
                <a:gridCol w="5192486">
                  <a:extLst>
                    <a:ext uri="{9D8B030D-6E8A-4147-A177-3AD203B41FA5}">
                      <a16:colId xmlns:a16="http://schemas.microsoft.com/office/drawing/2014/main" val="319062732"/>
                    </a:ext>
                  </a:extLst>
                </a:gridCol>
              </a:tblGrid>
              <a:tr h="0">
                <a:tc>
                  <a:txBody>
                    <a:bodyPr/>
                    <a:lstStyle/>
                    <a:p>
                      <a:r>
                        <a:rPr lang="en-US" sz="2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Metric/indicator</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r>
                        <a:rPr lang="en-US" sz="24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University Ranking</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2813409900"/>
                  </a:ext>
                </a:extLst>
              </a:tr>
              <a:tr h="0">
                <a:tc>
                  <a:txBody>
                    <a:bodyPr/>
                    <a:lstStyle/>
                    <a:p>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Papers per academic staff</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809151098"/>
                  </a:ext>
                </a:extLst>
              </a:tr>
              <a:tr h="0">
                <a:tc>
                  <a:txBody>
                    <a:bodyPr/>
                    <a:lstStyle/>
                    <a:p>
                      <a:r>
                        <a:rPr lang="en-US" sz="2400" b="1">
                          <a:effectLst/>
                          <a:latin typeface="Calibri" panose="020F0502020204030204" pitchFamily="34" charset="0"/>
                          <a:ea typeface="Calibri" panose="020F0502020204030204" pitchFamily="34" charset="0"/>
                          <a:cs typeface="Times New Roman" panose="02020603050405020304" pitchFamily="18" charset="0"/>
                        </a:rPr>
                        <a:t>Citations per paper</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Shanghai ARWU / per staff (QS, QS Subject, THE) – based on Field Weighted Citation Impact FWCI.</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668297530"/>
                  </a:ext>
                </a:extLst>
              </a:tr>
              <a:tr h="0">
                <a:tc>
                  <a:txBody>
                    <a:bodyPr/>
                    <a:lstStyle/>
                    <a:p>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H-index</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QS Subject Ranking</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768568016"/>
                  </a:ext>
                </a:extLst>
              </a:tr>
              <a:tr h="0">
                <a:tc>
                  <a:txBody>
                    <a:bodyPr/>
                    <a:lstStyle/>
                    <a:p>
                      <a:r>
                        <a:rPr lang="en-US" sz="2400" b="1">
                          <a:effectLst/>
                          <a:latin typeface="Calibri" panose="020F0502020204030204" pitchFamily="34" charset="0"/>
                          <a:ea typeface="Calibri" panose="020F0502020204030204" pitchFamily="34" charset="0"/>
                          <a:cs typeface="Times New Roman" panose="02020603050405020304" pitchFamily="18" charset="0"/>
                        </a:rPr>
                        <a:t>% of papers with international collaboration</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r>
                        <a:rPr lang="en-US" sz="2400" b="1">
                          <a:effectLst/>
                          <a:latin typeface="Calibri" panose="020F0502020204030204" pitchFamily="34" charset="0"/>
                          <a:ea typeface="Calibri" panose="020F0502020204030204" pitchFamily="34" charset="0"/>
                          <a:cs typeface="Times New Roman" panose="02020603050405020304" pitchFamily="18" charset="0"/>
                        </a:rPr>
                        <a:t>THE</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2603310021"/>
                  </a:ext>
                </a:extLst>
              </a:tr>
              <a:tr h="0">
                <a:tc>
                  <a:txBody>
                    <a:bodyPr/>
                    <a:lstStyle/>
                    <a:p>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papers with industry collaboration</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4078235743"/>
                  </a:ext>
                </a:extLst>
              </a:tr>
              <a:tr h="0">
                <a:tc>
                  <a:txBody>
                    <a:bodyPr/>
                    <a:lstStyle/>
                    <a:p>
                      <a:r>
                        <a:rPr lang="en-US" sz="2400" b="1">
                          <a:effectLst/>
                          <a:latin typeface="Calibri" panose="020F0502020204030204" pitchFamily="34" charset="0"/>
                          <a:ea typeface="Calibri" panose="020F0502020204030204" pitchFamily="34" charset="0"/>
                          <a:cs typeface="Times New Roman" panose="02020603050405020304" pitchFamily="18" charset="0"/>
                        </a:rPr>
                        <a:t>Reputation (Academic/Employer)</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THE &amp; QS, QS Subject Ranking</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826347802"/>
                  </a:ext>
                </a:extLst>
              </a:tr>
            </a:tbl>
          </a:graphicData>
        </a:graphic>
      </p:graphicFrame>
    </p:spTree>
    <p:extLst>
      <p:ext uri="{BB962C8B-B14F-4D97-AF65-F5344CB8AC3E}">
        <p14:creationId xmlns:p14="http://schemas.microsoft.com/office/powerpoint/2010/main" val="332832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2485</TotalTime>
  <Words>4420</Words>
  <Application>Microsoft Macintosh PowerPoint</Application>
  <PresentationFormat>Widescreen</PresentationFormat>
  <Paragraphs>629</Paragraphs>
  <Slides>73</Slides>
  <Notes>0</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73</vt:i4>
      </vt:variant>
    </vt:vector>
  </HeadingPairs>
  <TitlesOfParts>
    <vt:vector size="90" baseType="lpstr">
      <vt:lpstr>Andale Mono</vt:lpstr>
      <vt:lpstr>Arial</vt:lpstr>
      <vt:lpstr>Calibri</vt:lpstr>
      <vt:lpstr>Calibri Light</vt:lpstr>
      <vt:lpstr>Symbol</vt:lpstr>
      <vt:lpstr>Times New Roman</vt:lpstr>
      <vt:lpstr>Verdana</vt:lpstr>
      <vt:lpstr>Wingdings</vt:lpstr>
      <vt:lpstr>Office Theme</vt:lpstr>
      <vt:lpstr>4_Office Theme</vt:lpstr>
      <vt:lpstr>Default Design</vt:lpstr>
      <vt:lpstr>2_Office Theme</vt:lpstr>
      <vt:lpstr>7_Office Theme</vt:lpstr>
      <vt:lpstr>8_Office Theme</vt:lpstr>
      <vt:lpstr>9_Office Theme</vt:lpstr>
      <vt:lpstr>6_Office Theme</vt:lpstr>
      <vt:lpstr>3_Office Theme</vt:lpstr>
      <vt:lpstr>Introduction to Bibliometrics</vt:lpstr>
      <vt:lpstr>PowerPoint Presentation</vt:lpstr>
      <vt:lpstr>PowerPoint Presentation</vt:lpstr>
      <vt:lpstr>What are bibliometrics?</vt:lpstr>
      <vt:lpstr>Eugene Garfield (1925-2017)</vt:lpstr>
      <vt:lpstr>Bibliometrics</vt:lpstr>
      <vt:lpstr>Uses and abuses of bibliometrics</vt:lpstr>
      <vt:lpstr>Bibliometrics are often used in Research Evaluation</vt:lpstr>
      <vt:lpstr>University Rankings – examples of metrics used</vt:lpstr>
      <vt:lpstr>PowerPoint Presentation</vt:lpstr>
      <vt:lpstr>The Impetus for Change</vt:lpstr>
      <vt:lpstr>PowerPoint Presentation</vt:lpstr>
      <vt:lpstr>PowerPoint Presentation</vt:lpstr>
      <vt:lpstr>PowerPoint Presentation</vt:lpstr>
      <vt:lpstr>PowerPoint Presentation</vt:lpstr>
      <vt:lpstr>Responsible Metrics</vt:lpstr>
      <vt:lpstr>2020: European Commission Open Science Policy Platform Recommendations: ‘Rewards and Incentives’ &amp; ‘Next Generation Metrics’. </vt:lpstr>
      <vt:lpstr>The basics of bibliometrics</vt:lpstr>
      <vt:lpstr>The Rules of Bibliometrics </vt:lpstr>
      <vt:lpstr>Commonly-Used Metrics</vt:lpstr>
      <vt:lpstr>PowerPoint Presentation</vt:lpstr>
      <vt:lpstr>Author level metrics</vt:lpstr>
      <vt:lpstr>PowerPoint Presentation</vt:lpstr>
      <vt:lpstr>The H-index [from the Metrics Toolkit]</vt:lpstr>
      <vt:lpstr>Field-weighted Citation Impact [from the Metrics Toolkit]</vt:lpstr>
      <vt:lpstr>Other Author metrics:  Publons</vt:lpstr>
      <vt:lpstr>PowerPoint Presentation</vt:lpstr>
      <vt:lpstr>PowerPoint Presentation</vt:lpstr>
      <vt:lpstr>PowerPoint Presentation</vt:lpstr>
      <vt:lpstr>Article Level Metrics</vt:lpstr>
      <vt:lpstr>Using Altmetrics</vt:lpstr>
      <vt:lpstr>PowerPoint Presentation</vt:lpstr>
      <vt:lpstr>PowerPoint Presentation</vt:lpstr>
      <vt:lpstr>PowerPoint Presentation</vt:lpstr>
      <vt:lpstr>PowerPoint Presentation</vt:lpstr>
      <vt:lpstr>Use Digital Object Identifiers…</vt:lpstr>
      <vt:lpstr>PowerPoint Presentation</vt:lpstr>
      <vt:lpstr>A word on the Journal Impact Factor</vt:lpstr>
      <vt:lpstr>PowerPoint Presentation</vt:lpstr>
      <vt:lpstr>PowerPoint Presentation</vt:lpstr>
      <vt:lpstr>The Research Evaluation Landscape</vt:lpstr>
      <vt:lpstr>Web of Science</vt:lpstr>
      <vt:lpstr>Scopus</vt:lpstr>
      <vt:lpstr>PowerPoint Presentation</vt:lpstr>
      <vt:lpstr>PowerPoint Presentation</vt:lpstr>
      <vt:lpstr>Google Scholar</vt:lpstr>
      <vt:lpstr>PowerPoint Presentation</vt:lpstr>
      <vt:lpstr>Publish or Perish (analytics based on Google Scholar data)</vt:lpstr>
      <vt:lpstr>PowerPoint Presentation</vt:lpstr>
      <vt:lpstr>Dimensions</vt:lpstr>
      <vt:lpstr>Dimensions 1</vt:lpstr>
      <vt:lpstr>Microsoft Academic</vt:lpstr>
      <vt:lpstr>PowerPoint Presentation</vt:lpstr>
      <vt:lpstr>The Lens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Bibliometrics Tools: Accessibility</vt:lpstr>
      <vt:lpstr>Bibliometrics Tools: Coverage</vt:lpstr>
      <vt:lpstr>Bibliometrics Tools: Functionality</vt:lpstr>
      <vt:lpstr>Bibliometrics Tools: ownership, coverage &amp; where to find them</vt:lpstr>
      <vt:lpstr>Altmetric Tools</vt:lpstr>
      <vt:lpstr>Where to find Open Research Metrics &amp; Related Tools</vt:lpstr>
      <vt:lpstr>Bibliometrics Tools: application at individual researcher level?</vt:lpstr>
      <vt:lpstr>Which tool? Some of the main metrics provided by different tools and resources</vt:lpstr>
      <vt:lpstr>Bibliometric tools: Conclusion</vt:lpstr>
      <vt:lpstr>Choosing your metrics</vt:lpstr>
      <vt:lpstr>ReCap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an Effective Publishing Strategy</dc:title>
  <dc:creator>Niamh Brennan</dc:creator>
  <cp:lastModifiedBy>Jean Fairbairn</cp:lastModifiedBy>
  <cp:revision>119</cp:revision>
  <dcterms:created xsi:type="dcterms:W3CDTF">2021-04-11T18:04:30Z</dcterms:created>
  <dcterms:modified xsi:type="dcterms:W3CDTF">2021-06-30T09:58:43Z</dcterms:modified>
</cp:coreProperties>
</file>