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22" r:id="rId3"/>
    <p:sldMasterId id="2147483851" r:id="rId4"/>
    <p:sldMasterId id="2147483976" r:id="rId5"/>
    <p:sldMasterId id="2147483986" r:id="rId6"/>
  </p:sldMasterIdLst>
  <p:notesMasterIdLst>
    <p:notesMasterId r:id="rId68"/>
  </p:notesMasterIdLst>
  <p:sldIdLst>
    <p:sldId id="256" r:id="rId7"/>
    <p:sldId id="1281" r:id="rId8"/>
    <p:sldId id="1346" r:id="rId9"/>
    <p:sldId id="1347" r:id="rId10"/>
    <p:sldId id="1348" r:id="rId11"/>
    <p:sldId id="1349" r:id="rId12"/>
    <p:sldId id="461" r:id="rId13"/>
    <p:sldId id="1234" r:id="rId14"/>
    <p:sldId id="286" r:id="rId15"/>
    <p:sldId id="1367" r:id="rId16"/>
    <p:sldId id="1357" r:id="rId17"/>
    <p:sldId id="258" r:id="rId18"/>
    <p:sldId id="259" r:id="rId19"/>
    <p:sldId id="1358" r:id="rId20"/>
    <p:sldId id="1359" r:id="rId21"/>
    <p:sldId id="262" r:id="rId22"/>
    <p:sldId id="1360" r:id="rId23"/>
    <p:sldId id="1350" r:id="rId24"/>
    <p:sldId id="1176" r:id="rId25"/>
    <p:sldId id="390" r:id="rId26"/>
    <p:sldId id="1325" r:id="rId27"/>
    <p:sldId id="1185" r:id="rId28"/>
    <p:sldId id="1252" r:id="rId29"/>
    <p:sldId id="1373" r:id="rId30"/>
    <p:sldId id="1351" r:id="rId31"/>
    <p:sldId id="1344" r:id="rId32"/>
    <p:sldId id="391" r:id="rId33"/>
    <p:sldId id="1369" r:id="rId34"/>
    <p:sldId id="1352" r:id="rId35"/>
    <p:sldId id="1370" r:id="rId36"/>
    <p:sldId id="1374" r:id="rId37"/>
    <p:sldId id="1372" r:id="rId38"/>
    <p:sldId id="1225" r:id="rId39"/>
    <p:sldId id="325" r:id="rId40"/>
    <p:sldId id="288" r:id="rId41"/>
    <p:sldId id="1353" r:id="rId42"/>
    <p:sldId id="346" r:id="rId43"/>
    <p:sldId id="401" r:id="rId44"/>
    <p:sldId id="402" r:id="rId45"/>
    <p:sldId id="403" r:id="rId46"/>
    <p:sldId id="404" r:id="rId47"/>
    <p:sldId id="383" r:id="rId48"/>
    <p:sldId id="385" r:id="rId49"/>
    <p:sldId id="1362" r:id="rId50"/>
    <p:sldId id="386" r:id="rId51"/>
    <p:sldId id="1363" r:id="rId52"/>
    <p:sldId id="1364" r:id="rId53"/>
    <p:sldId id="283" r:id="rId54"/>
    <p:sldId id="388" r:id="rId55"/>
    <p:sldId id="736" r:id="rId56"/>
    <p:sldId id="737" r:id="rId57"/>
    <p:sldId id="739" r:id="rId58"/>
    <p:sldId id="1292" r:id="rId59"/>
    <p:sldId id="1355" r:id="rId60"/>
    <p:sldId id="1296" r:id="rId61"/>
    <p:sldId id="1356" r:id="rId62"/>
    <p:sldId id="1288" r:id="rId63"/>
    <p:sldId id="1289" r:id="rId64"/>
    <p:sldId id="1290" r:id="rId65"/>
    <p:sldId id="1366" r:id="rId66"/>
    <p:sldId id="133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930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51"/>
    <p:restoredTop sz="94687"/>
  </p:normalViewPr>
  <p:slideViewPr>
    <p:cSldViewPr snapToGrid="0" snapToObjects="1">
      <p:cViewPr varScale="1">
        <p:scale>
          <a:sx n="131" d="100"/>
          <a:sy n="131" d="100"/>
        </p:scale>
        <p:origin x="584"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708C3-9B2F-AF49-98E7-40BE91692757}" type="datetimeFigureOut">
              <a:rPr lang="en-US" smtClean="0"/>
              <a:t>7/5/21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DB99A-7FBD-6A4D-95FB-140D5CF9A231}" type="slidenum">
              <a:rPr lang="en-US" smtClean="0"/>
              <a:t>‹#›</a:t>
            </a:fld>
            <a:endParaRPr lang="en-US"/>
          </a:p>
        </p:txBody>
      </p:sp>
    </p:spTree>
    <p:extLst>
      <p:ext uri="{BB962C8B-B14F-4D97-AF65-F5344CB8AC3E}">
        <p14:creationId xmlns:p14="http://schemas.microsoft.com/office/powerpoint/2010/main" val="3536594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9529-167A-4743-8D14-161DAA4C72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6EFBFB-35C0-F144-A23F-7EB0D8FFC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3D974FB-4336-DE46-B0A8-D351024518C8}"/>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5" name="Footer Placeholder 4">
            <a:extLst>
              <a:ext uri="{FF2B5EF4-FFF2-40B4-BE49-F238E27FC236}">
                <a16:creationId xmlns:a16="http://schemas.microsoft.com/office/drawing/2014/main" id="{7F15CAF6-F0D8-0F45-9D14-31BDE39E9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C1FB3-5BBD-D14A-8C08-0533B9F5408C}"/>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43568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CDD7-2C42-3141-B98B-C0D2BC97ED5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B6BEF5-9C6D-0046-8B43-5B969109BF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2382D51-ED22-5348-B59D-5DE750794793}"/>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5" name="Footer Placeholder 4">
            <a:extLst>
              <a:ext uri="{FF2B5EF4-FFF2-40B4-BE49-F238E27FC236}">
                <a16:creationId xmlns:a16="http://schemas.microsoft.com/office/drawing/2014/main" id="{F85091C7-A63C-6D4D-B191-33963CD09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151CD-7705-5B43-90C9-E84A812F07A0}"/>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463627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2D49B0-573E-964E-B311-09E44B9DB16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3B7AA0-4D48-F446-BD39-5A17751B0A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653895-7804-AD46-BAF1-FB88D849A36E}"/>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5" name="Footer Placeholder 4">
            <a:extLst>
              <a:ext uri="{FF2B5EF4-FFF2-40B4-BE49-F238E27FC236}">
                <a16:creationId xmlns:a16="http://schemas.microsoft.com/office/drawing/2014/main" id="{21466B51-F822-FD4A-B335-F3B28209F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A7EDB-B19F-944B-997D-43EF2EF268A5}"/>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228632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57D72559-135C-3641-AB0A-BAC75E50FE0B}"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1726622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57D72559-135C-3641-AB0A-BAC75E50FE0B}"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29029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57D72559-135C-3641-AB0A-BAC75E50FE0B}"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895107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57D72559-135C-3641-AB0A-BAC75E50FE0B}"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68399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57D72559-135C-3641-AB0A-BAC75E50FE0B}" type="datetimeFigureOut">
              <a:rPr lang="en-US" smtClean="0"/>
              <a:t>7/5/21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2497948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57D72559-135C-3641-AB0A-BAC75E50FE0B}" type="datetimeFigureOut">
              <a:rPr lang="en-US" smtClean="0"/>
              <a:t>7/5/21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379277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D72559-135C-3641-AB0A-BAC75E50FE0B}" type="datetimeFigureOut">
              <a:rPr lang="en-US" smtClean="0"/>
              <a:t>7/5/21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8008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57D72559-135C-3641-AB0A-BAC75E50FE0B}"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367605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E622-FD14-6B43-856B-5BC64C2976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6EEDD8-32DF-9548-B182-0CF8B7699D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06A717-BE04-714B-BE1D-529A623A1233}"/>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5" name="Footer Placeholder 4">
            <a:extLst>
              <a:ext uri="{FF2B5EF4-FFF2-40B4-BE49-F238E27FC236}">
                <a16:creationId xmlns:a16="http://schemas.microsoft.com/office/drawing/2014/main" id="{839A4E4A-E5A4-2948-A53B-CC9514FA3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E671E-A7FB-F241-95AC-CD71C24BCAC8}"/>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3044746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57D72559-135C-3641-AB0A-BAC75E50FE0B}"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4254196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57D72559-135C-3641-AB0A-BAC75E50FE0B}"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244724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57D72559-135C-3641-AB0A-BAC75E50FE0B}"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4FA6F-6CF0-3540-9509-0AD06868C8FB}" type="slidenum">
              <a:rPr lang="en-US" smtClean="0"/>
              <a:t>‹#›</a:t>
            </a:fld>
            <a:endParaRPr lang="en-US"/>
          </a:p>
        </p:txBody>
      </p:sp>
    </p:spTree>
    <p:extLst>
      <p:ext uri="{BB962C8B-B14F-4D97-AF65-F5344CB8AC3E}">
        <p14:creationId xmlns:p14="http://schemas.microsoft.com/office/powerpoint/2010/main" val="782731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4899" y="3819975"/>
            <a:ext cx="10001252" cy="554850"/>
          </a:xfrm>
        </p:spPr>
        <p:txBody>
          <a:bodyPr/>
          <a:lstStyle>
            <a:lvl1pPr algn="l">
              <a:defRPr>
                <a:solidFill>
                  <a:schemeClr val="accent2"/>
                </a:solidFill>
              </a:defRPr>
            </a:lvl1pPr>
          </a:lstStyle>
          <a:p>
            <a:r>
              <a:rPr lang="en-US"/>
              <a:t>Click to edit Master title style</a:t>
            </a:r>
            <a:endParaRPr lang="en-GB" dirty="0"/>
          </a:p>
        </p:txBody>
      </p:sp>
      <p:sp>
        <p:nvSpPr>
          <p:cNvPr id="3" name="Subtitle 2"/>
          <p:cNvSpPr>
            <a:spLocks noGrp="1"/>
          </p:cNvSpPr>
          <p:nvPr>
            <p:ph type="subTitle" idx="1"/>
          </p:nvPr>
        </p:nvSpPr>
        <p:spPr>
          <a:xfrm>
            <a:off x="1104901" y="4394175"/>
            <a:ext cx="10001251" cy="361800"/>
          </a:xfrm>
        </p:spPr>
        <p:txBody>
          <a:bodyPr/>
          <a:lstStyle>
            <a:lvl1pPr marL="0" indent="0" algn="l">
              <a:buNone/>
              <a:defRPr sz="1050" b="0">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sp>
        <p:nvSpPr>
          <p:cNvPr id="11" name="Text Placeholder 10"/>
          <p:cNvSpPr>
            <a:spLocks noGrp="1"/>
          </p:cNvSpPr>
          <p:nvPr>
            <p:ph type="body" sz="quarter" idx="10"/>
          </p:nvPr>
        </p:nvSpPr>
        <p:spPr>
          <a:xfrm>
            <a:off x="1104902" y="5386500"/>
            <a:ext cx="6239100" cy="979374"/>
          </a:xfrm>
        </p:spPr>
        <p:txBody>
          <a:bodyPr/>
          <a:lstStyle>
            <a:lvl1pPr>
              <a:spcBef>
                <a:spcPts val="0"/>
              </a:spcBef>
              <a:defRPr sz="1050">
                <a:solidFill>
                  <a:srgbClr val="005EAE"/>
                </a:solidFill>
              </a:defRPr>
            </a:lvl1pPr>
            <a:lvl2pPr marL="0" indent="0">
              <a:spcBef>
                <a:spcPts val="0"/>
              </a:spcBef>
              <a:buNone/>
              <a:defRPr sz="1050">
                <a:solidFill>
                  <a:schemeClr val="accent2"/>
                </a:solidFill>
              </a:defRPr>
            </a:lvl2pPr>
            <a:lvl3pPr marL="0" indent="0">
              <a:spcBef>
                <a:spcPts val="425"/>
              </a:spcBef>
              <a:buNone/>
              <a:defRPr sz="1050">
                <a:solidFill>
                  <a:schemeClr val="accent2"/>
                </a:solidFill>
              </a:defRPr>
            </a:lvl3pPr>
            <a:lvl4pPr>
              <a:spcBef>
                <a:spcPts val="0"/>
              </a:spcBef>
              <a:defRPr sz="1050">
                <a:solidFill>
                  <a:schemeClr val="bg1"/>
                </a:solidFill>
              </a:defRPr>
            </a:lvl4pPr>
            <a:lvl5pPr>
              <a:spcBef>
                <a:spcPts val="0"/>
              </a:spcBef>
              <a:defRPr sz="105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5" name="Rectangle 14"/>
          <p:cNvSpPr/>
          <p:nvPr userDrawn="1"/>
        </p:nvSpPr>
        <p:spPr>
          <a:xfrm>
            <a:off x="0" y="6498000"/>
            <a:ext cx="12192000" cy="360000"/>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545306" indent="0" algn="l"/>
            <a:endParaRPr lang="en-GB" sz="750" dirty="0"/>
          </a:p>
        </p:txBody>
      </p:sp>
      <p:pic>
        <p:nvPicPr>
          <p:cNvPr id="1026" name="Picture 2" descr="dbs-logo-2019">
            <a:extLst>
              <a:ext uri="{FF2B5EF4-FFF2-40B4-BE49-F238E27FC236}">
                <a16:creationId xmlns:a16="http://schemas.microsoft.com/office/drawing/2014/main" id="{284420F4-783A-F545-A420-DFD95923CD1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93232" y="165876"/>
            <a:ext cx="3217333" cy="15113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3650679-73F9-8341-A971-12ECD303AC48}"/>
              </a:ext>
            </a:extLst>
          </p:cNvPr>
          <p:cNvCxnSpPr/>
          <p:nvPr userDrawn="1"/>
        </p:nvCxnSpPr>
        <p:spPr>
          <a:xfrm flipV="1">
            <a:off x="393233" y="1677176"/>
            <a:ext cx="11452577" cy="106468"/>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284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160430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66340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362598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941563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t>7/5/21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207617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t>7/5/21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92467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5264-385D-A040-9AA7-4C1C50F7D8E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A8C413-71AB-EA41-8812-22DD3270A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E59BC6-7A98-A848-A678-917D1B45B24C}"/>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5" name="Footer Placeholder 4">
            <a:extLst>
              <a:ext uri="{FF2B5EF4-FFF2-40B4-BE49-F238E27FC236}">
                <a16:creationId xmlns:a16="http://schemas.microsoft.com/office/drawing/2014/main" id="{DF02EB6F-89AB-1744-8522-739991D06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CF070-EEE3-F942-86BF-33D0048698A1}"/>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3449918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t>7/5/21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540959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944163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130093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087403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758568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085505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971" t="3974" r="3958" b="558"/>
          <a:stretch/>
        </p:blipFill>
        <p:spPr>
          <a:xfrm>
            <a:off x="0" y="0"/>
            <a:ext cx="12192000" cy="68580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97381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pPr>
                <a:defRPr/>
              </a:pPr>
              <a:t>‹#›</a:t>
            </a:fld>
            <a:endParaRPr lang="en-GB"/>
          </a:p>
        </p:txBody>
      </p:sp>
    </p:spTree>
    <p:extLst>
      <p:ext uri="{BB962C8B-B14F-4D97-AF65-F5344CB8AC3E}">
        <p14:creationId xmlns:p14="http://schemas.microsoft.com/office/powerpoint/2010/main" val="802597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100753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94817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04AAB-68FE-F848-8E3E-ED71AFB9B89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C60E44-4036-B64D-A708-B7164ECB28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B1CE09F-472D-F346-96E9-210AC3E03D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D88BB4-EBFC-7949-9C8B-2B3A924E8240}"/>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6" name="Footer Placeholder 5">
            <a:extLst>
              <a:ext uri="{FF2B5EF4-FFF2-40B4-BE49-F238E27FC236}">
                <a16:creationId xmlns:a16="http://schemas.microsoft.com/office/drawing/2014/main" id="{D1FE851C-F0C7-3540-9BC4-AE33359A2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11834-FC4E-2743-98D2-8AA3F50429BB}"/>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1425719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68150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6F04B5D3-8DE4-D849-859A-24E10C14A866}"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73074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ga-IE"/>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6F04B5D3-8DE4-D849-859A-24E10C14A866}" type="datetimeFigureOut">
              <a:rPr lang="en-US" smtClean="0"/>
              <a:t>7/5/21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891246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6F04B5D3-8DE4-D849-859A-24E10C14A866}" type="datetimeFigureOut">
              <a:rPr lang="en-US" smtClean="0"/>
              <a:t>7/5/21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918815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4B5D3-8DE4-D849-859A-24E10C14A866}" type="datetimeFigureOut">
              <a:rPr lang="en-US" smtClean="0"/>
              <a:t>7/5/21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671900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ga-IE"/>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4039579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ga-IE"/>
              <a:t>Click to edit Master text styles</a:t>
            </a:r>
          </a:p>
        </p:txBody>
      </p:sp>
      <p:sp>
        <p:nvSpPr>
          <p:cNvPr id="5" name="Date Placeholder 4"/>
          <p:cNvSpPr>
            <a:spLocks noGrp="1"/>
          </p:cNvSpPr>
          <p:nvPr>
            <p:ph type="dt" sz="half" idx="10"/>
          </p:nvPr>
        </p:nvSpPr>
        <p:spPr/>
        <p:txBody>
          <a:bodyPr/>
          <a:lstStyle/>
          <a:p>
            <a:fld id="{6F04B5D3-8DE4-D849-859A-24E10C14A866}" type="datetimeFigureOut">
              <a:rPr lang="en-US" smtClean="0"/>
              <a:t>7/5/21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130364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3558745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1136073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315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6239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527CF-78FB-7F4E-9DA7-31192BC3CE0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BAB5D8-81F8-A743-882B-C1B694510E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34B745A-336E-4942-A6B6-C1D982C0575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EE3FA7C-6BAF-1840-A810-A911C8DF19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453E122-BDD6-2B46-89EC-D432FF0F96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943A2BD-52FB-664F-9A59-C101904782A3}"/>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8" name="Footer Placeholder 7">
            <a:extLst>
              <a:ext uri="{FF2B5EF4-FFF2-40B4-BE49-F238E27FC236}">
                <a16:creationId xmlns:a16="http://schemas.microsoft.com/office/drawing/2014/main" id="{CB77BF5E-74A2-874B-9243-632C2F615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453C26-DB87-0141-9962-D8FF9BE4EC42}"/>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1809954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pPr>
                <a:defRPr/>
              </a:pPr>
              <a:t>‹#›</a:t>
            </a:fld>
            <a:endParaRPr lang="en-GB"/>
          </a:p>
        </p:txBody>
      </p:sp>
    </p:spTree>
    <p:extLst>
      <p:ext uri="{BB962C8B-B14F-4D97-AF65-F5344CB8AC3E}">
        <p14:creationId xmlns:p14="http://schemas.microsoft.com/office/powerpoint/2010/main" val="2208620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l="971" t="3974" r="3958" b="558"/>
          <a:stretch/>
        </p:blipFill>
        <p:spPr>
          <a:xfrm>
            <a:off x="0" y="0"/>
            <a:ext cx="12192000" cy="6858000"/>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26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104900" y="4289400"/>
            <a:ext cx="10001251" cy="361800"/>
          </a:xfrm>
        </p:spPr>
        <p:txBody>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11" name="Text Placeholder 10"/>
          <p:cNvSpPr>
            <a:spLocks noGrp="1"/>
          </p:cNvSpPr>
          <p:nvPr>
            <p:ph type="body" sz="quarter" idx="10"/>
          </p:nvPr>
        </p:nvSpPr>
        <p:spPr>
          <a:xfrm>
            <a:off x="1104901" y="5481750"/>
            <a:ext cx="6239100" cy="979374"/>
          </a:xfrm>
        </p:spPr>
        <p:txBody>
          <a:bodyPr/>
          <a:lstStyle>
            <a:lvl1pPr>
              <a:spcBef>
                <a:spcPts val="0"/>
              </a:spcBef>
              <a:defRPr sz="1400">
                <a:solidFill>
                  <a:schemeClr val="bg1"/>
                </a:solidFill>
              </a:defRPr>
            </a:lvl1pPr>
            <a:lvl2pPr marL="0" indent="0">
              <a:spcBef>
                <a:spcPts val="0"/>
              </a:spcBef>
              <a:buNone/>
              <a:defRPr sz="1400">
                <a:solidFill>
                  <a:schemeClr val="bg1"/>
                </a:solidFill>
              </a:defRPr>
            </a:lvl2pPr>
            <a:lvl3pPr marL="0" indent="0">
              <a:spcBef>
                <a:spcPts val="567"/>
              </a:spcBef>
              <a:buNone/>
              <a:defRPr sz="1400">
                <a:solidFill>
                  <a:schemeClr val="bg1"/>
                </a:solidFill>
              </a:defRPr>
            </a:lvl3pPr>
            <a:lvl4pPr>
              <a:spcBef>
                <a:spcPts val="0"/>
              </a:spcBef>
              <a:defRPr sz="1400">
                <a:solidFill>
                  <a:schemeClr val="bg1"/>
                </a:solidFill>
              </a:defRPr>
            </a:lvl4pPr>
            <a:lvl5pPr>
              <a:spcBef>
                <a:spcPts val="0"/>
              </a:spcBef>
              <a:defRPr sz="1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33788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Content 2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30166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mp; 2 Column Content 20pt">
    <p:spTree>
      <p:nvGrpSpPr>
        <p:cNvPr id="1" name=""/>
        <p:cNvGrpSpPr/>
        <p:nvPr/>
      </p:nvGrpSpPr>
      <p:grpSpPr>
        <a:xfrm>
          <a:off x="0" y="0"/>
          <a:ext cx="0" cy="0"/>
          <a:chOff x="0" y="0"/>
          <a:chExt cx="0" cy="0"/>
        </a:xfrm>
      </p:grpSpPr>
      <p:sp>
        <p:nvSpPr>
          <p:cNvPr id="5" name="Rectangle 4"/>
          <p:cNvSpPr/>
          <p:nvPr userDrawn="1"/>
        </p:nvSpPr>
        <p:spPr>
          <a:xfrm>
            <a:off x="0" y="5819776"/>
            <a:ext cx="12192000" cy="1036637"/>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551" y="6046349"/>
            <a:ext cx="2746965" cy="550631"/>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cxnSp>
        <p:nvCxnSpPr>
          <p:cNvPr id="6" name="Straight Connector 5"/>
          <p:cNvCxnSpPr/>
          <p:nvPr userDrawn="1"/>
        </p:nvCxnSpPr>
        <p:spPr>
          <a:xfrm>
            <a:off x="0" y="1438275"/>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1104900" y="1881075"/>
            <a:ext cx="10001251" cy="4040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724624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amp; 2 Column Content 20pt">
    <p:spTree>
      <p:nvGrpSpPr>
        <p:cNvPr id="1" name=""/>
        <p:cNvGrpSpPr/>
        <p:nvPr/>
      </p:nvGrpSpPr>
      <p:grpSpPr>
        <a:xfrm>
          <a:off x="0" y="0"/>
          <a:ext cx="0" cy="0"/>
          <a:chOff x="0" y="0"/>
          <a:chExt cx="0" cy="0"/>
        </a:xfrm>
      </p:grpSpPr>
      <p:sp>
        <p:nvSpPr>
          <p:cNvPr id="5" name="Rectangle 4"/>
          <p:cNvSpPr/>
          <p:nvPr userDrawn="1"/>
        </p:nvSpPr>
        <p:spPr>
          <a:xfrm>
            <a:off x="0" y="5819776"/>
            <a:ext cx="12192000" cy="1036637"/>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endParaRPr lang="en-GB" sz="10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551" y="6046349"/>
            <a:ext cx="2746965" cy="550631"/>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1" y="1881076"/>
            <a:ext cx="5245099" cy="3163365"/>
          </a:xfrm>
        </p:spPr>
        <p:txBody>
          <a:bodyPr/>
          <a:lstStyle>
            <a:lvl1pPr marL="276225" indent="-276225">
              <a:spcBef>
                <a:spcPts val="900"/>
              </a:spcBef>
              <a:buClr>
                <a:schemeClr val="tx2"/>
              </a:buClr>
              <a:buFont typeface="Arial" panose="020B0604020202020204" pitchFamily="34" charset="0"/>
              <a:buChar char="‒"/>
              <a:defRPr sz="1400" b="0"/>
            </a:lvl1pPr>
            <a:lvl2pPr marL="625475" indent="-233363">
              <a:buFont typeface="Arial" panose="020B0604020202020204" pitchFamily="34" charset="0"/>
              <a:buChar char="•"/>
              <a:defRPr sz="1400"/>
            </a:lvl2pPr>
            <a:lvl3pPr marL="912813" indent="-222250">
              <a:defRPr sz="1400"/>
            </a:lvl3pPr>
            <a:lvl4pPr marL="1128713" indent="-190500">
              <a:defRPr sz="1400"/>
            </a:lvl4pPr>
            <a:lvl5pPr marL="1439863" indent="-18573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cxnSp>
        <p:nvCxnSpPr>
          <p:cNvPr id="6" name="Straight Connector 5"/>
          <p:cNvCxnSpPr/>
          <p:nvPr userDrawn="1"/>
        </p:nvCxnSpPr>
        <p:spPr>
          <a:xfrm>
            <a:off x="0" y="1438275"/>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2"/>
          </p:nvPr>
        </p:nvSpPr>
        <p:spPr>
          <a:xfrm>
            <a:off x="6553201" y="1881076"/>
            <a:ext cx="5246400" cy="3163365"/>
          </a:xfrm>
        </p:spPr>
        <p:txBody>
          <a:bodyPr/>
          <a:lstStyle>
            <a:lvl1pPr marL="276225" indent="-276225">
              <a:spcBef>
                <a:spcPts val="900"/>
              </a:spcBef>
              <a:buClr>
                <a:schemeClr val="tx2"/>
              </a:buClr>
              <a:buFont typeface="Arial" panose="020B0604020202020204" pitchFamily="34" charset="0"/>
              <a:buChar char="‒"/>
              <a:defRPr sz="1400" b="0"/>
            </a:lvl1pPr>
            <a:lvl2pPr marL="625475" indent="-233363">
              <a:buFont typeface="Arial" panose="020B0604020202020204" pitchFamily="34" charset="0"/>
              <a:buChar char="•"/>
              <a:defRPr sz="1400"/>
            </a:lvl2pPr>
            <a:lvl3pPr marL="912813" indent="-222250">
              <a:defRPr sz="1400"/>
            </a:lvl3pPr>
            <a:lvl4pPr marL="1128713" indent="-190500">
              <a:defRPr sz="1400"/>
            </a:lvl4pPr>
            <a:lvl5pPr marL="1439863" indent="-18573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2285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Content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6585600" y="1438276"/>
            <a:ext cx="5606400" cy="5076825"/>
          </a:xfrm>
          <a:solidFill>
            <a:schemeClr val="accent4"/>
          </a:solidFill>
        </p:spPr>
        <p:txBody>
          <a:bodyPr tIns="0" anchor="ctr" anchorCtr="0"/>
          <a:lstStyle>
            <a:lvl1pPr algn="ctr">
              <a:defRPr sz="1600" b="0">
                <a:solidFill>
                  <a:schemeClr val="accent3"/>
                </a:solidFill>
              </a:defRPr>
            </a:lvl1pPr>
          </a:lstStyle>
          <a:p>
            <a:r>
              <a:rPr lang="en-GB"/>
              <a:t>IMAGE</a:t>
            </a:r>
          </a:p>
        </p:txBody>
      </p:sp>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1104901" y="1905000"/>
            <a:ext cx="5092700" cy="3987688"/>
          </a:xfrm>
        </p:spPr>
        <p:txBody>
          <a:bodyPr/>
          <a:lstStyle>
            <a:lvl1pPr marL="238125" indent="-238125">
              <a:spcBef>
                <a:spcPts val="850"/>
              </a:spcBef>
              <a:buClr>
                <a:schemeClr val="tx2"/>
              </a:buClr>
              <a:buFont typeface="Calibri" panose="020F0502020204030204" pitchFamily="34" charset="0"/>
              <a:buChar char="–"/>
              <a:defRPr sz="1400" b="0"/>
            </a:lvl1pPr>
            <a:lvl2pPr marL="503238" indent="-207963">
              <a:spcBef>
                <a:spcPts val="0"/>
              </a:spcBef>
              <a:spcAft>
                <a:spcPts val="567"/>
              </a:spcAft>
              <a:defRPr sz="1400" b="0"/>
            </a:lvl2pPr>
            <a:lvl3pPr>
              <a:defRPr sz="1400" b="0"/>
            </a:lvl3pPr>
            <a:lvl4pPr>
              <a:defRPr sz="1400" b="0"/>
            </a:lvl4pPr>
            <a:lvl5pPr>
              <a:defRPr sz="1400" b="0"/>
            </a:lvl5pPr>
          </a:lstStyle>
          <a:p>
            <a:pPr lvl="0"/>
            <a:r>
              <a:rPr lang="en-US"/>
              <a:t>Click to edit Master text styles</a:t>
            </a:r>
          </a:p>
          <a:p>
            <a:pPr lvl="1"/>
            <a:r>
              <a:rPr lang="en-US"/>
              <a:t>Second level</a:t>
            </a:r>
          </a:p>
        </p:txBody>
      </p:sp>
      <p:sp>
        <p:nvSpPr>
          <p:cNvPr id="6"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
        <p:nvSpPr>
          <p:cNvPr id="8" name="Rectangle 7"/>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a:t>Trinity College Dublin, </a:t>
            </a:r>
            <a:r>
              <a:rPr lang="en-GB" sz="1000"/>
              <a:t>The University of Dublin</a:t>
            </a:r>
          </a:p>
        </p:txBody>
      </p:sp>
      <p:cxnSp>
        <p:nvCxnSpPr>
          <p:cNvPr id="7" name="Straight Connector 6"/>
          <p:cNvCxnSpPr/>
          <p:nvPr userDrawn="1"/>
        </p:nvCxnSpPr>
        <p:spPr>
          <a:xfrm>
            <a:off x="0" y="1438275"/>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749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mp; Image">
    <p:spTree>
      <p:nvGrpSpPr>
        <p:cNvPr id="1" name=""/>
        <p:cNvGrpSpPr/>
        <p:nvPr/>
      </p:nvGrpSpPr>
      <p:grpSpPr>
        <a:xfrm>
          <a:off x="0" y="0"/>
          <a:ext cx="0" cy="0"/>
          <a:chOff x="0" y="0"/>
          <a:chExt cx="0" cy="0"/>
        </a:xfrm>
      </p:grpSpPr>
      <p:sp>
        <p:nvSpPr>
          <p:cNvPr id="5" name="Picture Placeholder 4"/>
          <p:cNvSpPr>
            <a:spLocks noGrp="1"/>
          </p:cNvSpPr>
          <p:nvPr>
            <p:ph type="pic" sz="quarter" idx="12" hasCustomPrompt="1"/>
          </p:nvPr>
        </p:nvSpPr>
        <p:spPr>
          <a:xfrm>
            <a:off x="0" y="1438276"/>
            <a:ext cx="12192000" cy="5076825"/>
          </a:xfrm>
          <a:solidFill>
            <a:schemeClr val="accent4"/>
          </a:solidFill>
        </p:spPr>
        <p:txBody>
          <a:bodyPr tIns="0" anchor="ctr" anchorCtr="0"/>
          <a:lstStyle>
            <a:lvl1pPr algn="ctr">
              <a:defRPr sz="1600" b="0">
                <a:solidFill>
                  <a:schemeClr val="accent3"/>
                </a:solidFill>
              </a:defRPr>
            </a:lvl1pPr>
          </a:lstStyle>
          <a:p>
            <a:r>
              <a:rPr lang="en-GB"/>
              <a:t>IMAGE</a:t>
            </a:r>
          </a:p>
        </p:txBody>
      </p:sp>
      <p:sp>
        <p:nvSpPr>
          <p:cNvPr id="2" name="Title 1"/>
          <p:cNvSpPr>
            <a:spLocks noGrp="1"/>
          </p:cNvSpPr>
          <p:nvPr>
            <p:ph type="title"/>
          </p:nvPr>
        </p:nvSpPr>
        <p:spPr/>
        <p:txBody>
          <a:bodyPr/>
          <a:lstStyle/>
          <a:p>
            <a:r>
              <a:rPr lang="en-US"/>
              <a:t>Click to edit Master title style</a:t>
            </a:r>
            <a:endParaRPr lang="en-GB"/>
          </a:p>
        </p:txBody>
      </p:sp>
      <p:sp>
        <p:nvSpPr>
          <p:cNvPr id="6" name="Text Placeholder 5"/>
          <p:cNvSpPr>
            <a:spLocks noGrp="1"/>
          </p:cNvSpPr>
          <p:nvPr>
            <p:ph type="body" sz="quarter" idx="11"/>
          </p:nvPr>
        </p:nvSpPr>
        <p:spPr>
          <a:xfrm>
            <a:off x="1104900" y="914401"/>
            <a:ext cx="10001251" cy="276225"/>
          </a:xfrm>
        </p:spPr>
        <p:txBody>
          <a:bodyPr/>
          <a:lstStyle>
            <a:lvl1pPr>
              <a:defRPr sz="2000" b="0">
                <a:solidFill>
                  <a:schemeClr val="tx1"/>
                </a:solidFill>
              </a:defRPr>
            </a:lvl1pPr>
          </a:lstStyle>
          <a:p>
            <a:pPr lvl="0"/>
            <a:r>
              <a:rPr lang="en-US"/>
              <a:t>Click to edit Master text styles</a:t>
            </a:r>
          </a:p>
        </p:txBody>
      </p:sp>
      <p:sp>
        <p:nvSpPr>
          <p:cNvPr id="8" name="Rectangle 7"/>
          <p:cNvSpPr/>
          <p:nvPr userDrawn="1"/>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a:t>Trinity College Dublin, </a:t>
            </a:r>
            <a:r>
              <a:rPr lang="en-GB" sz="1000"/>
              <a:t>The University of Dublin</a:t>
            </a:r>
          </a:p>
        </p:txBody>
      </p:sp>
      <p:cxnSp>
        <p:nvCxnSpPr>
          <p:cNvPr id="7" name="Straight Connector 6"/>
          <p:cNvCxnSpPr/>
          <p:nvPr userDrawn="1"/>
        </p:nvCxnSpPr>
        <p:spPr>
          <a:xfrm>
            <a:off x="0" y="1438275"/>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30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971" t="3974" r="3958" b="558"/>
          <a:stretch/>
        </p:blipFill>
        <p:spPr>
          <a:xfrm>
            <a:off x="0" y="0"/>
            <a:ext cx="12192000" cy="68580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4900" y="525798"/>
            <a:ext cx="4027200" cy="807254"/>
          </a:xfrm>
          <a:prstGeom prst="rect">
            <a:avLst/>
          </a:prstGeom>
        </p:spPr>
      </p:pic>
      <p:sp>
        <p:nvSpPr>
          <p:cNvPr id="2" name="Title 1"/>
          <p:cNvSpPr>
            <a:spLocks noGrp="1"/>
          </p:cNvSpPr>
          <p:nvPr>
            <p:ph type="ctrTitle"/>
          </p:nvPr>
        </p:nvSpPr>
        <p:spPr>
          <a:xfrm>
            <a:off x="1104899" y="3715200"/>
            <a:ext cx="10001252" cy="554850"/>
          </a:xfrm>
        </p:spPr>
        <p:txBody>
          <a:bodyPr/>
          <a:lstStyle>
            <a:lvl1pPr algn="l">
              <a:defRPr sz="4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902820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24992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6F04B5D3-8DE4-D849-859A-24E10C14A866}" type="datetimeFigureOut">
              <a:rPr lang="en-US" smtClean="0"/>
              <a:t>7/5/21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E6BE4-CF7E-9943-AC31-9495162A3ED4}" type="slidenum">
              <a:rPr lang="en-US" smtClean="0"/>
              <a:t>‹#›</a:t>
            </a:fld>
            <a:endParaRPr lang="en-US"/>
          </a:p>
        </p:txBody>
      </p:sp>
    </p:spTree>
    <p:extLst>
      <p:ext uri="{BB962C8B-B14F-4D97-AF65-F5344CB8AC3E}">
        <p14:creationId xmlns:p14="http://schemas.microsoft.com/office/powerpoint/2010/main" val="2814240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0BC6-3501-7B48-9988-39B598D605C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8DCCA6-731F-E44B-BFE5-43EB3F2A54A3}"/>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4" name="Footer Placeholder 3">
            <a:extLst>
              <a:ext uri="{FF2B5EF4-FFF2-40B4-BE49-F238E27FC236}">
                <a16:creationId xmlns:a16="http://schemas.microsoft.com/office/drawing/2014/main" id="{DF1D47AA-749E-1A42-AC78-9BDEEC5162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45DD35-4663-E840-9869-776DAE773170}"/>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722927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056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153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03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443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432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Date Placeholder 2"/>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505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382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066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668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908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FD07F-BD64-804F-85B4-813107A53341}"/>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3" name="Footer Placeholder 2">
            <a:extLst>
              <a:ext uri="{FF2B5EF4-FFF2-40B4-BE49-F238E27FC236}">
                <a16:creationId xmlns:a16="http://schemas.microsoft.com/office/drawing/2014/main" id="{F57EFA79-48EE-A843-80FE-DB4608B737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9D82CF-B99D-0D44-9B5C-4FA741A8374C}"/>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15823598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p:txBody>
          <a:body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5326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990600"/>
            <a:ext cx="10363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Rectangle 2"/>
          <p:cNvSpPr>
            <a:spLocks noGrp="1" noChangeArrowheads="1"/>
          </p:cNvSpPr>
          <p:nvPr>
            <p:ph type="sldNum" sz="quarter" idx="10"/>
          </p:nvPr>
        </p:nvSpPr>
        <p:spPr/>
        <p:txBody>
          <a:bodyPr/>
          <a:lstStyle>
            <a:lvl1pPr>
              <a:defRPr/>
            </a:lvl1pPr>
          </a:lstStyle>
          <a:p>
            <a:pPr>
              <a:defRPr/>
            </a:pPr>
            <a:fld id="{26349AE0-5FBC-1248-B60F-C9B5164EE29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5378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A814-8DF0-E140-9599-8B34CB056B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07E6345-EADD-704E-AF8D-B17F05C18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8D13B4-D77E-A34C-88F7-5E9706D75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D46FA0-13EE-4A45-BC43-5D9927A5B5AE}"/>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6" name="Footer Placeholder 5">
            <a:extLst>
              <a:ext uri="{FF2B5EF4-FFF2-40B4-BE49-F238E27FC236}">
                <a16:creationId xmlns:a16="http://schemas.microsoft.com/office/drawing/2014/main" id="{F04512AA-3181-4B43-9890-DDDE1EF07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21A58-2E8B-1F43-AC57-E96063D37A09}"/>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2005831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BF76-F40E-DA49-B24A-942B06B103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F67A775-6CD9-0447-BF66-0A5A7DC96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52D9E7-C22E-2945-B4AF-D253CF46B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09F457-E14B-AB49-956F-E1525ABD5700}"/>
              </a:ext>
            </a:extLst>
          </p:cNvPr>
          <p:cNvSpPr>
            <a:spLocks noGrp="1"/>
          </p:cNvSpPr>
          <p:nvPr>
            <p:ph type="dt" sz="half" idx="10"/>
          </p:nvPr>
        </p:nvSpPr>
        <p:spPr/>
        <p:txBody>
          <a:bodyPr/>
          <a:lstStyle/>
          <a:p>
            <a:fld id="{7C18FC49-BDCD-0549-A01C-793A24D946BA}" type="datetimeFigureOut">
              <a:rPr lang="en-US" smtClean="0"/>
              <a:t>7/5/21</a:t>
            </a:fld>
            <a:endParaRPr lang="en-US"/>
          </a:p>
        </p:txBody>
      </p:sp>
      <p:sp>
        <p:nvSpPr>
          <p:cNvPr id="6" name="Footer Placeholder 5">
            <a:extLst>
              <a:ext uri="{FF2B5EF4-FFF2-40B4-BE49-F238E27FC236}">
                <a16:creationId xmlns:a16="http://schemas.microsoft.com/office/drawing/2014/main" id="{A8333846-A946-8148-8073-22F95D125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C61149-1BC7-0740-B4E5-D26C8389C90F}"/>
              </a:ext>
            </a:extLst>
          </p:cNvPr>
          <p:cNvSpPr>
            <a:spLocks noGrp="1"/>
          </p:cNvSpPr>
          <p:nvPr>
            <p:ph type="sldNum" sz="quarter" idx="12"/>
          </p:nvPr>
        </p:nvSpPr>
        <p:spPr/>
        <p:txBody>
          <a:bodyPr/>
          <a:lstStyle/>
          <a:p>
            <a:fld id="{2913D724-A1E3-0142-934B-0A9DA1BB79ED}" type="slidenum">
              <a:rPr lang="en-US" smtClean="0"/>
              <a:t>‹#›</a:t>
            </a:fld>
            <a:endParaRPr lang="en-US"/>
          </a:p>
        </p:txBody>
      </p:sp>
    </p:spTree>
    <p:extLst>
      <p:ext uri="{BB962C8B-B14F-4D97-AF65-F5344CB8AC3E}">
        <p14:creationId xmlns:p14="http://schemas.microsoft.com/office/powerpoint/2010/main" val="390971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25CC7-72A1-9946-A0AE-CDED5C793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3B7DA7-C3A5-8D47-A258-4049561633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93BB9-EC13-8F45-8F79-9721853BB1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8FC49-BDCD-0549-A01C-793A24D946BA}" type="datetimeFigureOut">
              <a:rPr lang="en-US" smtClean="0"/>
              <a:t>7/5/21</a:t>
            </a:fld>
            <a:endParaRPr lang="en-US"/>
          </a:p>
        </p:txBody>
      </p:sp>
      <p:sp>
        <p:nvSpPr>
          <p:cNvPr id="5" name="Footer Placeholder 4">
            <a:extLst>
              <a:ext uri="{FF2B5EF4-FFF2-40B4-BE49-F238E27FC236}">
                <a16:creationId xmlns:a16="http://schemas.microsoft.com/office/drawing/2014/main" id="{D1207C64-0367-F94A-998E-2349AEB8C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49587D-D8C0-F649-BFCE-532F3F964E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3D724-A1E3-0142-934B-0A9DA1BB79ED}" type="slidenum">
              <a:rPr lang="en-US" smtClean="0"/>
              <a:t>‹#›</a:t>
            </a:fld>
            <a:endParaRPr lang="en-US"/>
          </a:p>
        </p:txBody>
      </p:sp>
    </p:spTree>
    <p:extLst>
      <p:ext uri="{BB962C8B-B14F-4D97-AF65-F5344CB8AC3E}">
        <p14:creationId xmlns:p14="http://schemas.microsoft.com/office/powerpoint/2010/main" val="3091701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D72559-135C-3641-AB0A-BAC75E50FE0B}" type="datetimeFigureOut">
              <a:rPr lang="en-US" smtClean="0"/>
              <a:t>7/5/21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4FA6F-6CF0-3540-9509-0AD06868C8FB}" type="slidenum">
              <a:rPr lang="en-US" smtClean="0"/>
              <a:t>‹#›</a:t>
            </a:fld>
            <a:endParaRPr lang="en-US"/>
          </a:p>
        </p:txBody>
      </p:sp>
    </p:spTree>
    <p:extLst>
      <p:ext uri="{BB962C8B-B14F-4D97-AF65-F5344CB8AC3E}">
        <p14:creationId xmlns:p14="http://schemas.microsoft.com/office/powerpoint/2010/main" val="1917398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B5D3-8DE4-D849-859A-24E10C14A866}" type="datetimeFigureOut">
              <a:rPr lang="en-US" smtClean="0"/>
              <a:t>7/5/21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EE6BE4-CF7E-9943-AC31-9495162A3ED4}" type="slidenum">
              <a:rPr lang="en-US" smtClean="0"/>
              <a:t>‹#›</a:t>
            </a:fld>
            <a:endParaRPr lang="en-US"/>
          </a:p>
        </p:txBody>
      </p:sp>
    </p:spTree>
    <p:extLst>
      <p:ext uri="{BB962C8B-B14F-4D97-AF65-F5344CB8AC3E}">
        <p14:creationId xmlns:p14="http://schemas.microsoft.com/office/powerpoint/2010/main" val="223684687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alpha val="89000"/>
                <a:lumMod val="12000"/>
                <a:lumOff val="8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F04B5D3-8DE4-D849-859A-24E10C14A866}" type="datetimeFigureOut">
              <a:rPr lang="en-US" smtClean="0"/>
              <a:t>7/5/21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EE6BE4-CF7E-9943-AC31-9495162A3ED4}" type="slidenum">
              <a:rPr lang="en-US" smtClean="0"/>
              <a:t>‹#›</a:t>
            </a:fld>
            <a:endParaRPr lang="en-US"/>
          </a:p>
        </p:txBody>
      </p:sp>
    </p:spTree>
    <p:extLst>
      <p:ext uri="{BB962C8B-B14F-4D97-AF65-F5344CB8AC3E}">
        <p14:creationId xmlns:p14="http://schemas.microsoft.com/office/powerpoint/2010/main" val="353164950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899" y="360000"/>
            <a:ext cx="10001252" cy="561600"/>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1104900" y="1871551"/>
            <a:ext cx="10001251" cy="40968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p:nvSpPr>
        <p:spPr>
          <a:xfrm>
            <a:off x="0" y="6498000"/>
            <a:ext cx="12192000" cy="360000"/>
          </a:xfrm>
          <a:prstGeom prst="rect">
            <a:avLst/>
          </a:prstGeom>
          <a:solidFill>
            <a:srgbClr val="0E73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727075" indent="0" algn="l"/>
            <a:r>
              <a:rPr lang="en-GB" sz="1000" b="1"/>
              <a:t>Trinity College Dublin, </a:t>
            </a:r>
            <a:r>
              <a:rPr lang="en-GB" sz="1000"/>
              <a:t>The University of Dublin</a:t>
            </a:r>
          </a:p>
        </p:txBody>
      </p:sp>
      <p:cxnSp>
        <p:nvCxnSpPr>
          <p:cNvPr id="6" name="Straight Connector 5"/>
          <p:cNvCxnSpPr/>
          <p:nvPr/>
        </p:nvCxnSpPr>
        <p:spPr>
          <a:xfrm>
            <a:off x="0" y="1438275"/>
            <a:ext cx="121920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0887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Lst>
  <p:txStyles>
    <p:titleStyle>
      <a:lvl1pPr algn="l" defTabSz="914400" rtl="0" eaLnBrk="1" latinLnBrk="0" hangingPunct="1">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spcBef>
          <a:spcPts val="1417"/>
        </a:spcBef>
        <a:buFont typeface="Arial" pitchFamily="34" charset="0"/>
        <a:buNone/>
        <a:defRPr sz="2000" b="1" kern="1200">
          <a:solidFill>
            <a:schemeClr val="tx1"/>
          </a:solidFill>
          <a:latin typeface="+mn-lt"/>
          <a:ea typeface="+mn-ea"/>
          <a:cs typeface="+mn-cs"/>
        </a:defRPr>
      </a:lvl1pPr>
      <a:lvl2pPr marL="317500" indent="-31750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2pPr>
      <a:lvl3pPr marL="568325" indent="-222250"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3pPr>
      <a:lvl4pPr marL="784225" indent="-201613" algn="l" defTabSz="914400" rtl="0" eaLnBrk="1" latinLnBrk="0" hangingPunct="1">
        <a:spcBef>
          <a:spcPts val="1134"/>
        </a:spcBef>
        <a:buClr>
          <a:schemeClr val="tx2"/>
        </a:buClr>
        <a:buFont typeface="Minion Pro" pitchFamily="18" charset="0"/>
        <a:buChar char="‒"/>
        <a:defRPr sz="2000" kern="1200">
          <a:solidFill>
            <a:schemeClr val="tx1"/>
          </a:solidFill>
          <a:latin typeface="+mn-lt"/>
          <a:ea typeface="+mn-ea"/>
          <a:cs typeface="+mn-cs"/>
        </a:defRPr>
      </a:lvl4pPr>
      <a:lvl5pPr marL="1000125" indent="-185738" algn="l" defTabSz="914400" rtl="0" eaLnBrk="1" latinLnBrk="0" hangingPunct="1">
        <a:spcBef>
          <a:spcPts val="1134"/>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F3535-A600-604A-B8BF-0DB264F4A319}" type="datetimeFigureOut">
              <a:rPr lang="en-US" smtClean="0">
                <a:solidFill>
                  <a:prstClr val="black">
                    <a:tint val="75000"/>
                  </a:prstClr>
                </a:solidFill>
              </a:rPr>
              <a:pPr/>
              <a:t>7/5/21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7C72A-5C1C-044F-938D-EE47C3674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199128"/>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nbrennan@tcd.i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jpeg"/><Relationship Id="rId1" Type="http://schemas.openxmlformats.org/officeDocument/2006/relationships/slideLayout" Target="../slideLayouts/slideLayout3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7.jpg"/><Relationship Id="rId9" Type="http://schemas.openxmlformats.org/officeDocument/2006/relationships/image" Target="../media/image22.png"/><Relationship Id="rId1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ifl.net/system/files/resources/202011/digital_research_literacy_training_outline_revnov2020_0.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row.tudublin.ie/cserrep/17/"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metrics-toolkit.or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eifl.net/system/files/resources/202011/digital_research_literacy_training_outline_revnov2020_0.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tara.tcd.ie/bitstream/handle/2262/93837/Ohlmeyeretal_2020_1641CaseStudy_v4.pdf"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researchrepository.ucd.ie/bitstream/10197/7292/1/Furthering_Impact_May_2014.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impact.ref.ac.uk/casestudies/"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www.eifl.net/system/files/resources/202011/digital_research_literacy_training_outline_revnov2020_0.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hangingtogether.org/?author=77" TargetMode="External"/><Relationship Id="rId2" Type="http://schemas.openxmlformats.org/officeDocument/2006/relationships/hyperlink" Target="https://hangingtogether.org/?p=8830" TargetMode="Externa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hyperlink" Target="https://youtu.be/tE6NTCVIgB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i.org/10.29242/brief.waterloo2020"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blog.impactstory.org/wp-content/uploads/2015/01/impact_challenge_ebook_links.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76DB-FC7E-F746-910A-2DC723CCD2D6}"/>
              </a:ext>
            </a:extLst>
          </p:cNvPr>
          <p:cNvSpPr>
            <a:spLocks noGrp="1"/>
          </p:cNvSpPr>
          <p:nvPr>
            <p:ph type="ctrTitle"/>
          </p:nvPr>
        </p:nvSpPr>
        <p:spPr>
          <a:xfrm>
            <a:off x="1478503" y="1448562"/>
            <a:ext cx="9763237" cy="2387600"/>
          </a:xfrm>
        </p:spPr>
        <p:txBody>
          <a:bodyPr>
            <a:normAutofit/>
          </a:bodyPr>
          <a:lstStyle/>
          <a:p>
            <a:r>
              <a:rPr lang="en-US" sz="4400" b="1" dirty="0">
                <a:solidFill>
                  <a:schemeClr val="accent5">
                    <a:lumMod val="75000"/>
                  </a:schemeClr>
                </a:solidFill>
                <a:latin typeface="+mn-lt"/>
              </a:rPr>
              <a:t>Make Your Work Count:</a:t>
            </a:r>
            <a:br>
              <a:rPr lang="en-US" sz="4400" b="1" dirty="0">
                <a:solidFill>
                  <a:schemeClr val="accent5">
                    <a:lumMod val="75000"/>
                  </a:schemeClr>
                </a:solidFill>
                <a:latin typeface="+mn-lt"/>
              </a:rPr>
            </a:br>
            <a:r>
              <a:rPr lang="en-US" sz="2800" dirty="0">
                <a:solidFill>
                  <a:schemeClr val="accent5">
                    <a:lumMod val="75000"/>
                  </a:schemeClr>
                </a:solidFill>
                <a:latin typeface="+mn-lt"/>
              </a:rPr>
              <a:t>Library-based skills &amp; training on research impact</a:t>
            </a:r>
          </a:p>
        </p:txBody>
      </p:sp>
      <p:sp>
        <p:nvSpPr>
          <p:cNvPr id="3" name="Subtitle 2">
            <a:extLst>
              <a:ext uri="{FF2B5EF4-FFF2-40B4-BE49-F238E27FC236}">
                <a16:creationId xmlns:a16="http://schemas.microsoft.com/office/drawing/2014/main" id="{2F73B2A3-D6A5-E847-9931-F1B5353DE3CC}"/>
              </a:ext>
            </a:extLst>
          </p:cNvPr>
          <p:cNvSpPr>
            <a:spLocks noGrp="1"/>
          </p:cNvSpPr>
          <p:nvPr>
            <p:ph type="subTitle" idx="1"/>
          </p:nvPr>
        </p:nvSpPr>
        <p:spPr>
          <a:xfrm>
            <a:off x="1604010" y="4379278"/>
            <a:ext cx="9144000" cy="1655762"/>
          </a:xfrm>
        </p:spPr>
        <p:txBody>
          <a:bodyPr>
            <a:normAutofit fontScale="77500" lnSpcReduction="20000"/>
          </a:bodyPr>
          <a:lstStyle/>
          <a:p>
            <a:r>
              <a:rPr lang="en-US" dirty="0"/>
              <a:t>Niamh Brennan,</a:t>
            </a:r>
          </a:p>
          <a:p>
            <a:r>
              <a:rPr lang="en-US" dirty="0"/>
              <a:t>Programme Manager, Research Informatics</a:t>
            </a:r>
          </a:p>
          <a:p>
            <a:r>
              <a:rPr lang="en-US" dirty="0"/>
              <a:t>Trinity College Dublin, Ireland</a:t>
            </a:r>
          </a:p>
          <a:p>
            <a:r>
              <a:rPr lang="en-US" dirty="0"/>
              <a:t>30th June 2021</a:t>
            </a:r>
          </a:p>
          <a:p>
            <a:r>
              <a:rPr lang="en-US" dirty="0">
                <a:hlinkClick r:id="rId2"/>
              </a:rPr>
              <a:t>nbrennan@tcd.ie</a:t>
            </a:r>
            <a:r>
              <a:rPr lang="en-US" dirty="0"/>
              <a:t> </a:t>
            </a:r>
          </a:p>
        </p:txBody>
      </p:sp>
      <p:pic>
        <p:nvPicPr>
          <p:cNvPr id="1026" name="Picture 2" descr="Webinar banner">
            <a:extLst>
              <a:ext uri="{FF2B5EF4-FFF2-40B4-BE49-F238E27FC236}">
                <a16:creationId xmlns:a16="http://schemas.microsoft.com/office/drawing/2014/main" id="{B12A2940-21A5-4F46-87ED-E68683DB9B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110" y="57150"/>
            <a:ext cx="5059680" cy="139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82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1AE4-2979-944C-A0C4-6F76FF673C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EDB247-638F-E545-B976-6D610A9D2AF5}"/>
              </a:ext>
            </a:extLst>
          </p:cNvPr>
          <p:cNvSpPr>
            <a:spLocks noGrp="1"/>
          </p:cNvSpPr>
          <p:nvPr>
            <p:ph idx="1"/>
          </p:nvPr>
        </p:nvSpPr>
        <p:spPr/>
        <p:txBody>
          <a:bodyPr/>
          <a:lstStyle/>
          <a:p>
            <a:endParaRPr lang="en-US"/>
          </a:p>
        </p:txBody>
      </p:sp>
      <p:graphicFrame>
        <p:nvGraphicFramePr>
          <p:cNvPr id="4" name="Table 3">
            <a:extLst>
              <a:ext uri="{FF2B5EF4-FFF2-40B4-BE49-F238E27FC236}">
                <a16:creationId xmlns:a16="http://schemas.microsoft.com/office/drawing/2014/main" id="{33E9B1D7-B8F2-3244-BDAA-57402BEE8C1B}"/>
              </a:ext>
            </a:extLst>
          </p:cNvPr>
          <p:cNvGraphicFramePr>
            <a:graphicFrameLocks noGrp="1"/>
          </p:cNvGraphicFramePr>
          <p:nvPr>
            <p:extLst>
              <p:ext uri="{D42A27DB-BD31-4B8C-83A1-F6EECF244321}">
                <p14:modId xmlns:p14="http://schemas.microsoft.com/office/powerpoint/2010/main" val="2354329502"/>
              </p:ext>
            </p:extLst>
          </p:nvPr>
        </p:nvGraphicFramePr>
        <p:xfrm>
          <a:off x="0" y="0"/>
          <a:ext cx="9599023" cy="6819662"/>
        </p:xfrm>
        <a:graphic>
          <a:graphicData uri="http://schemas.openxmlformats.org/drawingml/2006/table">
            <a:tbl>
              <a:tblPr firstRow="1" firstCol="1" bandRow="1">
                <a:tableStyleId>{5C22544A-7EE6-4342-B048-85BDC9FD1C3A}</a:tableStyleId>
              </a:tblPr>
              <a:tblGrid>
                <a:gridCol w="2229618">
                  <a:extLst>
                    <a:ext uri="{9D8B030D-6E8A-4147-A177-3AD203B41FA5}">
                      <a16:colId xmlns:a16="http://schemas.microsoft.com/office/drawing/2014/main" val="2542370831"/>
                    </a:ext>
                  </a:extLst>
                </a:gridCol>
                <a:gridCol w="1737360">
                  <a:extLst>
                    <a:ext uri="{9D8B030D-6E8A-4147-A177-3AD203B41FA5}">
                      <a16:colId xmlns:a16="http://schemas.microsoft.com/office/drawing/2014/main" val="2613728694"/>
                    </a:ext>
                  </a:extLst>
                </a:gridCol>
                <a:gridCol w="3278369">
                  <a:extLst>
                    <a:ext uri="{9D8B030D-6E8A-4147-A177-3AD203B41FA5}">
                      <a16:colId xmlns:a16="http://schemas.microsoft.com/office/drawing/2014/main" val="1666593160"/>
                    </a:ext>
                  </a:extLst>
                </a:gridCol>
                <a:gridCol w="2353676">
                  <a:extLst>
                    <a:ext uri="{9D8B030D-6E8A-4147-A177-3AD203B41FA5}">
                      <a16:colId xmlns:a16="http://schemas.microsoft.com/office/drawing/2014/main" val="1586236625"/>
                    </a:ext>
                  </a:extLst>
                </a:gridCol>
              </a:tblGrid>
              <a:tr h="100774">
                <a:tc>
                  <a:txBody>
                    <a:bodyPr/>
                    <a:lstStyle/>
                    <a:p>
                      <a:r>
                        <a:rPr lang="en-GB" sz="1000" dirty="0">
                          <a:effectLst/>
                        </a:rPr>
                        <a:t>What to measure</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How</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Tool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Where to find it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349754482"/>
                  </a:ext>
                </a:extLst>
              </a:tr>
              <a:tr h="299719">
                <a:tc>
                  <a:txBody>
                    <a:bodyPr/>
                    <a:lstStyle/>
                    <a:p>
                      <a:r>
                        <a:rPr lang="en-GB" sz="1000">
                          <a:effectLst/>
                        </a:rPr>
                        <a:t>Research inputs (grant submissions, awards, collaborations)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 funder pre- and post- award management system;</a:t>
                      </a:r>
                      <a:endParaRPr lang="en-IE" sz="1000">
                        <a:effectLst/>
                      </a:endParaRPr>
                    </a:p>
                    <a:p>
                      <a:r>
                        <a:rPr lang="en-GB" sz="1000">
                          <a:effectLst/>
                        </a:rPr>
                        <a:t>Local and personal records.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pre- and post- award management system;</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University Research Office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274119139"/>
                  </a:ext>
                </a:extLst>
              </a:tr>
              <a:tr h="999062">
                <a:tc>
                  <a:txBody>
                    <a:bodyPr/>
                    <a:lstStyle/>
                    <a:p>
                      <a:r>
                        <a:rPr lang="en-GB" sz="1000">
                          <a:effectLst/>
                        </a:rPr>
                        <a:t>Research Outputs (publications and other research works).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Bibliometric databases;</a:t>
                      </a:r>
                    </a:p>
                    <a:p>
                      <a:endParaRPr lang="en-IE" sz="1000" dirty="0">
                        <a:effectLst/>
                      </a:endParaRPr>
                    </a:p>
                    <a:p>
                      <a:r>
                        <a:rPr lang="en-GB" sz="1000" dirty="0">
                          <a:effectLst/>
                        </a:rPr>
                        <a:t>Specialised databases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Online via institution’s webpages</a:t>
                      </a:r>
                      <a:endParaRPr lang="en-IE" sz="1000" dirty="0">
                        <a:effectLst/>
                      </a:endParaRPr>
                    </a:p>
                    <a:p>
                      <a:r>
                        <a:rPr lang="en-GB" sz="1000" dirty="0">
                          <a:effectLst/>
                        </a:rPr>
                        <a:t> </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web;</a:t>
                      </a:r>
                      <a:endParaRPr lang="en-IE" sz="1000" dirty="0">
                        <a:effectLst/>
                      </a:endParaRPr>
                    </a:p>
                    <a:p>
                      <a:r>
                        <a:rPr lang="en-GB" sz="1000" dirty="0">
                          <a:effectLst/>
                        </a:rPr>
                        <a:t>Free on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65105095"/>
                  </a:ext>
                </a:extLst>
              </a:tr>
              <a:tr h="299719">
                <a:tc>
                  <a:txBody>
                    <a:bodyPr/>
                    <a:lstStyle/>
                    <a:p>
                      <a:r>
                        <a:rPr lang="en-GB" sz="1000">
                          <a:effectLst/>
                        </a:rPr>
                        <a:t>Esteem indicators (awards, honours, fellowships, etc)</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Institutional Current Research Information System (CRIS)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Online via institution’s webpages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356810762"/>
                  </a:ext>
                </a:extLst>
              </a:tr>
              <a:tr h="1007737">
                <a:tc>
                  <a:txBody>
                    <a:bodyPr/>
                    <a:lstStyle/>
                    <a:p>
                      <a:r>
                        <a:rPr lang="en-GB" sz="1000" dirty="0">
                          <a:solidFill>
                            <a:schemeClr val="tx1"/>
                          </a:solidFill>
                          <a:effectLst/>
                        </a:rPr>
                        <a:t>Citations, h-index and related bibliometric data</a:t>
                      </a:r>
                      <a:endParaRPr lang="en-I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tc>
                  <a:txBody>
                    <a:bodyPr/>
                    <a:lstStyle/>
                    <a:p>
                      <a:r>
                        <a:rPr lang="en-GB" sz="1000">
                          <a:effectLst/>
                        </a:rPr>
                        <a:t>Bibliometric databases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tc>
                  <a:txBody>
                    <a:bodyPr/>
                    <a:lstStyle/>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a:t>
                      </a:r>
                      <a:endParaRPr lang="en-IE" sz="1000" dirty="0">
                        <a:effectLst/>
                      </a:endParaRPr>
                    </a:p>
                    <a:p>
                      <a:r>
                        <a:rPr lang="en-GB" sz="1000" dirty="0">
                          <a:effectLst/>
                        </a:rPr>
                        <a:t> Google Scholar Citations /</a:t>
                      </a:r>
                      <a:endParaRPr lang="en-IE" sz="1000" dirty="0">
                        <a:effectLst/>
                      </a:endParaRPr>
                    </a:p>
                    <a:p>
                      <a:r>
                        <a:rPr lang="en-GB" sz="1000" dirty="0">
                          <a:effectLst/>
                        </a:rPr>
                        <a:t>Publish or Perish (</a:t>
                      </a:r>
                      <a:r>
                        <a:rPr lang="en-GB" sz="1000" dirty="0" err="1">
                          <a:effectLst/>
                        </a:rPr>
                        <a:t>Harzing</a:t>
                      </a:r>
                      <a:r>
                        <a:rPr lang="en-GB" sz="1000" dirty="0">
                          <a:effectLst/>
                        </a:rPr>
                        <a:t>)</a:t>
                      </a:r>
                      <a:endParaRPr lang="en-IE" sz="1000" dirty="0">
                        <a:effectLst/>
                      </a:endParaRPr>
                    </a:p>
                    <a:p>
                      <a:r>
                        <a:rPr lang="en-GB" sz="1000" dirty="0">
                          <a:effectLst/>
                        </a:rPr>
                        <a:t>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tc>
                  <a:txBody>
                    <a:bodyPr/>
                    <a:lstStyle/>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extLst>
                  <a:ext uri="{0D108BD9-81ED-4DB2-BD59-A6C34878D82A}">
                    <a16:rowId xmlns:a16="http://schemas.microsoft.com/office/drawing/2014/main" val="2932923405"/>
                  </a:ext>
                </a:extLst>
              </a:tr>
              <a:tr h="0">
                <a:tc>
                  <a:txBody>
                    <a:bodyPr/>
                    <a:lstStyle/>
                    <a:p>
                      <a:r>
                        <a:rPr lang="en-GB" sz="1000" dirty="0" err="1">
                          <a:effectLst/>
                        </a:rPr>
                        <a:t>Altmetric</a:t>
                      </a:r>
                      <a:r>
                        <a:rPr lang="en-GB" sz="1000" dirty="0">
                          <a:effectLst/>
                        </a:rPr>
                        <a:t> data (news and other media mentions, social media mentions, policy paper references, patent citations, Wikipedia references etc.</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a:t>
                      </a:r>
                      <a:r>
                        <a:rPr lang="en-GB" sz="1000" dirty="0">
                          <a:effectLst/>
                        </a:rPr>
                        <a:t> databases;</a:t>
                      </a:r>
                      <a:endParaRPr lang="en-IE" sz="1000" dirty="0">
                        <a:effectLst/>
                      </a:endParaRPr>
                    </a:p>
                    <a:p>
                      <a:r>
                        <a:rPr lang="en-GB" sz="1000" dirty="0">
                          <a:effectLst/>
                        </a:rPr>
                        <a:t> </a:t>
                      </a:r>
                      <a:endParaRPr lang="en-IE" sz="1000" dirty="0">
                        <a:effectLst/>
                      </a:endParaRPr>
                    </a:p>
                    <a:p>
                      <a:r>
                        <a:rPr lang="en-GB" sz="1000" dirty="0">
                          <a:effectLst/>
                        </a:rPr>
                        <a:t> </a:t>
                      </a:r>
                      <a:endParaRPr lang="en-IE" sz="1000" dirty="0">
                        <a:effectLst/>
                      </a:endParaRPr>
                    </a:p>
                    <a:p>
                      <a:r>
                        <a:rPr lang="en-GB" sz="1000" dirty="0">
                          <a:effectLst/>
                        </a:rPr>
                        <a:t>Manually collected;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Altmetric.com</a:t>
                      </a:r>
                      <a:endParaRPr lang="en-IE" sz="1000" dirty="0">
                        <a:effectLst/>
                      </a:endParaRPr>
                    </a:p>
                    <a:p>
                      <a:r>
                        <a:rPr lang="en-GB" sz="1000" dirty="0">
                          <a:effectLst/>
                        </a:rPr>
                        <a:t>Plum X</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  + free per paper view on web</a:t>
                      </a:r>
                      <a:endParaRPr lang="en-IE" sz="1000" dirty="0">
                        <a:effectLst/>
                      </a:endParaRPr>
                    </a:p>
                    <a:p>
                      <a:r>
                        <a:rPr lang="en-GB" sz="1000" dirty="0">
                          <a:effectLst/>
                        </a:rPr>
                        <a:t>Via your Library website  + free per paper view on web;</a:t>
                      </a:r>
                      <a:endParaRPr lang="en-IE" sz="1000" dirty="0">
                        <a:effectLst/>
                      </a:endParaRPr>
                    </a:p>
                  </a:txBody>
                  <a:tcPr marL="40794" marR="40794" marT="0" marB="0"/>
                </a:tc>
                <a:extLst>
                  <a:ext uri="{0D108BD9-81ED-4DB2-BD59-A6C34878D82A}">
                    <a16:rowId xmlns:a16="http://schemas.microsoft.com/office/drawing/2014/main" val="3993474016"/>
                  </a:ext>
                </a:extLst>
              </a:tr>
              <a:tr h="302321">
                <a:tc>
                  <a:txBody>
                    <a:bodyPr/>
                    <a:lstStyle/>
                    <a:p>
                      <a:r>
                        <a:rPr lang="en-GB" sz="1000">
                          <a:effectLst/>
                        </a:rPr>
                        <a:t>Open Research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Free on the web</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92382150"/>
                  </a:ext>
                </a:extLst>
              </a:tr>
              <a:tr h="302321">
                <a:tc>
                  <a:txBody>
                    <a:bodyPr/>
                    <a:lstStyle/>
                    <a:p>
                      <a:r>
                        <a:rPr lang="en-GB" sz="1000">
                          <a:effectLst/>
                        </a:rPr>
                        <a:t>Research data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Data repository</a:t>
                      </a:r>
                      <a:endParaRPr lang="en-IE" sz="1000">
                        <a:effectLst/>
                      </a:endParaRPr>
                    </a:p>
                    <a:p>
                      <a:r>
                        <a:rPr lang="en-GB" sz="1000">
                          <a:effectLst/>
                        </a:rPr>
                        <a:t>Impact Story</a:t>
                      </a:r>
                      <a:endParaRPr lang="en-IE" sz="1000">
                        <a:effectLst/>
                      </a:endParaRPr>
                    </a:p>
                    <a:p>
                      <a:r>
                        <a:rPr lang="en-GB" sz="1000">
                          <a:effectLst/>
                        </a:rPr>
                        <a:t>Data citation databases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Zenodo etc. (see re3data.org);</a:t>
                      </a:r>
                      <a:endParaRPr lang="en-IE" sz="1000">
                        <a:effectLst/>
                      </a:endParaRPr>
                    </a:p>
                    <a:p>
                      <a:r>
                        <a:rPr lang="en-GB" sz="1000">
                          <a:effectLst/>
                        </a:rPr>
                        <a:t>Impact story;</a:t>
                      </a:r>
                      <a:endParaRPr lang="en-IE" sz="1000">
                        <a:effectLst/>
                      </a:endParaRPr>
                    </a:p>
                    <a:p>
                      <a:r>
                        <a:rPr lang="en-GB" sz="1000">
                          <a:effectLst/>
                        </a:rPr>
                        <a:t>Data Citation Index (Web of Science)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Via your Library website.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1892215440"/>
                  </a:ext>
                </a:extLst>
              </a:tr>
              <a:tr h="399624">
                <a:tc>
                  <a:txBody>
                    <a:bodyPr/>
                    <a:lstStyle/>
                    <a:p>
                      <a:r>
                        <a:rPr lang="en-GB" sz="1000">
                          <a:effectLst/>
                        </a:rPr>
                        <a:t>Citizen Science/ Engagement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Reports &amp; case studies;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institution’s webpages</a:t>
                      </a:r>
                      <a:endParaRPr lang="en-IE" sz="1000">
                        <a:effectLst/>
                      </a:endParaRPr>
                    </a:p>
                    <a:p>
                      <a:r>
                        <a:rPr lang="en-GB" sz="1000">
                          <a:effectLst/>
                        </a:rPr>
                        <a:t> </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169755468"/>
                  </a:ext>
                </a:extLst>
              </a:tr>
              <a:tr h="571262">
                <a:tc>
                  <a:txBody>
                    <a:bodyPr/>
                    <a:lstStyle/>
                    <a:p>
                      <a:r>
                        <a:rPr lang="en-GB" sz="1000" dirty="0">
                          <a:effectLst/>
                        </a:rPr>
                        <a:t>Societal/economic/cultural impact</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studies (UK REF-style)</a:t>
                      </a:r>
                      <a:endParaRPr lang="en-IE" sz="1000">
                        <a:effectLst/>
                      </a:endParaRPr>
                    </a:p>
                    <a:p>
                      <a:r>
                        <a:rPr lang="en-GB" sz="1000">
                          <a:effectLst/>
                        </a:rPr>
                        <a:t>Reports</a:t>
                      </a:r>
                      <a:endParaRPr lang="en-IE" sz="1000">
                        <a:effectLst/>
                      </a:endParaRPr>
                    </a:p>
                    <a:p>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study template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Department/Institution/Funder</a:t>
                      </a:r>
                      <a:endParaRPr lang="en-IE" sz="1000">
                        <a:effectLst/>
                      </a:endParaRPr>
                    </a:p>
                    <a:p>
                      <a:r>
                        <a:rPr lang="en-GB" sz="1000">
                          <a:effectLst/>
                        </a:rPr>
                        <a:t>Department/Institution/Funder</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073279063"/>
                  </a:ext>
                </a:extLst>
              </a:tr>
              <a:tr h="199813">
                <a:tc>
                  <a:txBody>
                    <a:bodyPr/>
                    <a:lstStyle/>
                    <a:p>
                      <a:r>
                        <a:rPr lang="en-GB" sz="1000">
                          <a:effectLst/>
                        </a:rPr>
                        <a:t>Overall research quality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Field-specific peer review panel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Peer review panel/s (usually established by 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Department/Institution/Funder</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052360306"/>
                  </a:ext>
                </a:extLst>
              </a:tr>
            </a:tbl>
          </a:graphicData>
        </a:graphic>
      </p:graphicFrame>
      <p:sp>
        <p:nvSpPr>
          <p:cNvPr id="5" name="Rectangle 4">
            <a:extLst>
              <a:ext uri="{FF2B5EF4-FFF2-40B4-BE49-F238E27FC236}">
                <a16:creationId xmlns:a16="http://schemas.microsoft.com/office/drawing/2014/main" id="{224FAB9D-EC27-B34D-BE67-AD304E3C10AC}"/>
              </a:ext>
            </a:extLst>
          </p:cNvPr>
          <p:cNvSpPr/>
          <p:nvPr/>
        </p:nvSpPr>
        <p:spPr>
          <a:xfrm>
            <a:off x="2194377" y="1"/>
            <a:ext cx="740464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904AA4-056A-CA4E-96A7-A94FA05DDD8E}"/>
              </a:ext>
            </a:extLst>
          </p:cNvPr>
          <p:cNvSpPr/>
          <p:nvPr/>
        </p:nvSpPr>
        <p:spPr>
          <a:xfrm>
            <a:off x="4013200" y="0"/>
            <a:ext cx="5585823"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81181F-9DF6-4840-9EAA-DD5C2FC9DEF5}"/>
              </a:ext>
            </a:extLst>
          </p:cNvPr>
          <p:cNvSpPr/>
          <p:nvPr/>
        </p:nvSpPr>
        <p:spPr>
          <a:xfrm>
            <a:off x="7281334" y="0"/>
            <a:ext cx="231769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67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6408-DB75-C848-985C-5216BA0A830B}"/>
              </a:ext>
            </a:extLst>
          </p:cNvPr>
          <p:cNvSpPr>
            <a:spLocks noGrp="1"/>
          </p:cNvSpPr>
          <p:nvPr>
            <p:ph type="title"/>
          </p:nvPr>
        </p:nvSpPr>
        <p:spPr>
          <a:xfrm>
            <a:off x="538162" y="0"/>
            <a:ext cx="10515600" cy="1325563"/>
          </a:xfrm>
        </p:spPr>
        <p:txBody>
          <a:bodyPr/>
          <a:lstStyle/>
          <a:p>
            <a:r>
              <a:rPr lang="en-US" dirty="0"/>
              <a:t>Research evaluation by discipline</a:t>
            </a:r>
          </a:p>
        </p:txBody>
      </p:sp>
      <p:sp>
        <p:nvSpPr>
          <p:cNvPr id="3" name="Content Placeholder 2">
            <a:extLst>
              <a:ext uri="{FF2B5EF4-FFF2-40B4-BE49-F238E27FC236}">
                <a16:creationId xmlns:a16="http://schemas.microsoft.com/office/drawing/2014/main" id="{FEB51983-E28C-B54E-B854-646551D27351}"/>
              </a:ext>
            </a:extLst>
          </p:cNvPr>
          <p:cNvSpPr>
            <a:spLocks noGrp="1"/>
          </p:cNvSpPr>
          <p:nvPr>
            <p:ph idx="1"/>
          </p:nvPr>
        </p:nvSpPr>
        <p:spPr>
          <a:xfrm>
            <a:off x="538161" y="1067593"/>
            <a:ext cx="10877551" cy="2747170"/>
          </a:xfrm>
        </p:spPr>
        <p:txBody>
          <a:bodyPr/>
          <a:lstStyle/>
          <a:p>
            <a:pPr marL="0" indent="0">
              <a:buNone/>
            </a:pPr>
            <a:r>
              <a:rPr lang="en-US" dirty="0"/>
              <a:t>There is no ‘one size fits all’ when it comes to research evaluation. Disciplinary differences in research methods and </a:t>
            </a:r>
            <a:r>
              <a:rPr lang="en-US" dirty="0" err="1"/>
              <a:t>behaviours</a:t>
            </a:r>
            <a:r>
              <a:rPr lang="en-US" dirty="0"/>
              <a:t> and in research ‘inputs’ and ‘outputs’ need to be taken into account if any type of meaningful research evaluation is to take place. And when it comes to the area of interdisciplinary research, an understanding of the cultures of other disciplines is vital to successful collaboration.</a:t>
            </a:r>
          </a:p>
        </p:txBody>
      </p:sp>
      <p:sp>
        <p:nvSpPr>
          <p:cNvPr id="5" name="Rounded Rectangle 4">
            <a:extLst>
              <a:ext uri="{FF2B5EF4-FFF2-40B4-BE49-F238E27FC236}">
                <a16:creationId xmlns:a16="http://schemas.microsoft.com/office/drawing/2014/main" id="{B17A6AB5-AFF1-1C45-B194-21C91FE3339A}"/>
              </a:ext>
            </a:extLst>
          </p:cNvPr>
          <p:cNvSpPr/>
          <p:nvPr/>
        </p:nvSpPr>
        <p:spPr>
          <a:xfrm>
            <a:off x="552710" y="3747855"/>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Arts &amp; Humanities</a:t>
            </a:r>
          </a:p>
        </p:txBody>
      </p:sp>
      <p:sp>
        <p:nvSpPr>
          <p:cNvPr id="6" name="Rounded Rectangle 5">
            <a:extLst>
              <a:ext uri="{FF2B5EF4-FFF2-40B4-BE49-F238E27FC236}">
                <a16:creationId xmlns:a16="http://schemas.microsoft.com/office/drawing/2014/main" id="{45617260-B1A8-3C4D-BF83-1B665A93B60E}"/>
              </a:ext>
            </a:extLst>
          </p:cNvPr>
          <p:cNvSpPr/>
          <p:nvPr/>
        </p:nvSpPr>
        <p:spPr>
          <a:xfrm>
            <a:off x="2745608" y="3747855"/>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Social Sciences</a:t>
            </a:r>
          </a:p>
        </p:txBody>
      </p:sp>
      <p:sp>
        <p:nvSpPr>
          <p:cNvPr id="7" name="Rounded Rectangle 6">
            <a:extLst>
              <a:ext uri="{FF2B5EF4-FFF2-40B4-BE49-F238E27FC236}">
                <a16:creationId xmlns:a16="http://schemas.microsoft.com/office/drawing/2014/main" id="{D6BAA5B7-C719-0940-B833-9FFC723F0998}"/>
              </a:ext>
            </a:extLst>
          </p:cNvPr>
          <p:cNvSpPr/>
          <p:nvPr/>
        </p:nvSpPr>
        <p:spPr>
          <a:xfrm>
            <a:off x="4951023" y="3747855"/>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Health Sciences</a:t>
            </a:r>
          </a:p>
        </p:txBody>
      </p:sp>
      <p:sp>
        <p:nvSpPr>
          <p:cNvPr id="8" name="Rounded Rectangle 7">
            <a:extLst>
              <a:ext uri="{FF2B5EF4-FFF2-40B4-BE49-F238E27FC236}">
                <a16:creationId xmlns:a16="http://schemas.microsoft.com/office/drawing/2014/main" id="{BBF8BC16-65F5-7E4B-8FF1-ABEBA3921F15}"/>
              </a:ext>
            </a:extLst>
          </p:cNvPr>
          <p:cNvSpPr/>
          <p:nvPr/>
        </p:nvSpPr>
        <p:spPr>
          <a:xfrm>
            <a:off x="7156438" y="3715448"/>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Engineering &amp; Technology</a:t>
            </a:r>
          </a:p>
        </p:txBody>
      </p:sp>
      <p:sp>
        <p:nvSpPr>
          <p:cNvPr id="9" name="Rounded Rectangle 8">
            <a:extLst>
              <a:ext uri="{FF2B5EF4-FFF2-40B4-BE49-F238E27FC236}">
                <a16:creationId xmlns:a16="http://schemas.microsoft.com/office/drawing/2014/main" id="{B5C95A68-7EA5-E749-A588-667CF264424B}"/>
              </a:ext>
            </a:extLst>
          </p:cNvPr>
          <p:cNvSpPr/>
          <p:nvPr/>
        </p:nvSpPr>
        <p:spPr>
          <a:xfrm>
            <a:off x="9378436" y="3715448"/>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Sciences</a:t>
            </a:r>
          </a:p>
        </p:txBody>
      </p:sp>
    </p:spTree>
    <p:extLst>
      <p:ext uri="{BB962C8B-B14F-4D97-AF65-F5344CB8AC3E}">
        <p14:creationId xmlns:p14="http://schemas.microsoft.com/office/powerpoint/2010/main" val="900081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F7DB670-C88A-3F4B-9380-B55BBA558D3F}"/>
              </a:ext>
            </a:extLst>
          </p:cNvPr>
          <p:cNvSpPr/>
          <p:nvPr/>
        </p:nvSpPr>
        <p:spPr>
          <a:xfrm>
            <a:off x="10089392" y="47489"/>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Arts &amp; Humanities</a:t>
            </a:r>
          </a:p>
        </p:txBody>
      </p:sp>
      <p:graphicFrame>
        <p:nvGraphicFramePr>
          <p:cNvPr id="9" name="Table 8">
            <a:extLst>
              <a:ext uri="{FF2B5EF4-FFF2-40B4-BE49-F238E27FC236}">
                <a16:creationId xmlns:a16="http://schemas.microsoft.com/office/drawing/2014/main" id="{915581AF-F22C-644C-B5FB-DFD3D3B908F1}"/>
              </a:ext>
            </a:extLst>
          </p:cNvPr>
          <p:cNvGraphicFramePr>
            <a:graphicFrameLocks noGrp="1"/>
          </p:cNvGraphicFramePr>
          <p:nvPr/>
        </p:nvGraphicFramePr>
        <p:xfrm>
          <a:off x="0" y="0"/>
          <a:ext cx="9599023" cy="6705600"/>
        </p:xfrm>
        <a:graphic>
          <a:graphicData uri="http://schemas.openxmlformats.org/drawingml/2006/table">
            <a:tbl>
              <a:tblPr firstRow="1" firstCol="1" bandRow="1">
                <a:tableStyleId>{5C22544A-7EE6-4342-B048-85BDC9FD1C3A}</a:tableStyleId>
              </a:tblPr>
              <a:tblGrid>
                <a:gridCol w="2229618">
                  <a:extLst>
                    <a:ext uri="{9D8B030D-6E8A-4147-A177-3AD203B41FA5}">
                      <a16:colId xmlns:a16="http://schemas.microsoft.com/office/drawing/2014/main" val="2542370831"/>
                    </a:ext>
                  </a:extLst>
                </a:gridCol>
                <a:gridCol w="1737360">
                  <a:extLst>
                    <a:ext uri="{9D8B030D-6E8A-4147-A177-3AD203B41FA5}">
                      <a16:colId xmlns:a16="http://schemas.microsoft.com/office/drawing/2014/main" val="2613728694"/>
                    </a:ext>
                  </a:extLst>
                </a:gridCol>
                <a:gridCol w="3278369">
                  <a:extLst>
                    <a:ext uri="{9D8B030D-6E8A-4147-A177-3AD203B41FA5}">
                      <a16:colId xmlns:a16="http://schemas.microsoft.com/office/drawing/2014/main" val="1666593160"/>
                    </a:ext>
                  </a:extLst>
                </a:gridCol>
                <a:gridCol w="2353676">
                  <a:extLst>
                    <a:ext uri="{9D8B030D-6E8A-4147-A177-3AD203B41FA5}">
                      <a16:colId xmlns:a16="http://schemas.microsoft.com/office/drawing/2014/main" val="1586236625"/>
                    </a:ext>
                  </a:extLst>
                </a:gridCol>
              </a:tblGrid>
              <a:tr h="100774">
                <a:tc>
                  <a:txBody>
                    <a:bodyPr/>
                    <a:lstStyle/>
                    <a:p>
                      <a:r>
                        <a:rPr lang="en-GB" sz="1000" dirty="0">
                          <a:effectLst/>
                        </a:rPr>
                        <a:t>What to measure</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How</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Tool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Where to find it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349754482"/>
                  </a:ext>
                </a:extLst>
              </a:tr>
              <a:tr h="299719">
                <a:tc>
                  <a:txBody>
                    <a:bodyPr/>
                    <a:lstStyle/>
                    <a:p>
                      <a:r>
                        <a:rPr lang="en-GB" sz="1000">
                          <a:effectLst/>
                        </a:rPr>
                        <a:t>Research inputs (grant submissions, awards, collaborations)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 funder pre- and post- award management system;</a:t>
                      </a:r>
                      <a:endParaRPr lang="en-IE" sz="1000">
                        <a:effectLst/>
                      </a:endParaRPr>
                    </a:p>
                    <a:p>
                      <a:r>
                        <a:rPr lang="en-GB" sz="1000">
                          <a:effectLst/>
                        </a:rPr>
                        <a:t>Local and personal records.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pre- and post- award management system;</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University Research Office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274119139"/>
                  </a:ext>
                </a:extLst>
              </a:tr>
              <a:tr h="999062">
                <a:tc>
                  <a:txBody>
                    <a:bodyPr/>
                    <a:lstStyle/>
                    <a:p>
                      <a:r>
                        <a:rPr lang="en-GB" sz="1000">
                          <a:effectLst/>
                        </a:rPr>
                        <a:t>Research Outputs (publications and other research works).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Bibliometric databases;</a:t>
                      </a:r>
                    </a:p>
                    <a:p>
                      <a:endParaRPr lang="en-IE" sz="1000" dirty="0">
                        <a:effectLst/>
                      </a:endParaRPr>
                    </a:p>
                    <a:p>
                      <a:r>
                        <a:rPr lang="en-GB" sz="1000" dirty="0">
                          <a:effectLst/>
                        </a:rPr>
                        <a:t>Specialised databases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Online via institution’s webpages</a:t>
                      </a:r>
                      <a:endParaRPr lang="en-IE" sz="1000" dirty="0">
                        <a:effectLst/>
                      </a:endParaRPr>
                    </a:p>
                    <a:p>
                      <a:r>
                        <a:rPr lang="en-GB" sz="1000" dirty="0">
                          <a:effectLst/>
                        </a:rPr>
                        <a:t> </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web;</a:t>
                      </a:r>
                      <a:endParaRPr lang="en-IE" sz="1000" dirty="0">
                        <a:effectLst/>
                      </a:endParaRPr>
                    </a:p>
                    <a:p>
                      <a:r>
                        <a:rPr lang="en-GB" sz="1000" dirty="0">
                          <a:effectLst/>
                        </a:rPr>
                        <a:t>Free on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65105095"/>
                  </a:ext>
                </a:extLst>
              </a:tr>
              <a:tr h="299719">
                <a:tc>
                  <a:txBody>
                    <a:bodyPr/>
                    <a:lstStyle/>
                    <a:p>
                      <a:r>
                        <a:rPr lang="en-GB" sz="1000">
                          <a:effectLst/>
                        </a:rPr>
                        <a:t>Esteem indicators (awards, honours, fellowships, etc)</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Institutional Current Research Information System (CRIS)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Online via institution’s webpages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356810762"/>
                  </a:ext>
                </a:extLst>
              </a:tr>
              <a:tr h="1007737">
                <a:tc>
                  <a:txBody>
                    <a:bodyPr/>
                    <a:lstStyle/>
                    <a:p>
                      <a:r>
                        <a:rPr lang="en-GB" sz="1000" dirty="0">
                          <a:solidFill>
                            <a:schemeClr val="tx1"/>
                          </a:solidFill>
                          <a:effectLst/>
                        </a:rPr>
                        <a:t>Citations, h-index and related bibliometric data</a:t>
                      </a:r>
                      <a:endParaRPr lang="en-I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tc>
                  <a:txBody>
                    <a:bodyPr/>
                    <a:lstStyle/>
                    <a:p>
                      <a:r>
                        <a:rPr lang="en-GB" sz="1000">
                          <a:effectLst/>
                        </a:rPr>
                        <a:t>Bibliometric databases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tc>
                  <a:txBody>
                    <a:bodyPr/>
                    <a:lstStyle/>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a:t>
                      </a:r>
                      <a:endParaRPr lang="en-IE" sz="1000" dirty="0">
                        <a:effectLst/>
                      </a:endParaRPr>
                    </a:p>
                    <a:p>
                      <a:r>
                        <a:rPr lang="en-GB" sz="1000" dirty="0">
                          <a:effectLst/>
                        </a:rPr>
                        <a:t> Google Scholar Citations /</a:t>
                      </a:r>
                      <a:endParaRPr lang="en-IE" sz="1000" dirty="0">
                        <a:effectLst/>
                      </a:endParaRPr>
                    </a:p>
                    <a:p>
                      <a:r>
                        <a:rPr lang="en-GB" sz="1000" dirty="0">
                          <a:effectLst/>
                        </a:rPr>
                        <a:t>Publish or Perish (</a:t>
                      </a:r>
                      <a:r>
                        <a:rPr lang="en-GB" sz="1000" dirty="0" err="1">
                          <a:effectLst/>
                        </a:rPr>
                        <a:t>Harzing</a:t>
                      </a:r>
                      <a:r>
                        <a:rPr lang="en-GB" sz="1000" dirty="0">
                          <a:effectLst/>
                        </a:rPr>
                        <a:t>)</a:t>
                      </a:r>
                      <a:endParaRPr lang="en-IE" sz="1000" dirty="0">
                        <a:effectLst/>
                      </a:endParaRPr>
                    </a:p>
                    <a:p>
                      <a:r>
                        <a:rPr lang="en-GB" sz="1000" dirty="0">
                          <a:effectLst/>
                        </a:rPr>
                        <a:t>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tc>
                  <a:txBody>
                    <a:bodyPr/>
                    <a:lstStyle/>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bg2">
                        <a:lumMod val="90000"/>
                      </a:schemeClr>
                    </a:solidFill>
                  </a:tcPr>
                </a:tc>
                <a:extLst>
                  <a:ext uri="{0D108BD9-81ED-4DB2-BD59-A6C34878D82A}">
                    <a16:rowId xmlns:a16="http://schemas.microsoft.com/office/drawing/2014/main" val="2932923405"/>
                  </a:ext>
                </a:extLst>
              </a:tr>
              <a:tr h="0">
                <a:tc>
                  <a:txBody>
                    <a:bodyPr/>
                    <a:lstStyle/>
                    <a:p>
                      <a:r>
                        <a:rPr lang="en-GB" sz="1000" dirty="0" err="1">
                          <a:effectLst/>
                        </a:rPr>
                        <a:t>Altmetric</a:t>
                      </a:r>
                      <a:r>
                        <a:rPr lang="en-GB" sz="1000" dirty="0">
                          <a:effectLst/>
                        </a:rPr>
                        <a:t> data (news and other media mentions, social media mentions, policy paper references, patent citations, Wikipedia references etc.</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a:t>
                      </a:r>
                      <a:r>
                        <a:rPr lang="en-GB" sz="1000" dirty="0">
                          <a:effectLst/>
                        </a:rPr>
                        <a:t> databases;</a:t>
                      </a:r>
                      <a:endParaRPr lang="en-IE" sz="1000" dirty="0">
                        <a:effectLst/>
                      </a:endParaRPr>
                    </a:p>
                    <a:p>
                      <a:r>
                        <a:rPr lang="en-GB" sz="1000" dirty="0">
                          <a:effectLst/>
                        </a:rPr>
                        <a:t> </a:t>
                      </a:r>
                      <a:endParaRPr lang="en-IE" sz="1000" dirty="0">
                        <a:effectLst/>
                      </a:endParaRPr>
                    </a:p>
                    <a:p>
                      <a:r>
                        <a:rPr lang="en-GB" sz="1000" dirty="0">
                          <a:effectLst/>
                        </a:rPr>
                        <a:t> </a:t>
                      </a:r>
                      <a:endParaRPr lang="en-IE" sz="1000" dirty="0">
                        <a:effectLst/>
                      </a:endParaRPr>
                    </a:p>
                    <a:p>
                      <a:r>
                        <a:rPr lang="en-GB" sz="1000" dirty="0">
                          <a:effectLst/>
                        </a:rPr>
                        <a:t>Manually collected;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Altmetric.com</a:t>
                      </a:r>
                      <a:endParaRPr lang="en-IE" sz="1000" dirty="0">
                        <a:effectLst/>
                      </a:endParaRPr>
                    </a:p>
                    <a:p>
                      <a:r>
                        <a:rPr lang="en-GB" sz="1000" dirty="0">
                          <a:effectLst/>
                        </a:rPr>
                        <a:t>Plum X</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  + free per paper view on web</a:t>
                      </a:r>
                      <a:endParaRPr lang="en-IE" sz="1000" dirty="0">
                        <a:effectLst/>
                      </a:endParaRPr>
                    </a:p>
                    <a:p>
                      <a:r>
                        <a:rPr lang="en-GB" sz="1000" dirty="0">
                          <a:effectLst/>
                        </a:rPr>
                        <a:t>Via your Library website  + free per paper view on web;</a:t>
                      </a:r>
                      <a:endParaRPr lang="en-IE" sz="1000" dirty="0">
                        <a:effectLst/>
                      </a:endParaRPr>
                    </a:p>
                  </a:txBody>
                  <a:tcPr marL="40794" marR="40794" marT="0" marB="0"/>
                </a:tc>
                <a:extLst>
                  <a:ext uri="{0D108BD9-81ED-4DB2-BD59-A6C34878D82A}">
                    <a16:rowId xmlns:a16="http://schemas.microsoft.com/office/drawing/2014/main" val="3993474016"/>
                  </a:ext>
                </a:extLst>
              </a:tr>
              <a:tr h="302321">
                <a:tc>
                  <a:txBody>
                    <a:bodyPr/>
                    <a:lstStyle/>
                    <a:p>
                      <a:r>
                        <a:rPr lang="en-GB" sz="1000">
                          <a:effectLst/>
                        </a:rPr>
                        <a:t>Open Research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Free on the web</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92382150"/>
                  </a:ext>
                </a:extLst>
              </a:tr>
              <a:tr h="302321">
                <a:tc>
                  <a:txBody>
                    <a:bodyPr/>
                    <a:lstStyle/>
                    <a:p>
                      <a:r>
                        <a:rPr lang="en-GB" sz="1000">
                          <a:effectLst/>
                        </a:rPr>
                        <a:t>Research data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Data repository</a:t>
                      </a:r>
                      <a:endParaRPr lang="en-IE" sz="1000">
                        <a:effectLst/>
                      </a:endParaRPr>
                    </a:p>
                    <a:p>
                      <a:r>
                        <a:rPr lang="en-GB" sz="1000">
                          <a:effectLst/>
                        </a:rPr>
                        <a:t>Impact Story</a:t>
                      </a:r>
                      <a:endParaRPr lang="en-IE" sz="1000">
                        <a:effectLst/>
                      </a:endParaRPr>
                    </a:p>
                    <a:p>
                      <a:r>
                        <a:rPr lang="en-GB" sz="1000">
                          <a:effectLst/>
                        </a:rPr>
                        <a:t>Data citation databases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Zenodo etc. (see re3data.org);</a:t>
                      </a:r>
                      <a:endParaRPr lang="en-IE" sz="1000">
                        <a:effectLst/>
                      </a:endParaRPr>
                    </a:p>
                    <a:p>
                      <a:r>
                        <a:rPr lang="en-GB" sz="1000">
                          <a:effectLst/>
                        </a:rPr>
                        <a:t>Impact story;</a:t>
                      </a:r>
                      <a:endParaRPr lang="en-IE" sz="1000">
                        <a:effectLst/>
                      </a:endParaRPr>
                    </a:p>
                    <a:p>
                      <a:r>
                        <a:rPr lang="en-GB" sz="1000">
                          <a:effectLst/>
                        </a:rPr>
                        <a:t>Data Citation Index (Web of Science)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Via your Library website.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1892215440"/>
                  </a:ext>
                </a:extLst>
              </a:tr>
              <a:tr h="399624">
                <a:tc>
                  <a:txBody>
                    <a:bodyPr/>
                    <a:lstStyle/>
                    <a:p>
                      <a:r>
                        <a:rPr lang="en-GB" sz="1000">
                          <a:effectLst/>
                        </a:rPr>
                        <a:t>Citizen Science/ Engagement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Reports &amp; case studies;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institution’s webpages</a:t>
                      </a:r>
                      <a:endParaRPr lang="en-IE" sz="1000">
                        <a:effectLst/>
                      </a:endParaRPr>
                    </a:p>
                    <a:p>
                      <a:r>
                        <a:rPr lang="en-GB" sz="1000">
                          <a:effectLst/>
                        </a:rPr>
                        <a:t> </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169755468"/>
                  </a:ext>
                </a:extLst>
              </a:tr>
              <a:tr h="302321">
                <a:tc>
                  <a:txBody>
                    <a:bodyPr/>
                    <a:lstStyle/>
                    <a:p>
                      <a:r>
                        <a:rPr lang="en-GB" sz="1000">
                          <a:effectLst/>
                        </a:rPr>
                        <a:t>Societal/economic/cultural impact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studies (UK REF-style)</a:t>
                      </a:r>
                      <a:endParaRPr lang="en-IE" sz="1000">
                        <a:effectLst/>
                      </a:endParaRPr>
                    </a:p>
                    <a:p>
                      <a:r>
                        <a:rPr lang="en-GB" sz="1000">
                          <a:effectLst/>
                        </a:rPr>
                        <a:t>Reports</a:t>
                      </a:r>
                      <a:endParaRPr lang="en-IE" sz="1000">
                        <a:effectLst/>
                      </a:endParaRPr>
                    </a:p>
                    <a:p>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study template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Department/Institution/Funder</a:t>
                      </a:r>
                      <a:endParaRPr lang="en-IE" sz="1000">
                        <a:effectLst/>
                      </a:endParaRPr>
                    </a:p>
                    <a:p>
                      <a:r>
                        <a:rPr lang="en-GB" sz="1000">
                          <a:effectLst/>
                        </a:rPr>
                        <a:t>Department/Institution/Funder</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073279063"/>
                  </a:ext>
                </a:extLst>
              </a:tr>
              <a:tr h="199813">
                <a:tc>
                  <a:txBody>
                    <a:bodyPr/>
                    <a:lstStyle/>
                    <a:p>
                      <a:r>
                        <a:rPr lang="en-GB" sz="1000">
                          <a:effectLst/>
                        </a:rPr>
                        <a:t>Overall research quality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Field-specific peer review panel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Peer review panel/s (usually established by 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Department/Institution/Funder</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052360306"/>
                  </a:ext>
                </a:extLst>
              </a:tr>
            </a:tbl>
          </a:graphicData>
        </a:graphic>
      </p:graphicFrame>
      <p:sp>
        <p:nvSpPr>
          <p:cNvPr id="10" name="Rectangle 9">
            <a:extLst>
              <a:ext uri="{FF2B5EF4-FFF2-40B4-BE49-F238E27FC236}">
                <a16:creationId xmlns:a16="http://schemas.microsoft.com/office/drawing/2014/main" id="{984F4EA8-0B1D-1246-B69F-B464CD793F91}"/>
              </a:ext>
            </a:extLst>
          </p:cNvPr>
          <p:cNvSpPr/>
          <p:nvPr/>
        </p:nvSpPr>
        <p:spPr>
          <a:xfrm>
            <a:off x="9613176" y="2481943"/>
            <a:ext cx="2592976" cy="12605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Bibliometric data is problematic in Arts &amp; Humanities due to coverage issues and different disciplinary publishing and citation practices; use with caution.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Google Scholar and Publish or Perish may be better for Arts &amp; Humanities than other databases.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413113-318D-544D-BD1D-A8EB0A5B01FB}"/>
              </a:ext>
            </a:extLst>
          </p:cNvPr>
          <p:cNvSpPr/>
          <p:nvPr/>
        </p:nvSpPr>
        <p:spPr>
          <a:xfrm>
            <a:off x="9613176" y="5322922"/>
            <a:ext cx="2592976" cy="105895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Citizen Science / Engagement and Societal/Economic/Cultural Case studies are particularly important in Arts &amp; Humanities due to weaknesses of bibliometric indicators.</a:t>
            </a:r>
          </a:p>
        </p:txBody>
      </p:sp>
      <p:sp>
        <p:nvSpPr>
          <p:cNvPr id="12" name="Rectangle 11">
            <a:extLst>
              <a:ext uri="{FF2B5EF4-FFF2-40B4-BE49-F238E27FC236}">
                <a16:creationId xmlns:a16="http://schemas.microsoft.com/office/drawing/2014/main" id="{6E0A7DA3-D6CF-0E4D-AB29-F7853B70D22A}"/>
              </a:ext>
            </a:extLst>
          </p:cNvPr>
          <p:cNvSpPr/>
          <p:nvPr/>
        </p:nvSpPr>
        <p:spPr>
          <a:xfrm>
            <a:off x="9611636" y="6381881"/>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Peer review is particularly important in Arts &amp; Humanities due to weaknesses of bibliometric indicators. </a:t>
            </a:r>
          </a:p>
        </p:txBody>
      </p:sp>
      <p:sp>
        <p:nvSpPr>
          <p:cNvPr id="13" name="Rectangle 12">
            <a:extLst>
              <a:ext uri="{FF2B5EF4-FFF2-40B4-BE49-F238E27FC236}">
                <a16:creationId xmlns:a16="http://schemas.microsoft.com/office/drawing/2014/main" id="{2ECEEFEE-B4B3-2E49-AC81-687BD4BE8ACD}"/>
              </a:ext>
            </a:extLst>
          </p:cNvPr>
          <p:cNvSpPr/>
          <p:nvPr/>
        </p:nvSpPr>
        <p:spPr>
          <a:xfrm>
            <a:off x="9599024" y="3889770"/>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Altmetrics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are particularly important in Arts &amp; Humanities due to weaknesses of bibliometric indicators. </a:t>
            </a:r>
          </a:p>
        </p:txBody>
      </p:sp>
      <p:sp>
        <p:nvSpPr>
          <p:cNvPr id="14" name="Rectangle 13">
            <a:extLst>
              <a:ext uri="{FF2B5EF4-FFF2-40B4-BE49-F238E27FC236}">
                <a16:creationId xmlns:a16="http://schemas.microsoft.com/office/drawing/2014/main" id="{34116507-3154-004C-BD24-5807201BA5A9}"/>
              </a:ext>
            </a:extLst>
          </p:cNvPr>
          <p:cNvSpPr/>
          <p:nvPr/>
        </p:nvSpPr>
        <p:spPr>
          <a:xfrm>
            <a:off x="9611636" y="4610466"/>
            <a:ext cx="2592976" cy="5669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Open Research metrics including data impact information is particularly important in Arts &amp; Humanities in demonstrating impact.</a:t>
            </a:r>
          </a:p>
        </p:txBody>
      </p:sp>
      <p:sp>
        <p:nvSpPr>
          <p:cNvPr id="15" name="Rectangle 14">
            <a:extLst>
              <a:ext uri="{FF2B5EF4-FFF2-40B4-BE49-F238E27FC236}">
                <a16:creationId xmlns:a16="http://schemas.microsoft.com/office/drawing/2014/main" id="{54818393-D28A-F042-AD38-6BB46F856B14}"/>
              </a:ext>
            </a:extLst>
          </p:cNvPr>
          <p:cNvSpPr/>
          <p:nvPr/>
        </p:nvSpPr>
        <p:spPr>
          <a:xfrm>
            <a:off x="9611636" y="1112995"/>
            <a:ext cx="2592976" cy="10768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Institutional CRIS are particularly important in Arts and Humanities due to the issues with coverage of the bibliometric and other external databases. CRIS can include non-traditional academic outputs such as multimedia. However, the profiles need to be kept up to date.</a:t>
            </a:r>
          </a:p>
        </p:txBody>
      </p:sp>
    </p:spTree>
    <p:extLst>
      <p:ext uri="{BB962C8B-B14F-4D97-AF65-F5344CB8AC3E}">
        <p14:creationId xmlns:p14="http://schemas.microsoft.com/office/powerpoint/2010/main" val="1896457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8DE16AB-8B43-A447-B498-7B4946F4B8DF}"/>
              </a:ext>
            </a:extLst>
          </p:cNvPr>
          <p:cNvSpPr/>
          <p:nvPr/>
        </p:nvSpPr>
        <p:spPr>
          <a:xfrm>
            <a:off x="10140175" y="67726"/>
            <a:ext cx="2051825" cy="44307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Social Sciences</a:t>
            </a:r>
          </a:p>
        </p:txBody>
      </p:sp>
      <p:graphicFrame>
        <p:nvGraphicFramePr>
          <p:cNvPr id="9" name="Table 8">
            <a:extLst>
              <a:ext uri="{FF2B5EF4-FFF2-40B4-BE49-F238E27FC236}">
                <a16:creationId xmlns:a16="http://schemas.microsoft.com/office/drawing/2014/main" id="{7A729601-31E2-4340-BAD7-6742866EDAC8}"/>
              </a:ext>
            </a:extLst>
          </p:cNvPr>
          <p:cNvGraphicFramePr>
            <a:graphicFrameLocks noGrp="1"/>
          </p:cNvGraphicFramePr>
          <p:nvPr/>
        </p:nvGraphicFramePr>
        <p:xfrm>
          <a:off x="0" y="0"/>
          <a:ext cx="9599023" cy="6705600"/>
        </p:xfrm>
        <a:graphic>
          <a:graphicData uri="http://schemas.openxmlformats.org/drawingml/2006/table">
            <a:tbl>
              <a:tblPr firstRow="1" firstCol="1" bandRow="1">
                <a:tableStyleId>{5C22544A-7EE6-4342-B048-85BDC9FD1C3A}</a:tableStyleId>
              </a:tblPr>
              <a:tblGrid>
                <a:gridCol w="2229618">
                  <a:extLst>
                    <a:ext uri="{9D8B030D-6E8A-4147-A177-3AD203B41FA5}">
                      <a16:colId xmlns:a16="http://schemas.microsoft.com/office/drawing/2014/main" val="2542370831"/>
                    </a:ext>
                  </a:extLst>
                </a:gridCol>
                <a:gridCol w="1737360">
                  <a:extLst>
                    <a:ext uri="{9D8B030D-6E8A-4147-A177-3AD203B41FA5}">
                      <a16:colId xmlns:a16="http://schemas.microsoft.com/office/drawing/2014/main" val="2613728694"/>
                    </a:ext>
                  </a:extLst>
                </a:gridCol>
                <a:gridCol w="3278369">
                  <a:extLst>
                    <a:ext uri="{9D8B030D-6E8A-4147-A177-3AD203B41FA5}">
                      <a16:colId xmlns:a16="http://schemas.microsoft.com/office/drawing/2014/main" val="1666593160"/>
                    </a:ext>
                  </a:extLst>
                </a:gridCol>
                <a:gridCol w="2353676">
                  <a:extLst>
                    <a:ext uri="{9D8B030D-6E8A-4147-A177-3AD203B41FA5}">
                      <a16:colId xmlns:a16="http://schemas.microsoft.com/office/drawing/2014/main" val="1586236625"/>
                    </a:ext>
                  </a:extLst>
                </a:gridCol>
              </a:tblGrid>
              <a:tr h="100774">
                <a:tc>
                  <a:txBody>
                    <a:bodyPr/>
                    <a:lstStyle/>
                    <a:p>
                      <a:r>
                        <a:rPr lang="en-GB" sz="1000" dirty="0">
                          <a:effectLst/>
                        </a:rPr>
                        <a:t>What to measure</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How</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Tool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Where to find it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349754482"/>
                  </a:ext>
                </a:extLst>
              </a:tr>
              <a:tr h="299719">
                <a:tc>
                  <a:txBody>
                    <a:bodyPr/>
                    <a:lstStyle/>
                    <a:p>
                      <a:r>
                        <a:rPr lang="en-GB" sz="1000">
                          <a:effectLst/>
                        </a:rPr>
                        <a:t>Research inputs (grant submissions, awards, collaborations)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 funder pre- and post- award management system;</a:t>
                      </a:r>
                      <a:endParaRPr lang="en-IE" sz="1000">
                        <a:effectLst/>
                      </a:endParaRPr>
                    </a:p>
                    <a:p>
                      <a:r>
                        <a:rPr lang="en-GB" sz="1000">
                          <a:effectLst/>
                        </a:rPr>
                        <a:t>Local and personal records.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pre- and post- award management system;</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University Research Office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274119139"/>
                  </a:ext>
                </a:extLst>
              </a:tr>
              <a:tr h="999062">
                <a:tc>
                  <a:txBody>
                    <a:bodyPr/>
                    <a:lstStyle/>
                    <a:p>
                      <a:r>
                        <a:rPr lang="en-GB" sz="1000">
                          <a:effectLst/>
                        </a:rPr>
                        <a:t>Research Outputs (publications and other research works).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Bibliometric databases;</a:t>
                      </a:r>
                    </a:p>
                    <a:p>
                      <a:endParaRPr lang="en-IE" sz="1000" dirty="0">
                        <a:effectLst/>
                      </a:endParaRPr>
                    </a:p>
                    <a:p>
                      <a:r>
                        <a:rPr lang="en-GB" sz="1000" dirty="0">
                          <a:effectLst/>
                        </a:rPr>
                        <a:t>Specialised databases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Online via institution’s webpages</a:t>
                      </a:r>
                      <a:endParaRPr lang="en-IE" sz="1000" dirty="0">
                        <a:effectLst/>
                      </a:endParaRPr>
                    </a:p>
                    <a:p>
                      <a:r>
                        <a:rPr lang="en-GB" sz="1000" dirty="0">
                          <a:effectLst/>
                        </a:rPr>
                        <a:t> </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web;</a:t>
                      </a:r>
                      <a:endParaRPr lang="en-IE" sz="1000" dirty="0">
                        <a:effectLst/>
                      </a:endParaRPr>
                    </a:p>
                    <a:p>
                      <a:r>
                        <a:rPr lang="en-GB" sz="1000" dirty="0">
                          <a:effectLst/>
                        </a:rPr>
                        <a:t>Free on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65105095"/>
                  </a:ext>
                </a:extLst>
              </a:tr>
              <a:tr h="299719">
                <a:tc>
                  <a:txBody>
                    <a:bodyPr/>
                    <a:lstStyle/>
                    <a:p>
                      <a:r>
                        <a:rPr lang="en-GB" sz="1000">
                          <a:effectLst/>
                        </a:rPr>
                        <a:t>Esteem indicators (awards, honours, fellowships, etc)</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Institutional Current Research Information System (CRIS)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Online via institution’s webpages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356810762"/>
                  </a:ext>
                </a:extLst>
              </a:tr>
              <a:tr h="1007737">
                <a:tc>
                  <a:txBody>
                    <a:bodyPr/>
                    <a:lstStyle/>
                    <a:p>
                      <a:r>
                        <a:rPr lang="en-GB" sz="1000" dirty="0">
                          <a:effectLst/>
                        </a:rPr>
                        <a:t>Citations, h-index and related bibliometric data</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Bibliometric databases</a:t>
                      </a:r>
                      <a:endParaRPr lang="en-IE" sz="1000" dirty="0">
                        <a:effectLst/>
                      </a:endParaRPr>
                    </a:p>
                    <a:p>
                      <a:r>
                        <a:rPr lang="en-GB" sz="1000" dirty="0">
                          <a:effectLst/>
                        </a:rPr>
                        <a:t> </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tc>
                  <a:txBody>
                    <a:bodyPr/>
                    <a:lstStyle/>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a:t>
                      </a:r>
                      <a:endParaRPr lang="en-IE" sz="1000" dirty="0">
                        <a:effectLst/>
                      </a:endParaRPr>
                    </a:p>
                    <a:p>
                      <a:r>
                        <a:rPr lang="en-GB" sz="1000" dirty="0">
                          <a:effectLst/>
                        </a:rPr>
                        <a:t> Google Scholar Citations /</a:t>
                      </a:r>
                      <a:endParaRPr lang="en-IE" sz="1000" dirty="0">
                        <a:effectLst/>
                      </a:endParaRPr>
                    </a:p>
                    <a:p>
                      <a:r>
                        <a:rPr lang="en-GB" sz="1000" dirty="0">
                          <a:effectLst/>
                        </a:rPr>
                        <a:t>Publish or Perish (</a:t>
                      </a:r>
                      <a:r>
                        <a:rPr lang="en-GB" sz="1000" dirty="0" err="1">
                          <a:effectLst/>
                        </a:rPr>
                        <a:t>Harzing</a:t>
                      </a:r>
                      <a:r>
                        <a:rPr lang="en-GB" sz="1000" dirty="0">
                          <a:effectLst/>
                        </a:rPr>
                        <a:t>)</a:t>
                      </a:r>
                      <a:endParaRPr lang="en-IE" sz="1000" dirty="0">
                        <a:effectLst/>
                      </a:endParaRPr>
                    </a:p>
                    <a:p>
                      <a:r>
                        <a:rPr lang="en-GB" sz="1000" dirty="0">
                          <a:effectLst/>
                        </a:rPr>
                        <a:t>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tc>
                  <a:txBody>
                    <a:bodyPr/>
                    <a:lstStyle/>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extLst>
                  <a:ext uri="{0D108BD9-81ED-4DB2-BD59-A6C34878D82A}">
                    <a16:rowId xmlns:a16="http://schemas.microsoft.com/office/drawing/2014/main" val="2932923405"/>
                  </a:ext>
                </a:extLst>
              </a:tr>
              <a:tr h="0">
                <a:tc>
                  <a:txBody>
                    <a:bodyPr/>
                    <a:lstStyle/>
                    <a:p>
                      <a:r>
                        <a:rPr lang="en-GB" sz="1000" dirty="0" err="1">
                          <a:effectLst/>
                        </a:rPr>
                        <a:t>Altmetric</a:t>
                      </a:r>
                      <a:r>
                        <a:rPr lang="en-GB" sz="1000" dirty="0">
                          <a:effectLst/>
                        </a:rPr>
                        <a:t> data (news and other media mentions, social media mentions, policy paper references, patent citations, Wikipedia references etc.</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a:t>
                      </a:r>
                      <a:r>
                        <a:rPr lang="en-GB" sz="1000" dirty="0">
                          <a:effectLst/>
                        </a:rPr>
                        <a:t> databases;</a:t>
                      </a:r>
                      <a:endParaRPr lang="en-IE" sz="1000" dirty="0">
                        <a:effectLst/>
                      </a:endParaRPr>
                    </a:p>
                    <a:p>
                      <a:r>
                        <a:rPr lang="en-GB" sz="1000" dirty="0">
                          <a:effectLst/>
                        </a:rPr>
                        <a:t> </a:t>
                      </a:r>
                      <a:endParaRPr lang="en-IE" sz="1000" dirty="0">
                        <a:effectLst/>
                      </a:endParaRPr>
                    </a:p>
                    <a:p>
                      <a:r>
                        <a:rPr lang="en-GB" sz="1000" dirty="0">
                          <a:effectLst/>
                        </a:rPr>
                        <a:t> </a:t>
                      </a:r>
                      <a:endParaRPr lang="en-IE" sz="1000" dirty="0">
                        <a:effectLst/>
                      </a:endParaRPr>
                    </a:p>
                    <a:p>
                      <a:r>
                        <a:rPr lang="en-GB" sz="1000" dirty="0">
                          <a:effectLst/>
                        </a:rPr>
                        <a:t>Manually collected;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Altmetric.com</a:t>
                      </a:r>
                      <a:endParaRPr lang="en-IE" sz="1000" dirty="0">
                        <a:effectLst/>
                      </a:endParaRPr>
                    </a:p>
                    <a:p>
                      <a:r>
                        <a:rPr lang="en-GB" sz="1000" dirty="0">
                          <a:effectLst/>
                        </a:rPr>
                        <a:t>Plum X</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  + free per paper view on web</a:t>
                      </a:r>
                      <a:endParaRPr lang="en-IE" sz="1000" dirty="0">
                        <a:effectLst/>
                      </a:endParaRPr>
                    </a:p>
                    <a:p>
                      <a:r>
                        <a:rPr lang="en-GB" sz="1000" dirty="0">
                          <a:effectLst/>
                        </a:rPr>
                        <a:t>Via your Library website  + free per paper view on web;</a:t>
                      </a:r>
                      <a:endParaRPr lang="en-IE" sz="1000" dirty="0">
                        <a:effectLst/>
                      </a:endParaRPr>
                    </a:p>
                  </a:txBody>
                  <a:tcPr marL="40794" marR="40794" marT="0" marB="0"/>
                </a:tc>
                <a:extLst>
                  <a:ext uri="{0D108BD9-81ED-4DB2-BD59-A6C34878D82A}">
                    <a16:rowId xmlns:a16="http://schemas.microsoft.com/office/drawing/2014/main" val="3993474016"/>
                  </a:ext>
                </a:extLst>
              </a:tr>
              <a:tr h="302321">
                <a:tc>
                  <a:txBody>
                    <a:bodyPr/>
                    <a:lstStyle/>
                    <a:p>
                      <a:r>
                        <a:rPr lang="en-GB" sz="1000">
                          <a:effectLst/>
                        </a:rPr>
                        <a:t>Open Research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Free on the web</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92382150"/>
                  </a:ext>
                </a:extLst>
              </a:tr>
              <a:tr h="302321">
                <a:tc>
                  <a:txBody>
                    <a:bodyPr/>
                    <a:lstStyle/>
                    <a:p>
                      <a:r>
                        <a:rPr lang="en-GB" sz="1000">
                          <a:effectLst/>
                        </a:rPr>
                        <a:t>Research data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Data repository</a:t>
                      </a:r>
                      <a:endParaRPr lang="en-IE" sz="1000">
                        <a:effectLst/>
                      </a:endParaRPr>
                    </a:p>
                    <a:p>
                      <a:r>
                        <a:rPr lang="en-GB" sz="1000">
                          <a:effectLst/>
                        </a:rPr>
                        <a:t>Impact Story</a:t>
                      </a:r>
                      <a:endParaRPr lang="en-IE" sz="1000">
                        <a:effectLst/>
                      </a:endParaRPr>
                    </a:p>
                    <a:p>
                      <a:r>
                        <a:rPr lang="en-GB" sz="1000">
                          <a:effectLst/>
                        </a:rPr>
                        <a:t>Data citation databases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Zenodo etc. (see re3data.org);</a:t>
                      </a:r>
                      <a:endParaRPr lang="en-IE" sz="1000">
                        <a:effectLst/>
                      </a:endParaRPr>
                    </a:p>
                    <a:p>
                      <a:r>
                        <a:rPr lang="en-GB" sz="1000">
                          <a:effectLst/>
                        </a:rPr>
                        <a:t>Impact story;</a:t>
                      </a:r>
                      <a:endParaRPr lang="en-IE" sz="1000">
                        <a:effectLst/>
                      </a:endParaRPr>
                    </a:p>
                    <a:p>
                      <a:r>
                        <a:rPr lang="en-GB" sz="1000">
                          <a:effectLst/>
                        </a:rPr>
                        <a:t>Data Citation Index (Web of Science)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Via your Library website.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1892215440"/>
                  </a:ext>
                </a:extLst>
              </a:tr>
              <a:tr h="399624">
                <a:tc>
                  <a:txBody>
                    <a:bodyPr/>
                    <a:lstStyle/>
                    <a:p>
                      <a:r>
                        <a:rPr lang="en-GB" sz="1000">
                          <a:effectLst/>
                        </a:rPr>
                        <a:t>Citizen Science/ Engagement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Reports &amp; case studies;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institution’s webpages</a:t>
                      </a:r>
                      <a:endParaRPr lang="en-IE" sz="1000">
                        <a:effectLst/>
                      </a:endParaRPr>
                    </a:p>
                    <a:p>
                      <a:r>
                        <a:rPr lang="en-GB" sz="1000">
                          <a:effectLst/>
                        </a:rPr>
                        <a:t> </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169755468"/>
                  </a:ext>
                </a:extLst>
              </a:tr>
              <a:tr h="302321">
                <a:tc>
                  <a:txBody>
                    <a:bodyPr/>
                    <a:lstStyle/>
                    <a:p>
                      <a:r>
                        <a:rPr lang="en-GB" sz="1000">
                          <a:effectLst/>
                        </a:rPr>
                        <a:t>Societal/economic/cultural impact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studies (UK REF-style)</a:t>
                      </a:r>
                      <a:endParaRPr lang="en-IE" sz="1000">
                        <a:effectLst/>
                      </a:endParaRPr>
                    </a:p>
                    <a:p>
                      <a:r>
                        <a:rPr lang="en-GB" sz="1000">
                          <a:effectLst/>
                        </a:rPr>
                        <a:t>Reports</a:t>
                      </a:r>
                      <a:endParaRPr lang="en-IE" sz="1000">
                        <a:effectLst/>
                      </a:endParaRPr>
                    </a:p>
                    <a:p>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study template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Department/Institution/Funder</a:t>
                      </a:r>
                      <a:endParaRPr lang="en-IE" sz="1000">
                        <a:effectLst/>
                      </a:endParaRPr>
                    </a:p>
                    <a:p>
                      <a:r>
                        <a:rPr lang="en-GB" sz="1000">
                          <a:effectLst/>
                        </a:rPr>
                        <a:t>Department/Institution/Funder</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073279063"/>
                  </a:ext>
                </a:extLst>
              </a:tr>
              <a:tr h="199813">
                <a:tc>
                  <a:txBody>
                    <a:bodyPr/>
                    <a:lstStyle/>
                    <a:p>
                      <a:r>
                        <a:rPr lang="en-GB" sz="1000">
                          <a:effectLst/>
                        </a:rPr>
                        <a:t>Overall research quality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Field-specific peer review panel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Peer review panel/s (usually established by 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Department/Institution/Funder</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052360306"/>
                  </a:ext>
                </a:extLst>
              </a:tr>
            </a:tbl>
          </a:graphicData>
        </a:graphic>
      </p:graphicFrame>
      <p:sp>
        <p:nvSpPr>
          <p:cNvPr id="10" name="Rectangle 9">
            <a:extLst>
              <a:ext uri="{FF2B5EF4-FFF2-40B4-BE49-F238E27FC236}">
                <a16:creationId xmlns:a16="http://schemas.microsoft.com/office/drawing/2014/main" id="{12F1EC65-6F48-BD4A-80B1-A498B0B345DC}"/>
              </a:ext>
            </a:extLst>
          </p:cNvPr>
          <p:cNvSpPr/>
          <p:nvPr/>
        </p:nvSpPr>
        <p:spPr>
          <a:xfrm>
            <a:off x="9613176" y="2481943"/>
            <a:ext cx="2592976" cy="12605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Bibliometric data is problematic in Social Sciences due to coverage issues and different disciplinary publishing and citation practices; use with caution.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Google Scholar and Publish or Perish may be better for Social Sciences than other databases.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4DFDD3-1790-6642-8916-A0C7F9FEBE7B}"/>
              </a:ext>
            </a:extLst>
          </p:cNvPr>
          <p:cNvSpPr/>
          <p:nvPr/>
        </p:nvSpPr>
        <p:spPr>
          <a:xfrm>
            <a:off x="9613176" y="5322922"/>
            <a:ext cx="2592976" cy="105895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Citizen Science / Engagement and Societal/Economic/Cultural Case studies are particularly important in Social Sciences due to weaknesses of bibliometric indicators and importance of demonstrating societal impact. Policy paper references are very valuable.</a:t>
            </a:r>
          </a:p>
        </p:txBody>
      </p:sp>
      <p:sp>
        <p:nvSpPr>
          <p:cNvPr id="12" name="Rectangle 11">
            <a:extLst>
              <a:ext uri="{FF2B5EF4-FFF2-40B4-BE49-F238E27FC236}">
                <a16:creationId xmlns:a16="http://schemas.microsoft.com/office/drawing/2014/main" id="{3E0ABB9E-D073-B14B-915B-44EBEE1C85D5}"/>
              </a:ext>
            </a:extLst>
          </p:cNvPr>
          <p:cNvSpPr/>
          <p:nvPr/>
        </p:nvSpPr>
        <p:spPr>
          <a:xfrm>
            <a:off x="9611636" y="6381881"/>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Peer review is particularly important in Social Sciences due to weaknesses of bibliometric indicators. </a:t>
            </a:r>
          </a:p>
        </p:txBody>
      </p:sp>
      <p:sp>
        <p:nvSpPr>
          <p:cNvPr id="13" name="Rectangle 12">
            <a:extLst>
              <a:ext uri="{FF2B5EF4-FFF2-40B4-BE49-F238E27FC236}">
                <a16:creationId xmlns:a16="http://schemas.microsoft.com/office/drawing/2014/main" id="{A7399B85-D622-014F-9407-24684180D0C4}"/>
              </a:ext>
            </a:extLst>
          </p:cNvPr>
          <p:cNvSpPr/>
          <p:nvPr/>
        </p:nvSpPr>
        <p:spPr>
          <a:xfrm>
            <a:off x="9599024" y="3889770"/>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Altmetrics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are particularly important in Social Sciences due to weaknesses of bibliometric indicators and importance of societal impact.</a:t>
            </a:r>
          </a:p>
        </p:txBody>
      </p:sp>
      <p:sp>
        <p:nvSpPr>
          <p:cNvPr id="14" name="Rectangle 13">
            <a:extLst>
              <a:ext uri="{FF2B5EF4-FFF2-40B4-BE49-F238E27FC236}">
                <a16:creationId xmlns:a16="http://schemas.microsoft.com/office/drawing/2014/main" id="{5E326A7B-22B8-CD44-A876-F03C27AAEDB2}"/>
              </a:ext>
            </a:extLst>
          </p:cNvPr>
          <p:cNvSpPr/>
          <p:nvPr/>
        </p:nvSpPr>
        <p:spPr>
          <a:xfrm>
            <a:off x="9611636" y="4610466"/>
            <a:ext cx="2592976" cy="5669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Open Research metrics including data impact information are particularly important in Social Sciences in demonstrating impact.</a:t>
            </a:r>
          </a:p>
        </p:txBody>
      </p:sp>
      <p:sp>
        <p:nvSpPr>
          <p:cNvPr id="15" name="Rectangle 14">
            <a:extLst>
              <a:ext uri="{FF2B5EF4-FFF2-40B4-BE49-F238E27FC236}">
                <a16:creationId xmlns:a16="http://schemas.microsoft.com/office/drawing/2014/main" id="{0D3DAB59-4E8B-D945-8777-0F52074E8B3C}"/>
              </a:ext>
            </a:extLst>
          </p:cNvPr>
          <p:cNvSpPr/>
          <p:nvPr/>
        </p:nvSpPr>
        <p:spPr>
          <a:xfrm>
            <a:off x="9611636" y="1112995"/>
            <a:ext cx="2592976" cy="10768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Institutional CRIS are particularly important in Social Sciences due to the coverage issues of the bibliometric and other external databases. They include non-traditional academic outputs such as multimedia. However, the profiles need to be kept up to date.</a:t>
            </a:r>
          </a:p>
        </p:txBody>
      </p:sp>
    </p:spTree>
    <p:extLst>
      <p:ext uri="{BB962C8B-B14F-4D97-AF65-F5344CB8AC3E}">
        <p14:creationId xmlns:p14="http://schemas.microsoft.com/office/powerpoint/2010/main" val="285661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872EB2D-4086-1042-9C8C-453E347B3908}"/>
              </a:ext>
            </a:extLst>
          </p:cNvPr>
          <p:cNvSpPr/>
          <p:nvPr/>
        </p:nvSpPr>
        <p:spPr>
          <a:xfrm>
            <a:off x="10140175" y="63063"/>
            <a:ext cx="2051825" cy="42882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Health Sciences</a:t>
            </a:r>
          </a:p>
        </p:txBody>
      </p:sp>
      <p:graphicFrame>
        <p:nvGraphicFramePr>
          <p:cNvPr id="10" name="Table 9">
            <a:extLst>
              <a:ext uri="{FF2B5EF4-FFF2-40B4-BE49-F238E27FC236}">
                <a16:creationId xmlns:a16="http://schemas.microsoft.com/office/drawing/2014/main" id="{C37CE6CB-4A19-144C-B515-C1CC9A33FCB8}"/>
              </a:ext>
            </a:extLst>
          </p:cNvPr>
          <p:cNvGraphicFramePr>
            <a:graphicFrameLocks noGrp="1"/>
          </p:cNvGraphicFramePr>
          <p:nvPr/>
        </p:nvGraphicFramePr>
        <p:xfrm>
          <a:off x="0" y="0"/>
          <a:ext cx="9599023" cy="6705600"/>
        </p:xfrm>
        <a:graphic>
          <a:graphicData uri="http://schemas.openxmlformats.org/drawingml/2006/table">
            <a:tbl>
              <a:tblPr firstRow="1" firstCol="1" bandRow="1">
                <a:tableStyleId>{5C22544A-7EE6-4342-B048-85BDC9FD1C3A}</a:tableStyleId>
              </a:tblPr>
              <a:tblGrid>
                <a:gridCol w="2229618">
                  <a:extLst>
                    <a:ext uri="{9D8B030D-6E8A-4147-A177-3AD203B41FA5}">
                      <a16:colId xmlns:a16="http://schemas.microsoft.com/office/drawing/2014/main" val="2542370831"/>
                    </a:ext>
                  </a:extLst>
                </a:gridCol>
                <a:gridCol w="1737360">
                  <a:extLst>
                    <a:ext uri="{9D8B030D-6E8A-4147-A177-3AD203B41FA5}">
                      <a16:colId xmlns:a16="http://schemas.microsoft.com/office/drawing/2014/main" val="2613728694"/>
                    </a:ext>
                  </a:extLst>
                </a:gridCol>
                <a:gridCol w="3278369">
                  <a:extLst>
                    <a:ext uri="{9D8B030D-6E8A-4147-A177-3AD203B41FA5}">
                      <a16:colId xmlns:a16="http://schemas.microsoft.com/office/drawing/2014/main" val="1666593160"/>
                    </a:ext>
                  </a:extLst>
                </a:gridCol>
                <a:gridCol w="2353676">
                  <a:extLst>
                    <a:ext uri="{9D8B030D-6E8A-4147-A177-3AD203B41FA5}">
                      <a16:colId xmlns:a16="http://schemas.microsoft.com/office/drawing/2014/main" val="1586236625"/>
                    </a:ext>
                  </a:extLst>
                </a:gridCol>
              </a:tblGrid>
              <a:tr h="100774">
                <a:tc>
                  <a:txBody>
                    <a:bodyPr/>
                    <a:lstStyle/>
                    <a:p>
                      <a:r>
                        <a:rPr lang="en-GB" sz="1000" dirty="0">
                          <a:effectLst/>
                        </a:rPr>
                        <a:t>What to measure</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How</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Tool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Where to find it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349754482"/>
                  </a:ext>
                </a:extLst>
              </a:tr>
              <a:tr h="299719">
                <a:tc>
                  <a:txBody>
                    <a:bodyPr/>
                    <a:lstStyle/>
                    <a:p>
                      <a:r>
                        <a:rPr lang="en-GB" sz="1000">
                          <a:effectLst/>
                        </a:rPr>
                        <a:t>Research inputs (grant submissions, awards, collaborations)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 funder pre- and post- award management system;</a:t>
                      </a:r>
                      <a:endParaRPr lang="en-IE" sz="1000">
                        <a:effectLst/>
                      </a:endParaRPr>
                    </a:p>
                    <a:p>
                      <a:r>
                        <a:rPr lang="en-GB" sz="1000">
                          <a:effectLst/>
                        </a:rPr>
                        <a:t>Local and personal records.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pre- and post- award management system;</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University Research Office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274119139"/>
                  </a:ext>
                </a:extLst>
              </a:tr>
              <a:tr h="999062">
                <a:tc>
                  <a:txBody>
                    <a:bodyPr/>
                    <a:lstStyle/>
                    <a:p>
                      <a:r>
                        <a:rPr lang="en-GB" sz="1000">
                          <a:effectLst/>
                        </a:rPr>
                        <a:t>Research Outputs (publications and other research works).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Bibliometric databases;</a:t>
                      </a:r>
                    </a:p>
                    <a:p>
                      <a:endParaRPr lang="en-IE" sz="1000" dirty="0">
                        <a:effectLst/>
                      </a:endParaRPr>
                    </a:p>
                    <a:p>
                      <a:r>
                        <a:rPr lang="en-GB" sz="1000" dirty="0">
                          <a:effectLst/>
                        </a:rPr>
                        <a:t>Specialised databases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Online via institution’s webpages</a:t>
                      </a:r>
                      <a:endParaRPr lang="en-IE" sz="1000" dirty="0">
                        <a:effectLst/>
                      </a:endParaRPr>
                    </a:p>
                    <a:p>
                      <a:r>
                        <a:rPr lang="en-GB" sz="1000" dirty="0">
                          <a:effectLst/>
                        </a:rPr>
                        <a:t> </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web;</a:t>
                      </a:r>
                      <a:endParaRPr lang="en-IE" sz="1000" dirty="0">
                        <a:effectLst/>
                      </a:endParaRPr>
                    </a:p>
                    <a:p>
                      <a:r>
                        <a:rPr lang="en-GB" sz="1000" dirty="0">
                          <a:effectLst/>
                        </a:rPr>
                        <a:t>Free on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65105095"/>
                  </a:ext>
                </a:extLst>
              </a:tr>
              <a:tr h="299719">
                <a:tc>
                  <a:txBody>
                    <a:bodyPr/>
                    <a:lstStyle/>
                    <a:p>
                      <a:r>
                        <a:rPr lang="en-GB" sz="1000">
                          <a:effectLst/>
                        </a:rPr>
                        <a:t>Esteem indicators (awards, honours, fellowships, etc)</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Institutional Current Research Information System (CRIS)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Online via institution’s webpages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356810762"/>
                  </a:ext>
                </a:extLst>
              </a:tr>
              <a:tr h="1007737">
                <a:tc>
                  <a:txBody>
                    <a:bodyPr/>
                    <a:lstStyle/>
                    <a:p>
                      <a:r>
                        <a:rPr lang="en-GB" sz="1000">
                          <a:effectLst/>
                        </a:rPr>
                        <a:t>Citations, h-index and related bibliometric data</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Bibliometric databases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a:t>
                      </a:r>
                      <a:endParaRPr lang="en-IE" sz="1000" dirty="0">
                        <a:effectLst/>
                      </a:endParaRPr>
                    </a:p>
                    <a:p>
                      <a:r>
                        <a:rPr lang="en-GB" sz="1000" dirty="0">
                          <a:effectLst/>
                        </a:rPr>
                        <a:t> Google Scholar Citations /</a:t>
                      </a:r>
                      <a:endParaRPr lang="en-IE" sz="1000" dirty="0">
                        <a:effectLst/>
                      </a:endParaRPr>
                    </a:p>
                    <a:p>
                      <a:r>
                        <a:rPr lang="en-GB" sz="1000" dirty="0">
                          <a:effectLst/>
                        </a:rPr>
                        <a:t>Publish or Perish (</a:t>
                      </a:r>
                      <a:r>
                        <a:rPr lang="en-GB" sz="1000" dirty="0" err="1">
                          <a:effectLst/>
                        </a:rPr>
                        <a:t>Harzing</a:t>
                      </a:r>
                      <a:r>
                        <a:rPr lang="en-GB" sz="1000" dirty="0">
                          <a:effectLst/>
                        </a:rPr>
                        <a:t>)</a:t>
                      </a:r>
                      <a:endParaRPr lang="en-IE" sz="1000" dirty="0">
                        <a:effectLst/>
                      </a:endParaRPr>
                    </a:p>
                    <a:p>
                      <a:r>
                        <a:rPr lang="en-GB" sz="1000" dirty="0">
                          <a:effectLst/>
                        </a:rPr>
                        <a:t>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932923405"/>
                  </a:ext>
                </a:extLst>
              </a:tr>
              <a:tr h="0">
                <a:tc>
                  <a:txBody>
                    <a:bodyPr/>
                    <a:lstStyle/>
                    <a:p>
                      <a:r>
                        <a:rPr lang="en-GB" sz="1000" dirty="0" err="1">
                          <a:effectLst/>
                        </a:rPr>
                        <a:t>Altmetric</a:t>
                      </a:r>
                      <a:r>
                        <a:rPr lang="en-GB" sz="1000" dirty="0">
                          <a:effectLst/>
                        </a:rPr>
                        <a:t> data (news and other media mentions, social media mentions, policy paper references, patent citations, Wikipedia references etc.</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a:t>
                      </a:r>
                      <a:r>
                        <a:rPr lang="en-GB" sz="1000" dirty="0">
                          <a:effectLst/>
                        </a:rPr>
                        <a:t> databases;</a:t>
                      </a:r>
                      <a:endParaRPr lang="en-IE" sz="1000" dirty="0">
                        <a:effectLst/>
                      </a:endParaRPr>
                    </a:p>
                    <a:p>
                      <a:r>
                        <a:rPr lang="en-GB" sz="1000" dirty="0">
                          <a:effectLst/>
                        </a:rPr>
                        <a:t> </a:t>
                      </a:r>
                      <a:endParaRPr lang="en-IE" sz="1000" dirty="0">
                        <a:effectLst/>
                      </a:endParaRPr>
                    </a:p>
                    <a:p>
                      <a:r>
                        <a:rPr lang="en-GB" sz="1000" dirty="0">
                          <a:effectLst/>
                        </a:rPr>
                        <a:t> </a:t>
                      </a:r>
                      <a:endParaRPr lang="en-IE" sz="1000" dirty="0">
                        <a:effectLst/>
                      </a:endParaRPr>
                    </a:p>
                    <a:p>
                      <a:r>
                        <a:rPr lang="en-GB" sz="1000" dirty="0">
                          <a:effectLst/>
                        </a:rPr>
                        <a:t>Manually collected;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Altmetric.com</a:t>
                      </a:r>
                      <a:endParaRPr lang="en-IE" sz="1000" dirty="0">
                        <a:effectLst/>
                      </a:endParaRPr>
                    </a:p>
                    <a:p>
                      <a:r>
                        <a:rPr lang="en-GB" sz="1000" dirty="0">
                          <a:effectLst/>
                        </a:rPr>
                        <a:t>Plum X</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  + free per paper view on web</a:t>
                      </a:r>
                      <a:endParaRPr lang="en-IE" sz="1000" dirty="0">
                        <a:effectLst/>
                      </a:endParaRPr>
                    </a:p>
                    <a:p>
                      <a:r>
                        <a:rPr lang="en-GB" sz="1000" dirty="0">
                          <a:effectLst/>
                        </a:rPr>
                        <a:t>Via your Library website  + free per paper view on web;</a:t>
                      </a:r>
                      <a:endParaRPr lang="en-IE" sz="1000" dirty="0">
                        <a:effectLst/>
                      </a:endParaRPr>
                    </a:p>
                  </a:txBody>
                  <a:tcPr marL="40794" marR="40794" marT="0" marB="0"/>
                </a:tc>
                <a:extLst>
                  <a:ext uri="{0D108BD9-81ED-4DB2-BD59-A6C34878D82A}">
                    <a16:rowId xmlns:a16="http://schemas.microsoft.com/office/drawing/2014/main" val="3993474016"/>
                  </a:ext>
                </a:extLst>
              </a:tr>
              <a:tr h="302321">
                <a:tc>
                  <a:txBody>
                    <a:bodyPr/>
                    <a:lstStyle/>
                    <a:p>
                      <a:r>
                        <a:rPr lang="en-GB" sz="1000">
                          <a:effectLst/>
                        </a:rPr>
                        <a:t>Open Research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Free on the web</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92382150"/>
                  </a:ext>
                </a:extLst>
              </a:tr>
              <a:tr h="302321">
                <a:tc>
                  <a:txBody>
                    <a:bodyPr/>
                    <a:lstStyle/>
                    <a:p>
                      <a:r>
                        <a:rPr lang="en-GB" sz="1000">
                          <a:effectLst/>
                        </a:rPr>
                        <a:t>Research data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Data repository</a:t>
                      </a:r>
                      <a:endParaRPr lang="en-IE" sz="1000">
                        <a:effectLst/>
                      </a:endParaRPr>
                    </a:p>
                    <a:p>
                      <a:r>
                        <a:rPr lang="en-GB" sz="1000">
                          <a:effectLst/>
                        </a:rPr>
                        <a:t>Impact Story</a:t>
                      </a:r>
                      <a:endParaRPr lang="en-IE" sz="1000">
                        <a:effectLst/>
                      </a:endParaRPr>
                    </a:p>
                    <a:p>
                      <a:r>
                        <a:rPr lang="en-GB" sz="1000">
                          <a:effectLst/>
                        </a:rPr>
                        <a:t>Data citation databases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Zenodo etc. (see re3data.org);</a:t>
                      </a:r>
                      <a:endParaRPr lang="en-IE" sz="1000">
                        <a:effectLst/>
                      </a:endParaRPr>
                    </a:p>
                    <a:p>
                      <a:r>
                        <a:rPr lang="en-GB" sz="1000">
                          <a:effectLst/>
                        </a:rPr>
                        <a:t>Impact story;</a:t>
                      </a:r>
                      <a:endParaRPr lang="en-IE" sz="1000">
                        <a:effectLst/>
                      </a:endParaRPr>
                    </a:p>
                    <a:p>
                      <a:r>
                        <a:rPr lang="en-GB" sz="1000">
                          <a:effectLst/>
                        </a:rPr>
                        <a:t>Data Citation Index (Web of Science)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Via your Library website.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1892215440"/>
                  </a:ext>
                </a:extLst>
              </a:tr>
              <a:tr h="399624">
                <a:tc>
                  <a:txBody>
                    <a:bodyPr/>
                    <a:lstStyle/>
                    <a:p>
                      <a:r>
                        <a:rPr lang="en-GB" sz="1000">
                          <a:effectLst/>
                        </a:rPr>
                        <a:t>Citizen Science/ Engagement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Reports &amp; case studies;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institution’s webpages</a:t>
                      </a:r>
                      <a:endParaRPr lang="en-IE" sz="1000">
                        <a:effectLst/>
                      </a:endParaRPr>
                    </a:p>
                    <a:p>
                      <a:r>
                        <a:rPr lang="en-GB" sz="1000">
                          <a:effectLst/>
                        </a:rPr>
                        <a:t> </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169755468"/>
                  </a:ext>
                </a:extLst>
              </a:tr>
              <a:tr h="302321">
                <a:tc>
                  <a:txBody>
                    <a:bodyPr/>
                    <a:lstStyle/>
                    <a:p>
                      <a:r>
                        <a:rPr lang="en-GB" sz="1000">
                          <a:effectLst/>
                        </a:rPr>
                        <a:t>Societal/economic/cultural impact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studies (UK REF-style)</a:t>
                      </a:r>
                      <a:endParaRPr lang="en-IE" sz="1000">
                        <a:effectLst/>
                      </a:endParaRPr>
                    </a:p>
                    <a:p>
                      <a:r>
                        <a:rPr lang="en-GB" sz="1000">
                          <a:effectLst/>
                        </a:rPr>
                        <a:t>Reports</a:t>
                      </a:r>
                      <a:endParaRPr lang="en-IE" sz="1000">
                        <a:effectLst/>
                      </a:endParaRPr>
                    </a:p>
                    <a:p>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study template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Department/Institution/Funder</a:t>
                      </a:r>
                      <a:endParaRPr lang="en-IE" sz="1000">
                        <a:effectLst/>
                      </a:endParaRPr>
                    </a:p>
                    <a:p>
                      <a:r>
                        <a:rPr lang="en-GB" sz="1000">
                          <a:effectLst/>
                        </a:rPr>
                        <a:t>Department/Institution/Funder</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073279063"/>
                  </a:ext>
                </a:extLst>
              </a:tr>
              <a:tr h="199813">
                <a:tc>
                  <a:txBody>
                    <a:bodyPr/>
                    <a:lstStyle/>
                    <a:p>
                      <a:r>
                        <a:rPr lang="en-GB" sz="1000">
                          <a:effectLst/>
                        </a:rPr>
                        <a:t>Overall research quality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Field-specific peer review panel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Peer review panel/s (usually established by 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Department/Institution/Funder</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052360306"/>
                  </a:ext>
                </a:extLst>
              </a:tr>
            </a:tbl>
          </a:graphicData>
        </a:graphic>
      </p:graphicFrame>
      <p:sp>
        <p:nvSpPr>
          <p:cNvPr id="11" name="Rectangle 10">
            <a:extLst>
              <a:ext uri="{FF2B5EF4-FFF2-40B4-BE49-F238E27FC236}">
                <a16:creationId xmlns:a16="http://schemas.microsoft.com/office/drawing/2014/main" id="{1C298997-B9A0-C148-B707-B9DAE20AC22D}"/>
              </a:ext>
            </a:extLst>
          </p:cNvPr>
          <p:cNvSpPr/>
          <p:nvPr/>
        </p:nvSpPr>
        <p:spPr>
          <a:xfrm>
            <a:off x="9611636" y="2656377"/>
            <a:ext cx="2592976" cy="76689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Bibliometric data can work well in Health Sciences but should always be used with care;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7E934A3-8200-D645-B851-79607F1ACB1F}"/>
              </a:ext>
            </a:extLst>
          </p:cNvPr>
          <p:cNvSpPr/>
          <p:nvPr/>
        </p:nvSpPr>
        <p:spPr>
          <a:xfrm>
            <a:off x="9613176" y="5322922"/>
            <a:ext cx="2592976" cy="105895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Citizen Science / Engagement and Societal/Economic/Cultural Case studies are particularly important in Health Sciences due to the importance of demonstrating societal impact. Policy paper references are very valuable.</a:t>
            </a:r>
          </a:p>
        </p:txBody>
      </p:sp>
      <p:sp>
        <p:nvSpPr>
          <p:cNvPr id="13" name="Rectangle 12">
            <a:extLst>
              <a:ext uri="{FF2B5EF4-FFF2-40B4-BE49-F238E27FC236}">
                <a16:creationId xmlns:a16="http://schemas.microsoft.com/office/drawing/2014/main" id="{D09AE8F5-A760-4744-BE3A-09F70B03436B}"/>
              </a:ext>
            </a:extLst>
          </p:cNvPr>
          <p:cNvSpPr/>
          <p:nvPr/>
        </p:nvSpPr>
        <p:spPr>
          <a:xfrm>
            <a:off x="9611636" y="6381881"/>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Peer review is always important in Health Sciences.</a:t>
            </a:r>
          </a:p>
        </p:txBody>
      </p:sp>
      <p:sp>
        <p:nvSpPr>
          <p:cNvPr id="14" name="Rectangle 13">
            <a:extLst>
              <a:ext uri="{FF2B5EF4-FFF2-40B4-BE49-F238E27FC236}">
                <a16:creationId xmlns:a16="http://schemas.microsoft.com/office/drawing/2014/main" id="{7CA1CCA1-0531-5941-9166-AB96172FA558}"/>
              </a:ext>
            </a:extLst>
          </p:cNvPr>
          <p:cNvSpPr/>
          <p:nvPr/>
        </p:nvSpPr>
        <p:spPr>
          <a:xfrm>
            <a:off x="9599024" y="3889770"/>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Altmetrics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are important in Health Sciences, balancing bibliometric indicators and highlighting  societal impact.</a:t>
            </a:r>
          </a:p>
        </p:txBody>
      </p:sp>
      <p:sp>
        <p:nvSpPr>
          <p:cNvPr id="15" name="Rectangle 14">
            <a:extLst>
              <a:ext uri="{FF2B5EF4-FFF2-40B4-BE49-F238E27FC236}">
                <a16:creationId xmlns:a16="http://schemas.microsoft.com/office/drawing/2014/main" id="{2BC4338C-8E87-204D-B91B-4578038F4504}"/>
              </a:ext>
            </a:extLst>
          </p:cNvPr>
          <p:cNvSpPr/>
          <p:nvPr/>
        </p:nvSpPr>
        <p:spPr>
          <a:xfrm>
            <a:off x="9611636" y="4610466"/>
            <a:ext cx="2592976" cy="5669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Open Research metrics including data impact information are important in Health Sciences in demonstrating societal impact.</a:t>
            </a:r>
          </a:p>
        </p:txBody>
      </p:sp>
      <p:sp>
        <p:nvSpPr>
          <p:cNvPr id="16" name="Rectangle 15">
            <a:extLst>
              <a:ext uri="{FF2B5EF4-FFF2-40B4-BE49-F238E27FC236}">
                <a16:creationId xmlns:a16="http://schemas.microsoft.com/office/drawing/2014/main" id="{2882068F-FE98-9741-A2AF-024C59F5EC1D}"/>
              </a:ext>
            </a:extLst>
          </p:cNvPr>
          <p:cNvSpPr/>
          <p:nvPr/>
        </p:nvSpPr>
        <p:spPr>
          <a:xfrm>
            <a:off x="9611636" y="1112995"/>
            <a:ext cx="2592976" cy="10768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Institutional CRIS are particularly important in Health Sciences due to the collection of data beyond traditional publication information. National/international leadership roles can be captured, as well as information on Public and Patient Engagement. However, the profiles need to be kept up to date.</a:t>
            </a:r>
          </a:p>
        </p:txBody>
      </p:sp>
    </p:spTree>
    <p:extLst>
      <p:ext uri="{BB962C8B-B14F-4D97-AF65-F5344CB8AC3E}">
        <p14:creationId xmlns:p14="http://schemas.microsoft.com/office/powerpoint/2010/main" val="128121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703EE69-7C68-C74C-AEA2-83116287A436}"/>
              </a:ext>
            </a:extLst>
          </p:cNvPr>
          <p:cNvSpPr/>
          <p:nvPr/>
        </p:nvSpPr>
        <p:spPr>
          <a:xfrm>
            <a:off x="5183787" y="0"/>
            <a:ext cx="2051825"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Engineering &amp; Technology</a:t>
            </a:r>
          </a:p>
        </p:txBody>
      </p:sp>
      <p:graphicFrame>
        <p:nvGraphicFramePr>
          <p:cNvPr id="9" name="Table 8">
            <a:extLst>
              <a:ext uri="{FF2B5EF4-FFF2-40B4-BE49-F238E27FC236}">
                <a16:creationId xmlns:a16="http://schemas.microsoft.com/office/drawing/2014/main" id="{AF087699-AF80-AF44-A7E8-7BA67EB4B6E7}"/>
              </a:ext>
            </a:extLst>
          </p:cNvPr>
          <p:cNvGraphicFramePr>
            <a:graphicFrameLocks noGrp="1"/>
          </p:cNvGraphicFramePr>
          <p:nvPr/>
        </p:nvGraphicFramePr>
        <p:xfrm>
          <a:off x="0" y="0"/>
          <a:ext cx="9599023" cy="6705600"/>
        </p:xfrm>
        <a:graphic>
          <a:graphicData uri="http://schemas.openxmlformats.org/drawingml/2006/table">
            <a:tbl>
              <a:tblPr firstRow="1" firstCol="1" bandRow="1">
                <a:tableStyleId>{5C22544A-7EE6-4342-B048-85BDC9FD1C3A}</a:tableStyleId>
              </a:tblPr>
              <a:tblGrid>
                <a:gridCol w="2229618">
                  <a:extLst>
                    <a:ext uri="{9D8B030D-6E8A-4147-A177-3AD203B41FA5}">
                      <a16:colId xmlns:a16="http://schemas.microsoft.com/office/drawing/2014/main" val="2542370831"/>
                    </a:ext>
                  </a:extLst>
                </a:gridCol>
                <a:gridCol w="1737360">
                  <a:extLst>
                    <a:ext uri="{9D8B030D-6E8A-4147-A177-3AD203B41FA5}">
                      <a16:colId xmlns:a16="http://schemas.microsoft.com/office/drawing/2014/main" val="2613728694"/>
                    </a:ext>
                  </a:extLst>
                </a:gridCol>
                <a:gridCol w="3278369">
                  <a:extLst>
                    <a:ext uri="{9D8B030D-6E8A-4147-A177-3AD203B41FA5}">
                      <a16:colId xmlns:a16="http://schemas.microsoft.com/office/drawing/2014/main" val="1666593160"/>
                    </a:ext>
                  </a:extLst>
                </a:gridCol>
                <a:gridCol w="2353676">
                  <a:extLst>
                    <a:ext uri="{9D8B030D-6E8A-4147-A177-3AD203B41FA5}">
                      <a16:colId xmlns:a16="http://schemas.microsoft.com/office/drawing/2014/main" val="1586236625"/>
                    </a:ext>
                  </a:extLst>
                </a:gridCol>
              </a:tblGrid>
              <a:tr h="100774">
                <a:tc>
                  <a:txBody>
                    <a:bodyPr/>
                    <a:lstStyle/>
                    <a:p>
                      <a:r>
                        <a:rPr lang="en-GB" sz="1000" dirty="0">
                          <a:effectLst/>
                        </a:rPr>
                        <a:t>What to measure</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How</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Tool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Where to find it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349754482"/>
                  </a:ext>
                </a:extLst>
              </a:tr>
              <a:tr h="299719">
                <a:tc>
                  <a:txBody>
                    <a:bodyPr/>
                    <a:lstStyle/>
                    <a:p>
                      <a:r>
                        <a:rPr lang="en-GB" sz="1000">
                          <a:effectLst/>
                        </a:rPr>
                        <a:t>Research inputs (grant submissions, awards, collaborations)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 funder pre- and post- award management system;</a:t>
                      </a:r>
                      <a:endParaRPr lang="en-IE" sz="1000">
                        <a:effectLst/>
                      </a:endParaRPr>
                    </a:p>
                    <a:p>
                      <a:r>
                        <a:rPr lang="en-GB" sz="1000">
                          <a:effectLst/>
                        </a:rPr>
                        <a:t>Local and personal records.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pre- and post- award management system;</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University Research Office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274119139"/>
                  </a:ext>
                </a:extLst>
              </a:tr>
              <a:tr h="999062">
                <a:tc>
                  <a:txBody>
                    <a:bodyPr/>
                    <a:lstStyle/>
                    <a:p>
                      <a:r>
                        <a:rPr lang="en-GB" sz="1000">
                          <a:effectLst/>
                        </a:rPr>
                        <a:t>Research Outputs (publications and other research works).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Bibliometric databases;</a:t>
                      </a:r>
                    </a:p>
                    <a:p>
                      <a:endParaRPr lang="en-IE" sz="1000" dirty="0">
                        <a:effectLst/>
                      </a:endParaRPr>
                    </a:p>
                    <a:p>
                      <a:r>
                        <a:rPr lang="en-GB" sz="1000" dirty="0">
                          <a:effectLst/>
                        </a:rPr>
                        <a:t>Specialised databases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Online via institution’s webpages</a:t>
                      </a:r>
                      <a:endParaRPr lang="en-IE" sz="1000" dirty="0">
                        <a:effectLst/>
                      </a:endParaRPr>
                    </a:p>
                    <a:p>
                      <a:r>
                        <a:rPr lang="en-GB" sz="1000" dirty="0">
                          <a:effectLst/>
                        </a:rPr>
                        <a:t> </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web;</a:t>
                      </a:r>
                      <a:endParaRPr lang="en-IE" sz="1000" dirty="0">
                        <a:effectLst/>
                      </a:endParaRPr>
                    </a:p>
                    <a:p>
                      <a:r>
                        <a:rPr lang="en-GB" sz="1000" dirty="0">
                          <a:effectLst/>
                        </a:rPr>
                        <a:t>Free on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65105095"/>
                  </a:ext>
                </a:extLst>
              </a:tr>
              <a:tr h="299719">
                <a:tc>
                  <a:txBody>
                    <a:bodyPr/>
                    <a:lstStyle/>
                    <a:p>
                      <a:r>
                        <a:rPr lang="en-GB" sz="1000">
                          <a:effectLst/>
                        </a:rPr>
                        <a:t>Esteem indicators (awards, honours, fellowships, etc)</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Institutional Current Research Information System (CRIS)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Online via institution’s webpages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356810762"/>
                  </a:ext>
                </a:extLst>
              </a:tr>
              <a:tr h="1007737">
                <a:tc>
                  <a:txBody>
                    <a:bodyPr/>
                    <a:lstStyle/>
                    <a:p>
                      <a:r>
                        <a:rPr lang="en-GB" sz="1000" dirty="0">
                          <a:solidFill>
                            <a:schemeClr val="tx1"/>
                          </a:solidFill>
                          <a:effectLst/>
                        </a:rPr>
                        <a:t>Citations, h-index and related bibliometric data</a:t>
                      </a:r>
                      <a:endParaRPr lang="en-IE"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tc>
                  <a:txBody>
                    <a:bodyPr/>
                    <a:lstStyle/>
                    <a:p>
                      <a:r>
                        <a:rPr lang="en-GB" sz="1000" dirty="0">
                          <a:effectLst/>
                        </a:rPr>
                        <a:t>Bibliometric databases</a:t>
                      </a:r>
                      <a:endParaRPr lang="en-IE" sz="1000" dirty="0">
                        <a:effectLst/>
                      </a:endParaRPr>
                    </a:p>
                    <a:p>
                      <a:r>
                        <a:rPr lang="en-GB" sz="1000" dirty="0">
                          <a:effectLst/>
                        </a:rPr>
                        <a:t> </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tc>
                  <a:txBody>
                    <a:bodyPr/>
                    <a:lstStyle/>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a:t>
                      </a:r>
                      <a:endParaRPr lang="en-IE" sz="1000" dirty="0">
                        <a:effectLst/>
                      </a:endParaRPr>
                    </a:p>
                    <a:p>
                      <a:r>
                        <a:rPr lang="en-GB" sz="1000" dirty="0">
                          <a:effectLst/>
                        </a:rPr>
                        <a:t> Google Scholar Citations /</a:t>
                      </a:r>
                      <a:endParaRPr lang="en-IE" sz="1000" dirty="0">
                        <a:effectLst/>
                      </a:endParaRPr>
                    </a:p>
                    <a:p>
                      <a:r>
                        <a:rPr lang="en-GB" sz="1000" dirty="0">
                          <a:effectLst/>
                        </a:rPr>
                        <a:t>Publish or Perish (</a:t>
                      </a:r>
                      <a:r>
                        <a:rPr lang="en-GB" sz="1000" dirty="0" err="1">
                          <a:effectLst/>
                        </a:rPr>
                        <a:t>Harzing</a:t>
                      </a:r>
                      <a:r>
                        <a:rPr lang="en-GB" sz="1000" dirty="0">
                          <a:effectLst/>
                        </a:rPr>
                        <a:t>)</a:t>
                      </a:r>
                      <a:endParaRPr lang="en-IE" sz="1000" dirty="0">
                        <a:effectLst/>
                      </a:endParaRPr>
                    </a:p>
                    <a:p>
                      <a:r>
                        <a:rPr lang="en-GB" sz="1000" dirty="0">
                          <a:effectLst/>
                        </a:rPr>
                        <a:t>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tc>
                  <a:txBody>
                    <a:bodyPr/>
                    <a:lstStyle/>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solidFill>
                      <a:schemeClr val="accent3">
                        <a:lumMod val="40000"/>
                        <a:lumOff val="60000"/>
                      </a:schemeClr>
                    </a:solidFill>
                  </a:tcPr>
                </a:tc>
                <a:extLst>
                  <a:ext uri="{0D108BD9-81ED-4DB2-BD59-A6C34878D82A}">
                    <a16:rowId xmlns:a16="http://schemas.microsoft.com/office/drawing/2014/main" val="2932923405"/>
                  </a:ext>
                </a:extLst>
              </a:tr>
              <a:tr h="0">
                <a:tc>
                  <a:txBody>
                    <a:bodyPr/>
                    <a:lstStyle/>
                    <a:p>
                      <a:r>
                        <a:rPr lang="en-GB" sz="1000" dirty="0" err="1">
                          <a:effectLst/>
                        </a:rPr>
                        <a:t>Altmetric</a:t>
                      </a:r>
                      <a:r>
                        <a:rPr lang="en-GB" sz="1000" dirty="0">
                          <a:effectLst/>
                        </a:rPr>
                        <a:t> data (news and other media mentions, social media mentions, policy paper references, patent citations, Wikipedia references etc.</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a:t>
                      </a:r>
                      <a:r>
                        <a:rPr lang="en-GB" sz="1000" dirty="0">
                          <a:effectLst/>
                        </a:rPr>
                        <a:t> databases;</a:t>
                      </a:r>
                      <a:endParaRPr lang="en-IE" sz="1000" dirty="0">
                        <a:effectLst/>
                      </a:endParaRPr>
                    </a:p>
                    <a:p>
                      <a:r>
                        <a:rPr lang="en-GB" sz="1000" dirty="0">
                          <a:effectLst/>
                        </a:rPr>
                        <a:t> </a:t>
                      </a:r>
                      <a:endParaRPr lang="en-IE" sz="1000" dirty="0">
                        <a:effectLst/>
                      </a:endParaRPr>
                    </a:p>
                    <a:p>
                      <a:r>
                        <a:rPr lang="en-GB" sz="1000" dirty="0">
                          <a:effectLst/>
                        </a:rPr>
                        <a:t> </a:t>
                      </a:r>
                      <a:endParaRPr lang="en-IE" sz="1000" dirty="0">
                        <a:effectLst/>
                      </a:endParaRPr>
                    </a:p>
                    <a:p>
                      <a:r>
                        <a:rPr lang="en-GB" sz="1000" dirty="0">
                          <a:effectLst/>
                        </a:rPr>
                        <a:t>Manually collected;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Altmetric.com</a:t>
                      </a:r>
                      <a:endParaRPr lang="en-IE" sz="1000" dirty="0">
                        <a:effectLst/>
                      </a:endParaRPr>
                    </a:p>
                    <a:p>
                      <a:r>
                        <a:rPr lang="en-GB" sz="1000" dirty="0">
                          <a:effectLst/>
                        </a:rPr>
                        <a:t>Plum X</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  + free per paper view on web</a:t>
                      </a:r>
                      <a:endParaRPr lang="en-IE" sz="1000" dirty="0">
                        <a:effectLst/>
                      </a:endParaRPr>
                    </a:p>
                    <a:p>
                      <a:r>
                        <a:rPr lang="en-GB" sz="1000" dirty="0">
                          <a:effectLst/>
                        </a:rPr>
                        <a:t>Via your Library website  + free per paper view on web;</a:t>
                      </a:r>
                      <a:endParaRPr lang="en-IE" sz="1000" dirty="0">
                        <a:effectLst/>
                      </a:endParaRPr>
                    </a:p>
                  </a:txBody>
                  <a:tcPr marL="40794" marR="40794" marT="0" marB="0"/>
                </a:tc>
                <a:extLst>
                  <a:ext uri="{0D108BD9-81ED-4DB2-BD59-A6C34878D82A}">
                    <a16:rowId xmlns:a16="http://schemas.microsoft.com/office/drawing/2014/main" val="3993474016"/>
                  </a:ext>
                </a:extLst>
              </a:tr>
              <a:tr h="302321">
                <a:tc>
                  <a:txBody>
                    <a:bodyPr/>
                    <a:lstStyle/>
                    <a:p>
                      <a:r>
                        <a:rPr lang="en-GB" sz="1000">
                          <a:effectLst/>
                        </a:rPr>
                        <a:t>Open Research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Free on the web</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92382150"/>
                  </a:ext>
                </a:extLst>
              </a:tr>
              <a:tr h="302321">
                <a:tc>
                  <a:txBody>
                    <a:bodyPr/>
                    <a:lstStyle/>
                    <a:p>
                      <a:r>
                        <a:rPr lang="en-GB" sz="1000">
                          <a:effectLst/>
                        </a:rPr>
                        <a:t>Research data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Data repository</a:t>
                      </a:r>
                      <a:endParaRPr lang="en-IE" sz="1000">
                        <a:effectLst/>
                      </a:endParaRPr>
                    </a:p>
                    <a:p>
                      <a:r>
                        <a:rPr lang="en-GB" sz="1000">
                          <a:effectLst/>
                        </a:rPr>
                        <a:t>Impact Story</a:t>
                      </a:r>
                      <a:endParaRPr lang="en-IE" sz="1000">
                        <a:effectLst/>
                      </a:endParaRPr>
                    </a:p>
                    <a:p>
                      <a:r>
                        <a:rPr lang="en-GB" sz="1000">
                          <a:effectLst/>
                        </a:rPr>
                        <a:t>Data citation databases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Zenodo etc. (see re3data.org);</a:t>
                      </a:r>
                      <a:endParaRPr lang="en-IE" sz="1000">
                        <a:effectLst/>
                      </a:endParaRPr>
                    </a:p>
                    <a:p>
                      <a:r>
                        <a:rPr lang="en-GB" sz="1000">
                          <a:effectLst/>
                        </a:rPr>
                        <a:t>Impact story;</a:t>
                      </a:r>
                      <a:endParaRPr lang="en-IE" sz="1000">
                        <a:effectLst/>
                      </a:endParaRPr>
                    </a:p>
                    <a:p>
                      <a:r>
                        <a:rPr lang="en-GB" sz="1000">
                          <a:effectLst/>
                        </a:rPr>
                        <a:t>Data Citation Index (Web of Science)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Via your Library website.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1892215440"/>
                  </a:ext>
                </a:extLst>
              </a:tr>
              <a:tr h="399624">
                <a:tc>
                  <a:txBody>
                    <a:bodyPr/>
                    <a:lstStyle/>
                    <a:p>
                      <a:r>
                        <a:rPr lang="en-GB" sz="1000">
                          <a:effectLst/>
                        </a:rPr>
                        <a:t>Citizen Science/ Engagement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Reports &amp; case studies;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institution’s webpages</a:t>
                      </a:r>
                      <a:endParaRPr lang="en-IE" sz="1000">
                        <a:effectLst/>
                      </a:endParaRPr>
                    </a:p>
                    <a:p>
                      <a:r>
                        <a:rPr lang="en-GB" sz="1000">
                          <a:effectLst/>
                        </a:rPr>
                        <a:t> </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169755468"/>
                  </a:ext>
                </a:extLst>
              </a:tr>
              <a:tr h="302321">
                <a:tc>
                  <a:txBody>
                    <a:bodyPr/>
                    <a:lstStyle/>
                    <a:p>
                      <a:r>
                        <a:rPr lang="en-GB" sz="1000">
                          <a:effectLst/>
                        </a:rPr>
                        <a:t>Societal/economic/cultural impact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studies (UK REF-style)</a:t>
                      </a:r>
                      <a:endParaRPr lang="en-IE" sz="1000">
                        <a:effectLst/>
                      </a:endParaRPr>
                    </a:p>
                    <a:p>
                      <a:r>
                        <a:rPr lang="en-GB" sz="1000">
                          <a:effectLst/>
                        </a:rPr>
                        <a:t>Reports</a:t>
                      </a:r>
                      <a:endParaRPr lang="en-IE" sz="1000">
                        <a:effectLst/>
                      </a:endParaRPr>
                    </a:p>
                    <a:p>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study template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Department/Institution/Funder</a:t>
                      </a:r>
                      <a:endParaRPr lang="en-IE" sz="1000">
                        <a:effectLst/>
                      </a:endParaRPr>
                    </a:p>
                    <a:p>
                      <a:r>
                        <a:rPr lang="en-GB" sz="1000">
                          <a:effectLst/>
                        </a:rPr>
                        <a:t>Department/Institution/Funder</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073279063"/>
                  </a:ext>
                </a:extLst>
              </a:tr>
              <a:tr h="199813">
                <a:tc>
                  <a:txBody>
                    <a:bodyPr/>
                    <a:lstStyle/>
                    <a:p>
                      <a:r>
                        <a:rPr lang="en-GB" sz="1000">
                          <a:effectLst/>
                        </a:rPr>
                        <a:t>Overall research quality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Field-specific peer review panel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Peer review panel/s (usually established by 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Department/Institution/Funder</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052360306"/>
                  </a:ext>
                </a:extLst>
              </a:tr>
            </a:tbl>
          </a:graphicData>
        </a:graphic>
      </p:graphicFrame>
      <p:sp>
        <p:nvSpPr>
          <p:cNvPr id="10" name="Rounded Rectangle 9">
            <a:extLst>
              <a:ext uri="{FF2B5EF4-FFF2-40B4-BE49-F238E27FC236}">
                <a16:creationId xmlns:a16="http://schemas.microsoft.com/office/drawing/2014/main" id="{2A7CB794-7A08-B846-A444-3C776D1CF6A0}"/>
              </a:ext>
            </a:extLst>
          </p:cNvPr>
          <p:cNvSpPr/>
          <p:nvPr/>
        </p:nvSpPr>
        <p:spPr>
          <a:xfrm>
            <a:off x="10100678" y="61214"/>
            <a:ext cx="1578334" cy="457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Engineering &amp; Technology</a:t>
            </a:r>
          </a:p>
        </p:txBody>
      </p:sp>
      <p:sp>
        <p:nvSpPr>
          <p:cNvPr id="12" name="Rectangle 11">
            <a:extLst>
              <a:ext uri="{FF2B5EF4-FFF2-40B4-BE49-F238E27FC236}">
                <a16:creationId xmlns:a16="http://schemas.microsoft.com/office/drawing/2014/main" id="{3B9E44F9-0A61-264A-838A-3A10DB410837}"/>
              </a:ext>
            </a:extLst>
          </p:cNvPr>
          <p:cNvSpPr/>
          <p:nvPr/>
        </p:nvSpPr>
        <p:spPr>
          <a:xfrm>
            <a:off x="9613176" y="5322922"/>
            <a:ext cx="2592976" cy="105895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Citizen Science / Engagement and Societal/Economic/Cultural Case studies are particularly important in Engineering &amp; Technology due to the importance of demonstrating societal impact. Policy paper references are very valuable.</a:t>
            </a:r>
          </a:p>
        </p:txBody>
      </p:sp>
      <p:sp>
        <p:nvSpPr>
          <p:cNvPr id="13" name="Rectangle 12">
            <a:extLst>
              <a:ext uri="{FF2B5EF4-FFF2-40B4-BE49-F238E27FC236}">
                <a16:creationId xmlns:a16="http://schemas.microsoft.com/office/drawing/2014/main" id="{5AD6AC01-56BC-B943-ADD7-1F4DCE4B3284}"/>
              </a:ext>
            </a:extLst>
          </p:cNvPr>
          <p:cNvSpPr/>
          <p:nvPr/>
        </p:nvSpPr>
        <p:spPr>
          <a:xfrm>
            <a:off x="9611636" y="6381881"/>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Peer review is always important in Engineering &amp; Technology </a:t>
            </a:r>
          </a:p>
        </p:txBody>
      </p:sp>
      <p:sp>
        <p:nvSpPr>
          <p:cNvPr id="14" name="Rectangle 13">
            <a:extLst>
              <a:ext uri="{FF2B5EF4-FFF2-40B4-BE49-F238E27FC236}">
                <a16:creationId xmlns:a16="http://schemas.microsoft.com/office/drawing/2014/main" id="{E44A1673-8F66-6E46-9E23-6671DC889A32}"/>
              </a:ext>
            </a:extLst>
          </p:cNvPr>
          <p:cNvSpPr/>
          <p:nvPr/>
        </p:nvSpPr>
        <p:spPr>
          <a:xfrm>
            <a:off x="9599024" y="3889770"/>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Altmetrics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are important in Engineering &amp; Technology , balancing bibliometric indicators and highlighting  societal impact.</a:t>
            </a:r>
          </a:p>
        </p:txBody>
      </p:sp>
      <p:sp>
        <p:nvSpPr>
          <p:cNvPr id="15" name="Rectangle 14">
            <a:extLst>
              <a:ext uri="{FF2B5EF4-FFF2-40B4-BE49-F238E27FC236}">
                <a16:creationId xmlns:a16="http://schemas.microsoft.com/office/drawing/2014/main" id="{EE034BB0-8F22-894A-8B7E-0C751C9293EB}"/>
              </a:ext>
            </a:extLst>
          </p:cNvPr>
          <p:cNvSpPr/>
          <p:nvPr/>
        </p:nvSpPr>
        <p:spPr>
          <a:xfrm>
            <a:off x="9611636" y="4610466"/>
            <a:ext cx="2592976" cy="5669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Open Research metrics including data impact information are important in Engineering &amp; Technology in demonstrating societal impact.</a:t>
            </a:r>
          </a:p>
        </p:txBody>
      </p:sp>
      <p:sp>
        <p:nvSpPr>
          <p:cNvPr id="16" name="Rectangle 15">
            <a:extLst>
              <a:ext uri="{FF2B5EF4-FFF2-40B4-BE49-F238E27FC236}">
                <a16:creationId xmlns:a16="http://schemas.microsoft.com/office/drawing/2014/main" id="{3EA868E0-E00E-6E47-8A7A-363AEC95DDF9}"/>
              </a:ext>
            </a:extLst>
          </p:cNvPr>
          <p:cNvSpPr/>
          <p:nvPr/>
        </p:nvSpPr>
        <p:spPr>
          <a:xfrm>
            <a:off x="9611636" y="810480"/>
            <a:ext cx="2592976" cy="137939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Institutional CRIS are particularly important in Engineering &amp; Technology due to issues of coverage of conference papers and reports as well as collection of data beyond traditional publication information. However, the profiles need to be kept up to date.</a:t>
            </a:r>
          </a:p>
        </p:txBody>
      </p:sp>
      <p:sp>
        <p:nvSpPr>
          <p:cNvPr id="17" name="Rectangle 16">
            <a:extLst>
              <a:ext uri="{FF2B5EF4-FFF2-40B4-BE49-F238E27FC236}">
                <a16:creationId xmlns:a16="http://schemas.microsoft.com/office/drawing/2014/main" id="{8DED39A5-7138-1C4D-AA16-22E0B4DDD08A}"/>
              </a:ext>
            </a:extLst>
          </p:cNvPr>
          <p:cNvSpPr/>
          <p:nvPr/>
        </p:nvSpPr>
        <p:spPr>
          <a:xfrm>
            <a:off x="9613176" y="2481943"/>
            <a:ext cx="2592976" cy="12605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Bibliometric data can be problematic in Engineering &amp; Technology due to issues of coverage of conference papers and reports; use them with caution.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Google Scholar and Publish or Perish may be better for Engineering &amp; Technology citations reporting than other citation databases.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58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2D9C03A-F289-3241-80BE-2E9B741851F1}"/>
              </a:ext>
            </a:extLst>
          </p:cNvPr>
          <p:cNvSpPr/>
          <p:nvPr/>
        </p:nvSpPr>
        <p:spPr>
          <a:xfrm>
            <a:off x="10100678" y="61214"/>
            <a:ext cx="1578334" cy="457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Sciences</a:t>
            </a:r>
          </a:p>
        </p:txBody>
      </p:sp>
      <p:graphicFrame>
        <p:nvGraphicFramePr>
          <p:cNvPr id="16" name="Table 15">
            <a:extLst>
              <a:ext uri="{FF2B5EF4-FFF2-40B4-BE49-F238E27FC236}">
                <a16:creationId xmlns:a16="http://schemas.microsoft.com/office/drawing/2014/main" id="{37076B1B-4AC2-4C44-900A-020A01C5A9A6}"/>
              </a:ext>
            </a:extLst>
          </p:cNvPr>
          <p:cNvGraphicFramePr>
            <a:graphicFrameLocks noGrp="1"/>
          </p:cNvGraphicFramePr>
          <p:nvPr/>
        </p:nvGraphicFramePr>
        <p:xfrm>
          <a:off x="11843" y="0"/>
          <a:ext cx="9599023" cy="6705600"/>
        </p:xfrm>
        <a:graphic>
          <a:graphicData uri="http://schemas.openxmlformats.org/drawingml/2006/table">
            <a:tbl>
              <a:tblPr firstRow="1" firstCol="1" bandRow="1">
                <a:tableStyleId>{5C22544A-7EE6-4342-B048-85BDC9FD1C3A}</a:tableStyleId>
              </a:tblPr>
              <a:tblGrid>
                <a:gridCol w="2229618">
                  <a:extLst>
                    <a:ext uri="{9D8B030D-6E8A-4147-A177-3AD203B41FA5}">
                      <a16:colId xmlns:a16="http://schemas.microsoft.com/office/drawing/2014/main" val="2542370831"/>
                    </a:ext>
                  </a:extLst>
                </a:gridCol>
                <a:gridCol w="1737360">
                  <a:extLst>
                    <a:ext uri="{9D8B030D-6E8A-4147-A177-3AD203B41FA5}">
                      <a16:colId xmlns:a16="http://schemas.microsoft.com/office/drawing/2014/main" val="2613728694"/>
                    </a:ext>
                  </a:extLst>
                </a:gridCol>
                <a:gridCol w="3278369">
                  <a:extLst>
                    <a:ext uri="{9D8B030D-6E8A-4147-A177-3AD203B41FA5}">
                      <a16:colId xmlns:a16="http://schemas.microsoft.com/office/drawing/2014/main" val="1666593160"/>
                    </a:ext>
                  </a:extLst>
                </a:gridCol>
                <a:gridCol w="2353676">
                  <a:extLst>
                    <a:ext uri="{9D8B030D-6E8A-4147-A177-3AD203B41FA5}">
                      <a16:colId xmlns:a16="http://schemas.microsoft.com/office/drawing/2014/main" val="1586236625"/>
                    </a:ext>
                  </a:extLst>
                </a:gridCol>
              </a:tblGrid>
              <a:tr h="100774">
                <a:tc>
                  <a:txBody>
                    <a:bodyPr/>
                    <a:lstStyle/>
                    <a:p>
                      <a:r>
                        <a:rPr lang="en-GB" sz="1000">
                          <a:effectLst/>
                        </a:rPr>
                        <a:t>What to measure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How</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Tool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Where to find it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349754482"/>
                  </a:ext>
                </a:extLst>
              </a:tr>
              <a:tr h="299719">
                <a:tc>
                  <a:txBody>
                    <a:bodyPr/>
                    <a:lstStyle/>
                    <a:p>
                      <a:r>
                        <a:rPr lang="en-GB" sz="1000" dirty="0">
                          <a:effectLst/>
                        </a:rPr>
                        <a:t>Research inputs (grant submissions, awards, collaborations)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 funder pre- and post- award management system;</a:t>
                      </a:r>
                      <a:endParaRPr lang="en-IE" sz="1000">
                        <a:effectLst/>
                      </a:endParaRPr>
                    </a:p>
                    <a:p>
                      <a:r>
                        <a:rPr lang="en-GB" sz="1000">
                          <a:effectLst/>
                        </a:rPr>
                        <a:t>Local and personal records.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University pre- and post- award management system;</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University Research Office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274119139"/>
                  </a:ext>
                </a:extLst>
              </a:tr>
              <a:tr h="999062">
                <a:tc>
                  <a:txBody>
                    <a:bodyPr/>
                    <a:lstStyle/>
                    <a:p>
                      <a:r>
                        <a:rPr lang="en-GB" sz="1000">
                          <a:effectLst/>
                        </a:rPr>
                        <a:t>Research Outputs (publications and other research works).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Bibliometric databases;</a:t>
                      </a:r>
                    </a:p>
                    <a:p>
                      <a:endParaRPr lang="en-IE" sz="1000" dirty="0">
                        <a:effectLst/>
                      </a:endParaRPr>
                    </a:p>
                    <a:p>
                      <a:r>
                        <a:rPr lang="en-GB" sz="1000" dirty="0">
                          <a:effectLst/>
                        </a:rPr>
                        <a:t>Specialised databases</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Institutional Current Research Information System (CRIS)</a:t>
                      </a:r>
                      <a:endParaRPr lang="en-IE" sz="1000" dirty="0">
                        <a:effectLst/>
                      </a:endParaRPr>
                    </a:p>
                    <a:p>
                      <a:r>
                        <a:rPr lang="en-GB" sz="1000" dirty="0">
                          <a:effectLst/>
                        </a:rPr>
                        <a:t> </a:t>
                      </a:r>
                      <a:endParaRPr lang="en-IE" sz="1000" dirty="0">
                        <a:effectLst/>
                      </a:endParaRPr>
                    </a:p>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Online via institution’s webpages</a:t>
                      </a:r>
                      <a:endParaRPr lang="en-IE" sz="1000" dirty="0">
                        <a:effectLst/>
                      </a:endParaRPr>
                    </a:p>
                    <a:p>
                      <a:r>
                        <a:rPr lang="en-GB" sz="1000" dirty="0">
                          <a:effectLst/>
                        </a:rPr>
                        <a:t> </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web;</a:t>
                      </a:r>
                      <a:endParaRPr lang="en-IE" sz="1000" dirty="0">
                        <a:effectLst/>
                      </a:endParaRPr>
                    </a:p>
                    <a:p>
                      <a:r>
                        <a:rPr lang="en-GB" sz="1000" dirty="0">
                          <a:effectLst/>
                        </a:rPr>
                        <a:t>Free on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65105095"/>
                  </a:ext>
                </a:extLst>
              </a:tr>
              <a:tr h="299719">
                <a:tc>
                  <a:txBody>
                    <a:bodyPr/>
                    <a:lstStyle/>
                    <a:p>
                      <a:r>
                        <a:rPr lang="en-GB" sz="1000">
                          <a:effectLst/>
                        </a:rPr>
                        <a:t>Esteem indicators (awards, honours, fellowships, etc)</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Institutional Current Research Information System (CRIS)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rPr>
                        <a:t> Online via institution’s webpages</a:t>
                      </a:r>
                      <a:endParaRPr lang="en-IE" sz="1000" dirty="0">
                        <a:effectLst/>
                      </a:endParaRPr>
                    </a:p>
                    <a:p>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356810762"/>
                  </a:ext>
                </a:extLst>
              </a:tr>
              <a:tr h="1007737">
                <a:tc>
                  <a:txBody>
                    <a:bodyPr/>
                    <a:lstStyle/>
                    <a:p>
                      <a:r>
                        <a:rPr lang="en-GB" sz="1000">
                          <a:effectLst/>
                        </a:rPr>
                        <a:t>Citations, h-index and related bibliometric data</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Bibliometric databases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Web of Science / </a:t>
                      </a:r>
                      <a:r>
                        <a:rPr lang="en-GB" sz="1000" dirty="0" err="1">
                          <a:effectLst/>
                        </a:rPr>
                        <a:t>InCites</a:t>
                      </a:r>
                      <a:r>
                        <a:rPr lang="en-GB" sz="1000" dirty="0">
                          <a:effectLst/>
                        </a:rPr>
                        <a:t>;</a:t>
                      </a:r>
                      <a:endParaRPr lang="en-IE" sz="1000" dirty="0">
                        <a:effectLst/>
                      </a:endParaRPr>
                    </a:p>
                    <a:p>
                      <a:r>
                        <a:rPr lang="en-GB" sz="1000" dirty="0">
                          <a:effectLst/>
                        </a:rPr>
                        <a:t>Scopus / </a:t>
                      </a:r>
                      <a:r>
                        <a:rPr lang="en-GB" sz="1000" dirty="0" err="1">
                          <a:effectLst/>
                        </a:rPr>
                        <a:t>SciVal</a:t>
                      </a:r>
                      <a:r>
                        <a:rPr lang="en-GB" sz="1000" dirty="0">
                          <a:effectLst/>
                        </a:rPr>
                        <a:t>;</a:t>
                      </a:r>
                      <a:endParaRPr lang="en-IE" sz="1000" dirty="0">
                        <a:effectLst/>
                      </a:endParaRPr>
                    </a:p>
                    <a:p>
                      <a:r>
                        <a:rPr lang="en-GB" sz="1000" dirty="0">
                          <a:effectLst/>
                        </a:rPr>
                        <a:t>Dimensions</a:t>
                      </a:r>
                      <a:endParaRPr lang="en-IE" sz="1000" dirty="0">
                        <a:effectLst/>
                      </a:endParaRPr>
                    </a:p>
                    <a:p>
                      <a:r>
                        <a:rPr lang="en-GB" sz="1000" dirty="0">
                          <a:effectLst/>
                        </a:rPr>
                        <a:t> </a:t>
                      </a:r>
                      <a:endParaRPr lang="en-IE" sz="1000" dirty="0">
                        <a:effectLst/>
                      </a:endParaRPr>
                    </a:p>
                    <a:p>
                      <a:r>
                        <a:rPr lang="en-GB" sz="1000" dirty="0">
                          <a:effectLst/>
                        </a:rPr>
                        <a:t> Google Scholar Citations /</a:t>
                      </a:r>
                      <a:endParaRPr lang="en-IE" sz="1000" dirty="0">
                        <a:effectLst/>
                      </a:endParaRPr>
                    </a:p>
                    <a:p>
                      <a:r>
                        <a:rPr lang="en-GB" sz="1000" dirty="0">
                          <a:effectLst/>
                        </a:rPr>
                        <a:t>Publish or Perish (</a:t>
                      </a:r>
                      <a:r>
                        <a:rPr lang="en-GB" sz="1000" dirty="0" err="1">
                          <a:effectLst/>
                        </a:rPr>
                        <a:t>Harzing</a:t>
                      </a:r>
                      <a:r>
                        <a:rPr lang="en-GB" sz="1000" dirty="0">
                          <a:effectLst/>
                        </a:rPr>
                        <a:t>)</a:t>
                      </a:r>
                      <a:endParaRPr lang="en-IE" sz="1000" dirty="0">
                        <a:effectLst/>
                      </a:endParaRPr>
                    </a:p>
                    <a:p>
                      <a:r>
                        <a:rPr lang="en-GB" sz="1000" dirty="0">
                          <a:effectLst/>
                        </a:rPr>
                        <a:t>Microsoft Academic Search</a:t>
                      </a:r>
                      <a:endParaRPr lang="en-IE" sz="1000" dirty="0">
                        <a:effectLst/>
                      </a:endParaRPr>
                    </a:p>
                    <a:p>
                      <a:r>
                        <a:rPr lang="en-GB" sz="1000" dirty="0" err="1">
                          <a:effectLst/>
                        </a:rPr>
                        <a:t>Lens.org</a:t>
                      </a:r>
                      <a:endParaRPr lang="en-IE" sz="1000" dirty="0">
                        <a:effectLst/>
                      </a:endParaRPr>
                    </a:p>
                    <a:p>
                      <a:r>
                        <a:rPr lang="en-GB" sz="1000" dirty="0">
                          <a:effectLst/>
                        </a:rPr>
                        <a:t>PubMed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a:t>
                      </a:r>
                      <a:endParaRPr lang="en-IE" sz="1000" dirty="0">
                        <a:effectLst/>
                      </a:endParaRPr>
                    </a:p>
                    <a:p>
                      <a:r>
                        <a:rPr lang="en-GB" sz="1000" dirty="0">
                          <a:effectLst/>
                        </a:rPr>
                        <a:t>Via your Library website</a:t>
                      </a:r>
                      <a:endParaRPr lang="en-IE" sz="1000" dirty="0">
                        <a:effectLst/>
                      </a:endParaRPr>
                    </a:p>
                    <a:p>
                      <a:r>
                        <a:rPr lang="en-GB" sz="1000" dirty="0">
                          <a:effectLst/>
                        </a:rPr>
                        <a:t>Via your Library website  + freemium web version;</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endParaRPr>
                    </a:p>
                    <a:p>
                      <a:r>
                        <a:rPr lang="en-GB" sz="1000" dirty="0">
                          <a:effectLst/>
                        </a:rPr>
                        <a:t>Free on the web;</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932923405"/>
                  </a:ext>
                </a:extLst>
              </a:tr>
              <a:tr h="0">
                <a:tc>
                  <a:txBody>
                    <a:bodyPr/>
                    <a:lstStyle/>
                    <a:p>
                      <a:r>
                        <a:rPr lang="en-GB" sz="1000" dirty="0" err="1">
                          <a:effectLst/>
                        </a:rPr>
                        <a:t>Altmetric</a:t>
                      </a:r>
                      <a:r>
                        <a:rPr lang="en-GB" sz="1000" dirty="0">
                          <a:effectLst/>
                        </a:rPr>
                        <a:t> data (news and other media mentions, social media mentions, policy paper references, patent citations, Wikipedia references etc.</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a:t>
                      </a:r>
                      <a:r>
                        <a:rPr lang="en-GB" sz="1000" dirty="0">
                          <a:effectLst/>
                        </a:rPr>
                        <a:t> databases;</a:t>
                      </a:r>
                      <a:endParaRPr lang="en-IE" sz="1000" dirty="0">
                        <a:effectLst/>
                      </a:endParaRPr>
                    </a:p>
                    <a:p>
                      <a:r>
                        <a:rPr lang="en-GB" sz="1000" dirty="0">
                          <a:effectLst/>
                        </a:rPr>
                        <a:t> </a:t>
                      </a:r>
                      <a:endParaRPr lang="en-IE" sz="1000" dirty="0">
                        <a:effectLst/>
                      </a:endParaRPr>
                    </a:p>
                    <a:p>
                      <a:r>
                        <a:rPr lang="en-GB" sz="1000" dirty="0">
                          <a:effectLst/>
                        </a:rPr>
                        <a:t> </a:t>
                      </a:r>
                      <a:endParaRPr lang="en-IE" sz="1000" dirty="0">
                        <a:effectLst/>
                      </a:endParaRPr>
                    </a:p>
                    <a:p>
                      <a:r>
                        <a:rPr lang="en-GB" sz="1000" dirty="0">
                          <a:effectLst/>
                        </a:rPr>
                        <a:t>Manually collected;</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err="1">
                          <a:effectLst/>
                        </a:rPr>
                        <a:t>Altmetric.com</a:t>
                      </a:r>
                      <a:endParaRPr lang="en-IE" sz="1000" dirty="0">
                        <a:effectLst/>
                      </a:endParaRPr>
                    </a:p>
                    <a:p>
                      <a:r>
                        <a:rPr lang="en-GB" sz="1000" dirty="0">
                          <a:effectLst/>
                        </a:rPr>
                        <a:t>Plum X</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Via your Library website  + free per paper view on web</a:t>
                      </a:r>
                      <a:endParaRPr lang="en-IE" sz="1000" dirty="0">
                        <a:effectLst/>
                      </a:endParaRPr>
                    </a:p>
                    <a:p>
                      <a:r>
                        <a:rPr lang="en-GB" sz="1000" dirty="0">
                          <a:effectLst/>
                        </a:rPr>
                        <a:t>Via your Library website  + free per paper view on web;</a:t>
                      </a:r>
                      <a:endParaRPr lang="en-IE" sz="1000" dirty="0">
                        <a:effectLst/>
                      </a:endParaRPr>
                    </a:p>
                  </a:txBody>
                  <a:tcPr marL="40794" marR="40794" marT="0" marB="0"/>
                </a:tc>
                <a:extLst>
                  <a:ext uri="{0D108BD9-81ED-4DB2-BD59-A6C34878D82A}">
                    <a16:rowId xmlns:a16="http://schemas.microsoft.com/office/drawing/2014/main" val="3993474016"/>
                  </a:ext>
                </a:extLst>
              </a:tr>
              <a:tr h="302321">
                <a:tc>
                  <a:txBody>
                    <a:bodyPr/>
                    <a:lstStyle/>
                    <a:p>
                      <a:r>
                        <a:rPr lang="en-GB" sz="1000">
                          <a:effectLst/>
                        </a:rPr>
                        <a:t>Open Research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Repository </a:t>
                      </a:r>
                      <a:br>
                        <a:rPr lang="en-GB" sz="1000">
                          <a:effectLst/>
                        </a:rPr>
                      </a:br>
                      <a:r>
                        <a:rPr lang="en-GB" sz="1000">
                          <a:effectLst/>
                        </a:rPr>
                        <a:t>Specialist repository</a:t>
                      </a:r>
                      <a:endParaRPr lang="en-IE" sz="1000">
                        <a:effectLst/>
                      </a:endParaRPr>
                    </a:p>
                    <a:p>
                      <a:r>
                        <a:rPr lang="en-GB" sz="1000">
                          <a:effectLst/>
                        </a:rPr>
                        <a:t>Impact story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Free on the web</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3192382150"/>
                  </a:ext>
                </a:extLst>
              </a:tr>
              <a:tr h="302321">
                <a:tc>
                  <a:txBody>
                    <a:bodyPr/>
                    <a:lstStyle/>
                    <a:p>
                      <a:r>
                        <a:rPr lang="en-GB" sz="1000">
                          <a:effectLst/>
                        </a:rPr>
                        <a:t>Research data metrics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Data repository</a:t>
                      </a:r>
                      <a:endParaRPr lang="en-IE" sz="1000">
                        <a:effectLst/>
                      </a:endParaRPr>
                    </a:p>
                    <a:p>
                      <a:r>
                        <a:rPr lang="en-GB" sz="1000">
                          <a:effectLst/>
                        </a:rPr>
                        <a:t>Impact Story</a:t>
                      </a:r>
                      <a:endParaRPr lang="en-IE" sz="1000">
                        <a:effectLst/>
                      </a:endParaRPr>
                    </a:p>
                    <a:p>
                      <a:r>
                        <a:rPr lang="en-GB" sz="1000">
                          <a:effectLst/>
                        </a:rPr>
                        <a:t>Data citation databases</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Zenodo etc. (see re3data.org);</a:t>
                      </a:r>
                      <a:endParaRPr lang="en-IE" sz="1000">
                        <a:effectLst/>
                      </a:endParaRPr>
                    </a:p>
                    <a:p>
                      <a:r>
                        <a:rPr lang="en-GB" sz="1000">
                          <a:effectLst/>
                        </a:rPr>
                        <a:t>Impact story;</a:t>
                      </a:r>
                      <a:endParaRPr lang="en-IE" sz="1000">
                        <a:effectLst/>
                      </a:endParaRPr>
                    </a:p>
                    <a:p>
                      <a:r>
                        <a:rPr lang="en-GB" sz="1000">
                          <a:effectLst/>
                        </a:rPr>
                        <a:t>Data Citation Index (Web of Science)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Free on the web</a:t>
                      </a:r>
                      <a:endParaRPr lang="en-IE" sz="1000">
                        <a:effectLst/>
                      </a:endParaRPr>
                    </a:p>
                    <a:p>
                      <a:r>
                        <a:rPr lang="en-GB" sz="1000">
                          <a:effectLst/>
                        </a:rPr>
                        <a:t>Free on the web</a:t>
                      </a:r>
                      <a:endParaRPr lang="en-IE" sz="1000">
                        <a:effectLst/>
                      </a:endParaRPr>
                    </a:p>
                    <a:p>
                      <a:r>
                        <a:rPr lang="en-GB" sz="1000">
                          <a:effectLst/>
                        </a:rPr>
                        <a:t>Via your Library website.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1892215440"/>
                  </a:ext>
                </a:extLst>
              </a:tr>
              <a:tr h="399624">
                <a:tc>
                  <a:txBody>
                    <a:bodyPr/>
                    <a:lstStyle/>
                    <a:p>
                      <a:r>
                        <a:rPr lang="en-GB" sz="1000">
                          <a:effectLst/>
                        </a:rPr>
                        <a:t>Citizen Science/ Engagement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Reports &amp; case studies;</a:t>
                      </a:r>
                      <a:br>
                        <a:rPr lang="en-GB" sz="1000">
                          <a:effectLst/>
                        </a:rPr>
                      </a:br>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Institutional Current Research Information System (CRIS);</a:t>
                      </a:r>
                      <a:endParaRPr lang="en-IE" sz="1000">
                        <a:effectLst/>
                      </a:endParaRPr>
                    </a:p>
                    <a:p>
                      <a:r>
                        <a:rPr lang="en-GB" sz="1000">
                          <a:effectLst/>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Online via institution’s webpages</a:t>
                      </a:r>
                      <a:endParaRPr lang="en-IE" sz="1000">
                        <a:effectLst/>
                      </a:endParaRPr>
                    </a:p>
                    <a:p>
                      <a:r>
                        <a:rPr lang="en-GB" sz="1000">
                          <a:effectLst/>
                        </a:rPr>
                        <a:t> </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169755468"/>
                  </a:ext>
                </a:extLst>
              </a:tr>
              <a:tr h="302321">
                <a:tc>
                  <a:txBody>
                    <a:bodyPr/>
                    <a:lstStyle/>
                    <a:p>
                      <a:r>
                        <a:rPr lang="en-GB" sz="1000">
                          <a:effectLst/>
                        </a:rPr>
                        <a:t>Societal/economic/cultural impact</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studies (UK REF-style)</a:t>
                      </a:r>
                      <a:endParaRPr lang="en-IE" sz="1000">
                        <a:effectLst/>
                      </a:endParaRPr>
                    </a:p>
                    <a:p>
                      <a:r>
                        <a:rPr lang="en-GB" sz="1000">
                          <a:effectLst/>
                        </a:rPr>
                        <a:t>Reports</a:t>
                      </a:r>
                      <a:endParaRPr lang="en-IE" sz="1000">
                        <a:effectLst/>
                      </a:endParaRPr>
                    </a:p>
                    <a:p>
                      <a:r>
                        <a:rPr lang="en-GB" sz="1000">
                          <a:effectLst/>
                        </a:rPr>
                        <a:t>Manually collected.</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Case study template</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Department/Institution/Funder</a:t>
                      </a:r>
                      <a:endParaRPr lang="en-IE" sz="1000">
                        <a:effectLst/>
                      </a:endParaRPr>
                    </a:p>
                    <a:p>
                      <a:r>
                        <a:rPr lang="en-GB" sz="1000">
                          <a:effectLst/>
                        </a:rPr>
                        <a:t>Department/Institution/Funder</a:t>
                      </a:r>
                      <a:endParaRPr lang="en-IE" sz="1000">
                        <a:effectLst/>
                      </a:endParaRPr>
                    </a:p>
                    <a:p>
                      <a:r>
                        <a:rPr lang="en-GB" sz="1000">
                          <a:effectLst/>
                        </a:rPr>
                        <a:t>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4073279063"/>
                  </a:ext>
                </a:extLst>
              </a:tr>
              <a:tr h="199813">
                <a:tc>
                  <a:txBody>
                    <a:bodyPr/>
                    <a:lstStyle/>
                    <a:p>
                      <a:r>
                        <a:rPr lang="en-GB" sz="1000">
                          <a:effectLst/>
                        </a:rPr>
                        <a:t>Overall research quality</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Field-specific peer review panel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a:effectLst/>
                        </a:rPr>
                        <a:t>Peer review panel/s (usually established by department/institution/funder)</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tc>
                  <a:txBody>
                    <a:bodyPr/>
                    <a:lstStyle/>
                    <a:p>
                      <a:r>
                        <a:rPr lang="en-GB" sz="1000" dirty="0">
                          <a:effectLst/>
                        </a:rPr>
                        <a:t>Department/Institution/Funder</a:t>
                      </a:r>
                      <a:endParaRPr lang="en-IE"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794" marR="40794" marT="0" marB="0"/>
                </a:tc>
                <a:extLst>
                  <a:ext uri="{0D108BD9-81ED-4DB2-BD59-A6C34878D82A}">
                    <a16:rowId xmlns:a16="http://schemas.microsoft.com/office/drawing/2014/main" val="2052360306"/>
                  </a:ext>
                </a:extLst>
              </a:tr>
            </a:tbl>
          </a:graphicData>
        </a:graphic>
      </p:graphicFrame>
      <p:sp>
        <p:nvSpPr>
          <p:cNvPr id="17" name="Rectangle 16">
            <a:extLst>
              <a:ext uri="{FF2B5EF4-FFF2-40B4-BE49-F238E27FC236}">
                <a16:creationId xmlns:a16="http://schemas.microsoft.com/office/drawing/2014/main" id="{FD12D273-DEA8-9C47-A037-4BB7FFBC3AD5}"/>
              </a:ext>
            </a:extLst>
          </p:cNvPr>
          <p:cNvSpPr/>
          <p:nvPr/>
        </p:nvSpPr>
        <p:spPr>
          <a:xfrm>
            <a:off x="9611636" y="2656377"/>
            <a:ext cx="2592976" cy="76689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Bibliometric data can generally work well in Sciences research evaluation but should always be used with care; there are differences in bibliometrics within Science fields.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A499FD-7672-5C4C-B417-DC6D9937C5BC}"/>
              </a:ext>
            </a:extLst>
          </p:cNvPr>
          <p:cNvSpPr/>
          <p:nvPr/>
        </p:nvSpPr>
        <p:spPr>
          <a:xfrm>
            <a:off x="9613176" y="5322922"/>
            <a:ext cx="2592976" cy="105895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Citizen Science / Engagement and Societal/Economic/Cultural Case studies are particularly important in Sciences due to the importance of demonstrating societal impact. </a:t>
            </a:r>
          </a:p>
        </p:txBody>
      </p:sp>
      <p:sp>
        <p:nvSpPr>
          <p:cNvPr id="19" name="Rectangle 18">
            <a:extLst>
              <a:ext uri="{FF2B5EF4-FFF2-40B4-BE49-F238E27FC236}">
                <a16:creationId xmlns:a16="http://schemas.microsoft.com/office/drawing/2014/main" id="{B0135CF8-1A23-FF48-A9C6-FA9D44D766FB}"/>
              </a:ext>
            </a:extLst>
          </p:cNvPr>
          <p:cNvSpPr/>
          <p:nvPr/>
        </p:nvSpPr>
        <p:spPr>
          <a:xfrm>
            <a:off x="9611636" y="6381881"/>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Peer review is always important in Sciences.</a:t>
            </a:r>
          </a:p>
        </p:txBody>
      </p:sp>
      <p:sp>
        <p:nvSpPr>
          <p:cNvPr id="20" name="Rectangle 19">
            <a:extLst>
              <a:ext uri="{FF2B5EF4-FFF2-40B4-BE49-F238E27FC236}">
                <a16:creationId xmlns:a16="http://schemas.microsoft.com/office/drawing/2014/main" id="{3FBFD1D7-FBA2-0848-983B-0AEECF8D886B}"/>
              </a:ext>
            </a:extLst>
          </p:cNvPr>
          <p:cNvSpPr/>
          <p:nvPr/>
        </p:nvSpPr>
        <p:spPr>
          <a:xfrm>
            <a:off x="9599024" y="3889770"/>
            <a:ext cx="2592976" cy="428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Altmetrics</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are important in Sciences, balancing bibliometric indicators and highlighting  societal impact.</a:t>
            </a:r>
          </a:p>
        </p:txBody>
      </p:sp>
      <p:sp>
        <p:nvSpPr>
          <p:cNvPr id="21" name="Rectangle 20">
            <a:extLst>
              <a:ext uri="{FF2B5EF4-FFF2-40B4-BE49-F238E27FC236}">
                <a16:creationId xmlns:a16="http://schemas.microsoft.com/office/drawing/2014/main" id="{8ED1B076-B977-2846-884C-FBEEC10AA31F}"/>
              </a:ext>
            </a:extLst>
          </p:cNvPr>
          <p:cNvSpPr/>
          <p:nvPr/>
        </p:nvSpPr>
        <p:spPr>
          <a:xfrm>
            <a:off x="9611636" y="4610466"/>
            <a:ext cx="2592976" cy="56692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Open Research metrics including data impact information are important in Sciences in demonstrating societal impact.</a:t>
            </a:r>
          </a:p>
        </p:txBody>
      </p:sp>
      <p:sp>
        <p:nvSpPr>
          <p:cNvPr id="22" name="Rectangle 21">
            <a:extLst>
              <a:ext uri="{FF2B5EF4-FFF2-40B4-BE49-F238E27FC236}">
                <a16:creationId xmlns:a16="http://schemas.microsoft.com/office/drawing/2014/main" id="{A26CDF62-5467-D94C-9E19-77EF5F61DE57}"/>
              </a:ext>
            </a:extLst>
          </p:cNvPr>
          <p:cNvSpPr/>
          <p:nvPr/>
        </p:nvSpPr>
        <p:spPr>
          <a:xfrm>
            <a:off x="9611636" y="1112995"/>
            <a:ext cx="2592976" cy="10768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Institutional CRIS are particularly important in Sciences due to the collection of data beyond traditional publication information. National/international leadership roles can be also captured. However, the profiles need to be kept up to date.</a:t>
            </a:r>
          </a:p>
        </p:txBody>
      </p:sp>
    </p:spTree>
    <p:extLst>
      <p:ext uri="{BB962C8B-B14F-4D97-AF65-F5344CB8AC3E}">
        <p14:creationId xmlns:p14="http://schemas.microsoft.com/office/powerpoint/2010/main" val="4207448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C838-B196-7F48-8C2B-1C411E7ED7EB}"/>
              </a:ext>
            </a:extLst>
          </p:cNvPr>
          <p:cNvSpPr>
            <a:spLocks noGrp="1"/>
          </p:cNvSpPr>
          <p:nvPr>
            <p:ph type="title"/>
          </p:nvPr>
        </p:nvSpPr>
        <p:spPr>
          <a:xfrm>
            <a:off x="838200" y="14288"/>
            <a:ext cx="10515600" cy="1325563"/>
          </a:xfrm>
        </p:spPr>
        <p:txBody>
          <a:bodyPr/>
          <a:lstStyle/>
          <a:p>
            <a:r>
              <a:rPr lang="en-US" b="1" dirty="0">
                <a:solidFill>
                  <a:schemeClr val="accent5">
                    <a:lumMod val="75000"/>
                  </a:schemeClr>
                </a:solidFill>
                <a:latin typeface="+mn-lt"/>
              </a:rPr>
              <a:t>Basic Level Research Impact Skills for All</a:t>
            </a:r>
          </a:p>
        </p:txBody>
      </p:sp>
      <p:sp>
        <p:nvSpPr>
          <p:cNvPr id="3" name="Content Placeholder 2">
            <a:extLst>
              <a:ext uri="{FF2B5EF4-FFF2-40B4-BE49-F238E27FC236}">
                <a16:creationId xmlns:a16="http://schemas.microsoft.com/office/drawing/2014/main" id="{5D1EC9DF-4F31-A04A-BE62-DD44FB977F5A}"/>
              </a:ext>
            </a:extLst>
          </p:cNvPr>
          <p:cNvSpPr>
            <a:spLocks noGrp="1"/>
          </p:cNvSpPr>
          <p:nvPr>
            <p:ph idx="1"/>
          </p:nvPr>
        </p:nvSpPr>
        <p:spPr>
          <a:xfrm>
            <a:off x="702734" y="1339851"/>
            <a:ext cx="10515600" cy="4351338"/>
          </a:xfrm>
        </p:spPr>
        <p:txBody>
          <a:bodyPr/>
          <a:lstStyle/>
          <a:p>
            <a:pPr>
              <a:buFont typeface="Wingdings" pitchFamily="2" charset="2"/>
              <a:buChar char="ü"/>
            </a:pPr>
            <a:r>
              <a:rPr lang="en-US" dirty="0"/>
              <a:t>ORCID and other profiles</a:t>
            </a:r>
          </a:p>
          <a:p>
            <a:pPr>
              <a:buFont typeface="Wingdings" pitchFamily="2" charset="2"/>
              <a:buChar char="ü"/>
            </a:pPr>
            <a:r>
              <a:rPr lang="en-US" dirty="0"/>
              <a:t>DOIs and other standards</a:t>
            </a:r>
          </a:p>
          <a:p>
            <a:pPr>
              <a:buFont typeface="Wingdings" pitchFamily="2" charset="2"/>
              <a:buChar char="ü"/>
            </a:pPr>
            <a:r>
              <a:rPr lang="en-US" dirty="0"/>
              <a:t>Predatory journal recognition and avoidance</a:t>
            </a:r>
          </a:p>
          <a:p>
            <a:pPr>
              <a:buFont typeface="Wingdings" pitchFamily="2" charset="2"/>
              <a:buChar char="ü"/>
            </a:pPr>
            <a:r>
              <a:rPr lang="en-US" dirty="0"/>
              <a:t>How to access tools such as Web of Science, Scopus, Dimensions, </a:t>
            </a:r>
            <a:r>
              <a:rPr lang="en-US" dirty="0" err="1"/>
              <a:t>Lens.org</a:t>
            </a:r>
            <a:r>
              <a:rPr lang="en-US" dirty="0"/>
              <a:t> etc.</a:t>
            </a:r>
          </a:p>
          <a:p>
            <a:pPr>
              <a:buFont typeface="Wingdings" pitchFamily="2" charset="2"/>
              <a:buChar char="ü"/>
            </a:pPr>
            <a:r>
              <a:rPr lang="en-US" dirty="0"/>
              <a:t>How to check personal details in tools such as Web of Science, Scopus, Dimensions, </a:t>
            </a:r>
            <a:r>
              <a:rPr lang="en-US" dirty="0" err="1"/>
              <a:t>Lens.org</a:t>
            </a:r>
            <a:r>
              <a:rPr lang="en-US" dirty="0"/>
              <a:t> etc. How to establish citation alerts. How to correct errors.</a:t>
            </a:r>
          </a:p>
          <a:p>
            <a:pPr>
              <a:buFont typeface="Wingdings" pitchFamily="2" charset="2"/>
              <a:buChar char="ü"/>
            </a:pPr>
            <a:r>
              <a:rPr lang="en-US" dirty="0"/>
              <a:t>Checking that your intended publication sources are indexed in Scopus etc.</a:t>
            </a:r>
          </a:p>
          <a:p>
            <a:pPr>
              <a:buFont typeface="Wingdings" pitchFamily="2" charset="2"/>
              <a:buChar char="ü"/>
            </a:pPr>
            <a:r>
              <a:rPr lang="en-US" dirty="0"/>
              <a:t>Making your work (publications &amp; data) open access.</a:t>
            </a:r>
          </a:p>
          <a:p>
            <a:endParaRPr lang="en-US" dirty="0"/>
          </a:p>
        </p:txBody>
      </p:sp>
    </p:spTree>
    <p:extLst>
      <p:ext uri="{BB962C8B-B14F-4D97-AF65-F5344CB8AC3E}">
        <p14:creationId xmlns:p14="http://schemas.microsoft.com/office/powerpoint/2010/main" val="180580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EFF1A-BB9E-E140-9D7F-A84F559A28A4}"/>
              </a:ext>
            </a:extLst>
          </p:cNvPr>
          <p:cNvSpPr>
            <a:spLocks noGrp="1"/>
          </p:cNvSpPr>
          <p:nvPr>
            <p:ph type="title"/>
          </p:nvPr>
        </p:nvSpPr>
        <p:spPr>
          <a:xfrm>
            <a:off x="0" y="730885"/>
            <a:ext cx="12192000" cy="1325563"/>
          </a:xfrm>
        </p:spPr>
        <p:txBody>
          <a:bodyPr/>
          <a:lstStyle/>
          <a:p>
            <a:r>
              <a:rPr lang="en-US" sz="3200" b="1" dirty="0">
                <a:solidFill>
                  <a:schemeClr val="accent5">
                    <a:lumMod val="75000"/>
                  </a:schemeClr>
                </a:solidFill>
                <a:latin typeface="+mn-lt"/>
              </a:rPr>
              <a:t>2. </a:t>
            </a:r>
            <a:r>
              <a:rPr lang="en-IE" sz="3200" b="1" dirty="0">
                <a:solidFill>
                  <a:schemeClr val="accent5">
                    <a:lumMod val="75000"/>
                  </a:schemeClr>
                </a:solidFill>
                <a:latin typeface="+mn-lt"/>
              </a:rPr>
              <a:t>Common tools for gathering research impact metrics and qualitative evidence for public scholarship.</a:t>
            </a:r>
            <a:br>
              <a:rPr lang="en-IE" dirty="0"/>
            </a:br>
            <a:r>
              <a:rPr lang="en-IE" dirty="0"/>
              <a:t> </a:t>
            </a:r>
            <a:endParaRPr lang="en-US" dirty="0"/>
          </a:p>
        </p:txBody>
      </p:sp>
      <p:sp>
        <p:nvSpPr>
          <p:cNvPr id="3" name="Content Placeholder 2">
            <a:extLst>
              <a:ext uri="{FF2B5EF4-FFF2-40B4-BE49-F238E27FC236}">
                <a16:creationId xmlns:a16="http://schemas.microsoft.com/office/drawing/2014/main" id="{CEA5D6F0-EBBD-4C4D-A902-03F7339977B4}"/>
              </a:ext>
            </a:extLst>
          </p:cNvPr>
          <p:cNvSpPr>
            <a:spLocks noGrp="1"/>
          </p:cNvSpPr>
          <p:nvPr>
            <p:ph idx="1"/>
          </p:nvPr>
        </p:nvSpPr>
        <p:spPr>
          <a:xfrm>
            <a:off x="537755" y="1794933"/>
            <a:ext cx="10515600" cy="4200918"/>
          </a:xfrm>
        </p:spPr>
        <p:txBody>
          <a:bodyPr/>
          <a:lstStyle/>
          <a:p>
            <a:r>
              <a:rPr lang="en-US" dirty="0"/>
              <a:t>Tools: availability, coverage, location</a:t>
            </a:r>
          </a:p>
          <a:p>
            <a:r>
              <a:rPr lang="en-US" dirty="0"/>
              <a:t>Case study template</a:t>
            </a:r>
          </a:p>
          <a:p>
            <a:r>
              <a:rPr lang="en-US" dirty="0"/>
              <a:t>Manual collection (surveys, </a:t>
            </a:r>
            <a:r>
              <a:rPr lang="en-US" dirty="0" err="1"/>
              <a:t>questionaires</a:t>
            </a:r>
            <a:r>
              <a:rPr lang="en-US" dirty="0"/>
              <a:t>).</a:t>
            </a:r>
          </a:p>
        </p:txBody>
      </p:sp>
    </p:spTree>
    <p:extLst>
      <p:ext uri="{BB962C8B-B14F-4D97-AF65-F5344CB8AC3E}">
        <p14:creationId xmlns:p14="http://schemas.microsoft.com/office/powerpoint/2010/main" val="2172789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724EB-FBF6-8441-B6BE-C299E230648B}"/>
              </a:ext>
            </a:extLst>
          </p:cNvPr>
          <p:cNvPicPr>
            <a:picLocks noChangeAspect="1"/>
          </p:cNvPicPr>
          <p:nvPr/>
        </p:nvPicPr>
        <p:blipFill>
          <a:blip r:embed="rId2"/>
          <a:stretch>
            <a:fillRect/>
          </a:stretch>
        </p:blipFill>
        <p:spPr>
          <a:xfrm>
            <a:off x="2738152" y="5749631"/>
            <a:ext cx="2159000" cy="939800"/>
          </a:xfrm>
          <a:prstGeom prst="rect">
            <a:avLst/>
          </a:prstGeom>
        </p:spPr>
      </p:pic>
      <p:pic>
        <p:nvPicPr>
          <p:cNvPr id="11" name="Picture 10">
            <a:extLst>
              <a:ext uri="{FF2B5EF4-FFF2-40B4-BE49-F238E27FC236}">
                <a16:creationId xmlns:a16="http://schemas.microsoft.com/office/drawing/2014/main" id="{E8D2F52A-63E4-484E-B996-FBC8724B0A8F}"/>
              </a:ext>
            </a:extLst>
          </p:cNvPr>
          <p:cNvPicPr>
            <a:picLocks noChangeAspect="1"/>
          </p:cNvPicPr>
          <p:nvPr/>
        </p:nvPicPr>
        <p:blipFill>
          <a:blip r:embed="rId3"/>
          <a:stretch>
            <a:fillRect/>
          </a:stretch>
        </p:blipFill>
        <p:spPr>
          <a:xfrm>
            <a:off x="5240003" y="802832"/>
            <a:ext cx="3730944" cy="1081433"/>
          </a:xfrm>
          <a:prstGeom prst="rect">
            <a:avLst/>
          </a:prstGeom>
        </p:spPr>
      </p:pic>
      <p:pic>
        <p:nvPicPr>
          <p:cNvPr id="13" name="Picture 12">
            <a:extLst>
              <a:ext uri="{FF2B5EF4-FFF2-40B4-BE49-F238E27FC236}">
                <a16:creationId xmlns:a16="http://schemas.microsoft.com/office/drawing/2014/main" id="{416F0E03-EB34-AC4E-B872-19FD5C9212FE}"/>
              </a:ext>
            </a:extLst>
          </p:cNvPr>
          <p:cNvPicPr>
            <a:picLocks noChangeAspect="1"/>
          </p:cNvPicPr>
          <p:nvPr/>
        </p:nvPicPr>
        <p:blipFill>
          <a:blip r:embed="rId4"/>
          <a:stretch>
            <a:fillRect/>
          </a:stretch>
        </p:blipFill>
        <p:spPr>
          <a:xfrm>
            <a:off x="6329945" y="3722409"/>
            <a:ext cx="2336800" cy="863600"/>
          </a:xfrm>
          <a:prstGeom prst="rect">
            <a:avLst/>
          </a:prstGeom>
        </p:spPr>
      </p:pic>
      <p:pic>
        <p:nvPicPr>
          <p:cNvPr id="15" name="Picture 14">
            <a:extLst>
              <a:ext uri="{FF2B5EF4-FFF2-40B4-BE49-F238E27FC236}">
                <a16:creationId xmlns:a16="http://schemas.microsoft.com/office/drawing/2014/main" id="{821CA482-B89D-B043-8C65-7D7E00EB651A}"/>
              </a:ext>
            </a:extLst>
          </p:cNvPr>
          <p:cNvPicPr>
            <a:picLocks noChangeAspect="1"/>
          </p:cNvPicPr>
          <p:nvPr/>
        </p:nvPicPr>
        <p:blipFill>
          <a:blip r:embed="rId5"/>
          <a:stretch>
            <a:fillRect/>
          </a:stretch>
        </p:blipFill>
        <p:spPr>
          <a:xfrm>
            <a:off x="9683475" y="3323522"/>
            <a:ext cx="1904785" cy="1523828"/>
          </a:xfrm>
          <a:prstGeom prst="rect">
            <a:avLst/>
          </a:prstGeom>
        </p:spPr>
      </p:pic>
      <p:pic>
        <p:nvPicPr>
          <p:cNvPr id="17" name="Picture 16">
            <a:extLst>
              <a:ext uri="{FF2B5EF4-FFF2-40B4-BE49-F238E27FC236}">
                <a16:creationId xmlns:a16="http://schemas.microsoft.com/office/drawing/2014/main" id="{0C664E0E-10F1-A442-BA4C-14306D13FE3E}"/>
              </a:ext>
            </a:extLst>
          </p:cNvPr>
          <p:cNvPicPr>
            <a:picLocks noChangeAspect="1"/>
          </p:cNvPicPr>
          <p:nvPr/>
        </p:nvPicPr>
        <p:blipFill>
          <a:blip r:embed="rId6"/>
          <a:stretch>
            <a:fillRect/>
          </a:stretch>
        </p:blipFill>
        <p:spPr>
          <a:xfrm>
            <a:off x="307051" y="2467418"/>
            <a:ext cx="1651000" cy="901700"/>
          </a:xfrm>
          <a:prstGeom prst="rect">
            <a:avLst/>
          </a:prstGeom>
        </p:spPr>
      </p:pic>
      <p:pic>
        <p:nvPicPr>
          <p:cNvPr id="19" name="Picture 18">
            <a:extLst>
              <a:ext uri="{FF2B5EF4-FFF2-40B4-BE49-F238E27FC236}">
                <a16:creationId xmlns:a16="http://schemas.microsoft.com/office/drawing/2014/main" id="{F8C42D2B-25FE-434E-9AF8-CD3EAE7CD72D}"/>
              </a:ext>
            </a:extLst>
          </p:cNvPr>
          <p:cNvPicPr>
            <a:picLocks noChangeAspect="1"/>
          </p:cNvPicPr>
          <p:nvPr/>
        </p:nvPicPr>
        <p:blipFill>
          <a:blip r:embed="rId7"/>
          <a:stretch>
            <a:fillRect/>
          </a:stretch>
        </p:blipFill>
        <p:spPr>
          <a:xfrm>
            <a:off x="423234" y="3746008"/>
            <a:ext cx="2016974" cy="1260609"/>
          </a:xfrm>
          <a:prstGeom prst="rect">
            <a:avLst/>
          </a:prstGeom>
        </p:spPr>
      </p:pic>
      <p:pic>
        <p:nvPicPr>
          <p:cNvPr id="21" name="Picture 20">
            <a:extLst>
              <a:ext uri="{FF2B5EF4-FFF2-40B4-BE49-F238E27FC236}">
                <a16:creationId xmlns:a16="http://schemas.microsoft.com/office/drawing/2014/main" id="{158E2785-B2EE-DA41-81B2-553B65A1336D}"/>
              </a:ext>
            </a:extLst>
          </p:cNvPr>
          <p:cNvPicPr>
            <a:picLocks noChangeAspect="1"/>
          </p:cNvPicPr>
          <p:nvPr/>
        </p:nvPicPr>
        <p:blipFill>
          <a:blip r:embed="rId8"/>
          <a:stretch>
            <a:fillRect/>
          </a:stretch>
        </p:blipFill>
        <p:spPr>
          <a:xfrm>
            <a:off x="6158552" y="5760445"/>
            <a:ext cx="3112514" cy="757470"/>
          </a:xfrm>
          <a:prstGeom prst="rect">
            <a:avLst/>
          </a:prstGeom>
        </p:spPr>
      </p:pic>
      <p:pic>
        <p:nvPicPr>
          <p:cNvPr id="23" name="Picture 22">
            <a:extLst>
              <a:ext uri="{FF2B5EF4-FFF2-40B4-BE49-F238E27FC236}">
                <a16:creationId xmlns:a16="http://schemas.microsoft.com/office/drawing/2014/main" id="{B7DFCFEF-5377-0F4B-BAED-D67B33273C0C}"/>
              </a:ext>
            </a:extLst>
          </p:cNvPr>
          <p:cNvPicPr>
            <a:picLocks noChangeAspect="1"/>
          </p:cNvPicPr>
          <p:nvPr/>
        </p:nvPicPr>
        <p:blipFill>
          <a:blip r:embed="rId9"/>
          <a:stretch>
            <a:fillRect/>
          </a:stretch>
        </p:blipFill>
        <p:spPr>
          <a:xfrm>
            <a:off x="9271066" y="1753255"/>
            <a:ext cx="2760744" cy="1447380"/>
          </a:xfrm>
          <a:prstGeom prst="rect">
            <a:avLst/>
          </a:prstGeom>
        </p:spPr>
      </p:pic>
      <p:pic>
        <p:nvPicPr>
          <p:cNvPr id="25" name="Picture 24">
            <a:extLst>
              <a:ext uri="{FF2B5EF4-FFF2-40B4-BE49-F238E27FC236}">
                <a16:creationId xmlns:a16="http://schemas.microsoft.com/office/drawing/2014/main" id="{78FFE168-53A6-A84F-A4B2-FBDE753F0B2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51748" y="3119191"/>
            <a:ext cx="2419500" cy="1269090"/>
          </a:xfrm>
          <a:prstGeom prst="rect">
            <a:avLst/>
          </a:prstGeom>
        </p:spPr>
      </p:pic>
      <p:pic>
        <p:nvPicPr>
          <p:cNvPr id="27" name="Picture 26">
            <a:extLst>
              <a:ext uri="{FF2B5EF4-FFF2-40B4-BE49-F238E27FC236}">
                <a16:creationId xmlns:a16="http://schemas.microsoft.com/office/drawing/2014/main" id="{D1E8E62B-A6C7-0A41-913F-1714C6573C3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86068" y="4667410"/>
            <a:ext cx="5169168" cy="892392"/>
          </a:xfrm>
          <a:prstGeom prst="rect">
            <a:avLst/>
          </a:prstGeom>
        </p:spPr>
      </p:pic>
      <p:pic>
        <p:nvPicPr>
          <p:cNvPr id="29" name="Picture 28">
            <a:extLst>
              <a:ext uri="{FF2B5EF4-FFF2-40B4-BE49-F238E27FC236}">
                <a16:creationId xmlns:a16="http://schemas.microsoft.com/office/drawing/2014/main" id="{A604E046-B404-F844-8143-DC4C1C72022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826" y="5381597"/>
            <a:ext cx="2378999" cy="951600"/>
          </a:xfrm>
          <a:prstGeom prst="rect">
            <a:avLst/>
          </a:prstGeom>
        </p:spPr>
      </p:pic>
      <p:pic>
        <p:nvPicPr>
          <p:cNvPr id="31" name="Picture 30">
            <a:extLst>
              <a:ext uri="{FF2B5EF4-FFF2-40B4-BE49-F238E27FC236}">
                <a16:creationId xmlns:a16="http://schemas.microsoft.com/office/drawing/2014/main" id="{6EAF1F8E-7DE4-3145-BA5B-C85F9A954F9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1748" y="2283785"/>
            <a:ext cx="1834450" cy="575301"/>
          </a:xfrm>
          <a:prstGeom prst="rect">
            <a:avLst/>
          </a:prstGeom>
        </p:spPr>
      </p:pic>
      <p:pic>
        <p:nvPicPr>
          <p:cNvPr id="33" name="Picture 32">
            <a:extLst>
              <a:ext uri="{FF2B5EF4-FFF2-40B4-BE49-F238E27FC236}">
                <a16:creationId xmlns:a16="http://schemas.microsoft.com/office/drawing/2014/main" id="{CB8BDFA8-75C6-A343-9A9F-F9700E10C5D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12313" y="751272"/>
            <a:ext cx="1347510" cy="1323660"/>
          </a:xfrm>
          <a:prstGeom prst="rect">
            <a:avLst/>
          </a:prstGeom>
        </p:spPr>
      </p:pic>
      <p:pic>
        <p:nvPicPr>
          <p:cNvPr id="35" name="Picture 34">
            <a:extLst>
              <a:ext uri="{FF2B5EF4-FFF2-40B4-BE49-F238E27FC236}">
                <a16:creationId xmlns:a16="http://schemas.microsoft.com/office/drawing/2014/main" id="{DD499F2C-F97C-4F48-B279-5582A967A241}"/>
              </a:ext>
            </a:extLst>
          </p:cNvPr>
          <p:cNvPicPr>
            <a:picLocks noChangeAspect="1"/>
          </p:cNvPicPr>
          <p:nvPr/>
        </p:nvPicPr>
        <p:blipFill>
          <a:blip r:embed="rId15"/>
          <a:stretch>
            <a:fillRect/>
          </a:stretch>
        </p:blipFill>
        <p:spPr>
          <a:xfrm>
            <a:off x="9777105" y="4920596"/>
            <a:ext cx="2222069" cy="1412601"/>
          </a:xfrm>
          <a:prstGeom prst="rect">
            <a:avLst/>
          </a:prstGeom>
        </p:spPr>
      </p:pic>
      <p:pic>
        <p:nvPicPr>
          <p:cNvPr id="37" name="Picture 36">
            <a:extLst>
              <a:ext uri="{FF2B5EF4-FFF2-40B4-BE49-F238E27FC236}">
                <a16:creationId xmlns:a16="http://schemas.microsoft.com/office/drawing/2014/main" id="{858860ED-5BA3-6246-B5DE-16F24E55117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09171" y="1100384"/>
            <a:ext cx="2066482" cy="1162159"/>
          </a:xfrm>
          <a:prstGeom prst="rect">
            <a:avLst/>
          </a:prstGeom>
        </p:spPr>
      </p:pic>
      <p:pic>
        <p:nvPicPr>
          <p:cNvPr id="39" name="Picture 38">
            <a:extLst>
              <a:ext uri="{FF2B5EF4-FFF2-40B4-BE49-F238E27FC236}">
                <a16:creationId xmlns:a16="http://schemas.microsoft.com/office/drawing/2014/main" id="{393603C6-C3D1-6140-9FED-DB73A64D4387}"/>
              </a:ext>
            </a:extLst>
          </p:cNvPr>
          <p:cNvPicPr>
            <a:picLocks noChangeAspect="1"/>
          </p:cNvPicPr>
          <p:nvPr/>
        </p:nvPicPr>
        <p:blipFill>
          <a:blip r:embed="rId17"/>
          <a:stretch>
            <a:fillRect/>
          </a:stretch>
        </p:blipFill>
        <p:spPr>
          <a:xfrm>
            <a:off x="5382496" y="2223321"/>
            <a:ext cx="2746518" cy="949059"/>
          </a:xfrm>
          <a:prstGeom prst="rect">
            <a:avLst/>
          </a:prstGeom>
        </p:spPr>
      </p:pic>
      <p:sp>
        <p:nvSpPr>
          <p:cNvPr id="2" name="TextBox 1">
            <a:extLst>
              <a:ext uri="{FF2B5EF4-FFF2-40B4-BE49-F238E27FC236}">
                <a16:creationId xmlns:a16="http://schemas.microsoft.com/office/drawing/2014/main" id="{051031C4-94F4-4A4C-BEFA-653408D9D5F3}"/>
              </a:ext>
            </a:extLst>
          </p:cNvPr>
          <p:cNvSpPr txBox="1"/>
          <p:nvPr/>
        </p:nvSpPr>
        <p:spPr>
          <a:xfrm>
            <a:off x="1169089" y="134160"/>
            <a:ext cx="95469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79646">
                    <a:lumMod val="75000"/>
                  </a:srgbClr>
                </a:solidFill>
                <a:effectLst/>
                <a:uLnTx/>
                <a:uFillTx/>
                <a:latin typeface="Calibri"/>
                <a:ea typeface="+mn-ea"/>
                <a:cs typeface="+mn-cs"/>
              </a:rPr>
              <a:t>A confusing array of tools available for research evaluation and reporting.</a:t>
            </a:r>
          </a:p>
        </p:txBody>
      </p:sp>
    </p:spTree>
    <p:extLst>
      <p:ext uri="{BB962C8B-B14F-4D97-AF65-F5344CB8AC3E}">
        <p14:creationId xmlns:p14="http://schemas.microsoft.com/office/powerpoint/2010/main" val="1274543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8B654-68E4-EA45-AB5D-7F44C8308AB3}"/>
              </a:ext>
            </a:extLst>
          </p:cNvPr>
          <p:cNvSpPr txBox="1"/>
          <p:nvPr/>
        </p:nvSpPr>
        <p:spPr>
          <a:xfrm>
            <a:off x="8390964" y="4733548"/>
            <a:ext cx="3287031" cy="1754326"/>
          </a:xfrm>
          <a:prstGeom prst="rect">
            <a:avLst/>
          </a:prstGeom>
          <a:noFill/>
        </p:spPr>
        <p:txBody>
          <a:bodyPr wrap="square" rtlCol="0">
            <a:spAutoFit/>
          </a:bodyPr>
          <a:lstStyle/>
          <a:p>
            <a:r>
              <a:rPr lang="en-US" dirty="0"/>
              <a:t>– From The EIFL Digital Research Literacy Training Outline</a:t>
            </a:r>
            <a:br>
              <a:rPr lang="en-US" dirty="0"/>
            </a:br>
            <a:r>
              <a:rPr lang="en-US" dirty="0">
                <a:hlinkClick r:id="rId2"/>
              </a:rPr>
              <a:t>https://www.eifl.net/system/files/resources/202011/digital_research_literacy_training_outline_revnov2020_0.pdf</a:t>
            </a:r>
            <a:r>
              <a:rPr lang="en-US" dirty="0"/>
              <a:t>  </a:t>
            </a:r>
          </a:p>
        </p:txBody>
      </p:sp>
      <p:pic>
        <p:nvPicPr>
          <p:cNvPr id="3" name="Picture 2">
            <a:extLst>
              <a:ext uri="{FF2B5EF4-FFF2-40B4-BE49-F238E27FC236}">
                <a16:creationId xmlns:a16="http://schemas.microsoft.com/office/drawing/2014/main" id="{6F7C707D-2CE9-5441-863D-EBBF56155D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94"/>
            <a:ext cx="7969375" cy="6858000"/>
          </a:xfrm>
          <a:prstGeom prst="rect">
            <a:avLst/>
          </a:prstGeom>
          <a:ln>
            <a:solidFill>
              <a:schemeClr val="tx2"/>
            </a:solidFill>
          </a:ln>
        </p:spPr>
      </p:pic>
    </p:spTree>
    <p:extLst>
      <p:ext uri="{BB962C8B-B14F-4D97-AF65-F5344CB8AC3E}">
        <p14:creationId xmlns:p14="http://schemas.microsoft.com/office/powerpoint/2010/main" val="3926918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8229600" cy="562429"/>
          </a:xfrm>
        </p:spPr>
        <p:txBody>
          <a:bodyPr>
            <a:normAutofit/>
          </a:bodyPr>
          <a:lstStyle/>
          <a:p>
            <a:r>
              <a:rPr lang="en-US" sz="2800" b="1" dirty="0">
                <a:solidFill>
                  <a:srgbClr val="FF00FF"/>
                </a:solidFill>
              </a:rPr>
              <a:t>The tools</a:t>
            </a:r>
          </a:p>
        </p:txBody>
      </p:sp>
      <p:sp>
        <p:nvSpPr>
          <p:cNvPr id="3" name="Content Placeholder 2"/>
          <p:cNvSpPr>
            <a:spLocks noGrp="1"/>
          </p:cNvSpPr>
          <p:nvPr>
            <p:ph idx="1"/>
          </p:nvPr>
        </p:nvSpPr>
        <p:spPr>
          <a:xfrm>
            <a:off x="931333" y="716041"/>
            <a:ext cx="9144000" cy="5987142"/>
          </a:xfrm>
        </p:spPr>
        <p:txBody>
          <a:bodyPr>
            <a:normAutofit fontScale="32500" lnSpcReduction="20000"/>
          </a:bodyPr>
          <a:lstStyle/>
          <a:p>
            <a:pPr>
              <a:lnSpc>
                <a:spcPct val="160000"/>
              </a:lnSpc>
            </a:pPr>
            <a:r>
              <a:rPr lang="en-US" sz="6000" dirty="0"/>
              <a:t>Institutional CRIS (Research information system – if available); other sources of institutional information.</a:t>
            </a:r>
          </a:p>
          <a:p>
            <a:pPr>
              <a:lnSpc>
                <a:spcPct val="160000"/>
              </a:lnSpc>
            </a:pPr>
            <a:r>
              <a:rPr lang="en-US" sz="6000" dirty="0"/>
              <a:t>Your institutional repository</a:t>
            </a:r>
          </a:p>
          <a:p>
            <a:pPr>
              <a:lnSpc>
                <a:spcPct val="160000"/>
              </a:lnSpc>
            </a:pPr>
            <a:r>
              <a:rPr lang="en-US" sz="6000" dirty="0"/>
              <a:t>Subscribed resources (if available):</a:t>
            </a:r>
          </a:p>
          <a:p>
            <a:pPr lvl="1">
              <a:lnSpc>
                <a:spcPct val="160000"/>
              </a:lnSpc>
            </a:pPr>
            <a:r>
              <a:rPr lang="en-US" sz="6000" dirty="0"/>
              <a:t>Web of Science, </a:t>
            </a:r>
            <a:r>
              <a:rPr lang="en-US" sz="6000" dirty="0" err="1"/>
              <a:t>InCites</a:t>
            </a:r>
            <a:r>
              <a:rPr lang="en-US" sz="6000" dirty="0"/>
              <a:t>, Essential Science Indicators</a:t>
            </a:r>
          </a:p>
          <a:p>
            <a:pPr lvl="1">
              <a:lnSpc>
                <a:spcPct val="160000"/>
              </a:lnSpc>
            </a:pPr>
            <a:r>
              <a:rPr lang="en-US" sz="6000" dirty="0"/>
              <a:t>Scopus and </a:t>
            </a:r>
            <a:r>
              <a:rPr lang="en-US" sz="6000" dirty="0" err="1"/>
              <a:t>SciVal</a:t>
            </a:r>
            <a:endParaRPr lang="en-US" sz="6000" dirty="0"/>
          </a:p>
          <a:p>
            <a:pPr>
              <a:lnSpc>
                <a:spcPct val="160000"/>
              </a:lnSpc>
            </a:pPr>
            <a:r>
              <a:rPr lang="en-US" sz="6000" dirty="0"/>
              <a:t>Google Scholar, Google Citations, Publish or Perish, </a:t>
            </a:r>
            <a:r>
              <a:rPr lang="en-US" sz="6000" dirty="0" err="1"/>
              <a:t>ResearcherID</a:t>
            </a:r>
            <a:r>
              <a:rPr lang="en-US" sz="6000" dirty="0"/>
              <a:t>, </a:t>
            </a:r>
            <a:r>
              <a:rPr lang="en-US" sz="6000" dirty="0" err="1"/>
              <a:t>Lens.Org</a:t>
            </a:r>
            <a:r>
              <a:rPr lang="en-US" sz="6000" dirty="0"/>
              <a:t>, Microsoft Academic Search… etc.</a:t>
            </a:r>
          </a:p>
          <a:p>
            <a:pPr>
              <a:lnSpc>
                <a:spcPct val="160000"/>
              </a:lnSpc>
            </a:pPr>
            <a:r>
              <a:rPr lang="en-US" sz="6000" dirty="0" err="1"/>
              <a:t>Altmetric</a:t>
            </a:r>
            <a:r>
              <a:rPr lang="en-US" sz="6000" dirty="0"/>
              <a:t> tools (</a:t>
            </a:r>
            <a:r>
              <a:rPr lang="en-US" sz="6000" dirty="0" err="1"/>
              <a:t>Altmetric.com</a:t>
            </a:r>
            <a:r>
              <a:rPr lang="en-US" sz="6000" dirty="0"/>
              <a:t>; </a:t>
            </a:r>
            <a:r>
              <a:rPr lang="en-US" sz="6000" dirty="0" err="1"/>
              <a:t>PlumX</a:t>
            </a:r>
            <a:r>
              <a:rPr lang="en-US" sz="6000" dirty="0"/>
              <a:t>)</a:t>
            </a:r>
          </a:p>
          <a:p>
            <a:pPr>
              <a:lnSpc>
                <a:spcPct val="160000"/>
              </a:lnSpc>
            </a:pPr>
            <a:r>
              <a:rPr lang="en-US" sz="6000" dirty="0"/>
              <a:t>ORCID</a:t>
            </a:r>
          </a:p>
          <a:p>
            <a:pPr>
              <a:lnSpc>
                <a:spcPct val="160000"/>
              </a:lnSpc>
            </a:pPr>
            <a:r>
              <a:rPr lang="en-US" sz="6000" dirty="0"/>
              <a:t>Data </a:t>
            </a:r>
            <a:r>
              <a:rPr lang="en-US" sz="6000" dirty="0" err="1"/>
              <a:t>visualisation</a:t>
            </a:r>
            <a:r>
              <a:rPr lang="en-US" sz="6000" dirty="0"/>
              <a:t> tools (Tableau Public, </a:t>
            </a:r>
            <a:r>
              <a:rPr lang="en-US" sz="6000" dirty="0" err="1"/>
              <a:t>Canva.com</a:t>
            </a:r>
            <a:r>
              <a:rPr lang="en-US" sz="6000" dirty="0"/>
              <a:t>, Piktochart)</a:t>
            </a:r>
          </a:p>
          <a:p>
            <a:pPr>
              <a:lnSpc>
                <a:spcPct val="160000"/>
              </a:lnSpc>
            </a:pPr>
            <a:r>
              <a:rPr lang="en-US" sz="6000" dirty="0"/>
              <a:t>Research Impact Case Study templates</a:t>
            </a:r>
          </a:p>
          <a:p>
            <a:pPr marL="0" indent="0">
              <a:buNone/>
            </a:pPr>
            <a:endParaRPr lang="en-US" dirty="0"/>
          </a:p>
        </p:txBody>
      </p:sp>
    </p:spTree>
    <p:extLst>
      <p:ext uri="{BB962C8B-B14F-4D97-AF65-F5344CB8AC3E}">
        <p14:creationId xmlns:p14="http://schemas.microsoft.com/office/powerpoint/2010/main" val="413306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3200" b="1" dirty="0"/>
              <a:t>Bibliometrics Tools: Functionality </a:t>
            </a:r>
            <a:r>
              <a:rPr lang="en-US" sz="3200" dirty="0">
                <a:solidFill>
                  <a:schemeClr val="accent5">
                    <a:lumMod val="75000"/>
                  </a:schemeClr>
                </a:solidFill>
              </a:rPr>
              <a:t>(‘S’=Subscription required)</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0" y="421486"/>
          <a:ext cx="12016678" cy="6383428"/>
        </p:xfrm>
        <a:graphic>
          <a:graphicData uri="http://schemas.openxmlformats.org/drawingml/2006/table">
            <a:tbl>
              <a:tblPr firstRow="1" bandRow="1">
                <a:tableStyleId>{5C22544A-7EE6-4342-B048-85BDC9FD1C3A}</a:tableStyleId>
              </a:tblPr>
              <a:tblGrid>
                <a:gridCol w="3803073">
                  <a:extLst>
                    <a:ext uri="{9D8B030D-6E8A-4147-A177-3AD203B41FA5}">
                      <a16:colId xmlns:a16="http://schemas.microsoft.com/office/drawing/2014/main" val="744661383"/>
                    </a:ext>
                  </a:extLst>
                </a:gridCol>
                <a:gridCol w="1392382">
                  <a:extLst>
                    <a:ext uri="{9D8B030D-6E8A-4147-A177-3AD203B41FA5}">
                      <a16:colId xmlns:a16="http://schemas.microsoft.com/office/drawing/2014/main" val="1676760960"/>
                    </a:ext>
                  </a:extLst>
                </a:gridCol>
                <a:gridCol w="1808018">
                  <a:extLst>
                    <a:ext uri="{9D8B030D-6E8A-4147-A177-3AD203B41FA5}">
                      <a16:colId xmlns:a16="http://schemas.microsoft.com/office/drawing/2014/main" val="3122561512"/>
                    </a:ext>
                  </a:extLst>
                </a:gridCol>
                <a:gridCol w="1600200">
                  <a:extLst>
                    <a:ext uri="{9D8B030D-6E8A-4147-A177-3AD203B41FA5}">
                      <a16:colId xmlns:a16="http://schemas.microsoft.com/office/drawing/2014/main" val="1005246979"/>
                    </a:ext>
                  </a:extLst>
                </a:gridCol>
                <a:gridCol w="1246909">
                  <a:extLst>
                    <a:ext uri="{9D8B030D-6E8A-4147-A177-3AD203B41FA5}">
                      <a16:colId xmlns:a16="http://schemas.microsoft.com/office/drawing/2014/main" val="3972203010"/>
                    </a:ext>
                  </a:extLst>
                </a:gridCol>
                <a:gridCol w="2166096">
                  <a:extLst>
                    <a:ext uri="{9D8B030D-6E8A-4147-A177-3AD203B41FA5}">
                      <a16:colId xmlns:a16="http://schemas.microsoft.com/office/drawing/2014/main" val="628364853"/>
                    </a:ext>
                  </a:extLst>
                </a:gridCol>
              </a:tblGrid>
              <a:tr h="391314">
                <a:tc>
                  <a:txBody>
                    <a:bodyPr/>
                    <a:lstStyle/>
                    <a:p>
                      <a:r>
                        <a:rPr lang="en-US" sz="2400" dirty="0"/>
                        <a:t>Name</a:t>
                      </a:r>
                    </a:p>
                  </a:txBody>
                  <a:tcPr/>
                </a:tc>
                <a:tc>
                  <a:txBody>
                    <a:bodyPr/>
                    <a:lstStyle/>
                    <a:p>
                      <a:r>
                        <a:rPr lang="en-US" sz="2400" dirty="0"/>
                        <a:t>Metrics</a:t>
                      </a:r>
                    </a:p>
                  </a:txBody>
                  <a:tcPr/>
                </a:tc>
                <a:tc>
                  <a:txBody>
                    <a:bodyPr/>
                    <a:lstStyle/>
                    <a:p>
                      <a:r>
                        <a:rPr lang="en-US" sz="2400" dirty="0"/>
                        <a:t>Researcher</a:t>
                      </a:r>
                    </a:p>
                  </a:txBody>
                  <a:tcPr/>
                </a:tc>
                <a:tc>
                  <a:txBody>
                    <a:bodyPr/>
                    <a:lstStyle/>
                    <a:p>
                      <a:r>
                        <a:rPr lang="en-US" sz="2400" dirty="0"/>
                        <a:t>Institution</a:t>
                      </a:r>
                    </a:p>
                  </a:txBody>
                  <a:tcPr/>
                </a:tc>
                <a:tc>
                  <a:txBody>
                    <a:bodyPr/>
                    <a:lstStyle/>
                    <a:p>
                      <a:r>
                        <a:rPr lang="en-US" sz="2400" dirty="0"/>
                        <a:t>Country</a:t>
                      </a:r>
                    </a:p>
                  </a:txBody>
                  <a:tcPr/>
                </a:tc>
                <a:tc>
                  <a:txBody>
                    <a:bodyPr/>
                    <a:lstStyle/>
                    <a:p>
                      <a:r>
                        <a:rPr lang="en-US" sz="2400" dirty="0"/>
                        <a:t>Benchmarking</a:t>
                      </a:r>
                    </a:p>
                  </a:txBody>
                  <a:tcPr/>
                </a:tc>
                <a:extLst>
                  <a:ext uri="{0D108BD9-81ED-4DB2-BD59-A6C34878D82A}">
                    <a16:rowId xmlns:a16="http://schemas.microsoft.com/office/drawing/2014/main" val="734190543"/>
                  </a:ext>
                </a:extLst>
              </a:tr>
              <a:tr h="596436">
                <a:tc>
                  <a:txBody>
                    <a:bodyPr/>
                    <a:lstStyle/>
                    <a:p>
                      <a:r>
                        <a:rPr lang="en-US" sz="2400" b="1" dirty="0"/>
                        <a:t>Web of Science</a:t>
                      </a:r>
                    </a:p>
                  </a:txBody>
                  <a:tcPr/>
                </a:tc>
                <a:tc>
                  <a:txBody>
                    <a:bodyPr/>
                    <a:lstStyle/>
                    <a:p>
                      <a:r>
                        <a:rPr lang="en-US" sz="2000" dirty="0"/>
                        <a:t>Simple</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endParaRPr lang="en-US"/>
                    </a:p>
                  </a:txBody>
                  <a:tcPr/>
                </a:tc>
                <a:extLst>
                  <a:ext uri="{0D108BD9-81ED-4DB2-BD59-A6C34878D82A}">
                    <a16:rowId xmlns:a16="http://schemas.microsoft.com/office/drawing/2014/main" val="1343063463"/>
                  </a:ext>
                </a:extLst>
              </a:tr>
              <a:tr h="596436">
                <a:tc>
                  <a:txBody>
                    <a:bodyPr/>
                    <a:lstStyle/>
                    <a:p>
                      <a:r>
                        <a:rPr lang="en-US" sz="2400" b="1" dirty="0" err="1"/>
                        <a:t>InCites</a:t>
                      </a:r>
                      <a:endParaRPr lang="en-US" sz="2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Advanced</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        (S)</a:t>
                      </a:r>
                      <a:endParaRPr lang="en-US" dirty="0"/>
                    </a:p>
                  </a:txBody>
                  <a:tcPr/>
                </a:tc>
                <a:extLst>
                  <a:ext uri="{0D108BD9-81ED-4DB2-BD59-A6C34878D82A}">
                    <a16:rowId xmlns:a16="http://schemas.microsoft.com/office/drawing/2014/main" val="4132919877"/>
                  </a:ext>
                </a:extLst>
              </a:tr>
              <a:tr h="596436">
                <a:tc>
                  <a:txBody>
                    <a:bodyPr/>
                    <a:lstStyle/>
                    <a:p>
                      <a:r>
                        <a:rPr lang="en-US" sz="2400" b="1"/>
                        <a:t>Scopus</a:t>
                      </a:r>
                      <a:endParaRPr lang="en-US" sz="2400" b="1" dirty="0"/>
                    </a:p>
                  </a:txBody>
                  <a:tcPr/>
                </a:tc>
                <a:tc>
                  <a:txBody>
                    <a:bodyPr/>
                    <a:lstStyle/>
                    <a:p>
                      <a:r>
                        <a:rPr lang="en-US" sz="2000" dirty="0"/>
                        <a:t>Simple</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endParaRPr lang="en-US"/>
                    </a:p>
                  </a:txBody>
                  <a:tcPr/>
                </a:tc>
                <a:extLst>
                  <a:ext uri="{0D108BD9-81ED-4DB2-BD59-A6C34878D82A}">
                    <a16:rowId xmlns:a16="http://schemas.microsoft.com/office/drawing/2014/main" val="4142862432"/>
                  </a:ext>
                </a:extLst>
              </a:tr>
              <a:tr h="596436">
                <a:tc>
                  <a:txBody>
                    <a:bodyPr/>
                    <a:lstStyle/>
                    <a:p>
                      <a:r>
                        <a:rPr lang="en-US" sz="2400" b="1" dirty="0" err="1"/>
                        <a:t>SciVal</a:t>
                      </a:r>
                      <a:endParaRPr lang="en-US" sz="2400" b="1" dirty="0"/>
                    </a:p>
                  </a:txBody>
                  <a:tcPr/>
                </a:tc>
                <a:tc>
                  <a:txBody>
                    <a:bodyPr/>
                    <a:lstStyle/>
                    <a:p>
                      <a:r>
                        <a:rPr lang="en-US" sz="2000" dirty="0"/>
                        <a:t>Advanced</a:t>
                      </a:r>
                    </a:p>
                  </a:txBody>
                  <a:tcPr/>
                </a:tc>
                <a:tc>
                  <a:txBody>
                    <a:bodyPr/>
                    <a:lstStyle/>
                    <a:p>
                      <a:r>
                        <a:rPr lang="en-US" b="1" dirty="0">
                          <a:solidFill>
                            <a:srgbClr val="FF0000"/>
                          </a:solidFill>
                        </a:rPr>
                        <a:t>(S)</a:t>
                      </a:r>
                      <a:endParaRPr lang="en-US" dirty="0"/>
                    </a:p>
                  </a:txBody>
                  <a:tcPr/>
                </a:tc>
                <a:tc>
                  <a:txBody>
                    <a:bodyPr/>
                    <a:lstStyle/>
                    <a:p>
                      <a:r>
                        <a:rPr lang="en-US" b="1" dirty="0">
                          <a:solidFill>
                            <a:srgbClr val="FF0000"/>
                          </a:solidFill>
                        </a:rPr>
                        <a:t>(S)</a:t>
                      </a:r>
                      <a:endParaRPr lang="en-US" dirty="0"/>
                    </a:p>
                  </a:txBody>
                  <a:tcPr/>
                </a:tc>
                <a:tc>
                  <a:txBody>
                    <a:bodyPr/>
                    <a:lstStyle/>
                    <a:p>
                      <a:endParaRPr lang="en-US"/>
                    </a:p>
                  </a:txBody>
                  <a:tcPr/>
                </a:tc>
                <a:tc>
                  <a:txBody>
                    <a:bodyPr/>
                    <a:lstStyle/>
                    <a:p>
                      <a:r>
                        <a:rPr lang="en-US" dirty="0"/>
                        <a:t>        </a:t>
                      </a:r>
                      <a:r>
                        <a:rPr lang="en-US" b="1" dirty="0">
                          <a:solidFill>
                            <a:srgbClr val="FF0000"/>
                          </a:solidFill>
                        </a:rPr>
                        <a:t>(S)</a:t>
                      </a:r>
                      <a:endParaRPr lang="en-US" dirty="0"/>
                    </a:p>
                  </a:txBody>
                  <a:tcPr/>
                </a:tc>
                <a:extLst>
                  <a:ext uri="{0D108BD9-81ED-4DB2-BD59-A6C34878D82A}">
                    <a16:rowId xmlns:a16="http://schemas.microsoft.com/office/drawing/2014/main" val="2440782388"/>
                  </a:ext>
                </a:extLst>
              </a:tr>
              <a:tr h="596436">
                <a:tc>
                  <a:txBody>
                    <a:bodyPr/>
                    <a:lstStyle/>
                    <a:p>
                      <a:r>
                        <a:rPr lang="en-US" sz="2400" b="1" dirty="0"/>
                        <a:t>Dimensions</a:t>
                      </a:r>
                    </a:p>
                  </a:txBody>
                  <a:tcPr/>
                </a:tc>
                <a:tc>
                  <a:txBody>
                    <a:bodyPr/>
                    <a:lstStyle/>
                    <a:p>
                      <a:r>
                        <a:rPr lang="en-US" sz="2000" dirty="0"/>
                        <a:t>Advanced</a:t>
                      </a:r>
                    </a:p>
                  </a:txBody>
                  <a:tcPr/>
                </a:tc>
                <a:tc>
                  <a:txBody>
                    <a:bodyPr/>
                    <a:lstStyle/>
                    <a:p>
                      <a:endParaRPr lang="en-US" dirty="0"/>
                    </a:p>
                  </a:txBody>
                  <a:tcPr/>
                </a:tc>
                <a:tc>
                  <a:txBody>
                    <a:bodyPr/>
                    <a:lstStyle/>
                    <a:p>
                      <a:r>
                        <a:rPr lang="en-US" b="1" dirty="0">
                          <a:solidFill>
                            <a:srgbClr val="FF0000"/>
                          </a:solidFill>
                        </a:rPr>
                        <a:t> (S)</a:t>
                      </a:r>
                    </a:p>
                  </a:txBody>
                  <a:tcPr/>
                </a:tc>
                <a:tc>
                  <a:txBody>
                    <a:bodyPr/>
                    <a:lstStyle/>
                    <a:p>
                      <a:r>
                        <a:rPr lang="en-US" b="1" dirty="0">
                          <a:solidFill>
                            <a:srgbClr val="FF0000"/>
                          </a:solidFill>
                        </a:rPr>
                        <a:t>(S)</a:t>
                      </a:r>
                      <a:endParaRPr lang="en-US" dirty="0"/>
                    </a:p>
                  </a:txBody>
                  <a:tcPr/>
                </a:tc>
                <a:tc>
                  <a:txBody>
                    <a:bodyPr/>
                    <a:lstStyle/>
                    <a:p>
                      <a:endParaRPr lang="en-US" dirty="0"/>
                    </a:p>
                  </a:txBody>
                  <a:tcPr/>
                </a:tc>
                <a:extLst>
                  <a:ext uri="{0D108BD9-81ED-4DB2-BD59-A6C34878D82A}">
                    <a16:rowId xmlns:a16="http://schemas.microsoft.com/office/drawing/2014/main" val="515507278"/>
                  </a:ext>
                </a:extLst>
              </a:tr>
              <a:tr h="530715">
                <a:tc>
                  <a:txBody>
                    <a:bodyPr/>
                    <a:lstStyle/>
                    <a:p>
                      <a:r>
                        <a:rPr lang="en-US" sz="2400" b="1" dirty="0"/>
                        <a:t>Google Scholar</a:t>
                      </a:r>
                    </a:p>
                  </a:txBody>
                  <a:tcPr/>
                </a:tc>
                <a:tc>
                  <a:txBody>
                    <a:bodyPr/>
                    <a:lstStyle/>
                    <a:p>
                      <a:r>
                        <a:rPr lang="en-US" sz="2000" dirty="0"/>
                        <a:t>Simple</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3457113"/>
                  </a:ext>
                </a:extLst>
              </a:tr>
              <a:tr h="609600">
                <a:tc>
                  <a:txBody>
                    <a:bodyPr/>
                    <a:lstStyle/>
                    <a:p>
                      <a:r>
                        <a:rPr lang="en-US" sz="2400" b="1" dirty="0"/>
                        <a:t>Publish or Perish</a:t>
                      </a:r>
                    </a:p>
                  </a:txBody>
                  <a:tcPr/>
                </a:tc>
                <a:tc>
                  <a:txBody>
                    <a:bodyPr/>
                    <a:lstStyle/>
                    <a:p>
                      <a:r>
                        <a:rPr lang="en-US" sz="2000" dirty="0"/>
                        <a:t>Advanced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3112972"/>
                  </a:ext>
                </a:extLst>
              </a:tr>
              <a:tr h="599941">
                <a:tc>
                  <a:txBody>
                    <a:bodyPr/>
                    <a:lstStyle/>
                    <a:p>
                      <a:r>
                        <a:rPr lang="en-US" sz="2400" b="1" dirty="0"/>
                        <a:t>Microsoft Academic Search</a:t>
                      </a:r>
                    </a:p>
                  </a:txBody>
                  <a:tcPr/>
                </a:tc>
                <a:tc>
                  <a:txBody>
                    <a:bodyPr/>
                    <a:lstStyle/>
                    <a:p>
                      <a:r>
                        <a:rPr lang="en-US" sz="2000" dirty="0"/>
                        <a:t>Advanced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7634835"/>
                  </a:ext>
                </a:extLst>
              </a:tr>
              <a:tr h="601896">
                <a:tc>
                  <a:txBody>
                    <a:bodyPr/>
                    <a:lstStyle/>
                    <a:p>
                      <a:r>
                        <a:rPr lang="en-US" sz="2400" b="1" dirty="0" err="1"/>
                        <a:t>Lens.org</a:t>
                      </a:r>
                      <a:endParaRPr lang="en-US" sz="2400" b="1" dirty="0"/>
                    </a:p>
                  </a:txBody>
                  <a:tcPr/>
                </a:tc>
                <a:tc>
                  <a:txBody>
                    <a:bodyPr/>
                    <a:lstStyle/>
                    <a:p>
                      <a:r>
                        <a:rPr lang="en-US" sz="2000" dirty="0"/>
                        <a:t>Advanced</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0433490"/>
                  </a:ext>
                </a:extLst>
              </a:tr>
              <a:tr h="601896">
                <a:tc>
                  <a:txBody>
                    <a:bodyPr/>
                    <a:lstStyle/>
                    <a:p>
                      <a:r>
                        <a:rPr lang="en-US" sz="2400" b="1" dirty="0"/>
                        <a:t>1Findr</a:t>
                      </a:r>
                    </a:p>
                  </a:txBody>
                  <a:tcPr/>
                </a:tc>
                <a:tc>
                  <a:txBody>
                    <a:bodyPr/>
                    <a:lstStyle/>
                    <a:p>
                      <a:r>
                        <a:rPr lang="en-US" sz="2000" dirty="0"/>
                        <a:t>Minimal</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34671413"/>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998207"/>
            <a:ext cx="355600" cy="368531"/>
          </a:xfrm>
          <a:prstGeom prst="rect">
            <a:avLst/>
          </a:prstGeom>
        </p:spPr>
      </p:pic>
      <p:pic>
        <p:nvPicPr>
          <p:cNvPr id="14" name="Picture 13">
            <a:extLst>
              <a:ext uri="{FF2B5EF4-FFF2-40B4-BE49-F238E27FC236}">
                <a16:creationId xmlns:a16="http://schemas.microsoft.com/office/drawing/2014/main" id="{892679C3-2F1A-964F-8B55-A8C689684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4517785"/>
            <a:ext cx="355600" cy="368531"/>
          </a:xfrm>
          <a:prstGeom prst="rect">
            <a:avLst/>
          </a:prstGeom>
        </p:spPr>
      </p:pic>
      <p:pic>
        <p:nvPicPr>
          <p:cNvPr id="15" name="Picture 14">
            <a:extLst>
              <a:ext uri="{FF2B5EF4-FFF2-40B4-BE49-F238E27FC236}">
                <a16:creationId xmlns:a16="http://schemas.microsoft.com/office/drawing/2014/main" id="{04FF18C8-9519-2B49-AA80-30FFDAF5D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3356768"/>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1566971"/>
            <a:ext cx="355600" cy="368531"/>
          </a:xfrm>
          <a:prstGeom prst="rect">
            <a:avLst/>
          </a:prstGeom>
        </p:spPr>
      </p:pic>
      <p:pic>
        <p:nvPicPr>
          <p:cNvPr id="17" name="Picture 16">
            <a:extLst>
              <a:ext uri="{FF2B5EF4-FFF2-40B4-BE49-F238E27FC236}">
                <a16:creationId xmlns:a16="http://schemas.microsoft.com/office/drawing/2014/main" id="{733F0C43-9FC0-0044-AE5E-F7B194C37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580" y="2194371"/>
            <a:ext cx="355600" cy="368531"/>
          </a:xfrm>
          <a:prstGeom prst="rect">
            <a:avLst/>
          </a:prstGeom>
        </p:spPr>
      </p:pic>
      <p:pic>
        <p:nvPicPr>
          <p:cNvPr id="18" name="Picture 17">
            <a:extLst>
              <a:ext uri="{FF2B5EF4-FFF2-40B4-BE49-F238E27FC236}">
                <a16:creationId xmlns:a16="http://schemas.microsoft.com/office/drawing/2014/main" id="{3B1A67E4-72F1-1B4E-8EDA-29C6A8C20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580" y="2791237"/>
            <a:ext cx="355600" cy="368531"/>
          </a:xfrm>
          <a:prstGeom prst="rect">
            <a:avLst/>
          </a:prstGeom>
        </p:spPr>
      </p:pic>
      <p:pic>
        <p:nvPicPr>
          <p:cNvPr id="19" name="Picture 18">
            <a:extLst>
              <a:ext uri="{FF2B5EF4-FFF2-40B4-BE49-F238E27FC236}">
                <a16:creationId xmlns:a16="http://schemas.microsoft.com/office/drawing/2014/main" id="{49230AC0-2AF6-9446-A8AD-342354486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8326" y="1606858"/>
            <a:ext cx="355600" cy="368531"/>
          </a:xfrm>
          <a:prstGeom prst="rect">
            <a:avLst/>
          </a:prstGeom>
        </p:spPr>
      </p:pic>
      <p:pic>
        <p:nvPicPr>
          <p:cNvPr id="20" name="Picture 19">
            <a:extLst>
              <a:ext uri="{FF2B5EF4-FFF2-40B4-BE49-F238E27FC236}">
                <a16:creationId xmlns:a16="http://schemas.microsoft.com/office/drawing/2014/main" id="{31361B2D-5B3B-4D4A-BE61-167924CF8E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5434" y="5790510"/>
            <a:ext cx="355600" cy="368531"/>
          </a:xfrm>
          <a:prstGeom prst="rect">
            <a:avLst/>
          </a:prstGeom>
        </p:spPr>
      </p:pic>
      <p:pic>
        <p:nvPicPr>
          <p:cNvPr id="22" name="Picture 21">
            <a:extLst>
              <a:ext uri="{FF2B5EF4-FFF2-40B4-BE49-F238E27FC236}">
                <a16:creationId xmlns:a16="http://schemas.microsoft.com/office/drawing/2014/main" id="{F89911BA-3547-A847-AABA-040916D741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6309351"/>
            <a:ext cx="355600" cy="368531"/>
          </a:xfrm>
          <a:prstGeom prst="rect">
            <a:avLst/>
          </a:prstGeom>
        </p:spPr>
      </p:pic>
      <p:pic>
        <p:nvPicPr>
          <p:cNvPr id="23" name="Picture 22">
            <a:extLst>
              <a:ext uri="{FF2B5EF4-FFF2-40B4-BE49-F238E27FC236}">
                <a16:creationId xmlns:a16="http://schemas.microsoft.com/office/drawing/2014/main" id="{4B58822F-5EED-0B4E-BE03-9A8390AF53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52280" y="3919157"/>
            <a:ext cx="355600" cy="368531"/>
          </a:xfrm>
          <a:prstGeom prst="rect">
            <a:avLst/>
          </a:prstGeom>
        </p:spPr>
      </p:pic>
      <p:pic>
        <p:nvPicPr>
          <p:cNvPr id="25" name="Picture 24">
            <a:extLst>
              <a:ext uri="{FF2B5EF4-FFF2-40B4-BE49-F238E27FC236}">
                <a16:creationId xmlns:a16="http://schemas.microsoft.com/office/drawing/2014/main" id="{CBEBFA7C-3974-354F-AC74-2A31328A8B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5270" y="5115833"/>
            <a:ext cx="355600" cy="368531"/>
          </a:xfrm>
          <a:prstGeom prst="rect">
            <a:avLst/>
          </a:prstGeom>
        </p:spPr>
      </p:pic>
      <p:pic>
        <p:nvPicPr>
          <p:cNvPr id="26" name="Picture 25">
            <a:extLst>
              <a:ext uri="{FF2B5EF4-FFF2-40B4-BE49-F238E27FC236}">
                <a16:creationId xmlns:a16="http://schemas.microsoft.com/office/drawing/2014/main" id="{5EF4B854-8588-F547-94E6-EC75C05FB7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78326" y="2801864"/>
            <a:ext cx="355600" cy="368531"/>
          </a:xfrm>
          <a:prstGeom prst="rect">
            <a:avLst/>
          </a:prstGeom>
        </p:spPr>
      </p:pic>
      <p:pic>
        <p:nvPicPr>
          <p:cNvPr id="27" name="Picture 26">
            <a:extLst>
              <a:ext uri="{FF2B5EF4-FFF2-40B4-BE49-F238E27FC236}">
                <a16:creationId xmlns:a16="http://schemas.microsoft.com/office/drawing/2014/main" id="{743AE1EE-DE7C-8A4D-850B-82156E10CF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922005"/>
            <a:ext cx="355600" cy="368531"/>
          </a:xfrm>
          <a:prstGeom prst="rect">
            <a:avLst/>
          </a:prstGeom>
        </p:spPr>
      </p:pic>
      <p:pic>
        <p:nvPicPr>
          <p:cNvPr id="28" name="Picture 27">
            <a:extLst>
              <a:ext uri="{FF2B5EF4-FFF2-40B4-BE49-F238E27FC236}">
                <a16:creationId xmlns:a16="http://schemas.microsoft.com/office/drawing/2014/main" id="{B85B3D1F-5E92-D448-9CDF-B9BFF19551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4441583"/>
            <a:ext cx="355600" cy="368531"/>
          </a:xfrm>
          <a:prstGeom prst="rect">
            <a:avLst/>
          </a:prstGeom>
        </p:spPr>
      </p:pic>
      <p:pic>
        <p:nvPicPr>
          <p:cNvPr id="29" name="Picture 28">
            <a:extLst>
              <a:ext uri="{FF2B5EF4-FFF2-40B4-BE49-F238E27FC236}">
                <a16:creationId xmlns:a16="http://schemas.microsoft.com/office/drawing/2014/main" id="{8B0AFA92-AB4F-8044-BFAC-CD39425789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3322130"/>
            <a:ext cx="355600" cy="368531"/>
          </a:xfrm>
          <a:prstGeom prst="rect">
            <a:avLst/>
          </a:prstGeom>
        </p:spPr>
      </p:pic>
      <p:pic>
        <p:nvPicPr>
          <p:cNvPr id="30" name="Picture 29">
            <a:extLst>
              <a:ext uri="{FF2B5EF4-FFF2-40B4-BE49-F238E27FC236}">
                <a16:creationId xmlns:a16="http://schemas.microsoft.com/office/drawing/2014/main" id="{F1CD7F1F-B62F-734C-BFB6-B6396C15E8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04882" y="1490769"/>
            <a:ext cx="355600" cy="368531"/>
          </a:xfrm>
          <a:prstGeom prst="rect">
            <a:avLst/>
          </a:prstGeom>
        </p:spPr>
      </p:pic>
      <p:pic>
        <p:nvPicPr>
          <p:cNvPr id="31" name="Picture 30">
            <a:extLst>
              <a:ext uri="{FF2B5EF4-FFF2-40B4-BE49-F238E27FC236}">
                <a16:creationId xmlns:a16="http://schemas.microsoft.com/office/drawing/2014/main" id="{E21EB601-2A3E-844B-B811-475F8C4563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182" y="2118169"/>
            <a:ext cx="355600" cy="368531"/>
          </a:xfrm>
          <a:prstGeom prst="rect">
            <a:avLst/>
          </a:prstGeom>
        </p:spPr>
      </p:pic>
      <p:pic>
        <p:nvPicPr>
          <p:cNvPr id="32" name="Picture 31">
            <a:extLst>
              <a:ext uri="{FF2B5EF4-FFF2-40B4-BE49-F238E27FC236}">
                <a16:creationId xmlns:a16="http://schemas.microsoft.com/office/drawing/2014/main" id="{A716F63B-3A2A-F742-909E-0BD1EBFB0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182" y="2715035"/>
            <a:ext cx="355600" cy="368531"/>
          </a:xfrm>
          <a:prstGeom prst="rect">
            <a:avLst/>
          </a:prstGeom>
        </p:spPr>
      </p:pic>
      <p:pic>
        <p:nvPicPr>
          <p:cNvPr id="33" name="Picture 32">
            <a:extLst>
              <a:ext uri="{FF2B5EF4-FFF2-40B4-BE49-F238E27FC236}">
                <a16:creationId xmlns:a16="http://schemas.microsoft.com/office/drawing/2014/main" id="{38ED5A56-0892-C24A-8072-7CAB1A7AD4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8036" y="5714308"/>
            <a:ext cx="355600" cy="368531"/>
          </a:xfrm>
          <a:prstGeom prst="rect">
            <a:avLst/>
          </a:prstGeom>
        </p:spPr>
      </p:pic>
      <p:pic>
        <p:nvPicPr>
          <p:cNvPr id="36" name="Picture 35">
            <a:extLst>
              <a:ext uri="{FF2B5EF4-FFF2-40B4-BE49-F238E27FC236}">
                <a16:creationId xmlns:a16="http://schemas.microsoft.com/office/drawing/2014/main" id="{8142982C-08E7-7947-B4B5-E747C3A99A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7872" y="5039631"/>
            <a:ext cx="355600" cy="368531"/>
          </a:xfrm>
          <a:prstGeom prst="rect">
            <a:avLst/>
          </a:prstGeom>
        </p:spPr>
      </p:pic>
      <p:pic>
        <p:nvPicPr>
          <p:cNvPr id="37" name="Picture 36">
            <a:extLst>
              <a:ext uri="{FF2B5EF4-FFF2-40B4-BE49-F238E27FC236}">
                <a16:creationId xmlns:a16="http://schemas.microsoft.com/office/drawing/2014/main" id="{96CAE03E-CBFE-8348-89DA-E07509513C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756" y="949713"/>
            <a:ext cx="355600" cy="368531"/>
          </a:xfrm>
          <a:prstGeom prst="rect">
            <a:avLst/>
          </a:prstGeom>
        </p:spPr>
      </p:pic>
      <p:pic>
        <p:nvPicPr>
          <p:cNvPr id="38" name="Picture 37">
            <a:extLst>
              <a:ext uri="{FF2B5EF4-FFF2-40B4-BE49-F238E27FC236}">
                <a16:creationId xmlns:a16="http://schemas.microsoft.com/office/drawing/2014/main" id="{CA3CDC84-C432-864B-9E49-79479151E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756" y="1643169"/>
            <a:ext cx="355600" cy="368531"/>
          </a:xfrm>
          <a:prstGeom prst="rect">
            <a:avLst/>
          </a:prstGeom>
        </p:spPr>
      </p:pic>
      <p:pic>
        <p:nvPicPr>
          <p:cNvPr id="39" name="Picture 38">
            <a:extLst>
              <a:ext uri="{FF2B5EF4-FFF2-40B4-BE49-F238E27FC236}">
                <a16:creationId xmlns:a16="http://schemas.microsoft.com/office/drawing/2014/main" id="{6EB210CC-2AC7-E04C-B848-3F2D8AA61E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56" y="2270569"/>
            <a:ext cx="355600" cy="368531"/>
          </a:xfrm>
          <a:prstGeom prst="rect">
            <a:avLst/>
          </a:prstGeom>
        </p:spPr>
      </p:pic>
      <p:pic>
        <p:nvPicPr>
          <p:cNvPr id="40" name="Picture 39">
            <a:extLst>
              <a:ext uri="{FF2B5EF4-FFF2-40B4-BE49-F238E27FC236}">
                <a16:creationId xmlns:a16="http://schemas.microsoft.com/office/drawing/2014/main" id="{8EE18757-654F-C448-8F5B-8A94629BD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3056" y="2867435"/>
            <a:ext cx="355600" cy="368531"/>
          </a:xfrm>
          <a:prstGeom prst="rect">
            <a:avLst/>
          </a:prstGeom>
        </p:spPr>
      </p:pic>
      <p:pic>
        <p:nvPicPr>
          <p:cNvPr id="41" name="Picture 40">
            <a:extLst>
              <a:ext uri="{FF2B5EF4-FFF2-40B4-BE49-F238E27FC236}">
                <a16:creationId xmlns:a16="http://schemas.microsoft.com/office/drawing/2014/main" id="{0FC7D5C1-3299-CD45-B44C-F3501D70B9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4549" y="3375938"/>
            <a:ext cx="355600" cy="368531"/>
          </a:xfrm>
          <a:prstGeom prst="rect">
            <a:avLst/>
          </a:prstGeom>
        </p:spPr>
      </p:pic>
    </p:spTree>
    <p:extLst>
      <p:ext uri="{BB962C8B-B14F-4D97-AF65-F5344CB8AC3E}">
        <p14:creationId xmlns:p14="http://schemas.microsoft.com/office/powerpoint/2010/main" val="1084188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2BCA-9F36-484A-987D-C54C5F58847E}"/>
              </a:ext>
            </a:extLst>
          </p:cNvPr>
          <p:cNvSpPr>
            <a:spLocks noGrp="1"/>
          </p:cNvSpPr>
          <p:nvPr>
            <p:ph type="title"/>
          </p:nvPr>
        </p:nvSpPr>
        <p:spPr>
          <a:xfrm>
            <a:off x="609600" y="-209550"/>
            <a:ext cx="10972800" cy="838200"/>
          </a:xfrm>
        </p:spPr>
        <p:txBody>
          <a:bodyPr>
            <a:normAutofit/>
          </a:bodyPr>
          <a:lstStyle/>
          <a:p>
            <a:r>
              <a:rPr lang="en-US" sz="3200" b="1" dirty="0" err="1"/>
              <a:t>Altmetric</a:t>
            </a:r>
            <a:r>
              <a:rPr lang="en-US" sz="3200" b="1" dirty="0"/>
              <a:t> Tools</a:t>
            </a:r>
          </a:p>
        </p:txBody>
      </p:sp>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428625" y="628650"/>
          <a:ext cx="11610975" cy="6207839"/>
        </p:xfrm>
        <a:graphic>
          <a:graphicData uri="http://schemas.openxmlformats.org/drawingml/2006/table">
            <a:tbl>
              <a:tblPr firstRow="1" bandRow="1">
                <a:tableStyleId>{5C22544A-7EE6-4342-B048-85BDC9FD1C3A}</a:tableStyleId>
              </a:tblPr>
              <a:tblGrid>
                <a:gridCol w="682378">
                  <a:extLst>
                    <a:ext uri="{9D8B030D-6E8A-4147-A177-3AD203B41FA5}">
                      <a16:colId xmlns:a16="http://schemas.microsoft.com/office/drawing/2014/main" val="3969742458"/>
                    </a:ext>
                  </a:extLst>
                </a:gridCol>
                <a:gridCol w="1825835">
                  <a:extLst>
                    <a:ext uri="{9D8B030D-6E8A-4147-A177-3AD203B41FA5}">
                      <a16:colId xmlns:a16="http://schemas.microsoft.com/office/drawing/2014/main" val="744661383"/>
                    </a:ext>
                  </a:extLst>
                </a:gridCol>
                <a:gridCol w="1136584">
                  <a:extLst>
                    <a:ext uri="{9D8B030D-6E8A-4147-A177-3AD203B41FA5}">
                      <a16:colId xmlns:a16="http://schemas.microsoft.com/office/drawing/2014/main" val="1676760960"/>
                    </a:ext>
                  </a:extLst>
                </a:gridCol>
                <a:gridCol w="1802543">
                  <a:extLst>
                    <a:ext uri="{9D8B030D-6E8A-4147-A177-3AD203B41FA5}">
                      <a16:colId xmlns:a16="http://schemas.microsoft.com/office/drawing/2014/main" val="4239510355"/>
                    </a:ext>
                  </a:extLst>
                </a:gridCol>
                <a:gridCol w="1802543">
                  <a:extLst>
                    <a:ext uri="{9D8B030D-6E8A-4147-A177-3AD203B41FA5}">
                      <a16:colId xmlns:a16="http://schemas.microsoft.com/office/drawing/2014/main" val="3122561512"/>
                    </a:ext>
                  </a:extLst>
                </a:gridCol>
                <a:gridCol w="1335685">
                  <a:extLst>
                    <a:ext uri="{9D8B030D-6E8A-4147-A177-3AD203B41FA5}">
                      <a16:colId xmlns:a16="http://schemas.microsoft.com/office/drawing/2014/main" val="1005246979"/>
                    </a:ext>
                  </a:extLst>
                </a:gridCol>
                <a:gridCol w="1416148">
                  <a:extLst>
                    <a:ext uri="{9D8B030D-6E8A-4147-A177-3AD203B41FA5}">
                      <a16:colId xmlns:a16="http://schemas.microsoft.com/office/drawing/2014/main" val="3972203010"/>
                    </a:ext>
                  </a:extLst>
                </a:gridCol>
                <a:gridCol w="1609259">
                  <a:extLst>
                    <a:ext uri="{9D8B030D-6E8A-4147-A177-3AD203B41FA5}">
                      <a16:colId xmlns:a16="http://schemas.microsoft.com/office/drawing/2014/main" val="2533055392"/>
                    </a:ext>
                  </a:extLst>
                </a:gridCol>
              </a:tblGrid>
              <a:tr h="751919">
                <a:tc>
                  <a:txBody>
                    <a:bodyPr/>
                    <a:lstStyle/>
                    <a:p>
                      <a:endParaRPr lang="en-US" sz="2000" dirty="0"/>
                    </a:p>
                  </a:txBody>
                  <a:tcPr/>
                </a:tc>
                <a:tc>
                  <a:txBody>
                    <a:bodyPr/>
                    <a:lstStyle/>
                    <a:p>
                      <a:r>
                        <a:rPr lang="en-US" sz="2000" dirty="0"/>
                        <a:t>Name</a:t>
                      </a:r>
                    </a:p>
                  </a:txBody>
                  <a:tcPr/>
                </a:tc>
                <a:tc>
                  <a:txBody>
                    <a:bodyPr/>
                    <a:lstStyle/>
                    <a:p>
                      <a:r>
                        <a:rPr lang="en-US" sz="2000" dirty="0"/>
                        <a:t>Supplier</a:t>
                      </a:r>
                    </a:p>
                  </a:txBody>
                  <a:tcPr/>
                </a:tc>
                <a:tc>
                  <a:txBody>
                    <a:bodyPr/>
                    <a:lstStyle/>
                    <a:p>
                      <a:r>
                        <a:rPr lang="en-US" sz="2000" dirty="0"/>
                        <a:t>Where to find it?</a:t>
                      </a:r>
                    </a:p>
                  </a:txBody>
                  <a:tcPr/>
                </a:tc>
                <a:tc>
                  <a:txBody>
                    <a:bodyPr/>
                    <a:lstStyle/>
                    <a:p>
                      <a:r>
                        <a:rPr lang="en-US" sz="2000" dirty="0"/>
                        <a:t>Subscription</a:t>
                      </a:r>
                    </a:p>
                  </a:txBody>
                  <a:tcPr/>
                </a:tc>
                <a:tc>
                  <a:txBody>
                    <a:bodyPr/>
                    <a:lstStyle/>
                    <a:p>
                      <a:r>
                        <a:rPr lang="en-US" sz="2000" dirty="0"/>
                        <a:t>Free/Free version</a:t>
                      </a:r>
                    </a:p>
                  </a:txBody>
                  <a:tcPr/>
                </a:tc>
                <a:tc>
                  <a:txBody>
                    <a:bodyPr/>
                    <a:lstStyle/>
                    <a:p>
                      <a:r>
                        <a:rPr lang="en-US" sz="2000" dirty="0"/>
                        <a:t>Free Plug-in/API</a:t>
                      </a:r>
                    </a:p>
                  </a:txBody>
                  <a:tcPr/>
                </a:tc>
                <a:tc>
                  <a:txBody>
                    <a:bodyPr/>
                    <a:lstStyle/>
                    <a:p>
                      <a:r>
                        <a:rPr lang="en-US" sz="2000" dirty="0"/>
                        <a:t>Embedded in:</a:t>
                      </a:r>
                    </a:p>
                  </a:txBody>
                  <a:tcPr/>
                </a:tc>
                <a:extLst>
                  <a:ext uri="{0D108BD9-81ED-4DB2-BD59-A6C34878D82A}">
                    <a16:rowId xmlns:a16="http://schemas.microsoft.com/office/drawing/2014/main" val="734190543"/>
                  </a:ext>
                </a:extLst>
              </a:tr>
              <a:tr h="596436">
                <a:tc>
                  <a:txBody>
                    <a:bodyPr/>
                    <a:lstStyle/>
                    <a:p>
                      <a:endParaRPr lang="en-US" sz="2000" dirty="0"/>
                    </a:p>
                  </a:txBody>
                  <a:tcPr/>
                </a:tc>
                <a:tc>
                  <a:txBody>
                    <a:bodyPr/>
                    <a:lstStyle/>
                    <a:p>
                      <a:r>
                        <a:rPr lang="en-US" sz="2000" b="1" dirty="0" err="1"/>
                        <a:t>Altmetric.com</a:t>
                      </a:r>
                      <a:endParaRPr lang="en-US" sz="2000" b="1" dirty="0"/>
                    </a:p>
                  </a:txBody>
                  <a:tcPr/>
                </a:tc>
                <a:tc>
                  <a:txBody>
                    <a:bodyPr/>
                    <a:lstStyle/>
                    <a:p>
                      <a:r>
                        <a:rPr lang="en-US" sz="2000" dirty="0"/>
                        <a:t>Digital Science</a:t>
                      </a:r>
                    </a:p>
                  </a:txBody>
                  <a:tcPr/>
                </a:tc>
                <a:tc>
                  <a:txBody>
                    <a:bodyPr/>
                    <a:lstStyle/>
                    <a:p>
                      <a:r>
                        <a:rPr lang="en-US" sz="2000" dirty="0"/>
                        <a:t>Free widgets online; subscribed version via your Library</a:t>
                      </a:r>
                    </a:p>
                  </a:txBody>
                  <a:tcPr/>
                </a:tc>
                <a:tc>
                  <a:txBody>
                    <a:bodyPr/>
                    <a:lstStyle/>
                    <a:p>
                      <a:endParaRPr lang="en-US" sz="2000" dirty="0"/>
                    </a:p>
                  </a:txBody>
                  <a:tcPr/>
                </a:tc>
                <a:tc>
                  <a:txBody>
                    <a:bodyPr/>
                    <a:lstStyle/>
                    <a:p>
                      <a:endParaRPr lang="en-US" sz="2000"/>
                    </a:p>
                  </a:txBody>
                  <a:tcPr/>
                </a:tc>
                <a:tc>
                  <a:txBody>
                    <a:bodyPr/>
                    <a:lstStyle/>
                    <a:p>
                      <a:endParaRPr lang="en-US" sz="2000"/>
                    </a:p>
                  </a:txBody>
                  <a:tcPr/>
                </a:tc>
                <a:tc>
                  <a:txBody>
                    <a:bodyPr/>
                    <a:lstStyle/>
                    <a:p>
                      <a:r>
                        <a:rPr lang="en-US" sz="2000" dirty="0"/>
                        <a:t>Dimensions;</a:t>
                      </a:r>
                    </a:p>
                    <a:p>
                      <a:r>
                        <a:rPr lang="en-US" sz="2000" dirty="0"/>
                        <a:t>Repositories:</a:t>
                      </a:r>
                    </a:p>
                    <a:p>
                      <a:r>
                        <a:rPr lang="en-US" sz="2000" dirty="0"/>
                        <a:t>Journal articles/data</a:t>
                      </a:r>
                    </a:p>
                    <a:p>
                      <a:r>
                        <a:rPr lang="en-US" sz="2000" dirty="0"/>
                        <a:t>-bases</a:t>
                      </a:r>
                    </a:p>
                  </a:txBody>
                  <a:tcPr/>
                </a:tc>
                <a:extLst>
                  <a:ext uri="{0D108BD9-81ED-4DB2-BD59-A6C34878D82A}">
                    <a16:rowId xmlns:a16="http://schemas.microsoft.com/office/drawing/2014/main" val="1343063463"/>
                  </a:ext>
                </a:extLst>
              </a:tr>
              <a:tr h="596436">
                <a:tc>
                  <a:txBody>
                    <a:bodyPr/>
                    <a:lstStyle/>
                    <a:p>
                      <a:endParaRPr lang="en-US" sz="2000" dirty="0"/>
                    </a:p>
                  </a:txBody>
                  <a:tcPr/>
                </a:tc>
                <a:tc>
                  <a:txBody>
                    <a:bodyPr/>
                    <a:lstStyle/>
                    <a:p>
                      <a:r>
                        <a:rPr lang="en-US" sz="2000" b="1" dirty="0" err="1"/>
                        <a:t>PlumX</a:t>
                      </a:r>
                      <a:endParaRPr lang="en-US" sz="20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Elsevier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Free widgets online; subscribed version via your Library</a:t>
                      </a:r>
                    </a:p>
                    <a:p>
                      <a:endParaRPr lang="en-US" sz="2000" dirty="0"/>
                    </a:p>
                  </a:txBody>
                  <a:tcPr/>
                </a:tc>
                <a:tc>
                  <a:txBody>
                    <a:bodyPr/>
                    <a:lstStyle/>
                    <a:p>
                      <a:endParaRPr lang="en-US" sz="2000"/>
                    </a:p>
                  </a:txBody>
                  <a:tcPr/>
                </a:tc>
                <a:tc>
                  <a:txBody>
                    <a:bodyPr/>
                    <a:lstStyle/>
                    <a:p>
                      <a:endParaRPr lang="en-US" sz="2000"/>
                    </a:p>
                  </a:txBody>
                  <a:tcPr/>
                </a:tc>
                <a:tc>
                  <a:txBody>
                    <a:bodyPr/>
                    <a:lstStyle/>
                    <a:p>
                      <a:endParaRPr lang="en-US" sz="2000"/>
                    </a:p>
                  </a:txBody>
                  <a:tcPr/>
                </a:tc>
                <a:tc>
                  <a:txBody>
                    <a:bodyPr/>
                    <a:lstStyle/>
                    <a:p>
                      <a:r>
                        <a:rPr lang="en-US" sz="2000" dirty="0" err="1"/>
                        <a:t>SciVal</a:t>
                      </a:r>
                      <a:r>
                        <a:rPr lang="en-US" sz="2000" dirty="0"/>
                        <a:t>;</a:t>
                      </a:r>
                    </a:p>
                    <a:p>
                      <a:r>
                        <a:rPr lang="en-US" sz="2000" dirty="0"/>
                        <a:t>Journal articles/data</a:t>
                      </a:r>
                    </a:p>
                    <a:p>
                      <a:r>
                        <a:rPr lang="en-US" sz="2000" dirty="0"/>
                        <a:t>-bases</a:t>
                      </a:r>
                    </a:p>
                  </a:txBody>
                  <a:tcPr/>
                </a:tc>
                <a:extLst>
                  <a:ext uri="{0D108BD9-81ED-4DB2-BD59-A6C34878D82A}">
                    <a16:rowId xmlns:a16="http://schemas.microsoft.com/office/drawing/2014/main" val="4132919877"/>
                  </a:ext>
                </a:extLst>
              </a:tr>
              <a:tr h="9601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r>
                        <a:rPr lang="en-US" sz="2000" b="1" dirty="0"/>
                        <a:t>Kudos</a:t>
                      </a:r>
                    </a:p>
                  </a:txBody>
                  <a:tcPr/>
                </a:tc>
                <a:tc>
                  <a:txBody>
                    <a:bodyPr/>
                    <a:lstStyle/>
                    <a:p>
                      <a:r>
                        <a:rPr lang="en-US" sz="2000" dirty="0"/>
                        <a:t>Kudos</a:t>
                      </a:r>
                    </a:p>
                  </a:txBody>
                  <a:tcPr/>
                </a:tc>
                <a:tc>
                  <a:txBody>
                    <a:bodyPr/>
                    <a:lstStyle/>
                    <a:p>
                      <a:r>
                        <a:rPr lang="en-US" sz="2000" dirty="0"/>
                        <a:t>Free version available online; premium version also online</a:t>
                      </a:r>
                    </a:p>
                  </a:txBody>
                  <a:tcPr/>
                </a:tc>
                <a:tc>
                  <a:txBody>
                    <a:bodyPr/>
                    <a:lstStyle/>
                    <a:p>
                      <a:endParaRPr lang="en-US" sz="2000" dirty="0"/>
                    </a:p>
                  </a:txBody>
                  <a:tcPr/>
                </a:tc>
                <a:tc>
                  <a:txBody>
                    <a:bodyPr/>
                    <a:lstStyle/>
                    <a:p>
                      <a:endParaRPr lang="en-US" sz="2000" dirty="0"/>
                    </a:p>
                  </a:txBody>
                  <a:tcPr/>
                </a:tc>
                <a:tc>
                  <a:txBody>
                    <a:bodyPr/>
                    <a:lstStyle/>
                    <a:p>
                      <a:endParaRPr lang="en-US" sz="2000"/>
                    </a:p>
                  </a:txBody>
                  <a:tcPr/>
                </a:tc>
                <a:tc>
                  <a:txBody>
                    <a:bodyPr/>
                    <a:lstStyle/>
                    <a:p>
                      <a:r>
                        <a:rPr lang="en-US" sz="2000" dirty="0"/>
                        <a:t>Application Website</a:t>
                      </a:r>
                    </a:p>
                  </a:txBody>
                  <a:tcPr/>
                </a:tc>
                <a:extLst>
                  <a:ext uri="{0D108BD9-81ED-4DB2-BD59-A6C34878D82A}">
                    <a16:rowId xmlns:a16="http://schemas.microsoft.com/office/drawing/2014/main" val="4142862432"/>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0950" y="1575447"/>
            <a:ext cx="355600" cy="368531"/>
          </a:xfrm>
          <a:prstGeom prst="rect">
            <a:avLst/>
          </a:prstGeom>
        </p:spPr>
      </p:pic>
      <p:pic>
        <p:nvPicPr>
          <p:cNvPr id="14" name="Picture 13">
            <a:extLst>
              <a:ext uri="{FF2B5EF4-FFF2-40B4-BE49-F238E27FC236}">
                <a16:creationId xmlns:a16="http://schemas.microsoft.com/office/drawing/2014/main" id="{892679C3-2F1A-964F-8B55-A8C6896849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6806" y="1466850"/>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6350" y="3135789"/>
            <a:ext cx="355600" cy="368531"/>
          </a:xfrm>
          <a:prstGeom prst="rect">
            <a:avLst/>
          </a:prstGeom>
        </p:spPr>
      </p:pic>
      <p:pic>
        <p:nvPicPr>
          <p:cNvPr id="19" name="Picture 18">
            <a:extLst>
              <a:ext uri="{FF2B5EF4-FFF2-40B4-BE49-F238E27FC236}">
                <a16:creationId xmlns:a16="http://schemas.microsoft.com/office/drawing/2014/main" id="{49230AC0-2AF6-9446-A8AD-3423544867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9275" y="1507336"/>
            <a:ext cx="355600" cy="368531"/>
          </a:xfrm>
          <a:prstGeom prst="rect">
            <a:avLst/>
          </a:prstGeom>
        </p:spPr>
      </p:pic>
      <p:pic>
        <p:nvPicPr>
          <p:cNvPr id="23" name="Picture 22">
            <a:extLst>
              <a:ext uri="{FF2B5EF4-FFF2-40B4-BE49-F238E27FC236}">
                <a16:creationId xmlns:a16="http://schemas.microsoft.com/office/drawing/2014/main" id="{E9C7C92A-4223-8D4A-8A88-B887874031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35" y="5383830"/>
            <a:ext cx="355600" cy="368531"/>
          </a:xfrm>
          <a:prstGeom prst="rect">
            <a:avLst/>
          </a:prstGeom>
        </p:spPr>
      </p:pic>
      <p:pic>
        <p:nvPicPr>
          <p:cNvPr id="24" name="Picture 23">
            <a:extLst>
              <a:ext uri="{FF2B5EF4-FFF2-40B4-BE49-F238E27FC236}">
                <a16:creationId xmlns:a16="http://schemas.microsoft.com/office/drawing/2014/main" id="{CB77714A-BEC2-2647-80FE-5A82EDE7A1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9275" y="3141807"/>
            <a:ext cx="355600" cy="368531"/>
          </a:xfrm>
          <a:prstGeom prst="rect">
            <a:avLst/>
          </a:prstGeom>
        </p:spPr>
      </p:pic>
      <p:pic>
        <p:nvPicPr>
          <p:cNvPr id="25" name="Picture 24">
            <a:extLst>
              <a:ext uri="{FF2B5EF4-FFF2-40B4-BE49-F238E27FC236}">
                <a16:creationId xmlns:a16="http://schemas.microsoft.com/office/drawing/2014/main" id="{CB80295D-0C53-AC4E-9323-BF00558A33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4606" y="5383829"/>
            <a:ext cx="355600" cy="368531"/>
          </a:xfrm>
          <a:prstGeom prst="rect">
            <a:avLst/>
          </a:prstGeom>
        </p:spPr>
      </p:pic>
      <p:pic>
        <p:nvPicPr>
          <p:cNvPr id="26" name="Picture 25">
            <a:extLst>
              <a:ext uri="{FF2B5EF4-FFF2-40B4-BE49-F238E27FC236}">
                <a16:creationId xmlns:a16="http://schemas.microsoft.com/office/drawing/2014/main" id="{8C620814-33A2-1F47-99C6-7E12D8C6CA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6806" y="3182543"/>
            <a:ext cx="355600" cy="368531"/>
          </a:xfrm>
          <a:prstGeom prst="rect">
            <a:avLst/>
          </a:prstGeom>
        </p:spPr>
      </p:pic>
    </p:spTree>
    <p:extLst>
      <p:ext uri="{BB962C8B-B14F-4D97-AF65-F5344CB8AC3E}">
        <p14:creationId xmlns:p14="http://schemas.microsoft.com/office/powerpoint/2010/main" val="3742582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E82AC0-EABE-4A4E-98B9-BD40372AFE51}"/>
              </a:ext>
            </a:extLst>
          </p:cNvPr>
          <p:cNvGraphicFramePr>
            <a:graphicFrameLocks noGrp="1"/>
          </p:cNvGraphicFramePr>
          <p:nvPr>
            <p:ph idx="1"/>
          </p:nvPr>
        </p:nvGraphicFramePr>
        <p:xfrm>
          <a:off x="-16646" y="177129"/>
          <a:ext cx="10773546" cy="6852408"/>
        </p:xfrm>
        <a:graphic>
          <a:graphicData uri="http://schemas.openxmlformats.org/drawingml/2006/table">
            <a:tbl>
              <a:tblPr firstRow="1" bandRow="1">
                <a:tableStyleId>{5C22544A-7EE6-4342-B048-85BDC9FD1C3A}</a:tableStyleId>
              </a:tblPr>
              <a:tblGrid>
                <a:gridCol w="1800997">
                  <a:extLst>
                    <a:ext uri="{9D8B030D-6E8A-4147-A177-3AD203B41FA5}">
                      <a16:colId xmlns:a16="http://schemas.microsoft.com/office/drawing/2014/main" val="744661383"/>
                    </a:ext>
                  </a:extLst>
                </a:gridCol>
                <a:gridCol w="2089451">
                  <a:extLst>
                    <a:ext uri="{9D8B030D-6E8A-4147-A177-3AD203B41FA5}">
                      <a16:colId xmlns:a16="http://schemas.microsoft.com/office/drawing/2014/main" val="1676760960"/>
                    </a:ext>
                  </a:extLst>
                </a:gridCol>
                <a:gridCol w="1855444">
                  <a:extLst>
                    <a:ext uri="{9D8B030D-6E8A-4147-A177-3AD203B41FA5}">
                      <a16:colId xmlns:a16="http://schemas.microsoft.com/office/drawing/2014/main" val="3122561512"/>
                    </a:ext>
                  </a:extLst>
                </a:gridCol>
                <a:gridCol w="1117256">
                  <a:extLst>
                    <a:ext uri="{9D8B030D-6E8A-4147-A177-3AD203B41FA5}">
                      <a16:colId xmlns:a16="http://schemas.microsoft.com/office/drawing/2014/main" val="1005246979"/>
                    </a:ext>
                  </a:extLst>
                </a:gridCol>
                <a:gridCol w="1581150">
                  <a:extLst>
                    <a:ext uri="{9D8B030D-6E8A-4147-A177-3AD203B41FA5}">
                      <a16:colId xmlns:a16="http://schemas.microsoft.com/office/drawing/2014/main" val="3972203010"/>
                    </a:ext>
                  </a:extLst>
                </a:gridCol>
                <a:gridCol w="2329248">
                  <a:extLst>
                    <a:ext uri="{9D8B030D-6E8A-4147-A177-3AD203B41FA5}">
                      <a16:colId xmlns:a16="http://schemas.microsoft.com/office/drawing/2014/main" val="2810511594"/>
                    </a:ext>
                  </a:extLst>
                </a:gridCol>
              </a:tblGrid>
              <a:tr h="492914">
                <a:tc>
                  <a:txBody>
                    <a:bodyPr/>
                    <a:lstStyle/>
                    <a:p>
                      <a:pPr algn="ctr"/>
                      <a:r>
                        <a:rPr lang="en-US" sz="2000" dirty="0"/>
                        <a:t>Name</a:t>
                      </a:r>
                    </a:p>
                  </a:txBody>
                  <a:tcPr/>
                </a:tc>
                <a:tc>
                  <a:txBody>
                    <a:bodyPr/>
                    <a:lstStyle/>
                    <a:p>
                      <a:pPr algn="ctr"/>
                      <a:r>
                        <a:rPr lang="en-US" sz="2000" dirty="0"/>
                        <a:t>Supplier</a:t>
                      </a:r>
                    </a:p>
                  </a:txBody>
                  <a:tcPr/>
                </a:tc>
                <a:tc>
                  <a:txBody>
                    <a:bodyPr/>
                    <a:lstStyle/>
                    <a:p>
                      <a:pPr algn="ctr"/>
                      <a:r>
                        <a:rPr lang="en-US" sz="2000" dirty="0"/>
                        <a:t>Subscription</a:t>
                      </a:r>
                    </a:p>
                  </a:txBody>
                  <a:tcPr/>
                </a:tc>
                <a:tc>
                  <a:txBody>
                    <a:bodyPr/>
                    <a:lstStyle/>
                    <a:p>
                      <a:pPr algn="ctr"/>
                      <a:r>
                        <a:rPr lang="en-US" sz="2000" dirty="0"/>
                        <a:t>Free</a:t>
                      </a:r>
                    </a:p>
                  </a:txBody>
                  <a:tcPr/>
                </a:tc>
                <a:tc>
                  <a:txBody>
                    <a:bodyPr/>
                    <a:lstStyle/>
                    <a:p>
                      <a:pPr algn="ctr"/>
                      <a:r>
                        <a:rPr lang="en-US" sz="2000" dirty="0"/>
                        <a:t>Open Source</a:t>
                      </a:r>
                    </a:p>
                  </a:txBody>
                  <a:tcPr/>
                </a:tc>
                <a:tc>
                  <a:txBody>
                    <a:bodyPr/>
                    <a:lstStyle/>
                    <a:p>
                      <a:pPr algn="ctr"/>
                      <a:r>
                        <a:rPr lang="en-US" sz="2000" dirty="0"/>
                        <a:t>Where:</a:t>
                      </a:r>
                    </a:p>
                  </a:txBody>
                  <a:tcPr/>
                </a:tc>
                <a:extLst>
                  <a:ext uri="{0D108BD9-81ED-4DB2-BD59-A6C34878D82A}">
                    <a16:rowId xmlns:a16="http://schemas.microsoft.com/office/drawing/2014/main" val="734190543"/>
                  </a:ext>
                </a:extLst>
              </a:tr>
              <a:tr h="596436">
                <a:tc>
                  <a:txBody>
                    <a:bodyPr/>
                    <a:lstStyle/>
                    <a:p>
                      <a:pPr algn="ctr"/>
                      <a:r>
                        <a:rPr lang="en-US" sz="2000" b="1" dirty="0" err="1"/>
                        <a:t>ImpactStory</a:t>
                      </a:r>
                      <a:endParaRPr lang="en-US" sz="2000" b="1" dirty="0"/>
                    </a:p>
                  </a:txBody>
                  <a:tcPr/>
                </a:tc>
                <a:tc>
                  <a:txBody>
                    <a:bodyPr/>
                    <a:lstStyle/>
                    <a:p>
                      <a:pPr algn="ctr"/>
                      <a:r>
                        <a:rPr lang="en-US" dirty="0" err="1"/>
                        <a:t>ImpactStort</a:t>
                      </a: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r>
                        <a:rPr lang="en-US" dirty="0"/>
                        <a:t>Web-based</a:t>
                      </a:r>
                    </a:p>
                  </a:txBody>
                  <a:tcPr/>
                </a:tc>
                <a:extLst>
                  <a:ext uri="{0D108BD9-81ED-4DB2-BD59-A6C34878D82A}">
                    <a16:rowId xmlns:a16="http://schemas.microsoft.com/office/drawing/2014/main" val="1343063463"/>
                  </a:ext>
                </a:extLst>
              </a:tr>
              <a:tr h="596436">
                <a:tc>
                  <a:txBody>
                    <a:bodyPr/>
                    <a:lstStyle/>
                    <a:p>
                      <a:pPr algn="ctr"/>
                      <a:r>
                        <a:rPr lang="en-US" sz="2000" b="1" dirty="0"/>
                        <a:t>Google Analytics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Google</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Web-based</a:t>
                      </a:r>
                    </a:p>
                    <a:p>
                      <a:pPr algn="ctr"/>
                      <a:endParaRPr lang="en-US" dirty="0"/>
                    </a:p>
                  </a:txBody>
                  <a:tcPr/>
                </a:tc>
                <a:extLst>
                  <a:ext uri="{0D108BD9-81ED-4DB2-BD59-A6C34878D82A}">
                    <a16:rowId xmlns:a16="http://schemas.microsoft.com/office/drawing/2014/main" val="4132919877"/>
                  </a:ext>
                </a:extLst>
              </a:tr>
              <a:tr h="530715">
                <a:tc>
                  <a:txBody>
                    <a:bodyPr/>
                    <a:lstStyle/>
                    <a:p>
                      <a:pPr algn="ctr"/>
                      <a:r>
                        <a:rPr lang="en-US" sz="2000" b="0" dirty="0"/>
                        <a:t>Repository stats &amp; plugins</a:t>
                      </a:r>
                    </a:p>
                  </a:txBody>
                  <a:tcPr/>
                </a:tc>
                <a:tc>
                  <a:txBody>
                    <a:bodyPr/>
                    <a:lstStyle/>
                    <a:p>
                      <a:pPr algn="ctr"/>
                      <a:r>
                        <a:rPr lang="en-US" dirty="0"/>
                        <a:t>Various</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Repositories</a:t>
                      </a:r>
                    </a:p>
                  </a:txBody>
                  <a:tcPr/>
                </a:tc>
                <a:extLst>
                  <a:ext uri="{0D108BD9-81ED-4DB2-BD59-A6C34878D82A}">
                    <a16:rowId xmlns:a16="http://schemas.microsoft.com/office/drawing/2014/main" val="133457113"/>
                  </a:ext>
                </a:extLst>
              </a:tr>
              <a:tr h="609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dirty="0"/>
                        <a:t>OA Publisher statistics</a:t>
                      </a:r>
                      <a:endParaRPr lang="en-US" sz="2000" b="1" dirty="0"/>
                    </a:p>
                  </a:txBody>
                  <a:tcPr/>
                </a:tc>
                <a:tc>
                  <a:txBody>
                    <a:bodyPr/>
                    <a:lstStyle/>
                    <a:p>
                      <a:pPr algn="ctr"/>
                      <a:r>
                        <a:rPr lang="en-US" dirty="0"/>
                        <a:t>Various</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OA  journals &amp; publishing platforms</a:t>
                      </a:r>
                    </a:p>
                  </a:txBody>
                  <a:tcPr/>
                </a:tc>
                <a:extLst>
                  <a:ext uri="{0D108BD9-81ED-4DB2-BD59-A6C34878D82A}">
                    <a16:rowId xmlns:a16="http://schemas.microsoft.com/office/drawing/2014/main" val="3915085373"/>
                  </a:ext>
                </a:extLst>
              </a:tr>
              <a:tr h="609600">
                <a:tc>
                  <a:txBody>
                    <a:bodyPr/>
                    <a:lstStyle/>
                    <a:p>
                      <a:pPr algn="ctr"/>
                      <a:r>
                        <a:rPr lang="en-US" sz="2000" b="1" dirty="0"/>
                        <a:t>Web of Science /</a:t>
                      </a:r>
                      <a:r>
                        <a:rPr lang="en-US" sz="2000" b="1" dirty="0" err="1"/>
                        <a:t>InCites</a:t>
                      </a:r>
                      <a:endParaRPr lang="en-US" sz="2000" b="1" dirty="0"/>
                    </a:p>
                  </a:txBody>
                  <a:tcPr/>
                </a:tc>
                <a:tc>
                  <a:txBody>
                    <a:bodyPr/>
                    <a:lstStyle/>
                    <a:p>
                      <a:pPr algn="ctr"/>
                      <a:r>
                        <a:rPr lang="en-US" dirty="0"/>
                        <a:t>Clarivate Analytics</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Commercial database</a:t>
                      </a:r>
                    </a:p>
                  </a:txBody>
                  <a:tcPr/>
                </a:tc>
                <a:extLst>
                  <a:ext uri="{0D108BD9-81ED-4DB2-BD59-A6C34878D82A}">
                    <a16:rowId xmlns:a16="http://schemas.microsoft.com/office/drawing/2014/main" val="183112972"/>
                  </a:ext>
                </a:extLst>
              </a:tr>
              <a:tr h="599941">
                <a:tc>
                  <a:txBody>
                    <a:bodyPr/>
                    <a:lstStyle/>
                    <a:p>
                      <a:pPr algn="ctr"/>
                      <a:r>
                        <a:rPr lang="en-US" sz="2000" b="1" dirty="0"/>
                        <a:t>Scopus/</a:t>
                      </a:r>
                      <a:r>
                        <a:rPr lang="en-US" sz="2000" b="1" dirty="0" err="1"/>
                        <a:t>SciVal</a:t>
                      </a:r>
                      <a:endParaRPr lang="en-US" sz="20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Elsevier</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Commercial database</a:t>
                      </a:r>
                    </a:p>
                  </a:txBody>
                  <a:tcPr/>
                </a:tc>
                <a:extLst>
                  <a:ext uri="{0D108BD9-81ED-4DB2-BD59-A6C34878D82A}">
                    <a16:rowId xmlns:a16="http://schemas.microsoft.com/office/drawing/2014/main" val="277634835"/>
                  </a:ext>
                </a:extLst>
              </a:tr>
              <a:tr h="842661">
                <a:tc>
                  <a:txBody>
                    <a:bodyPr/>
                    <a:lstStyle/>
                    <a:p>
                      <a:pPr algn="ctr"/>
                      <a:r>
                        <a:rPr lang="en-US" sz="2000" b="1" dirty="0"/>
                        <a:t>Dimensions</a:t>
                      </a:r>
                    </a:p>
                  </a:txBody>
                  <a:tcPr/>
                </a:tc>
                <a:tc>
                  <a:txBody>
                    <a:bodyPr/>
                    <a:lstStyle/>
                    <a:p>
                      <a:pPr algn="ctr"/>
                      <a:r>
                        <a:rPr lang="en-US" dirty="0"/>
                        <a:t>Digital Science</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Commercial database</a:t>
                      </a:r>
                    </a:p>
                  </a:txBody>
                  <a:tcPr/>
                </a:tc>
                <a:extLst>
                  <a:ext uri="{0D108BD9-81ED-4DB2-BD59-A6C34878D82A}">
                    <a16:rowId xmlns:a16="http://schemas.microsoft.com/office/drawing/2014/main" val="1834671413"/>
                  </a:ext>
                </a:extLst>
              </a:tr>
              <a:tr h="601896">
                <a:tc>
                  <a:txBody>
                    <a:bodyPr/>
                    <a:lstStyle/>
                    <a:p>
                      <a:pPr algn="ctr"/>
                      <a:r>
                        <a:rPr lang="en-US" sz="2000" b="1" dirty="0" err="1"/>
                        <a:t>Unpaywall</a:t>
                      </a:r>
                      <a:endParaRPr lang="en-US" sz="20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t>ImpactStory</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r>
                        <a:rPr lang="en-US" dirty="0"/>
                        <a:t>Dimensions</a:t>
                      </a:r>
                      <a:br>
                        <a:rPr lang="en-US" dirty="0"/>
                      </a:br>
                      <a:r>
                        <a:rPr lang="en-US" dirty="0"/>
                        <a:t>Web of Science, Browser extension.</a:t>
                      </a:r>
                    </a:p>
                  </a:txBody>
                  <a:tcPr/>
                </a:tc>
                <a:extLst>
                  <a:ext uri="{0D108BD9-81ED-4DB2-BD59-A6C34878D82A}">
                    <a16:rowId xmlns:a16="http://schemas.microsoft.com/office/drawing/2014/main" val="3743569521"/>
                  </a:ext>
                </a:extLst>
              </a:tr>
              <a:tr h="601896">
                <a:tc>
                  <a:txBody>
                    <a:bodyPr/>
                    <a:lstStyle/>
                    <a:p>
                      <a:pPr algn="ctr"/>
                      <a:r>
                        <a:rPr lang="en-US" sz="2000" b="1" dirty="0" err="1"/>
                        <a:t>Kopernio</a:t>
                      </a:r>
                      <a:endParaRPr lang="en-US" sz="2000" b="1"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Clarivate Analytics</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Browser extension</a:t>
                      </a:r>
                    </a:p>
                  </a:txBody>
                  <a:tcPr/>
                </a:tc>
                <a:extLst>
                  <a:ext uri="{0D108BD9-81ED-4DB2-BD59-A6C34878D82A}">
                    <a16:rowId xmlns:a16="http://schemas.microsoft.com/office/drawing/2014/main" val="254667785"/>
                  </a:ext>
                </a:extLst>
              </a:tr>
            </a:tbl>
          </a:graphicData>
        </a:graphic>
      </p:graphicFrame>
      <p:pic>
        <p:nvPicPr>
          <p:cNvPr id="13" name="Picture 12">
            <a:extLst>
              <a:ext uri="{FF2B5EF4-FFF2-40B4-BE49-F238E27FC236}">
                <a16:creationId xmlns:a16="http://schemas.microsoft.com/office/drawing/2014/main" id="{69EA8501-F4AE-844C-955A-F8CE3F847D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740806"/>
            <a:ext cx="355600" cy="368531"/>
          </a:xfrm>
          <a:prstGeom prst="rect">
            <a:avLst/>
          </a:prstGeom>
        </p:spPr>
      </p:pic>
      <p:pic>
        <p:nvPicPr>
          <p:cNvPr id="15" name="Picture 14">
            <a:extLst>
              <a:ext uri="{FF2B5EF4-FFF2-40B4-BE49-F238E27FC236}">
                <a16:creationId xmlns:a16="http://schemas.microsoft.com/office/drawing/2014/main" id="{04FF18C8-9519-2B49-AA80-30FFDAF5D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650" y="4245513"/>
            <a:ext cx="355600" cy="368531"/>
          </a:xfrm>
          <a:prstGeom prst="rect">
            <a:avLst/>
          </a:prstGeom>
        </p:spPr>
      </p:pic>
      <p:pic>
        <p:nvPicPr>
          <p:cNvPr id="16" name="Picture 15">
            <a:extLst>
              <a:ext uri="{FF2B5EF4-FFF2-40B4-BE49-F238E27FC236}">
                <a16:creationId xmlns:a16="http://schemas.microsoft.com/office/drawing/2014/main" id="{CD50FBA9-3B54-3D4F-BC93-37CFA3FA63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1419490"/>
            <a:ext cx="355600" cy="368531"/>
          </a:xfrm>
          <a:prstGeom prst="rect">
            <a:avLst/>
          </a:prstGeom>
        </p:spPr>
      </p:pic>
      <p:pic>
        <p:nvPicPr>
          <p:cNvPr id="18" name="Picture 17">
            <a:extLst>
              <a:ext uri="{FF2B5EF4-FFF2-40B4-BE49-F238E27FC236}">
                <a16:creationId xmlns:a16="http://schemas.microsoft.com/office/drawing/2014/main" id="{3B1A67E4-72F1-1B4E-8EDA-29C6A8C204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650" y="2107676"/>
            <a:ext cx="355600" cy="368531"/>
          </a:xfrm>
          <a:prstGeom prst="rect">
            <a:avLst/>
          </a:prstGeom>
        </p:spPr>
      </p:pic>
      <p:pic>
        <p:nvPicPr>
          <p:cNvPr id="23" name="Picture 22">
            <a:extLst>
              <a:ext uri="{FF2B5EF4-FFF2-40B4-BE49-F238E27FC236}">
                <a16:creationId xmlns:a16="http://schemas.microsoft.com/office/drawing/2014/main" id="{B4B74B4E-C989-B649-A3FF-F387161A43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00650" y="3567414"/>
            <a:ext cx="355600" cy="368531"/>
          </a:xfrm>
          <a:prstGeom prst="rect">
            <a:avLst/>
          </a:prstGeom>
        </p:spPr>
      </p:pic>
      <p:pic>
        <p:nvPicPr>
          <p:cNvPr id="24" name="Picture 23">
            <a:extLst>
              <a:ext uri="{FF2B5EF4-FFF2-40B4-BE49-F238E27FC236}">
                <a16:creationId xmlns:a16="http://schemas.microsoft.com/office/drawing/2014/main" id="{8D2CE415-2BF9-A14A-A270-2287B35FF0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21600" y="740806"/>
            <a:ext cx="355600" cy="368531"/>
          </a:xfrm>
          <a:prstGeom prst="rect">
            <a:avLst/>
          </a:prstGeom>
        </p:spPr>
      </p:pic>
      <p:pic>
        <p:nvPicPr>
          <p:cNvPr id="26" name="Picture 25">
            <a:extLst>
              <a:ext uri="{FF2B5EF4-FFF2-40B4-BE49-F238E27FC236}">
                <a16:creationId xmlns:a16="http://schemas.microsoft.com/office/drawing/2014/main" id="{DC88BD69-92F2-F84D-8976-BD6E15537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6369490"/>
            <a:ext cx="355600" cy="368531"/>
          </a:xfrm>
          <a:prstGeom prst="rect">
            <a:avLst/>
          </a:prstGeom>
        </p:spPr>
      </p:pic>
      <p:pic>
        <p:nvPicPr>
          <p:cNvPr id="27" name="Picture 26">
            <a:extLst>
              <a:ext uri="{FF2B5EF4-FFF2-40B4-BE49-F238E27FC236}">
                <a16:creationId xmlns:a16="http://schemas.microsoft.com/office/drawing/2014/main" id="{E8E12D5C-15C7-E64A-8C8B-8A714375CB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4830370"/>
            <a:ext cx="355600" cy="368531"/>
          </a:xfrm>
          <a:prstGeom prst="rect">
            <a:avLst/>
          </a:prstGeom>
        </p:spPr>
      </p:pic>
      <p:pic>
        <p:nvPicPr>
          <p:cNvPr id="28" name="Picture 27">
            <a:extLst>
              <a:ext uri="{FF2B5EF4-FFF2-40B4-BE49-F238E27FC236}">
                <a16:creationId xmlns:a16="http://schemas.microsoft.com/office/drawing/2014/main" id="{AE363473-BB01-E840-A8A0-095B5A3E24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2107676"/>
            <a:ext cx="355600" cy="368531"/>
          </a:xfrm>
          <a:prstGeom prst="rect">
            <a:avLst/>
          </a:prstGeom>
        </p:spPr>
      </p:pic>
      <p:pic>
        <p:nvPicPr>
          <p:cNvPr id="29" name="Picture 28">
            <a:extLst>
              <a:ext uri="{FF2B5EF4-FFF2-40B4-BE49-F238E27FC236}">
                <a16:creationId xmlns:a16="http://schemas.microsoft.com/office/drawing/2014/main" id="{4D88C4F7-6646-584F-AC5A-B004AE51D7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5664" y="2795862"/>
            <a:ext cx="355600" cy="368531"/>
          </a:xfrm>
          <a:prstGeom prst="rect">
            <a:avLst/>
          </a:prstGeom>
        </p:spPr>
      </p:pic>
      <p:pic>
        <p:nvPicPr>
          <p:cNvPr id="30" name="Picture 29">
            <a:extLst>
              <a:ext uri="{FF2B5EF4-FFF2-40B4-BE49-F238E27FC236}">
                <a16:creationId xmlns:a16="http://schemas.microsoft.com/office/drawing/2014/main" id="{9F67E8EC-6F52-244D-B19A-73818B9703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4919" y="5618284"/>
            <a:ext cx="355600" cy="368531"/>
          </a:xfrm>
          <a:prstGeom prst="rect">
            <a:avLst/>
          </a:prstGeom>
        </p:spPr>
      </p:pic>
      <p:pic>
        <p:nvPicPr>
          <p:cNvPr id="17" name="Picture 16">
            <a:extLst>
              <a:ext uri="{FF2B5EF4-FFF2-40B4-BE49-F238E27FC236}">
                <a16:creationId xmlns:a16="http://schemas.microsoft.com/office/drawing/2014/main" id="{DD79D1C2-5984-AE4D-8D94-EA1EEC4921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6938" y="4789799"/>
            <a:ext cx="355600" cy="368531"/>
          </a:xfrm>
          <a:prstGeom prst="rect">
            <a:avLst/>
          </a:prstGeom>
        </p:spPr>
      </p:pic>
      <p:sp>
        <p:nvSpPr>
          <p:cNvPr id="19" name="Title 1">
            <a:extLst>
              <a:ext uri="{FF2B5EF4-FFF2-40B4-BE49-F238E27FC236}">
                <a16:creationId xmlns:a16="http://schemas.microsoft.com/office/drawing/2014/main" id="{FAEAAB06-F0D9-1345-A984-9815B4D80675}"/>
              </a:ext>
            </a:extLst>
          </p:cNvPr>
          <p:cNvSpPr>
            <a:spLocks noGrp="1"/>
          </p:cNvSpPr>
          <p:nvPr>
            <p:ph type="title"/>
          </p:nvPr>
        </p:nvSpPr>
        <p:spPr>
          <a:xfrm>
            <a:off x="10756900" y="448148"/>
            <a:ext cx="1328530" cy="3966689"/>
          </a:xfrm>
          <a:solidFill>
            <a:schemeClr val="accent6">
              <a:lumMod val="60000"/>
              <a:lumOff val="40000"/>
            </a:schemeClr>
          </a:solidFill>
          <a:ln>
            <a:solidFill>
              <a:schemeClr val="bg1">
                <a:lumMod val="50000"/>
              </a:schemeClr>
            </a:solidFill>
          </a:ln>
          <a:effectLst>
            <a:outerShdw blurRad="50800" dist="38100" dir="2700000" algn="tl" rotWithShape="0">
              <a:prstClr val="black">
                <a:alpha val="40000"/>
              </a:prstClr>
            </a:outerShdw>
          </a:effectLst>
        </p:spPr>
        <p:txBody>
          <a:bodyPr>
            <a:normAutofit/>
          </a:bodyPr>
          <a:lstStyle/>
          <a:p>
            <a:r>
              <a:rPr lang="en-US" sz="2400" b="1" dirty="0">
                <a:solidFill>
                  <a:schemeClr val="accent1">
                    <a:lumMod val="75000"/>
                  </a:schemeClr>
                </a:solidFill>
                <a:latin typeface="+mn-lt"/>
              </a:rPr>
              <a:t>Where to find Open Science Metrics &amp; Related Tools</a:t>
            </a:r>
          </a:p>
        </p:txBody>
      </p:sp>
    </p:spTree>
    <p:extLst>
      <p:ext uri="{BB962C8B-B14F-4D97-AF65-F5344CB8AC3E}">
        <p14:creationId xmlns:p14="http://schemas.microsoft.com/office/powerpoint/2010/main" val="824752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60336"/>
            <a:ext cx="6417733" cy="1143000"/>
          </a:xfrm>
        </p:spPr>
        <p:txBody>
          <a:bodyPr>
            <a:normAutofit/>
          </a:bodyPr>
          <a:lstStyle/>
          <a:p>
            <a:r>
              <a:rPr lang="en-US" sz="3600" b="1" dirty="0">
                <a:solidFill>
                  <a:srgbClr val="0070C0"/>
                </a:solidFill>
                <a:latin typeface="+mn-lt"/>
              </a:rPr>
              <a:t>Planning &amp; creating societal impact</a:t>
            </a:r>
          </a:p>
        </p:txBody>
      </p:sp>
      <p:sp>
        <p:nvSpPr>
          <p:cNvPr id="6" name="Content Placeholder 5">
            <a:extLst>
              <a:ext uri="{FF2B5EF4-FFF2-40B4-BE49-F238E27FC236}">
                <a16:creationId xmlns:a16="http://schemas.microsoft.com/office/drawing/2014/main" id="{3B756739-D054-1841-B0A3-1B39F9DD3283}"/>
              </a:ext>
            </a:extLst>
          </p:cNvPr>
          <p:cNvSpPr>
            <a:spLocks noGrp="1"/>
          </p:cNvSpPr>
          <p:nvPr>
            <p:ph idx="1"/>
          </p:nvPr>
        </p:nvSpPr>
        <p:spPr>
          <a:xfrm>
            <a:off x="474133" y="1303336"/>
            <a:ext cx="10972800" cy="4525963"/>
          </a:xfrm>
        </p:spPr>
        <p:txBody>
          <a:bodyPr/>
          <a:lstStyle/>
          <a:p>
            <a:pPr marL="0" indent="0">
              <a:buNone/>
            </a:pPr>
            <a:r>
              <a:rPr lang="en-US" dirty="0"/>
              <a:t>Impact Case Study Templates</a:t>
            </a:r>
          </a:p>
        </p:txBody>
      </p:sp>
      <p:sp>
        <p:nvSpPr>
          <p:cNvPr id="3" name="TextBox 2">
            <a:extLst>
              <a:ext uri="{FF2B5EF4-FFF2-40B4-BE49-F238E27FC236}">
                <a16:creationId xmlns:a16="http://schemas.microsoft.com/office/drawing/2014/main" id="{45258B01-724F-D249-BF2D-F0A2C8CE945F}"/>
              </a:ext>
            </a:extLst>
          </p:cNvPr>
          <p:cNvSpPr txBox="1"/>
          <p:nvPr/>
        </p:nvSpPr>
        <p:spPr>
          <a:xfrm>
            <a:off x="474133" y="6027002"/>
            <a:ext cx="6417733" cy="584775"/>
          </a:xfrm>
          <a:prstGeom prst="rect">
            <a:avLst/>
          </a:prstGeom>
          <a:noFill/>
          <a:ln>
            <a:solidFill>
              <a:schemeClr val="accent1"/>
            </a:solidFill>
          </a:ln>
        </p:spPr>
        <p:txBody>
          <a:bodyPr wrap="square" rtlCol="0">
            <a:spAutoFit/>
          </a:bodyPr>
          <a:lstStyle/>
          <a:p>
            <a:r>
              <a:rPr lang="en-US" sz="1400" i="1" dirty="0"/>
              <a:t>A Word version of this template is available as part of EIFL’s ‘Make Your Work Count’ Resources for Practitioners and Workshop Facilitators</a:t>
            </a:r>
            <a:r>
              <a:rPr lang="en-US" i="1" dirty="0"/>
              <a:t>.</a:t>
            </a:r>
          </a:p>
        </p:txBody>
      </p:sp>
      <p:grpSp>
        <p:nvGrpSpPr>
          <p:cNvPr id="5" name="Group 4">
            <a:extLst>
              <a:ext uri="{FF2B5EF4-FFF2-40B4-BE49-F238E27FC236}">
                <a16:creationId xmlns:a16="http://schemas.microsoft.com/office/drawing/2014/main" id="{1C8531CE-A1A6-844C-853F-16690E10FE70}"/>
              </a:ext>
            </a:extLst>
          </p:cNvPr>
          <p:cNvGrpSpPr/>
          <p:nvPr/>
        </p:nvGrpSpPr>
        <p:grpSpPr>
          <a:xfrm>
            <a:off x="7126941" y="45041"/>
            <a:ext cx="4842809" cy="6819737"/>
            <a:chOff x="7126941" y="45041"/>
            <a:chExt cx="4842809" cy="6819737"/>
          </a:xfrm>
        </p:grpSpPr>
        <p:pic>
          <p:nvPicPr>
            <p:cNvPr id="4" name="Picture 3">
              <a:extLst>
                <a:ext uri="{FF2B5EF4-FFF2-40B4-BE49-F238E27FC236}">
                  <a16:creationId xmlns:a16="http://schemas.microsoft.com/office/drawing/2014/main" id="{F09E6F90-B15E-6D41-BF40-B992AB7E4E7C}"/>
                </a:ext>
              </a:extLst>
            </p:cNvPr>
            <p:cNvPicPr>
              <a:picLocks noChangeAspect="1"/>
            </p:cNvPicPr>
            <p:nvPr/>
          </p:nvPicPr>
          <p:blipFill>
            <a:blip r:embed="rId2"/>
            <a:stretch>
              <a:fillRect/>
            </a:stretch>
          </p:blipFill>
          <p:spPr>
            <a:xfrm>
              <a:off x="7126941" y="45041"/>
              <a:ext cx="4842809" cy="6819737"/>
            </a:xfrm>
            <a:prstGeom prst="rect">
              <a:avLst/>
            </a:prstGeom>
          </p:spPr>
        </p:pic>
        <p:grpSp>
          <p:nvGrpSpPr>
            <p:cNvPr id="7" name="Group 6">
              <a:extLst>
                <a:ext uri="{FF2B5EF4-FFF2-40B4-BE49-F238E27FC236}">
                  <a16:creationId xmlns:a16="http://schemas.microsoft.com/office/drawing/2014/main" id="{10A15F69-C078-984B-BD84-ECDF751FE349}"/>
                </a:ext>
              </a:extLst>
            </p:cNvPr>
            <p:cNvGrpSpPr/>
            <p:nvPr/>
          </p:nvGrpSpPr>
          <p:grpSpPr>
            <a:xfrm>
              <a:off x="9023276" y="6396335"/>
              <a:ext cx="2694591" cy="461665"/>
              <a:chOff x="-1" y="6426258"/>
              <a:chExt cx="2694591" cy="461665"/>
            </a:xfrm>
          </p:grpSpPr>
          <p:grpSp>
            <p:nvGrpSpPr>
              <p:cNvPr id="8" name="Group 7">
                <a:extLst>
                  <a:ext uri="{FF2B5EF4-FFF2-40B4-BE49-F238E27FC236}">
                    <a16:creationId xmlns:a16="http://schemas.microsoft.com/office/drawing/2014/main" id="{C9F3DD60-C9E3-784E-B496-33EFA6D647CD}"/>
                  </a:ext>
                </a:extLst>
              </p:cNvPr>
              <p:cNvGrpSpPr/>
              <p:nvPr/>
            </p:nvGrpSpPr>
            <p:grpSpPr>
              <a:xfrm>
                <a:off x="889855" y="6426258"/>
                <a:ext cx="1804735" cy="461665"/>
                <a:chOff x="854230" y="6462834"/>
                <a:chExt cx="1804735" cy="461665"/>
              </a:xfrm>
            </p:grpSpPr>
            <p:sp>
              <p:nvSpPr>
                <p:cNvPr id="10" name="TextBox 9">
                  <a:extLst>
                    <a:ext uri="{FF2B5EF4-FFF2-40B4-BE49-F238E27FC236}">
                      <a16:creationId xmlns:a16="http://schemas.microsoft.com/office/drawing/2014/main" id="{3E77F378-1913-6445-BE80-A61C2B50DC91}"/>
                    </a:ext>
                  </a:extLst>
                </p:cNvPr>
                <p:cNvSpPr txBox="1"/>
                <p:nvPr/>
              </p:nvSpPr>
              <p:spPr>
                <a:xfrm>
                  <a:off x="854230" y="6482192"/>
                  <a:ext cx="1804735" cy="369332"/>
                </a:xfrm>
                <a:prstGeom prst="rect">
                  <a:avLst/>
                </a:prstGeom>
                <a:solidFill>
                  <a:schemeClr val="bg1">
                    <a:lumMod val="95000"/>
                  </a:schemeClr>
                </a:solid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76036F-8A0F-6A40-A951-27C1323E17D6}"/>
                    </a:ext>
                  </a:extLst>
                </p:cNvPr>
                <p:cNvSpPr txBox="1"/>
                <p:nvPr/>
              </p:nvSpPr>
              <p:spPr>
                <a:xfrm>
                  <a:off x="854230" y="6462834"/>
                  <a:ext cx="17886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Niamh Brennan,</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mn-cs"/>
                    </a:rPr>
                    <a:t>Trinity College Dublin, 2019</a:t>
                  </a:r>
                </a:p>
              </p:txBody>
            </p:sp>
          </p:grpSp>
          <p:pic>
            <p:nvPicPr>
              <p:cNvPr id="9" name="Picture 2" descr="Image result for Commons Attribution-NonCommercial-ShareAlike 4.0 International Public License badge">
                <a:extLst>
                  <a:ext uri="{FF2B5EF4-FFF2-40B4-BE49-F238E27FC236}">
                    <a16:creationId xmlns:a16="http://schemas.microsoft.com/office/drawing/2014/main" id="{B5070DCC-E33D-9D4E-B159-77A61DFA69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457491"/>
                <a:ext cx="938151" cy="36503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grpSp>
      </p:grpSp>
      <p:sp>
        <p:nvSpPr>
          <p:cNvPr id="12" name="TextBox 11">
            <a:extLst>
              <a:ext uri="{FF2B5EF4-FFF2-40B4-BE49-F238E27FC236}">
                <a16:creationId xmlns:a16="http://schemas.microsoft.com/office/drawing/2014/main" id="{F6069999-B78E-4543-A70C-FDA5550587A7}"/>
              </a:ext>
            </a:extLst>
          </p:cNvPr>
          <p:cNvSpPr txBox="1"/>
          <p:nvPr/>
        </p:nvSpPr>
        <p:spPr>
          <a:xfrm>
            <a:off x="222250" y="2076275"/>
            <a:ext cx="6517341"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t>A tool for capturing the societal, economic and cultural impact of a research project.</a:t>
            </a:r>
          </a:p>
          <a:p>
            <a:endParaRPr lang="en-US" sz="2000" b="1" dirty="0"/>
          </a:p>
          <a:p>
            <a:pPr marL="342900" indent="-342900">
              <a:buFont typeface="Arial" panose="020B0604020202020204" pitchFamily="34" charset="0"/>
              <a:buChar char="•"/>
            </a:pPr>
            <a:r>
              <a:rPr lang="en-US" sz="2000" b="1" dirty="0"/>
              <a:t>Example shown is from Trinity College Dublin</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Suggestions on how to use this type of tool appear later in this presentation.</a:t>
            </a:r>
          </a:p>
        </p:txBody>
      </p:sp>
    </p:spTree>
    <p:extLst>
      <p:ext uri="{BB962C8B-B14F-4D97-AF65-F5344CB8AC3E}">
        <p14:creationId xmlns:p14="http://schemas.microsoft.com/office/powerpoint/2010/main" val="4161183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658D-AE2C-F645-8156-55E6833E8761}"/>
              </a:ext>
            </a:extLst>
          </p:cNvPr>
          <p:cNvSpPr>
            <a:spLocks noGrp="1"/>
          </p:cNvSpPr>
          <p:nvPr>
            <p:ph type="title"/>
          </p:nvPr>
        </p:nvSpPr>
        <p:spPr>
          <a:xfrm>
            <a:off x="117565" y="365125"/>
            <a:ext cx="11848011" cy="1325563"/>
          </a:xfrm>
        </p:spPr>
        <p:txBody>
          <a:bodyPr/>
          <a:lstStyle/>
          <a:p>
            <a:r>
              <a:rPr lang="en-IE" sz="3200" b="1" dirty="0">
                <a:latin typeface="+mn-lt"/>
              </a:rPr>
              <a:t>3. Promoting awareness  of the appropriate uses and limitations of citation metrics and </a:t>
            </a:r>
            <a:r>
              <a:rPr lang="en-IE" sz="3200" b="1" dirty="0" err="1">
                <a:latin typeface="+mn-lt"/>
              </a:rPr>
              <a:t>altmetrics</a:t>
            </a:r>
            <a:br>
              <a:rPr lang="en-IE" dirty="0"/>
            </a:br>
            <a:endParaRPr lang="en-US" dirty="0"/>
          </a:p>
        </p:txBody>
      </p:sp>
      <p:sp>
        <p:nvSpPr>
          <p:cNvPr id="3" name="Content Placeholder 2">
            <a:extLst>
              <a:ext uri="{FF2B5EF4-FFF2-40B4-BE49-F238E27FC236}">
                <a16:creationId xmlns:a16="http://schemas.microsoft.com/office/drawing/2014/main" id="{CE239677-B8AF-5E48-910E-BF45DFDCB2EA}"/>
              </a:ext>
            </a:extLst>
          </p:cNvPr>
          <p:cNvSpPr>
            <a:spLocks noGrp="1"/>
          </p:cNvSpPr>
          <p:nvPr>
            <p:ph idx="1"/>
          </p:nvPr>
        </p:nvSpPr>
        <p:spPr>
          <a:xfrm>
            <a:off x="446314" y="1512117"/>
            <a:ext cx="10515600" cy="4351338"/>
          </a:xfrm>
        </p:spPr>
        <p:txBody>
          <a:bodyPr/>
          <a:lstStyle/>
          <a:p>
            <a:r>
              <a:rPr lang="en-US" dirty="0"/>
              <a:t>Use a basket of metrics!</a:t>
            </a:r>
          </a:p>
          <a:p>
            <a:r>
              <a:rPr lang="en-US" dirty="0"/>
              <a:t>Use the Metrics Toolkit</a:t>
            </a:r>
          </a:p>
          <a:p>
            <a:r>
              <a:rPr lang="en-US" dirty="0"/>
              <a:t>Promote DORA &amp; the Leiden Manifesto</a:t>
            </a:r>
          </a:p>
        </p:txBody>
      </p:sp>
      <p:pic>
        <p:nvPicPr>
          <p:cNvPr id="4" name="Picture 3">
            <a:extLst>
              <a:ext uri="{FF2B5EF4-FFF2-40B4-BE49-F238E27FC236}">
                <a16:creationId xmlns:a16="http://schemas.microsoft.com/office/drawing/2014/main" id="{28E041F8-9EBD-614A-A7C7-8BDAED83CEFF}"/>
              </a:ext>
            </a:extLst>
          </p:cNvPr>
          <p:cNvPicPr>
            <a:picLocks noChangeAspect="1"/>
          </p:cNvPicPr>
          <p:nvPr/>
        </p:nvPicPr>
        <p:blipFill>
          <a:blip r:embed="rId2"/>
          <a:stretch>
            <a:fillRect/>
          </a:stretch>
        </p:blipFill>
        <p:spPr>
          <a:xfrm>
            <a:off x="6879772" y="1337863"/>
            <a:ext cx="4865914" cy="4182273"/>
          </a:xfrm>
          <a:prstGeom prst="rect">
            <a:avLst/>
          </a:prstGeom>
        </p:spPr>
      </p:pic>
    </p:spTree>
    <p:extLst>
      <p:ext uri="{BB962C8B-B14F-4D97-AF65-F5344CB8AC3E}">
        <p14:creationId xmlns:p14="http://schemas.microsoft.com/office/powerpoint/2010/main" val="624836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EAD8-8F04-6149-BDE2-BDB5955CA455}"/>
              </a:ext>
            </a:extLst>
          </p:cNvPr>
          <p:cNvSpPr>
            <a:spLocks noGrp="1"/>
          </p:cNvSpPr>
          <p:nvPr>
            <p:ph type="title"/>
          </p:nvPr>
        </p:nvSpPr>
        <p:spPr>
          <a:xfrm>
            <a:off x="191589" y="0"/>
            <a:ext cx="10972800" cy="1143000"/>
          </a:xfrm>
        </p:spPr>
        <p:txBody>
          <a:bodyPr/>
          <a:lstStyle/>
          <a:p>
            <a:r>
              <a:rPr lang="en-US" b="1" dirty="0">
                <a:solidFill>
                  <a:srgbClr val="FF9300"/>
                </a:solidFill>
              </a:rPr>
              <a:t>Choosing your metrics</a:t>
            </a:r>
          </a:p>
        </p:txBody>
      </p:sp>
      <p:sp>
        <p:nvSpPr>
          <p:cNvPr id="3" name="Content Placeholder 2">
            <a:extLst>
              <a:ext uri="{FF2B5EF4-FFF2-40B4-BE49-F238E27FC236}">
                <a16:creationId xmlns:a16="http://schemas.microsoft.com/office/drawing/2014/main" id="{93D994DA-E46E-C740-89D3-A403246A8B56}"/>
              </a:ext>
            </a:extLst>
          </p:cNvPr>
          <p:cNvSpPr>
            <a:spLocks noGrp="1"/>
          </p:cNvSpPr>
          <p:nvPr>
            <p:ph idx="1"/>
          </p:nvPr>
        </p:nvSpPr>
        <p:spPr>
          <a:xfrm>
            <a:off x="191589" y="1143000"/>
            <a:ext cx="10972800" cy="4525963"/>
          </a:xfrm>
        </p:spPr>
        <p:txBody>
          <a:bodyPr>
            <a:normAutofit/>
          </a:bodyPr>
          <a:lstStyle/>
          <a:p>
            <a:r>
              <a:rPr lang="en-US" sz="2800" b="1" dirty="0"/>
              <a:t>Apply</a:t>
            </a:r>
            <a:r>
              <a:rPr lang="en-US" sz="2800" dirty="0"/>
              <a:t> the bibliometric rules, DORA and the Leiden Principles.</a:t>
            </a:r>
          </a:p>
          <a:p>
            <a:r>
              <a:rPr lang="en-US" sz="2800" b="1" dirty="0"/>
              <a:t>Use</a:t>
            </a:r>
            <a:r>
              <a:rPr lang="en-US" sz="2800" dirty="0"/>
              <a:t> the Metrics Toolkit</a:t>
            </a:r>
          </a:p>
          <a:p>
            <a:r>
              <a:rPr lang="en-US" sz="2800" b="1" dirty="0"/>
              <a:t>Consult</a:t>
            </a:r>
            <a:r>
              <a:rPr lang="en-US" sz="2800" dirty="0"/>
              <a:t>: </a:t>
            </a:r>
            <a:r>
              <a:rPr lang="en-IE" sz="2800" dirty="0"/>
              <a:t>European Commission: Expert Group on Assessment of University-Based Research, Assessing Europe's University Based Research, European Commission </a:t>
            </a:r>
            <a:r>
              <a:rPr lang="en-IE" sz="2800" dirty="0" err="1"/>
              <a:t>DirectorateGeneral</a:t>
            </a:r>
            <a:r>
              <a:rPr lang="en-IE" sz="2800" dirty="0"/>
              <a:t> for Research, 2010 </a:t>
            </a:r>
            <a:r>
              <a:rPr lang="en-IE" sz="2800" dirty="0">
                <a:hlinkClick r:id="rId2"/>
              </a:rPr>
              <a:t>https://arrow.tudublin.ie/cserrep/17/</a:t>
            </a:r>
            <a:r>
              <a:rPr lang="en-IE" sz="2800" dirty="0"/>
              <a:t> </a:t>
            </a:r>
            <a:endParaRPr lang="en-US" sz="2800" dirty="0"/>
          </a:p>
        </p:txBody>
      </p:sp>
      <p:pic>
        <p:nvPicPr>
          <p:cNvPr id="4" name="Picture 3">
            <a:extLst>
              <a:ext uri="{FF2B5EF4-FFF2-40B4-BE49-F238E27FC236}">
                <a16:creationId xmlns:a16="http://schemas.microsoft.com/office/drawing/2014/main" id="{961ACBDE-30D0-554F-BB30-14A9AFD57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1349" y="4067757"/>
            <a:ext cx="4759234" cy="2192980"/>
          </a:xfrm>
          <a:prstGeom prst="rect">
            <a:avLst/>
          </a:prstGeom>
          <a:ln>
            <a:solidFill>
              <a:schemeClr val="tx2"/>
            </a:solidFill>
          </a:ln>
        </p:spPr>
      </p:pic>
    </p:spTree>
    <p:extLst>
      <p:ext uri="{BB962C8B-B14F-4D97-AF65-F5344CB8AC3E}">
        <p14:creationId xmlns:p14="http://schemas.microsoft.com/office/powerpoint/2010/main" val="2453599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1"/>
            <a:ext cx="8229600" cy="562429"/>
          </a:xfrm>
        </p:spPr>
        <p:txBody>
          <a:bodyPr>
            <a:normAutofit/>
          </a:bodyPr>
          <a:lstStyle/>
          <a:p>
            <a:r>
              <a:rPr lang="en-US" sz="2800" b="1" dirty="0">
                <a:solidFill>
                  <a:srgbClr val="FF00FF"/>
                </a:solidFill>
              </a:rPr>
              <a:t>Appropriate Use: The rules</a:t>
            </a:r>
          </a:p>
        </p:txBody>
      </p:sp>
      <p:sp>
        <p:nvSpPr>
          <p:cNvPr id="6" name="Content Placeholder 2"/>
          <p:cNvSpPr>
            <a:spLocks noGrp="1"/>
          </p:cNvSpPr>
          <p:nvPr>
            <p:ph idx="1"/>
          </p:nvPr>
        </p:nvSpPr>
        <p:spPr>
          <a:xfrm>
            <a:off x="1779816" y="326572"/>
            <a:ext cx="8888185" cy="7275285"/>
          </a:xfrm>
        </p:spPr>
        <p:txBody>
          <a:bodyPr>
            <a:normAutofit fontScale="40000" lnSpcReduction="20000"/>
          </a:bodyPr>
          <a:lstStyle/>
          <a:p>
            <a:pPr>
              <a:lnSpc>
                <a:spcPct val="160000"/>
              </a:lnSpc>
            </a:pPr>
            <a:r>
              <a:rPr lang="en-US" sz="6000" dirty="0"/>
              <a:t>Never compare </a:t>
            </a:r>
            <a:r>
              <a:rPr lang="en-US" sz="6000" dirty="0" err="1"/>
              <a:t>bibliometric</a:t>
            </a:r>
            <a:r>
              <a:rPr lang="en-US" sz="6000" dirty="0"/>
              <a:t> data across fields or disciplines.</a:t>
            </a:r>
          </a:p>
          <a:p>
            <a:pPr>
              <a:lnSpc>
                <a:spcPct val="160000"/>
              </a:lnSpc>
            </a:pPr>
            <a:r>
              <a:rPr lang="en-US" sz="6000" dirty="0"/>
              <a:t>Always use a range of metrics.</a:t>
            </a:r>
          </a:p>
          <a:p>
            <a:pPr>
              <a:lnSpc>
                <a:spcPct val="160000"/>
              </a:lnSpc>
            </a:pPr>
            <a:r>
              <a:rPr lang="en-US" sz="6000" dirty="0"/>
              <a:t>Try to balance quantitative data with qualitative data if at all possible (ideally including peer review). This is vital for disciplines that are poorly served by </a:t>
            </a:r>
            <a:r>
              <a:rPr lang="en-US" sz="6000" dirty="0" err="1"/>
              <a:t>bibliometric</a:t>
            </a:r>
            <a:r>
              <a:rPr lang="en-US" sz="6000" dirty="0"/>
              <a:t> information.</a:t>
            </a:r>
          </a:p>
          <a:p>
            <a:pPr>
              <a:lnSpc>
                <a:spcPct val="160000"/>
              </a:lnSpc>
            </a:pPr>
            <a:r>
              <a:rPr lang="en-US" sz="6000" dirty="0"/>
              <a:t>Be sure to identify your data sources, parameters and methodology. It’s OK to mix data sources (it’s probably desirable).</a:t>
            </a:r>
          </a:p>
          <a:p>
            <a:pPr>
              <a:lnSpc>
                <a:spcPct val="160000"/>
              </a:lnSpc>
            </a:pPr>
            <a:r>
              <a:rPr lang="en-US" sz="6000" dirty="0"/>
              <a:t>Strive to make your researchers aware of the ways in which they are being evaluated and provide them with the means to improve their results.</a:t>
            </a:r>
          </a:p>
          <a:p>
            <a:pPr>
              <a:lnSpc>
                <a:spcPct val="160000"/>
              </a:lnSpc>
            </a:pPr>
            <a:r>
              <a:rPr lang="en-US" sz="6000" dirty="0"/>
              <a:t>Share expertise and information with colleagues (and make the world a better place!).</a:t>
            </a:r>
          </a:p>
          <a:p>
            <a:pPr marL="0" indent="0">
              <a:buNone/>
            </a:pPr>
            <a:endParaRPr lang="en-US" dirty="0"/>
          </a:p>
        </p:txBody>
      </p:sp>
    </p:spTree>
    <p:extLst>
      <p:ext uri="{BB962C8B-B14F-4D97-AF65-F5344CB8AC3E}">
        <p14:creationId xmlns:p14="http://schemas.microsoft.com/office/powerpoint/2010/main" val="921153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50C34-BD1D-814E-999F-B34551EE55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6414F6-B07C-FA45-A144-6B60DF01A2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BDC5C1-D7D1-C649-90C7-7F0AC8CE69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307" y="230187"/>
            <a:ext cx="11694959" cy="4692949"/>
          </a:xfrm>
          <a:prstGeom prst="rect">
            <a:avLst/>
          </a:prstGeom>
        </p:spPr>
      </p:pic>
      <p:sp>
        <p:nvSpPr>
          <p:cNvPr id="5" name="TextBox 4">
            <a:extLst>
              <a:ext uri="{FF2B5EF4-FFF2-40B4-BE49-F238E27FC236}">
                <a16:creationId xmlns:a16="http://schemas.microsoft.com/office/drawing/2014/main" id="{BE494422-2DCA-E84E-8362-0696F340E5DD}"/>
              </a:ext>
            </a:extLst>
          </p:cNvPr>
          <p:cNvSpPr txBox="1"/>
          <p:nvPr/>
        </p:nvSpPr>
        <p:spPr>
          <a:xfrm>
            <a:off x="2960398" y="5834846"/>
            <a:ext cx="542174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Check out the Metrics Toolkit:</a:t>
            </a:r>
            <a:br>
              <a:rPr kumimoji="0" lang="en-US" sz="2800" b="1" i="0" u="none" strike="noStrike" kern="1200" cap="none" spc="0" normalizeH="0" baseline="0" noProof="0" dirty="0">
                <a:ln>
                  <a:noFill/>
                </a:ln>
                <a:solidFill>
                  <a:prstClr val="black"/>
                </a:solidFill>
                <a:effectLst/>
                <a:uLnTx/>
                <a:uFillTx/>
                <a:latin typeface="Calibri"/>
                <a:ea typeface="+mn-ea"/>
                <a:cs typeface="+mn-cs"/>
              </a:rPr>
            </a:br>
            <a:r>
              <a:rPr kumimoji="0" lang="en-US" sz="2800" b="1" i="0" u="none" strike="noStrike" kern="1200" cap="none" spc="0" normalizeH="0" baseline="0" noProof="0" dirty="0">
                <a:ln>
                  <a:noFill/>
                </a:ln>
                <a:solidFill>
                  <a:prstClr val="black"/>
                </a:solidFill>
                <a:effectLst/>
                <a:uLnTx/>
                <a:uFillTx/>
                <a:latin typeface="Calibri"/>
                <a:ea typeface="+mn-ea"/>
                <a:cs typeface="+mn-cs"/>
                <a:hlinkClick r:id="rId3"/>
              </a:rPr>
              <a:t>https://www.metrics-toolkit.org//</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597991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379F-A0D8-D644-B103-8AADF3485FFA}"/>
              </a:ext>
            </a:extLst>
          </p:cNvPr>
          <p:cNvSpPr>
            <a:spLocks noGrp="1"/>
          </p:cNvSpPr>
          <p:nvPr>
            <p:ph type="title"/>
          </p:nvPr>
        </p:nvSpPr>
        <p:spPr>
          <a:xfrm>
            <a:off x="0" y="239818"/>
            <a:ext cx="12535989" cy="1436582"/>
          </a:xfrm>
        </p:spPr>
        <p:txBody>
          <a:bodyPr/>
          <a:lstStyle/>
          <a:p>
            <a:r>
              <a:rPr lang="en-IE" sz="3200" b="1" dirty="0">
                <a:latin typeface="+mn-lt"/>
              </a:rPr>
              <a:t>4. Individual and group strategies for gathering evidence of impact and value for their own public scholarship</a:t>
            </a:r>
            <a:br>
              <a:rPr lang="en-IE" dirty="0"/>
            </a:br>
            <a:endParaRPr lang="en-US" dirty="0"/>
          </a:p>
        </p:txBody>
      </p:sp>
      <p:sp>
        <p:nvSpPr>
          <p:cNvPr id="3" name="Content Placeholder 2">
            <a:extLst>
              <a:ext uri="{FF2B5EF4-FFF2-40B4-BE49-F238E27FC236}">
                <a16:creationId xmlns:a16="http://schemas.microsoft.com/office/drawing/2014/main" id="{3D79CFB2-C6DF-ED4A-B523-CDCDE90D31E7}"/>
              </a:ext>
            </a:extLst>
          </p:cNvPr>
          <p:cNvSpPr>
            <a:spLocks noGrp="1"/>
          </p:cNvSpPr>
          <p:nvPr>
            <p:ph idx="1"/>
          </p:nvPr>
        </p:nvSpPr>
        <p:spPr>
          <a:xfrm>
            <a:off x="211183" y="2056448"/>
            <a:ext cx="11597640" cy="4351338"/>
          </a:xfrm>
        </p:spPr>
        <p:txBody>
          <a:bodyPr/>
          <a:lstStyle/>
          <a:p>
            <a:pPr marL="0" indent="0">
              <a:buNone/>
            </a:pPr>
            <a:r>
              <a:rPr lang="en-US" dirty="0"/>
              <a:t>1. Developing a Research Impact Strategy (using all appropriate metrics)</a:t>
            </a:r>
          </a:p>
          <a:p>
            <a:pPr marL="0" indent="0">
              <a:buNone/>
            </a:pPr>
            <a:endParaRPr lang="en-US" dirty="0"/>
          </a:p>
          <a:p>
            <a:pPr marL="0" indent="0">
              <a:buNone/>
            </a:pPr>
            <a:r>
              <a:rPr lang="en-US" dirty="0"/>
              <a:t>2. Using a Research Impact Case Study template</a:t>
            </a:r>
          </a:p>
        </p:txBody>
      </p:sp>
    </p:spTree>
    <p:extLst>
      <p:ext uri="{BB962C8B-B14F-4D97-AF65-F5344CB8AC3E}">
        <p14:creationId xmlns:p14="http://schemas.microsoft.com/office/powerpoint/2010/main" val="1797391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FDE4A-2EA1-BB4A-828F-96AE3BC98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570" y="0"/>
            <a:ext cx="10177951" cy="6858000"/>
          </a:xfrm>
          <a:prstGeom prst="rect">
            <a:avLst/>
          </a:prstGeom>
          <a:ln>
            <a:solidFill>
              <a:schemeClr val="tx2"/>
            </a:solidFill>
          </a:ln>
        </p:spPr>
      </p:pic>
      <p:sp>
        <p:nvSpPr>
          <p:cNvPr id="5" name="TextBox 4">
            <a:extLst>
              <a:ext uri="{FF2B5EF4-FFF2-40B4-BE49-F238E27FC236}">
                <a16:creationId xmlns:a16="http://schemas.microsoft.com/office/drawing/2014/main" id="{7ED60876-5ED2-9045-A2BF-D11856354BE7}"/>
              </a:ext>
            </a:extLst>
          </p:cNvPr>
          <p:cNvSpPr txBox="1"/>
          <p:nvPr/>
        </p:nvSpPr>
        <p:spPr>
          <a:xfrm>
            <a:off x="10228216" y="2604815"/>
            <a:ext cx="1854927" cy="3139321"/>
          </a:xfrm>
          <a:prstGeom prst="rect">
            <a:avLst/>
          </a:prstGeom>
          <a:noFill/>
        </p:spPr>
        <p:txBody>
          <a:bodyPr wrap="square" rtlCol="0">
            <a:spAutoFit/>
          </a:bodyPr>
          <a:lstStyle/>
          <a:p>
            <a:r>
              <a:rPr lang="en-US" dirty="0"/>
              <a:t>– From The EIFL Digital Research Literacy Training Outline</a:t>
            </a:r>
            <a:br>
              <a:rPr lang="en-US" dirty="0"/>
            </a:br>
            <a:r>
              <a:rPr lang="en-US" dirty="0">
                <a:hlinkClick r:id="rId3"/>
              </a:rPr>
              <a:t>https://www.eifl.net/system/files/resources/202011/digital_research_literacy_training_outline_revnov2020_0.pdf</a:t>
            </a:r>
            <a:r>
              <a:rPr lang="en-US" dirty="0"/>
              <a:t>  </a:t>
            </a:r>
          </a:p>
        </p:txBody>
      </p:sp>
    </p:spTree>
    <p:extLst>
      <p:ext uri="{BB962C8B-B14F-4D97-AF65-F5344CB8AC3E}">
        <p14:creationId xmlns:p14="http://schemas.microsoft.com/office/powerpoint/2010/main" val="3649489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8287F-589D-7647-A1F7-061AAFB07A0B}"/>
              </a:ext>
            </a:extLst>
          </p:cNvPr>
          <p:cNvSpPr>
            <a:spLocks noGrp="1"/>
          </p:cNvSpPr>
          <p:nvPr>
            <p:ph idx="1"/>
          </p:nvPr>
        </p:nvSpPr>
        <p:spPr>
          <a:xfrm>
            <a:off x="711200" y="253999"/>
            <a:ext cx="4690533" cy="1016001"/>
          </a:xfrm>
        </p:spPr>
        <p:txBody>
          <a:bodyPr/>
          <a:lstStyle/>
          <a:p>
            <a:pPr marL="0" indent="0">
              <a:buNone/>
            </a:pPr>
            <a:r>
              <a:rPr lang="en-IE" b="1" dirty="0">
                <a:solidFill>
                  <a:schemeClr val="accent5">
                    <a:lumMod val="75000"/>
                  </a:schemeClr>
                </a:solidFill>
              </a:rPr>
              <a:t>Research Impact Report Planning Template</a:t>
            </a:r>
            <a:endParaRPr lang="en-IE" dirty="0">
              <a:solidFill>
                <a:schemeClr val="accent5">
                  <a:lumMod val="75000"/>
                </a:schemeClr>
              </a:solidFill>
            </a:endParaRPr>
          </a:p>
          <a:p>
            <a:pPr marL="0" indent="0">
              <a:buNone/>
            </a:pPr>
            <a:endParaRPr lang="en-US" dirty="0"/>
          </a:p>
        </p:txBody>
      </p:sp>
      <p:pic>
        <p:nvPicPr>
          <p:cNvPr id="6" name="Picture 5">
            <a:extLst>
              <a:ext uri="{FF2B5EF4-FFF2-40B4-BE49-F238E27FC236}">
                <a16:creationId xmlns:a16="http://schemas.microsoft.com/office/drawing/2014/main" id="{85A0A79F-274A-9647-9E99-D496C620D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7859" y="147014"/>
            <a:ext cx="6181890" cy="6563972"/>
          </a:xfrm>
          <a:prstGeom prst="rect">
            <a:avLst/>
          </a:prstGeom>
          <a:ln>
            <a:solidFill>
              <a:schemeClr val="accent1"/>
            </a:solidFill>
          </a:ln>
        </p:spPr>
      </p:pic>
      <p:sp>
        <p:nvSpPr>
          <p:cNvPr id="7" name="TextBox 6">
            <a:extLst>
              <a:ext uri="{FF2B5EF4-FFF2-40B4-BE49-F238E27FC236}">
                <a16:creationId xmlns:a16="http://schemas.microsoft.com/office/drawing/2014/main" id="{00E001D5-38EA-974B-886B-BBB6C4CCBCCD}"/>
              </a:ext>
            </a:extLst>
          </p:cNvPr>
          <p:cNvSpPr txBox="1"/>
          <p:nvPr/>
        </p:nvSpPr>
        <p:spPr>
          <a:xfrm>
            <a:off x="474133" y="6027002"/>
            <a:ext cx="4690533" cy="800219"/>
          </a:xfrm>
          <a:prstGeom prst="rect">
            <a:avLst/>
          </a:prstGeom>
          <a:noFill/>
          <a:ln>
            <a:solidFill>
              <a:schemeClr val="accent1"/>
            </a:solidFill>
          </a:ln>
        </p:spPr>
        <p:txBody>
          <a:bodyPr wrap="square" rtlCol="0">
            <a:spAutoFit/>
          </a:bodyPr>
          <a:lstStyle/>
          <a:p>
            <a:r>
              <a:rPr lang="en-US" sz="1400" i="1" dirty="0"/>
              <a:t>A Word version of this template is available as part of EIFL’s ‘Make Your Work Count’ Resources for Practitioners and Workshop Facilitators</a:t>
            </a:r>
            <a:r>
              <a:rPr lang="en-US" i="1" dirty="0"/>
              <a:t>.</a:t>
            </a:r>
          </a:p>
        </p:txBody>
      </p:sp>
      <p:sp>
        <p:nvSpPr>
          <p:cNvPr id="9" name="TextBox 8">
            <a:extLst>
              <a:ext uri="{FF2B5EF4-FFF2-40B4-BE49-F238E27FC236}">
                <a16:creationId xmlns:a16="http://schemas.microsoft.com/office/drawing/2014/main" id="{E40B9404-A55F-8048-AB27-D3C803B25F2D}"/>
              </a:ext>
            </a:extLst>
          </p:cNvPr>
          <p:cNvSpPr txBox="1"/>
          <p:nvPr/>
        </p:nvSpPr>
        <p:spPr>
          <a:xfrm>
            <a:off x="222251" y="2076275"/>
            <a:ext cx="4942416"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a:t>A template for outlining the purpose, means and methodology for a research impact report. Can be applied to individuals, groups or institutions.</a:t>
            </a:r>
          </a:p>
          <a:p>
            <a:endParaRPr lang="en-US" sz="2000" b="1" dirty="0"/>
          </a:p>
        </p:txBody>
      </p:sp>
      <p:grpSp>
        <p:nvGrpSpPr>
          <p:cNvPr id="10" name="Group 9">
            <a:extLst>
              <a:ext uri="{FF2B5EF4-FFF2-40B4-BE49-F238E27FC236}">
                <a16:creationId xmlns:a16="http://schemas.microsoft.com/office/drawing/2014/main" id="{D08CD0ED-61D8-E641-AAC8-1C0C46910D6B}"/>
              </a:ext>
            </a:extLst>
          </p:cNvPr>
          <p:cNvGrpSpPr/>
          <p:nvPr/>
        </p:nvGrpSpPr>
        <p:grpSpPr>
          <a:xfrm>
            <a:off x="9364133" y="6459713"/>
            <a:ext cx="2827867" cy="517995"/>
            <a:chOff x="-1" y="6445616"/>
            <a:chExt cx="3054754" cy="454185"/>
          </a:xfrm>
        </p:grpSpPr>
        <p:grpSp>
          <p:nvGrpSpPr>
            <p:cNvPr id="11" name="Group 10">
              <a:extLst>
                <a:ext uri="{FF2B5EF4-FFF2-40B4-BE49-F238E27FC236}">
                  <a16:creationId xmlns:a16="http://schemas.microsoft.com/office/drawing/2014/main" id="{8C128EBC-8841-D547-8E96-307B03F06CB1}"/>
                </a:ext>
              </a:extLst>
            </p:cNvPr>
            <p:cNvGrpSpPr/>
            <p:nvPr/>
          </p:nvGrpSpPr>
          <p:grpSpPr>
            <a:xfrm>
              <a:off x="889855" y="6445616"/>
              <a:ext cx="2164898" cy="454185"/>
              <a:chOff x="854230" y="6482192"/>
              <a:chExt cx="2164898" cy="454185"/>
            </a:xfrm>
          </p:grpSpPr>
          <p:sp>
            <p:nvSpPr>
              <p:cNvPr id="13" name="TextBox 12">
                <a:extLst>
                  <a:ext uri="{FF2B5EF4-FFF2-40B4-BE49-F238E27FC236}">
                    <a16:creationId xmlns:a16="http://schemas.microsoft.com/office/drawing/2014/main" id="{C274AE0F-1142-CC48-800E-E0F36EF1A278}"/>
                  </a:ext>
                </a:extLst>
              </p:cNvPr>
              <p:cNvSpPr txBox="1"/>
              <p:nvPr/>
            </p:nvSpPr>
            <p:spPr>
              <a:xfrm>
                <a:off x="854230" y="6482192"/>
                <a:ext cx="1804735" cy="369332"/>
              </a:xfrm>
              <a:prstGeom prst="rect">
                <a:avLst/>
              </a:prstGeom>
              <a:solidFill>
                <a:schemeClr val="bg1">
                  <a:lumMod val="95000"/>
                </a:schemeClr>
              </a:solid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D2227FC-7B65-C941-A997-1FEDF42E8078}"/>
                  </a:ext>
                </a:extLst>
              </p:cNvPr>
              <p:cNvSpPr txBox="1"/>
              <p:nvPr/>
            </p:nvSpPr>
            <p:spPr>
              <a:xfrm>
                <a:off x="854230" y="6573608"/>
                <a:ext cx="2164898" cy="362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Niamh Brennan,</a:t>
                </a:r>
                <a:r>
                  <a:rPr lang="en-US" sz="1200" dirty="0">
                    <a:solidFill>
                      <a:prstClr val="black"/>
                    </a:solidFill>
                    <a:latin typeface="Calibri" panose="020F0502020204030204"/>
                  </a:rPr>
                  <a:t> </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mn-cs"/>
                  </a:rPr>
                  <a:t>2019</a:t>
                </a:r>
              </a:p>
            </p:txBody>
          </p:sp>
        </p:grpSp>
        <p:pic>
          <p:nvPicPr>
            <p:cNvPr id="12" name="Picture 2" descr="Image result for Commons Attribution-NonCommercial-ShareAlike 4.0 International Public License badge">
              <a:extLst>
                <a:ext uri="{FF2B5EF4-FFF2-40B4-BE49-F238E27FC236}">
                  <a16:creationId xmlns:a16="http://schemas.microsoft.com/office/drawing/2014/main" id="{56EF1A10-A5A4-3749-8BFD-7A31F13B60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457491"/>
              <a:ext cx="938151" cy="36503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7674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60336"/>
            <a:ext cx="6417733" cy="1143000"/>
          </a:xfrm>
        </p:spPr>
        <p:txBody>
          <a:bodyPr>
            <a:normAutofit/>
          </a:bodyPr>
          <a:lstStyle/>
          <a:p>
            <a:r>
              <a:rPr lang="en-US" sz="3600" b="1" dirty="0">
                <a:solidFill>
                  <a:srgbClr val="0070C0"/>
                </a:solidFill>
                <a:latin typeface="+mn-lt"/>
              </a:rPr>
              <a:t>Planning &amp; creating societal impact</a:t>
            </a:r>
          </a:p>
        </p:txBody>
      </p:sp>
      <p:sp>
        <p:nvSpPr>
          <p:cNvPr id="3" name="TextBox 2">
            <a:extLst>
              <a:ext uri="{FF2B5EF4-FFF2-40B4-BE49-F238E27FC236}">
                <a16:creationId xmlns:a16="http://schemas.microsoft.com/office/drawing/2014/main" id="{45258B01-724F-D249-BF2D-F0A2C8CE945F}"/>
              </a:ext>
            </a:extLst>
          </p:cNvPr>
          <p:cNvSpPr txBox="1"/>
          <p:nvPr/>
        </p:nvSpPr>
        <p:spPr>
          <a:xfrm>
            <a:off x="474133" y="6027002"/>
            <a:ext cx="6417733" cy="584775"/>
          </a:xfrm>
          <a:prstGeom prst="rect">
            <a:avLst/>
          </a:prstGeom>
          <a:noFill/>
          <a:ln>
            <a:solidFill>
              <a:schemeClr val="accent1"/>
            </a:solidFill>
          </a:ln>
        </p:spPr>
        <p:txBody>
          <a:bodyPr wrap="square" rtlCol="0">
            <a:spAutoFit/>
          </a:bodyPr>
          <a:lstStyle/>
          <a:p>
            <a:r>
              <a:rPr lang="en-US" sz="1400" i="1" dirty="0"/>
              <a:t>A Word version of this template is available as part of EIFL’s ‘Make Your Work Count’ Resources for Practitioners and Workshop Facilitators</a:t>
            </a:r>
            <a:r>
              <a:rPr lang="en-US" i="1" dirty="0"/>
              <a:t>.</a:t>
            </a:r>
          </a:p>
        </p:txBody>
      </p:sp>
      <p:pic>
        <p:nvPicPr>
          <p:cNvPr id="4" name="Picture 3">
            <a:extLst>
              <a:ext uri="{FF2B5EF4-FFF2-40B4-BE49-F238E27FC236}">
                <a16:creationId xmlns:a16="http://schemas.microsoft.com/office/drawing/2014/main" id="{F09E6F90-B15E-6D41-BF40-B992AB7E4E7C}"/>
              </a:ext>
            </a:extLst>
          </p:cNvPr>
          <p:cNvPicPr>
            <a:picLocks noChangeAspect="1"/>
          </p:cNvPicPr>
          <p:nvPr/>
        </p:nvPicPr>
        <p:blipFill>
          <a:blip r:embed="rId2"/>
          <a:stretch>
            <a:fillRect/>
          </a:stretch>
        </p:blipFill>
        <p:spPr>
          <a:xfrm>
            <a:off x="7126941" y="45041"/>
            <a:ext cx="4842809" cy="6819737"/>
          </a:xfrm>
          <a:prstGeom prst="rect">
            <a:avLst/>
          </a:prstGeom>
          <a:ln>
            <a:solidFill>
              <a:schemeClr val="accent1"/>
            </a:solidFill>
          </a:ln>
        </p:spPr>
      </p:pic>
      <p:grpSp>
        <p:nvGrpSpPr>
          <p:cNvPr id="7" name="Group 6">
            <a:extLst>
              <a:ext uri="{FF2B5EF4-FFF2-40B4-BE49-F238E27FC236}">
                <a16:creationId xmlns:a16="http://schemas.microsoft.com/office/drawing/2014/main" id="{10A15F69-C078-984B-BD84-ECDF751FE349}"/>
              </a:ext>
            </a:extLst>
          </p:cNvPr>
          <p:cNvGrpSpPr/>
          <p:nvPr/>
        </p:nvGrpSpPr>
        <p:grpSpPr>
          <a:xfrm>
            <a:off x="9023276" y="6396335"/>
            <a:ext cx="2694591" cy="461665"/>
            <a:chOff x="-1" y="6426258"/>
            <a:chExt cx="2694591" cy="461665"/>
          </a:xfrm>
        </p:grpSpPr>
        <p:grpSp>
          <p:nvGrpSpPr>
            <p:cNvPr id="8" name="Group 7">
              <a:extLst>
                <a:ext uri="{FF2B5EF4-FFF2-40B4-BE49-F238E27FC236}">
                  <a16:creationId xmlns:a16="http://schemas.microsoft.com/office/drawing/2014/main" id="{C9F3DD60-C9E3-784E-B496-33EFA6D647CD}"/>
                </a:ext>
              </a:extLst>
            </p:cNvPr>
            <p:cNvGrpSpPr/>
            <p:nvPr/>
          </p:nvGrpSpPr>
          <p:grpSpPr>
            <a:xfrm>
              <a:off x="889855" y="6426258"/>
              <a:ext cx="1804735" cy="461665"/>
              <a:chOff x="854230" y="6462834"/>
              <a:chExt cx="1804735" cy="461665"/>
            </a:xfrm>
          </p:grpSpPr>
          <p:sp>
            <p:nvSpPr>
              <p:cNvPr id="10" name="TextBox 9">
                <a:extLst>
                  <a:ext uri="{FF2B5EF4-FFF2-40B4-BE49-F238E27FC236}">
                    <a16:creationId xmlns:a16="http://schemas.microsoft.com/office/drawing/2014/main" id="{3E77F378-1913-6445-BE80-A61C2B50DC91}"/>
                  </a:ext>
                </a:extLst>
              </p:cNvPr>
              <p:cNvSpPr txBox="1"/>
              <p:nvPr/>
            </p:nvSpPr>
            <p:spPr>
              <a:xfrm>
                <a:off x="854230" y="6482192"/>
                <a:ext cx="1804735" cy="369332"/>
              </a:xfrm>
              <a:prstGeom prst="rect">
                <a:avLst/>
              </a:prstGeom>
              <a:solidFill>
                <a:schemeClr val="bg1">
                  <a:lumMod val="95000"/>
                </a:schemeClr>
              </a:solid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76036F-8A0F-6A40-A951-27C1323E17D6}"/>
                  </a:ext>
                </a:extLst>
              </p:cNvPr>
              <p:cNvSpPr txBox="1"/>
              <p:nvPr/>
            </p:nvSpPr>
            <p:spPr>
              <a:xfrm>
                <a:off x="854230" y="6462834"/>
                <a:ext cx="17886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Niamh Brennan,</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mn-cs"/>
                  </a:rPr>
                  <a:t>Trinity College Dublin, 2019</a:t>
                </a:r>
              </a:p>
            </p:txBody>
          </p:sp>
        </p:grpSp>
        <p:pic>
          <p:nvPicPr>
            <p:cNvPr id="9" name="Picture 2" descr="Image result for Commons Attribution-NonCommercial-ShareAlike 4.0 International Public License badge">
              <a:extLst>
                <a:ext uri="{FF2B5EF4-FFF2-40B4-BE49-F238E27FC236}">
                  <a16:creationId xmlns:a16="http://schemas.microsoft.com/office/drawing/2014/main" id="{B5070DCC-E33D-9D4E-B159-77A61DFA69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457491"/>
              <a:ext cx="938151" cy="36503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F6069999-B78E-4543-A70C-FDA5550587A7}"/>
              </a:ext>
            </a:extLst>
          </p:cNvPr>
          <p:cNvSpPr txBox="1"/>
          <p:nvPr/>
        </p:nvSpPr>
        <p:spPr>
          <a:xfrm>
            <a:off x="255992" y="1772343"/>
            <a:ext cx="6517341" cy="3785652"/>
          </a:xfrm>
          <a:prstGeom prst="rect">
            <a:avLst/>
          </a:prstGeom>
          <a:noFill/>
        </p:spPr>
        <p:txBody>
          <a:bodyPr wrap="square" rtlCol="0">
            <a:spAutoFit/>
          </a:bodyPr>
          <a:lstStyle/>
          <a:p>
            <a:pPr marL="285750" indent="-285750">
              <a:buFont typeface="Arial" panose="020B0604020202020204" pitchFamily="34" charset="0"/>
              <a:buChar char="•"/>
            </a:pPr>
            <a:r>
              <a:rPr lang="en-US" sz="2000" b="1" dirty="0"/>
              <a:t>Use this type of template with research students and researchers at any stage of their project, but ideally at the outset, and then at later stages.</a:t>
            </a:r>
          </a:p>
          <a:p>
            <a:pPr marL="285750" indent="-285750">
              <a:buFont typeface="Arial" panose="020B0604020202020204" pitchFamily="34" charset="0"/>
              <a:buChar char="•"/>
            </a:pPr>
            <a:r>
              <a:rPr lang="en-US" sz="2000" b="1" dirty="0"/>
              <a:t>Work with faculty to capture the societal impact of group and individual research via this template. Work with faculty to publish selected case studies online and/or in a brochure.</a:t>
            </a:r>
          </a:p>
          <a:p>
            <a:pPr marL="285750" indent="-285750">
              <a:buFont typeface="Arial" panose="020B0604020202020204" pitchFamily="34" charset="0"/>
              <a:buChar char="•"/>
            </a:pPr>
            <a:r>
              <a:rPr lang="en-US" sz="2000" b="1" dirty="0"/>
              <a:t>In a multi-disciplinary workshop environment, ask participants to complete the template and then present their societal impact to the group. Participants from other disciplines should be encouraged to comment and make suggestions.</a:t>
            </a:r>
          </a:p>
        </p:txBody>
      </p:sp>
    </p:spTree>
    <p:extLst>
      <p:ext uri="{BB962C8B-B14F-4D97-AF65-F5344CB8AC3E}">
        <p14:creationId xmlns:p14="http://schemas.microsoft.com/office/powerpoint/2010/main" val="1208775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FB0E-F09A-F545-B932-4A39306C5C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011AAF-6E05-BC41-9087-A9563811CC5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5792A86-5856-6647-AF7D-8FE76299B434}"/>
              </a:ext>
            </a:extLst>
          </p:cNvPr>
          <p:cNvSpPr/>
          <p:nvPr/>
        </p:nvSpPr>
        <p:spPr>
          <a:xfrm>
            <a:off x="838200" y="6194316"/>
            <a:ext cx="6096000" cy="646331"/>
          </a:xfrm>
          <a:prstGeom prst="rect">
            <a:avLst/>
          </a:prstGeom>
        </p:spPr>
        <p:txBody>
          <a:bodyPr>
            <a:spAutoFit/>
          </a:bodyPr>
          <a:lstStyle/>
          <a:p>
            <a:r>
              <a:rPr lang="en-US" dirty="0">
                <a:hlinkClick r:id="rId2"/>
              </a:rPr>
              <a:t>http://www.tara.tcd.ie/bitstream/handle/2262/93837/Ohlmeyeretal_2020_1641CaseStudy_v4.pdf</a:t>
            </a:r>
            <a:r>
              <a:rPr lang="en-US" dirty="0"/>
              <a:t> </a:t>
            </a:r>
          </a:p>
        </p:txBody>
      </p:sp>
      <p:pic>
        <p:nvPicPr>
          <p:cNvPr id="5" name="Picture 4">
            <a:extLst>
              <a:ext uri="{FF2B5EF4-FFF2-40B4-BE49-F238E27FC236}">
                <a16:creationId xmlns:a16="http://schemas.microsoft.com/office/drawing/2014/main" id="{F9B12D3F-1A95-D347-AF45-0052D16C70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0926" y="0"/>
            <a:ext cx="5031074" cy="6858000"/>
          </a:xfrm>
          <a:prstGeom prst="rect">
            <a:avLst/>
          </a:prstGeom>
          <a:ln>
            <a:solidFill>
              <a:schemeClr val="accent1"/>
            </a:solidFill>
          </a:ln>
        </p:spPr>
      </p:pic>
      <p:pic>
        <p:nvPicPr>
          <p:cNvPr id="6" name="Picture 5">
            <a:extLst>
              <a:ext uri="{FF2B5EF4-FFF2-40B4-BE49-F238E27FC236}">
                <a16:creationId xmlns:a16="http://schemas.microsoft.com/office/drawing/2014/main" id="{77145835-2352-AA4E-88B4-5ADD79477B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54"/>
          <a:stretch/>
        </p:blipFill>
        <p:spPr>
          <a:xfrm>
            <a:off x="0" y="17353"/>
            <a:ext cx="6734550" cy="5519847"/>
          </a:xfrm>
          <a:prstGeom prst="rect">
            <a:avLst/>
          </a:prstGeom>
          <a:ln>
            <a:solidFill>
              <a:schemeClr val="accent1"/>
            </a:solidFill>
          </a:ln>
        </p:spPr>
      </p:pic>
    </p:spTree>
    <p:extLst>
      <p:ext uri="{BB962C8B-B14F-4D97-AF65-F5344CB8AC3E}">
        <p14:creationId xmlns:p14="http://schemas.microsoft.com/office/powerpoint/2010/main" val="270219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BFA3C-43D0-FF4C-A21C-3720EB53CF1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4B861A0-1A9B-C547-9219-2D8135BD58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41" y="0"/>
            <a:ext cx="9288684" cy="68580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1E3A4A7-E816-A544-B9D5-E5A0D8044E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9034" y="121024"/>
            <a:ext cx="2739178" cy="3052482"/>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7C0296C8-F35E-F345-AB00-A3BDDBB96C38}"/>
              </a:ext>
            </a:extLst>
          </p:cNvPr>
          <p:cNvSpPr txBox="1"/>
          <p:nvPr/>
        </p:nvSpPr>
        <p:spPr>
          <a:xfrm>
            <a:off x="9571604" y="3173506"/>
            <a:ext cx="2501613" cy="738664"/>
          </a:xfrm>
          <a:prstGeom prst="rect">
            <a:avLst/>
          </a:prstGeom>
          <a:noFill/>
        </p:spPr>
        <p:txBody>
          <a:bodyPr wrap="square" rtlCol="0">
            <a:spAutoFit/>
          </a:bodyPr>
          <a:lstStyle/>
          <a:p>
            <a:r>
              <a:rPr lang="en-US" sz="1400" dirty="0">
                <a:hlinkClick r:id="rId4"/>
              </a:rPr>
              <a:t>https://researchrepository.ucd.ie/bitstream/10197/7292/1/Furthering_Impact_May_2014.pdf</a:t>
            </a:r>
            <a:r>
              <a:rPr lang="en-US" sz="1400" dirty="0"/>
              <a:t> </a:t>
            </a:r>
          </a:p>
        </p:txBody>
      </p:sp>
    </p:spTree>
    <p:extLst>
      <p:ext uri="{BB962C8B-B14F-4D97-AF65-F5344CB8AC3E}">
        <p14:creationId xmlns:p14="http://schemas.microsoft.com/office/powerpoint/2010/main" val="2654513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04113"/>
            <a:ext cx="9144000" cy="5816502"/>
          </a:xfrm>
          <a:prstGeom prst="rect">
            <a:avLst/>
          </a:prstGeom>
        </p:spPr>
      </p:pic>
      <p:sp>
        <p:nvSpPr>
          <p:cNvPr id="3" name="TextBox 2"/>
          <p:cNvSpPr txBox="1"/>
          <p:nvPr/>
        </p:nvSpPr>
        <p:spPr>
          <a:xfrm>
            <a:off x="0" y="93232"/>
            <a:ext cx="11112273"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rPr>
              <a:t>Free </a:t>
            </a:r>
            <a:r>
              <a:rPr kumimoji="0" lang="en-US" sz="2800" b="1" i="1" u="none" strike="noStrike" kern="1200" cap="none" spc="0" normalizeH="0" baseline="0" noProof="0" dirty="0" err="1">
                <a:ln>
                  <a:noFill/>
                </a:ln>
                <a:solidFill>
                  <a:srgbClr val="F79646">
                    <a:lumMod val="75000"/>
                  </a:srgbClr>
                </a:solidFill>
                <a:effectLst/>
                <a:uLnTx/>
                <a:uFillTx/>
                <a:latin typeface="Calibri"/>
                <a:ea typeface="+mn-ea"/>
                <a:cs typeface="+mn-cs"/>
              </a:rPr>
              <a:t>Fulltext</a:t>
            </a:r>
            <a:r>
              <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rPr>
              <a:t> Research Impact Case Studies from the UK REF Impact Portal: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a:ea typeface="+mn-ea"/>
                <a:cs typeface="+mn-cs"/>
                <a:hlinkClick r:id="rId3"/>
              </a:rPr>
              <a:t>https://impact.ref.ac.uk/casestudies/</a:t>
            </a:r>
            <a:r>
              <a:rPr kumimoji="0" lang="en-IE" sz="2800" b="0" i="0" u="none" strike="noStrike" kern="1200" cap="none" spc="0" normalizeH="0" baseline="0" noProof="0" dirty="0">
                <a:ln>
                  <a:noFill/>
                </a:ln>
                <a:solidFill>
                  <a:prstClr val="black"/>
                </a:solidFill>
                <a:effectLst/>
                <a:uLnTx/>
                <a:uFillTx/>
                <a:latin typeface="Calibri"/>
                <a:ea typeface="+mn-ea"/>
                <a:cs typeface="+mn-cs"/>
              </a:rPr>
              <a:t> </a:t>
            </a:r>
            <a:endParaRPr kumimoji="0" lang="en-US" sz="2800" b="1" i="1" u="none" strike="noStrike" kern="1200" cap="none" spc="0" normalizeH="0" baseline="0" noProof="0" dirty="0">
              <a:ln>
                <a:noFill/>
              </a:ln>
              <a:solidFill>
                <a:srgbClr val="F79646">
                  <a:lumMod val="75000"/>
                </a:srgbClr>
              </a:solidFill>
              <a:effectLst/>
              <a:uLnTx/>
              <a:uFillTx/>
              <a:latin typeface="Calibri"/>
              <a:ea typeface="+mn-ea"/>
              <a:cs typeface="+mn-cs"/>
            </a:endParaRPr>
          </a:p>
        </p:txBody>
      </p:sp>
    </p:spTree>
    <p:extLst>
      <p:ext uri="{BB962C8B-B14F-4D97-AF65-F5344CB8AC3E}">
        <p14:creationId xmlns:p14="http://schemas.microsoft.com/office/powerpoint/2010/main" val="2029454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70C0"/>
                </a:solidFill>
              </a:rPr>
              <a:t>For the purposes of the UK Research Excellence Framework (REF), impact is:</a:t>
            </a:r>
          </a:p>
        </p:txBody>
      </p:sp>
      <p:sp>
        <p:nvSpPr>
          <p:cNvPr id="3" name="Content Placeholder 2"/>
          <p:cNvSpPr>
            <a:spLocks noGrp="1"/>
          </p:cNvSpPr>
          <p:nvPr>
            <p:ph idx="1"/>
          </p:nvPr>
        </p:nvSpPr>
        <p:spPr/>
        <p:txBody>
          <a:bodyPr/>
          <a:lstStyle/>
          <a:p>
            <a:r>
              <a:rPr lang="en-US" dirty="0"/>
              <a:t>underpinned by excellent research </a:t>
            </a:r>
          </a:p>
          <a:p>
            <a:r>
              <a:rPr lang="en-US" dirty="0"/>
              <a:t>a change in something beyond academia, and can include policy change, an increase in effectiveness, improved wellbeing, or reduced costs</a:t>
            </a:r>
          </a:p>
          <a:p>
            <a:r>
              <a:rPr lang="en-US" dirty="0"/>
              <a:t>demonstrated with evidence</a:t>
            </a:r>
          </a:p>
          <a:p>
            <a:r>
              <a:rPr lang="en-US" dirty="0"/>
              <a:t>achievable through partnership, collaboration and engagement.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67001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000E-941A-1249-A051-DA5BFC541E05}"/>
              </a:ext>
            </a:extLst>
          </p:cNvPr>
          <p:cNvSpPr>
            <a:spLocks noGrp="1"/>
          </p:cNvSpPr>
          <p:nvPr>
            <p:ph type="title"/>
          </p:nvPr>
        </p:nvSpPr>
        <p:spPr>
          <a:xfrm>
            <a:off x="121920" y="156119"/>
            <a:ext cx="12074434" cy="1325563"/>
          </a:xfrm>
        </p:spPr>
        <p:txBody>
          <a:bodyPr>
            <a:normAutofit/>
          </a:bodyPr>
          <a:lstStyle/>
          <a:p>
            <a:r>
              <a:rPr lang="en-US" sz="3200" b="1" dirty="0">
                <a:latin typeface="+mn-lt"/>
              </a:rPr>
              <a:t>5. </a:t>
            </a:r>
            <a:r>
              <a:rPr lang="en-IE" sz="3200" b="1" dirty="0">
                <a:latin typeface="+mn-lt"/>
              </a:rPr>
              <a:t>Examples of how the library can support researchers and students in gathering evidence of impact. </a:t>
            </a:r>
            <a:endParaRPr lang="en-US" sz="3200" b="1" dirty="0">
              <a:latin typeface="+mn-lt"/>
            </a:endParaRPr>
          </a:p>
        </p:txBody>
      </p:sp>
      <p:sp>
        <p:nvSpPr>
          <p:cNvPr id="3" name="Content Placeholder 2">
            <a:extLst>
              <a:ext uri="{FF2B5EF4-FFF2-40B4-BE49-F238E27FC236}">
                <a16:creationId xmlns:a16="http://schemas.microsoft.com/office/drawing/2014/main" id="{522A6B0C-95B9-F440-9577-C95B87248413}"/>
              </a:ext>
            </a:extLst>
          </p:cNvPr>
          <p:cNvSpPr>
            <a:spLocks noGrp="1"/>
          </p:cNvSpPr>
          <p:nvPr>
            <p:ph idx="1"/>
          </p:nvPr>
        </p:nvSpPr>
        <p:spPr/>
        <p:txBody>
          <a:bodyPr/>
          <a:lstStyle/>
          <a:p>
            <a:pPr marL="457200" lvl="1" indent="0">
              <a:buNone/>
            </a:pPr>
            <a:r>
              <a:rPr lang="en-US" dirty="0"/>
              <a:t>Training</a:t>
            </a:r>
          </a:p>
          <a:p>
            <a:pPr lvl="1"/>
            <a:r>
              <a:rPr lang="en-US" dirty="0"/>
              <a:t>Your research impact health check</a:t>
            </a:r>
          </a:p>
          <a:p>
            <a:pPr lvl="1"/>
            <a:r>
              <a:rPr lang="en-US" dirty="0"/>
              <a:t>Harnessing the H-index</a:t>
            </a:r>
          </a:p>
          <a:p>
            <a:pPr lvl="1"/>
            <a:r>
              <a:rPr lang="en-US" dirty="0"/>
              <a:t>EIFL Big Six safari</a:t>
            </a:r>
          </a:p>
          <a:p>
            <a:pPr lvl="1"/>
            <a:r>
              <a:rPr lang="en-US" dirty="0"/>
              <a:t>The x-day impact challenge</a:t>
            </a:r>
          </a:p>
          <a:p>
            <a:pPr lvl="1"/>
            <a:r>
              <a:rPr lang="en-US" dirty="0"/>
              <a:t>Certified training</a:t>
            </a:r>
          </a:p>
          <a:p>
            <a:pPr lvl="1"/>
            <a:r>
              <a:rPr lang="en-US" dirty="0"/>
              <a:t>With Schools/departments: research forum workshop</a:t>
            </a:r>
          </a:p>
          <a:p>
            <a:pPr lvl="1"/>
            <a:r>
              <a:rPr lang="en-US" dirty="0"/>
              <a:t>Competition: submit your impact case study</a:t>
            </a:r>
          </a:p>
          <a:p>
            <a:pPr lvl="1"/>
            <a:r>
              <a:rPr lang="en-US" dirty="0"/>
              <a:t>Publications, </a:t>
            </a:r>
            <a:r>
              <a:rPr lang="en-US" dirty="0" err="1"/>
              <a:t>LibGuides</a:t>
            </a:r>
            <a:r>
              <a:rPr lang="en-US" dirty="0"/>
              <a:t> etc.</a:t>
            </a:r>
          </a:p>
        </p:txBody>
      </p:sp>
    </p:spTree>
    <p:extLst>
      <p:ext uri="{BB962C8B-B14F-4D97-AF65-F5344CB8AC3E}">
        <p14:creationId xmlns:p14="http://schemas.microsoft.com/office/powerpoint/2010/main" val="305094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1237" y="12365"/>
            <a:ext cx="9083268" cy="6845636"/>
          </a:xfrm>
          <a:prstGeom prst="rect">
            <a:avLst/>
          </a:prstGeom>
        </p:spPr>
      </p:pic>
      <p:sp>
        <p:nvSpPr>
          <p:cNvPr id="2" name="Title 1"/>
          <p:cNvSpPr>
            <a:spLocks noGrp="1"/>
          </p:cNvSpPr>
          <p:nvPr>
            <p:ph type="title"/>
          </p:nvPr>
        </p:nvSpPr>
        <p:spPr>
          <a:xfrm>
            <a:off x="1981200" y="5745419"/>
            <a:ext cx="8229600" cy="1143000"/>
          </a:xfrm>
        </p:spPr>
        <p:txBody>
          <a:bodyPr>
            <a:normAutofit fontScale="90000"/>
          </a:bodyPr>
          <a:lstStyle/>
          <a:p>
            <a:r>
              <a:rPr lang="en-US" dirty="0">
                <a:solidFill>
                  <a:schemeClr val="bg1"/>
                </a:solidFill>
              </a:rPr>
              <a:t>Research evaluation: the role of the Library</a:t>
            </a:r>
          </a:p>
        </p:txBody>
      </p:sp>
    </p:spTree>
    <p:extLst>
      <p:ext uri="{BB962C8B-B14F-4D97-AF65-F5344CB8AC3E}">
        <p14:creationId xmlns:p14="http://schemas.microsoft.com/office/powerpoint/2010/main" val="277645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322729" y="335845"/>
            <a:ext cx="11654118" cy="6186309"/>
          </a:xfrm>
          <a:prstGeom prst="rect">
            <a:avLst/>
          </a:prstGeom>
          <a:solidFill>
            <a:srgbClr val="FDEADA"/>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“It is clear that as the nature of research within our institutions changes, so must the role of the library in supporting research.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The increasingly competitive research environment demands greater collaboration (across disciplines, institutional, and national boundaries) and generates greater quantities of data than ever before.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In addition, funders are placing increased emphasis on the demonstration of the impact of research outputs and engendering wide dissemination of research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findings...”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ARL, New Roles for New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Times:Transforming</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Liaison Roles in Research Libraries, August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http://</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www.arl.org</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/storage/documents/publications/NRNT-Liaison-Roles-</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final.pdf</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a:t>
            </a:r>
          </a:p>
        </p:txBody>
      </p:sp>
    </p:spTree>
    <p:extLst>
      <p:ext uri="{BB962C8B-B14F-4D97-AF65-F5344CB8AC3E}">
        <p14:creationId xmlns:p14="http://schemas.microsoft.com/office/powerpoint/2010/main" val="2555415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TextBox 1"/>
          <p:cNvSpPr txBox="1">
            <a:spLocks noChangeArrowheads="1"/>
          </p:cNvSpPr>
          <p:nvPr/>
        </p:nvSpPr>
        <p:spPr bwMode="auto">
          <a:xfrm>
            <a:off x="555811" y="333375"/>
            <a:ext cx="11116235" cy="3539430"/>
          </a:xfrm>
          <a:prstGeom prst="rect">
            <a:avLst/>
          </a:prstGeom>
          <a:solidFill>
            <a:srgbClr val="FDEADA"/>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“...As research activities evolve, research support must evolve with it. There has been much debate within libraries as to what form this evolution will take—but little consensus in terms of the part to be played by the library in general or the role of library staff members in particular.”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ARL, New Roles for New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Times:Transforming</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Liaison Roles in Research Libraries, August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http://</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www.arl.org</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/storage/documents/publications/NRNT-Liaison-Roles-</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charset="0"/>
              </a:rPr>
              <a:t>final.pdf</a:t>
            </a:r>
            <a:r>
              <a:rPr kumimoji="0" lang="en-US" sz="1800" b="0" i="0" u="none" strike="noStrike" kern="1200" cap="none" spc="0" normalizeH="0" baseline="0" noProof="0" dirty="0">
                <a:ln>
                  <a:noFill/>
                </a:ln>
                <a:solidFill>
                  <a:prstClr val="black"/>
                </a:solidFill>
                <a:effectLst/>
                <a:uLnTx/>
                <a:uFillTx/>
                <a:latin typeface="Arial" charset="0"/>
                <a:ea typeface="ＭＳ Ｐゴシック" charset="0"/>
              </a:rPr>
              <a:t> </a:t>
            </a:r>
          </a:p>
        </p:txBody>
      </p:sp>
    </p:spTree>
    <p:extLst>
      <p:ext uri="{BB962C8B-B14F-4D97-AF65-F5344CB8AC3E}">
        <p14:creationId xmlns:p14="http://schemas.microsoft.com/office/powerpoint/2010/main" val="217664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4F50A9-AD4A-544B-B737-22E0574716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036" y="0"/>
            <a:ext cx="8953231" cy="6858000"/>
          </a:xfrm>
          <a:prstGeom prst="rect">
            <a:avLst/>
          </a:prstGeom>
          <a:ln>
            <a:solidFill>
              <a:schemeClr val="tx2"/>
            </a:solidFill>
          </a:ln>
        </p:spPr>
      </p:pic>
      <p:sp>
        <p:nvSpPr>
          <p:cNvPr id="5" name="TextBox 4">
            <a:extLst>
              <a:ext uri="{FF2B5EF4-FFF2-40B4-BE49-F238E27FC236}">
                <a16:creationId xmlns:a16="http://schemas.microsoft.com/office/drawing/2014/main" id="{A20C63F1-CA2D-3F48-96BA-1C81DB3848F2}"/>
              </a:ext>
            </a:extLst>
          </p:cNvPr>
          <p:cNvSpPr txBox="1"/>
          <p:nvPr/>
        </p:nvSpPr>
        <p:spPr>
          <a:xfrm>
            <a:off x="9431382" y="2657067"/>
            <a:ext cx="2460582" cy="2308324"/>
          </a:xfrm>
          <a:prstGeom prst="rect">
            <a:avLst/>
          </a:prstGeom>
          <a:noFill/>
        </p:spPr>
        <p:txBody>
          <a:bodyPr wrap="square" rtlCol="0">
            <a:spAutoFit/>
          </a:bodyPr>
          <a:lstStyle/>
          <a:p>
            <a:r>
              <a:rPr lang="en-US" dirty="0"/>
              <a:t>– From The EIFL Digital Research Literacy Training Outline</a:t>
            </a:r>
            <a:br>
              <a:rPr lang="en-US" dirty="0"/>
            </a:br>
            <a:r>
              <a:rPr lang="en-US" dirty="0">
                <a:hlinkClick r:id="rId3"/>
              </a:rPr>
              <a:t>https://www.eifl.net/system/files/resources/202011/digital_research_literacy_training_outline_revnov2020_0.pdf</a:t>
            </a:r>
            <a:r>
              <a:rPr lang="en-US" dirty="0"/>
              <a:t>  </a:t>
            </a:r>
          </a:p>
        </p:txBody>
      </p:sp>
    </p:spTree>
    <p:extLst>
      <p:ext uri="{BB962C8B-B14F-4D97-AF65-F5344CB8AC3E}">
        <p14:creationId xmlns:p14="http://schemas.microsoft.com/office/powerpoint/2010/main" val="83893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7" name="TextBox 1"/>
          <p:cNvSpPr txBox="1">
            <a:spLocks noChangeArrowheads="1"/>
          </p:cNvSpPr>
          <p:nvPr/>
        </p:nvSpPr>
        <p:spPr bwMode="auto">
          <a:xfrm>
            <a:off x="1633912" y="805927"/>
            <a:ext cx="9034089" cy="5632311"/>
          </a:xfrm>
          <a:prstGeom prst="rect">
            <a:avLst/>
          </a:prstGeom>
          <a:solidFill>
            <a:srgbClr val="FDEADA"/>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 Scholarly publishing services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Providing publishing services via local or hosted digital publishing platforms for journals, books, conference proceedings, working papers and other works of original scholarship from faculty and students. Working with digital repository and other professionals to provide for storage, description, access and preservation of this content.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2. Copyright and Open Access advocacy and outreach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Providing consultation and education to faculty and students on copyright and open access policies, services and resources.  Marketing and promoting open access license and publishing alternatives to commercial publishing equivalents.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3. Scholarly resource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Providing expertise, consultation and outreach to the campus community around scholarly resource assessment and metrics, from traditional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rPr>
              <a:t>bibliometrics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to emerging </a:t>
            </a:r>
            <a:r>
              <a:rPr kumimoji="0" lang="en-US" sz="2000" b="0" i="0" u="none" strike="noStrike" kern="1200" cap="none" spc="0" normalizeH="0" baseline="0" noProof="0" dirty="0" err="1">
                <a:ln>
                  <a:noFill/>
                </a:ln>
                <a:solidFill>
                  <a:prstClr val="black"/>
                </a:solidFill>
                <a:effectLst/>
                <a:uLnTx/>
                <a:uFillTx/>
                <a:latin typeface="Arial" charset="0"/>
                <a:ea typeface="ＭＳ Ｐゴシック" charset="0"/>
              </a:rPr>
              <a:t>altmetrics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a:t>
            </a:r>
          </a:p>
        </p:txBody>
      </p:sp>
      <p:sp>
        <p:nvSpPr>
          <p:cNvPr id="39938" name="TextBox 2"/>
          <p:cNvSpPr txBox="1">
            <a:spLocks noChangeArrowheads="1"/>
          </p:cNvSpPr>
          <p:nvPr/>
        </p:nvSpPr>
        <p:spPr bwMode="auto">
          <a:xfrm>
            <a:off x="1847851" y="44451"/>
            <a:ext cx="54721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rPr>
              <a:t>Task Force on Librarians’ Competencies in Support of E-Research and Scholarly Communication</a:t>
            </a:r>
          </a:p>
        </p:txBody>
      </p:sp>
      <p:pic>
        <p:nvPicPr>
          <p:cNvPr id="3993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44258" y="812793"/>
            <a:ext cx="1371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4884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1"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3750" y="-531813"/>
            <a:ext cx="784860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TextBox 2"/>
          <p:cNvSpPr txBox="1">
            <a:spLocks noChangeArrowheads="1"/>
          </p:cNvSpPr>
          <p:nvPr/>
        </p:nvSpPr>
        <p:spPr bwMode="auto">
          <a:xfrm>
            <a:off x="1774825" y="1989139"/>
            <a:ext cx="8497888" cy="2308225"/>
          </a:xfrm>
          <a:prstGeom prst="rect">
            <a:avLst/>
          </a:prstGeom>
          <a:solidFill>
            <a:srgbClr val="FDEADA"/>
          </a:solidFill>
          <a:ln>
            <a:noFill/>
          </a:ln>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4572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Increase in jobs with ‘scholarly communication’ in the title</a:t>
            </a:r>
          </a:p>
          <a:p>
            <a:pPr marL="457200" marR="0" lvl="0" indent="-457200" algn="l" defTabSz="457200" rtl="0" eaLnBrk="1" fontAlgn="auto" latinLnBrk="0" hangingPunct="1">
              <a:lnSpc>
                <a:spcPct val="100000"/>
              </a:lnSpc>
              <a:spcBef>
                <a:spcPts val="0"/>
              </a:spcBef>
              <a:spcAft>
                <a:spcPts val="0"/>
              </a:spcAft>
              <a:buClrTx/>
              <a:buSzTx/>
              <a:buFontTx/>
              <a:buAutoNum type="alphaLcParenR"/>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Differences in title, emphasis and content between Europe and North America. E.g. North America is more sharply focused on copyright whereas European ones have a broader remit. </a:t>
            </a:r>
          </a:p>
        </p:txBody>
      </p:sp>
    </p:spTree>
    <p:extLst>
      <p:ext uri="{BB962C8B-B14F-4D97-AF65-F5344CB8AC3E}">
        <p14:creationId xmlns:p14="http://schemas.microsoft.com/office/powerpoint/2010/main" val="885327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352430" y="1096184"/>
            <a:ext cx="2879725" cy="266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999"/>
                </a:solidFill>
                <a:effectLst/>
                <a:uLnTx/>
                <a:uFillTx/>
                <a:latin typeface="Arial" charset="0"/>
                <a:ea typeface="ＭＳ Ｐゴシック" charset="0"/>
              </a:rPr>
              <a:t>‘The Value of Libraries for Research &amp; Researchers’ </a:t>
            </a:r>
            <a:br>
              <a:rPr kumimoji="0" lang="en-US" sz="1800" b="1" i="0" u="none" strike="noStrike" kern="1200" cap="none" spc="0" normalizeH="0" baseline="0" noProof="0" dirty="0">
                <a:ln>
                  <a:noFill/>
                </a:ln>
                <a:solidFill>
                  <a:srgbClr val="009999"/>
                </a:solidFill>
                <a:effectLst/>
                <a:uLnTx/>
                <a:uFillTx/>
                <a:latin typeface="Arial" charset="0"/>
                <a:ea typeface="ＭＳ Ｐゴシック" charset="0"/>
              </a:rPr>
            </a:br>
            <a:r>
              <a:rPr kumimoji="0" lang="en-US" sz="1600" b="1" i="0" u="none" strike="noStrike" kern="1200" cap="none" spc="0" normalizeH="0" baseline="0" noProof="0" dirty="0">
                <a:ln>
                  <a:noFill/>
                </a:ln>
                <a:solidFill>
                  <a:srgbClr val="009999"/>
                </a:solidFill>
                <a:effectLst/>
                <a:uLnTx/>
                <a:uFillTx/>
                <a:latin typeface="Arial" charset="0"/>
                <a:ea typeface="ＭＳ Ｐゴシック" charset="0"/>
              </a:rPr>
              <a:t>– RLUK/RIN 2011</a:t>
            </a:r>
            <a:br>
              <a:rPr kumimoji="0" lang="en-US" sz="1600" b="1" i="0" u="none" strike="noStrike" kern="1200" cap="none" spc="0" normalizeH="0" baseline="0" noProof="0" dirty="0">
                <a:ln>
                  <a:noFill/>
                </a:ln>
                <a:solidFill>
                  <a:srgbClr val="009999"/>
                </a:solidFill>
                <a:effectLst/>
                <a:uLnTx/>
                <a:uFillTx/>
                <a:latin typeface="Arial" charset="0"/>
                <a:ea typeface="ＭＳ Ｐゴシック" charset="0"/>
              </a:rPr>
            </a:br>
            <a:br>
              <a:rPr kumimoji="0" lang="en-US" sz="1600" b="1" i="0" u="none" strike="noStrike" kern="1200" cap="none" spc="0" normalizeH="0" baseline="0" noProof="0" dirty="0">
                <a:ln>
                  <a:noFill/>
                </a:ln>
                <a:solidFill>
                  <a:srgbClr val="009999"/>
                </a:solidFill>
                <a:effectLst/>
                <a:uLnTx/>
                <a:uFillTx/>
                <a:latin typeface="Arial" charset="0"/>
                <a:ea typeface="ＭＳ Ｐゴシック" charset="0"/>
              </a:rPr>
            </a:br>
            <a:r>
              <a:rPr kumimoji="0" lang="en-US" sz="1200" b="1" i="0" u="sng" strike="noStrike" kern="1200" cap="none" spc="0" normalizeH="0" baseline="0" noProof="0" dirty="0">
                <a:ln>
                  <a:noFill/>
                </a:ln>
                <a:solidFill>
                  <a:srgbClr val="009999"/>
                </a:solidFill>
                <a:effectLst/>
                <a:uLnTx/>
                <a:uFillTx/>
                <a:latin typeface="Arial" charset="0"/>
                <a:ea typeface="ＭＳ Ｐゴシック" charset="0"/>
              </a:rPr>
              <a:t>http://</a:t>
            </a:r>
            <a:r>
              <a:rPr kumimoji="0" lang="en-US" sz="1200" b="1" i="0" u="sng" strike="noStrike" kern="1200" cap="none" spc="0" normalizeH="0" baseline="0" noProof="0" dirty="0" err="1">
                <a:ln>
                  <a:noFill/>
                </a:ln>
                <a:solidFill>
                  <a:srgbClr val="009999"/>
                </a:solidFill>
                <a:effectLst/>
                <a:uLnTx/>
                <a:uFillTx/>
                <a:latin typeface="Arial" charset="0"/>
                <a:ea typeface="ＭＳ Ｐゴシック" charset="0"/>
              </a:rPr>
              <a:t>www.rin.ac.uk</a:t>
            </a:r>
            <a:r>
              <a:rPr kumimoji="0" lang="en-US" sz="1200" b="1" i="0" u="sng" strike="noStrike" kern="1200" cap="none" spc="0" normalizeH="0" baseline="0" noProof="0" dirty="0">
                <a:ln>
                  <a:noFill/>
                </a:ln>
                <a:solidFill>
                  <a:srgbClr val="009999"/>
                </a:solidFill>
                <a:effectLst/>
                <a:uLnTx/>
                <a:uFillTx/>
                <a:latin typeface="Arial" charset="0"/>
                <a:ea typeface="ＭＳ Ｐゴシック" charset="0"/>
              </a:rPr>
              <a:t>/system/files/attachments/value_of_libraries_for_screen_1.pdf</a:t>
            </a:r>
          </a:p>
        </p:txBody>
      </p:sp>
      <p:pic>
        <p:nvPicPr>
          <p:cNvPr id="5"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1" y="0"/>
            <a:ext cx="537699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9764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1" y="62875"/>
            <a:ext cx="9204259" cy="769441"/>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For Researchers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1524000" y="846009"/>
            <a:ext cx="9104830" cy="4708981"/>
          </a:xfrm>
          <a:prstGeom prst="rect">
            <a:avLst/>
          </a:prstGeom>
          <a:solidFill>
            <a:schemeClr val="bg2">
              <a:lumMod val="90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Provides and promotes access to essential research materials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Procures data sources such as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bibliometric</a:t>
            </a:r>
            <a:r>
              <a:rPr kumimoji="0" lang="en-US" sz="2000" b="0" i="0" u="none" strike="noStrike" kern="1200" cap="none" spc="0" normalizeH="0" baseline="0" noProof="0" dirty="0">
                <a:ln>
                  <a:noFill/>
                </a:ln>
                <a:solidFill>
                  <a:srgbClr val="000000"/>
                </a:solidFill>
                <a:effectLst/>
                <a:uLnTx/>
                <a:uFillTx/>
                <a:latin typeface="Calibri"/>
                <a:ea typeface="+mn-ea"/>
                <a:cs typeface="+mn-cs"/>
              </a:rPr>
              <a:t> tools and resources.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Offers a </a:t>
            </a:r>
            <a:r>
              <a:rPr kumimoji="0" lang="en-US" sz="2000" b="0" i="0" u="none" strike="noStrike" kern="1200" cap="none" spc="0" normalizeH="0" baseline="0" noProof="0" dirty="0">
                <a:ln>
                  <a:noFill/>
                </a:ln>
                <a:solidFill>
                  <a:prstClr val="black"/>
                </a:solidFill>
                <a:effectLst/>
                <a:uLnTx/>
                <a:uFillTx/>
                <a:latin typeface="Calibri"/>
                <a:ea typeface="+mn-ea"/>
                <a:cs typeface="+mn-cs"/>
              </a:rPr>
              <a:t>physical space to work in</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Provides induction and training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programmes</a:t>
            </a:r>
            <a:r>
              <a:rPr kumimoji="0" lang="en-US" sz="2000" b="0" i="0" u="none" strike="noStrike" kern="1200" cap="none" spc="0" normalizeH="0" baseline="0" noProof="0" dirty="0">
                <a:ln>
                  <a:noFill/>
                </a:ln>
                <a:solidFill>
                  <a:prstClr val="black"/>
                </a:solidFill>
                <a:effectLst/>
                <a:uLnTx/>
                <a:uFillTx/>
                <a:latin typeface="Calibri"/>
                <a:ea typeface="+mn-ea"/>
                <a:cs typeface="+mn-cs"/>
              </a:rPr>
              <a:t> to develop research skills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Assists with research tasks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Provides specialists with subject expertise to assist with research queries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Provides information and advice (online and face to face) on topics such as publishing, open access, copyright, citations etc.</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Provides a named point of contact for research staff and PhD students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Assists with research grant proposals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Helps with research evaluations of their work, validation, checking and presentation of their data</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Offers specific expertise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eg</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bibliometrics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Assists with submitting articles to the open access repository</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Digitises</a:t>
            </a:r>
            <a:r>
              <a:rPr kumimoji="0" lang="en-US" sz="2000" b="0" i="0" u="none" strike="noStrike" kern="1200" cap="none" spc="0" normalizeH="0" baseline="0" noProof="0" dirty="0">
                <a:ln>
                  <a:noFill/>
                </a:ln>
                <a:solidFill>
                  <a:prstClr val="black"/>
                </a:solidFill>
                <a:effectLst/>
                <a:uLnTx/>
                <a:uFillTx/>
                <a:latin typeface="Calibri"/>
                <a:ea typeface="+mn-ea"/>
                <a:cs typeface="+mn-cs"/>
              </a:rPr>
              <a:t> important research collections</a:t>
            </a:r>
          </a:p>
        </p:txBody>
      </p:sp>
    </p:spTree>
    <p:extLst>
      <p:ext uri="{BB962C8B-B14F-4D97-AF65-F5344CB8AC3E}">
        <p14:creationId xmlns:p14="http://schemas.microsoft.com/office/powerpoint/2010/main" val="4208236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3170" y="988531"/>
            <a:ext cx="9104830" cy="5324535"/>
          </a:xfrm>
          <a:prstGeom prst="rect">
            <a:avLst/>
          </a:prstGeom>
          <a:solidFill>
            <a:schemeClr val="bg2">
              <a:lumMod val="90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Supplies respected knowledge and a valued contribution to debates and current issues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Supports research evaluation via data checking and validation and collection of </a:t>
            </a:r>
            <a:r>
              <a:rPr kumimoji="0" lang="en-US" sz="2000" b="0" i="0" u="none" strike="noStrike" kern="1200" cap="none" spc="0" normalizeH="0" baseline="0" noProof="0" dirty="0">
                <a:ln>
                  <a:noFill/>
                </a:ln>
                <a:solidFill>
                  <a:srgbClr val="000000"/>
                </a:solidFill>
                <a:effectLst/>
                <a:uLnTx/>
                <a:uFillTx/>
                <a:latin typeface="Calibri"/>
                <a:ea typeface="+mn-ea"/>
                <a:cs typeface="+mn-cs"/>
              </a:rPr>
              <a:t>publications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Offers a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centralised</a:t>
            </a:r>
            <a:r>
              <a:rPr kumimoji="0" lang="en-US" sz="2000" b="0" i="0" u="none" strike="noStrike" kern="1200" cap="none" spc="0" normalizeH="0" baseline="0" noProof="0" dirty="0">
                <a:ln>
                  <a:noFill/>
                </a:ln>
                <a:solidFill>
                  <a:prstClr val="black"/>
                </a:solidFill>
                <a:effectLst/>
                <a:uLnTx/>
                <a:uFillTx/>
                <a:latin typeface="Calibri"/>
                <a:ea typeface="+mn-ea"/>
                <a:cs typeface="+mn-cs"/>
              </a:rPr>
              <a:t> focus for new initiatives that require information expertise</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Provides information to support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inernal</a:t>
            </a:r>
            <a:r>
              <a:rPr kumimoji="0" lang="en-US" sz="2000" b="0" i="0" u="none" strike="noStrike" kern="1200" cap="none" spc="0" normalizeH="0" baseline="0" noProof="0" dirty="0">
                <a:ln>
                  <a:noFill/>
                </a:ln>
                <a:solidFill>
                  <a:prstClr val="black"/>
                </a:solidFill>
                <a:effectLst/>
                <a:uLnTx/>
                <a:uFillTx/>
                <a:latin typeface="Calibri"/>
                <a:ea typeface="+mn-ea"/>
                <a:cs typeface="+mn-cs"/>
              </a:rPr>
              <a:t> management exercises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eg</a:t>
            </a:r>
            <a:r>
              <a:rPr kumimoji="0" lang="en-US" sz="2000" b="0" i="0" u="none" strike="noStrike" kern="1200" cap="none" spc="0" normalizeH="0" baseline="0" noProof="0" dirty="0">
                <a:ln>
                  <a:noFill/>
                </a:ln>
                <a:solidFill>
                  <a:prstClr val="black"/>
                </a:solidFill>
                <a:effectLst/>
                <a:uLnTx/>
                <a:uFillTx/>
                <a:latin typeface="Calibri"/>
                <a:ea typeface="+mn-ea"/>
                <a:cs typeface="+mn-cs"/>
              </a:rPr>
              <a:t> profiling researcher activity</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Manages open access repository/researcher archive</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Advises researchers on topics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eg</a:t>
            </a:r>
            <a:r>
              <a:rPr kumimoji="0" lang="en-US" sz="2000" b="0" i="0" u="none" strike="noStrike" kern="1200" cap="none" spc="0" normalizeH="0" baseline="0" noProof="0" dirty="0">
                <a:ln>
                  <a:noFill/>
                </a:ln>
                <a:solidFill>
                  <a:prstClr val="black"/>
                </a:solidFill>
                <a:effectLst/>
                <a:uLnTx/>
                <a:uFillTx/>
                <a:latin typeface="Calibri"/>
                <a:ea typeface="+mn-ea"/>
                <a:cs typeface="+mn-cs"/>
              </a:rPr>
              <a:t> open access, data management) and achieve compliance with policies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Supports research information management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eg</a:t>
            </a:r>
            <a:r>
              <a:rPr kumimoji="0" lang="en-US" sz="2000" b="0" i="0" u="none" strike="noStrike" kern="1200" cap="none" spc="0" normalizeH="0" baseline="0" noProof="0" dirty="0">
                <a:ln>
                  <a:noFill/>
                </a:ln>
                <a:solidFill>
                  <a:prstClr val="black"/>
                </a:solidFill>
                <a:effectLst/>
                <a:uLnTx/>
                <a:uFillTx/>
                <a:latin typeface="Calibri"/>
                <a:ea typeface="+mn-ea"/>
                <a:cs typeface="+mn-cs"/>
              </a:rPr>
              <a:t> as part of the work flow</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mn-cs"/>
              </a:rPr>
              <a:t>Faciltates</a:t>
            </a:r>
            <a:r>
              <a:rPr kumimoji="0" lang="en-US" sz="2000" b="0" i="0" u="none" strike="noStrike" kern="1200" cap="none" spc="0" normalizeH="0" baseline="0" noProof="0" dirty="0">
                <a:ln>
                  <a:noFill/>
                </a:ln>
                <a:solidFill>
                  <a:prstClr val="black"/>
                </a:solidFill>
                <a:effectLst/>
                <a:uLnTx/>
                <a:uFillTx/>
                <a:latin typeface="Calibri"/>
                <a:ea typeface="+mn-ea"/>
                <a:cs typeface="+mn-cs"/>
              </a:rPr>
              <a:t> data sharing between the open access repository and the research information system.</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Assists with research grant proposals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Advises on the procurement of new systems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Offers specific expertise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eg</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bibliometrics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Assists with publishing research outputs</a:t>
            </a:r>
          </a:p>
        </p:txBody>
      </p:sp>
      <p:sp>
        <p:nvSpPr>
          <p:cNvPr id="6" name="TextBox 5"/>
          <p:cNvSpPr txBox="1"/>
          <p:nvPr/>
        </p:nvSpPr>
        <p:spPr>
          <a:xfrm>
            <a:off x="1524001" y="62875"/>
            <a:ext cx="9204259" cy="769441"/>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For Research Managers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VP Research, Research Office, Heads of Schools etc.</a:t>
            </a:r>
          </a:p>
        </p:txBody>
      </p:sp>
    </p:spTree>
    <p:extLst>
      <p:ext uri="{BB962C8B-B14F-4D97-AF65-F5344CB8AC3E}">
        <p14:creationId xmlns:p14="http://schemas.microsoft.com/office/powerpoint/2010/main" val="4254836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Isosceles Triangle 38"/>
          <p:cNvSpPr/>
          <p:nvPr/>
        </p:nvSpPr>
        <p:spPr>
          <a:xfrm rot="5400000">
            <a:off x="2583264" y="356306"/>
            <a:ext cx="6309508" cy="6693887"/>
          </a:xfrm>
          <a:prstGeom prst="triangl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731608" y="548495"/>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Information &amp;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organisational</a:t>
            </a:r>
            <a:r>
              <a:rPr kumimoji="0" lang="en-US" sz="1600" b="0" i="0" u="none" strike="noStrike" kern="1200" cap="none" spc="0" normalizeH="0" baseline="0" noProof="0" dirty="0">
                <a:ln>
                  <a:noFill/>
                </a:ln>
                <a:solidFill>
                  <a:prstClr val="white"/>
                </a:solidFill>
                <a:effectLst/>
                <a:uLnTx/>
                <a:uFillTx/>
                <a:latin typeface="Calibri"/>
                <a:ea typeface="+mn-ea"/>
                <a:cs typeface="+mn-cs"/>
              </a:rPr>
              <a:t> skills</a:t>
            </a:r>
          </a:p>
        </p:txBody>
      </p:sp>
      <p:sp>
        <p:nvSpPr>
          <p:cNvPr id="5" name="TextBox 4"/>
          <p:cNvSpPr txBox="1"/>
          <p:nvPr/>
        </p:nvSpPr>
        <p:spPr>
          <a:xfrm>
            <a:off x="1731608" y="1008333"/>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Good subject expertise</a:t>
            </a:r>
          </a:p>
        </p:txBody>
      </p:sp>
      <p:sp>
        <p:nvSpPr>
          <p:cNvPr id="6" name="TextBox 5"/>
          <p:cNvSpPr txBox="1"/>
          <p:nvPr/>
        </p:nvSpPr>
        <p:spPr>
          <a:xfrm>
            <a:off x="1731608" y="1489564"/>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Proactive information specialists</a:t>
            </a:r>
          </a:p>
        </p:txBody>
      </p:sp>
      <p:sp>
        <p:nvSpPr>
          <p:cNvPr id="7" name="TextBox 6"/>
          <p:cNvSpPr txBox="1"/>
          <p:nvPr/>
        </p:nvSpPr>
        <p:spPr>
          <a:xfrm>
            <a:off x="1731608" y="1930879"/>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Strong service culture</a:t>
            </a:r>
          </a:p>
        </p:txBody>
      </p:sp>
      <p:sp>
        <p:nvSpPr>
          <p:cNvPr id="8" name="TextBox 7"/>
          <p:cNvSpPr txBox="1"/>
          <p:nvPr/>
        </p:nvSpPr>
        <p:spPr>
          <a:xfrm>
            <a:off x="1731608" y="2309957"/>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Outward-facing library</a:t>
            </a:r>
          </a:p>
        </p:txBody>
      </p:sp>
      <p:sp>
        <p:nvSpPr>
          <p:cNvPr id="9" name="TextBox 8"/>
          <p:cNvSpPr txBox="1"/>
          <p:nvPr/>
        </p:nvSpPr>
        <p:spPr>
          <a:xfrm>
            <a:off x="1731608" y="2760887"/>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Strong research materials</a:t>
            </a:r>
          </a:p>
        </p:txBody>
      </p:sp>
      <p:sp>
        <p:nvSpPr>
          <p:cNvPr id="10" name="TextBox 9"/>
          <p:cNvSpPr txBox="1"/>
          <p:nvPr/>
        </p:nvSpPr>
        <p:spPr>
          <a:xfrm>
            <a:off x="1731608" y="3258185"/>
            <a:ext cx="3089728" cy="584776"/>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Publicly available research catalogue</a:t>
            </a:r>
          </a:p>
        </p:txBody>
      </p:sp>
      <p:sp>
        <p:nvSpPr>
          <p:cNvPr id="11" name="TextBox 10"/>
          <p:cNvSpPr txBox="1"/>
          <p:nvPr/>
        </p:nvSpPr>
        <p:spPr>
          <a:xfrm>
            <a:off x="1731610" y="4050515"/>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Flexible physical space</a:t>
            </a:r>
          </a:p>
        </p:txBody>
      </p:sp>
      <p:sp>
        <p:nvSpPr>
          <p:cNvPr id="12" name="TextBox 11"/>
          <p:cNvSpPr txBox="1"/>
          <p:nvPr/>
        </p:nvSpPr>
        <p:spPr>
          <a:xfrm>
            <a:off x="1731610" y="4526430"/>
            <a:ext cx="3089728"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Manages institutional repository</a:t>
            </a:r>
          </a:p>
        </p:txBody>
      </p:sp>
      <p:sp>
        <p:nvSpPr>
          <p:cNvPr id="13" name="TextBox 12"/>
          <p:cNvSpPr txBox="1"/>
          <p:nvPr/>
        </p:nvSpPr>
        <p:spPr>
          <a:xfrm>
            <a:off x="1731610" y="5002354"/>
            <a:ext cx="3089729" cy="338554"/>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Information &amp;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organisational</a:t>
            </a:r>
            <a:r>
              <a:rPr kumimoji="0" lang="en-US" sz="1600" b="0" i="0" u="none" strike="noStrike" kern="1200" cap="none" spc="0" normalizeH="0" baseline="0" noProof="0" dirty="0">
                <a:ln>
                  <a:noFill/>
                </a:ln>
                <a:solidFill>
                  <a:prstClr val="white"/>
                </a:solidFill>
                <a:effectLst/>
                <a:uLnTx/>
                <a:uFillTx/>
                <a:latin typeface="Calibri"/>
                <a:ea typeface="+mn-ea"/>
                <a:cs typeface="+mn-cs"/>
              </a:rPr>
              <a:t> skills</a:t>
            </a:r>
          </a:p>
        </p:txBody>
      </p:sp>
      <p:sp>
        <p:nvSpPr>
          <p:cNvPr id="14" name="TextBox 13"/>
          <p:cNvSpPr txBox="1"/>
          <p:nvPr/>
        </p:nvSpPr>
        <p:spPr>
          <a:xfrm>
            <a:off x="1731610" y="5524048"/>
            <a:ext cx="3089729" cy="584776"/>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Neutral position at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centre</a:t>
            </a:r>
            <a:r>
              <a:rPr kumimoji="0" lang="en-US" sz="1600" b="0" i="0" u="none" strike="noStrike" kern="1200" cap="none" spc="0" normalizeH="0" baseline="0" noProof="0" dirty="0">
                <a:ln>
                  <a:noFill/>
                </a:ln>
                <a:solidFill>
                  <a:prstClr val="white"/>
                </a:solidFill>
                <a:effectLst/>
                <a:uLnTx/>
                <a:uFillTx/>
                <a:latin typeface="Calibri"/>
                <a:ea typeface="+mn-ea"/>
                <a:cs typeface="+mn-cs"/>
              </a:rPr>
              <a:t> of university</a:t>
            </a:r>
          </a:p>
        </p:txBody>
      </p:sp>
      <p:sp>
        <p:nvSpPr>
          <p:cNvPr id="15" name="TextBox 14"/>
          <p:cNvSpPr txBox="1"/>
          <p:nvPr/>
        </p:nvSpPr>
        <p:spPr>
          <a:xfrm>
            <a:off x="1731608" y="6138702"/>
            <a:ext cx="3089728" cy="584776"/>
          </a:xfrm>
          <a:prstGeom prst="rect">
            <a:avLst/>
          </a:prstGeom>
          <a:solidFill>
            <a:srgbClr val="80008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Legacy perception of Library as home of knowledge</a:t>
            </a:r>
          </a:p>
        </p:txBody>
      </p:sp>
      <p:sp>
        <p:nvSpPr>
          <p:cNvPr id="16" name="TextBox 15"/>
          <p:cNvSpPr txBox="1"/>
          <p:nvPr/>
        </p:nvSpPr>
        <p:spPr>
          <a:xfrm>
            <a:off x="4943458" y="558028"/>
            <a:ext cx="2134578" cy="584776"/>
          </a:xfrm>
          <a:prstGeom prst="rect">
            <a:avLst/>
          </a:prstGeom>
          <a:solidFill>
            <a:srgbClr val="86519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Good knowledge of external environment</a:t>
            </a:r>
          </a:p>
        </p:txBody>
      </p:sp>
      <p:sp>
        <p:nvSpPr>
          <p:cNvPr id="17" name="TextBox 16"/>
          <p:cNvSpPr txBox="1"/>
          <p:nvPr/>
        </p:nvSpPr>
        <p:spPr>
          <a:xfrm>
            <a:off x="4955675" y="1216741"/>
            <a:ext cx="2079265" cy="584776"/>
          </a:xfrm>
          <a:prstGeom prst="rect">
            <a:avLst/>
          </a:prstGeom>
          <a:solidFill>
            <a:srgbClr val="86519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Close relationships with researchers</a:t>
            </a:r>
          </a:p>
        </p:txBody>
      </p:sp>
      <p:sp>
        <p:nvSpPr>
          <p:cNvPr id="18" name="TextBox 17"/>
          <p:cNvSpPr txBox="1"/>
          <p:nvPr/>
        </p:nvSpPr>
        <p:spPr>
          <a:xfrm>
            <a:off x="4943461" y="1885860"/>
            <a:ext cx="2155452" cy="338554"/>
          </a:xfrm>
          <a:prstGeom prst="rect">
            <a:avLst/>
          </a:prstGeom>
          <a:solidFill>
            <a:srgbClr val="86519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Wider institutional role</a:t>
            </a:r>
          </a:p>
        </p:txBody>
      </p:sp>
      <p:sp>
        <p:nvSpPr>
          <p:cNvPr id="19" name="TextBox 18"/>
          <p:cNvSpPr txBox="1"/>
          <p:nvPr/>
        </p:nvSpPr>
        <p:spPr>
          <a:xfrm>
            <a:off x="4943463" y="2282857"/>
            <a:ext cx="2153902" cy="584776"/>
          </a:xfrm>
          <a:prstGeom prst="rect">
            <a:avLst/>
          </a:prstGeom>
          <a:solidFill>
            <a:srgbClr val="86519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Manifestation of scholarship</a:t>
            </a:r>
          </a:p>
        </p:txBody>
      </p:sp>
      <p:sp>
        <p:nvSpPr>
          <p:cNvPr id="20" name="TextBox 19"/>
          <p:cNvSpPr txBox="1"/>
          <p:nvPr/>
        </p:nvSpPr>
        <p:spPr>
          <a:xfrm>
            <a:off x="4955675" y="2929164"/>
            <a:ext cx="2143239" cy="584776"/>
          </a:xfrm>
          <a:prstGeom prst="rect">
            <a:avLst/>
          </a:prstGeom>
          <a:solidFill>
            <a:srgbClr val="86519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Researcher-focused services</a:t>
            </a:r>
          </a:p>
        </p:txBody>
      </p:sp>
      <p:sp>
        <p:nvSpPr>
          <p:cNvPr id="21" name="TextBox 20"/>
          <p:cNvSpPr txBox="1"/>
          <p:nvPr/>
        </p:nvSpPr>
        <p:spPr>
          <a:xfrm>
            <a:off x="4992310" y="3572655"/>
            <a:ext cx="2096444" cy="584776"/>
          </a:xfrm>
          <a:prstGeom prst="rect">
            <a:avLst/>
          </a:prstGeom>
          <a:solidFill>
            <a:schemeClr val="accent6">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Improved research practices</a:t>
            </a:r>
          </a:p>
        </p:txBody>
      </p:sp>
      <p:sp>
        <p:nvSpPr>
          <p:cNvPr id="22" name="TextBox 21"/>
          <p:cNvSpPr txBox="1"/>
          <p:nvPr/>
        </p:nvSpPr>
        <p:spPr>
          <a:xfrm>
            <a:off x="5004524" y="4193902"/>
            <a:ext cx="2087085" cy="584776"/>
          </a:xfrm>
          <a:prstGeom prst="rect">
            <a:avLst/>
          </a:prstGeom>
          <a:solidFill>
            <a:schemeClr val="accent6">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Better informed researchers</a:t>
            </a:r>
          </a:p>
        </p:txBody>
      </p:sp>
      <p:sp>
        <p:nvSpPr>
          <p:cNvPr id="23" name="TextBox 22"/>
          <p:cNvSpPr txBox="1"/>
          <p:nvPr/>
        </p:nvSpPr>
        <p:spPr>
          <a:xfrm>
            <a:off x="5004523" y="4820743"/>
            <a:ext cx="2074872" cy="584776"/>
          </a:xfrm>
          <a:prstGeom prst="rect">
            <a:avLst/>
          </a:prstGeom>
          <a:solidFill>
            <a:schemeClr val="accent6">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Opportunities for browsing</a:t>
            </a:r>
          </a:p>
        </p:txBody>
      </p:sp>
      <p:sp>
        <p:nvSpPr>
          <p:cNvPr id="24" name="TextBox 23"/>
          <p:cNvSpPr txBox="1"/>
          <p:nvPr/>
        </p:nvSpPr>
        <p:spPr>
          <a:xfrm>
            <a:off x="4981592" y="5468487"/>
            <a:ext cx="2096444" cy="584776"/>
          </a:xfrm>
          <a:prstGeom prst="rect">
            <a:avLst/>
          </a:prstGeom>
          <a:solidFill>
            <a:schemeClr val="accent6">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New research interests or direction</a:t>
            </a:r>
          </a:p>
        </p:txBody>
      </p:sp>
      <p:sp>
        <p:nvSpPr>
          <p:cNvPr id="25" name="TextBox 24"/>
          <p:cNvSpPr txBox="1"/>
          <p:nvPr/>
        </p:nvSpPr>
        <p:spPr>
          <a:xfrm>
            <a:off x="4992311" y="6103940"/>
            <a:ext cx="2087085" cy="584776"/>
          </a:xfrm>
          <a:prstGeom prst="rect">
            <a:avLst/>
          </a:prstGeom>
          <a:solidFill>
            <a:schemeClr val="accent6">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Better research environment</a:t>
            </a:r>
          </a:p>
        </p:txBody>
      </p:sp>
      <p:sp>
        <p:nvSpPr>
          <p:cNvPr id="26" name="TextBox 25"/>
          <p:cNvSpPr txBox="1"/>
          <p:nvPr/>
        </p:nvSpPr>
        <p:spPr>
          <a:xfrm>
            <a:off x="7190550" y="1301084"/>
            <a:ext cx="1771799" cy="584776"/>
          </a:xfrm>
          <a:prstGeom prst="rect">
            <a:avLst/>
          </a:prstGeom>
          <a:solidFill>
            <a:srgbClr val="FFCC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Increased visibility of research</a:t>
            </a:r>
          </a:p>
        </p:txBody>
      </p:sp>
      <p:sp>
        <p:nvSpPr>
          <p:cNvPr id="27" name="TextBox 26"/>
          <p:cNvSpPr txBox="1"/>
          <p:nvPr/>
        </p:nvSpPr>
        <p:spPr>
          <a:xfrm>
            <a:off x="7202763" y="2009425"/>
            <a:ext cx="1760753" cy="1077218"/>
          </a:xfrm>
          <a:prstGeom prst="rect">
            <a:avLst/>
          </a:prstGeom>
          <a:solidFill>
            <a:srgbClr val="FFCC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Improved institutional understanding of assets</a:t>
            </a:r>
          </a:p>
        </p:txBody>
      </p:sp>
      <p:sp>
        <p:nvSpPr>
          <p:cNvPr id="28" name="TextBox 27"/>
          <p:cNvSpPr txBox="1"/>
          <p:nvPr/>
        </p:nvSpPr>
        <p:spPr>
          <a:xfrm>
            <a:off x="7202763" y="3309577"/>
            <a:ext cx="1760753" cy="584776"/>
          </a:xfrm>
          <a:prstGeom prst="rect">
            <a:avLst/>
          </a:prstGeom>
          <a:solidFill>
            <a:srgbClr val="FFCC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Better research management</a:t>
            </a:r>
          </a:p>
        </p:txBody>
      </p:sp>
      <p:sp>
        <p:nvSpPr>
          <p:cNvPr id="29" name="TextBox 28"/>
          <p:cNvSpPr txBox="1"/>
          <p:nvPr/>
        </p:nvSpPr>
        <p:spPr>
          <a:xfrm>
            <a:off x="7179831" y="4067405"/>
            <a:ext cx="1781494" cy="830997"/>
          </a:xfrm>
          <a:prstGeom prst="rect">
            <a:avLst/>
          </a:prstGeom>
          <a:solidFill>
            <a:srgbClr val="FFCC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Improved coordination of research activities</a:t>
            </a:r>
          </a:p>
        </p:txBody>
      </p:sp>
      <p:sp>
        <p:nvSpPr>
          <p:cNvPr id="30" name="TextBox 29"/>
          <p:cNvSpPr txBox="1"/>
          <p:nvPr/>
        </p:nvSpPr>
        <p:spPr>
          <a:xfrm>
            <a:off x="7179831" y="5052989"/>
            <a:ext cx="1781494" cy="830997"/>
          </a:xfrm>
          <a:prstGeom prst="rect">
            <a:avLst/>
          </a:prstGeom>
          <a:solidFill>
            <a:srgbClr val="FFCC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Good reputation of institution for research</a:t>
            </a:r>
          </a:p>
        </p:txBody>
      </p:sp>
      <p:sp>
        <p:nvSpPr>
          <p:cNvPr id="31" name="TextBox 30"/>
          <p:cNvSpPr txBox="1"/>
          <p:nvPr/>
        </p:nvSpPr>
        <p:spPr>
          <a:xfrm>
            <a:off x="9076190" y="348441"/>
            <a:ext cx="1518538" cy="830997"/>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Increased potential impact</a:t>
            </a:r>
          </a:p>
        </p:txBody>
      </p:sp>
      <p:sp>
        <p:nvSpPr>
          <p:cNvPr id="32" name="TextBox 31"/>
          <p:cNvSpPr txBox="1"/>
          <p:nvPr/>
        </p:nvSpPr>
        <p:spPr>
          <a:xfrm>
            <a:off x="9094963" y="1261246"/>
            <a:ext cx="1489928" cy="584776"/>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More research income</a:t>
            </a:r>
          </a:p>
        </p:txBody>
      </p:sp>
      <p:sp>
        <p:nvSpPr>
          <p:cNvPr id="33" name="TextBox 32"/>
          <p:cNvSpPr txBox="1"/>
          <p:nvPr/>
        </p:nvSpPr>
        <p:spPr>
          <a:xfrm>
            <a:off x="9094963" y="1977045"/>
            <a:ext cx="1499764" cy="584776"/>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Higher quality research</a:t>
            </a:r>
          </a:p>
        </p:txBody>
      </p:sp>
      <p:sp>
        <p:nvSpPr>
          <p:cNvPr id="34" name="TextBox 33"/>
          <p:cNvSpPr txBox="1"/>
          <p:nvPr/>
        </p:nvSpPr>
        <p:spPr>
          <a:xfrm>
            <a:off x="9084965" y="2656962"/>
            <a:ext cx="1509763" cy="1077218"/>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Recruitment &amp; retention of high quality researchers</a:t>
            </a:r>
          </a:p>
        </p:txBody>
      </p:sp>
      <p:sp>
        <p:nvSpPr>
          <p:cNvPr id="35" name="TextBox 34"/>
          <p:cNvSpPr txBox="1"/>
          <p:nvPr/>
        </p:nvSpPr>
        <p:spPr>
          <a:xfrm>
            <a:off x="9084965" y="3805850"/>
            <a:ext cx="1509763" cy="584776"/>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More efficient research</a:t>
            </a:r>
          </a:p>
        </p:txBody>
      </p:sp>
      <p:sp>
        <p:nvSpPr>
          <p:cNvPr id="36" name="TextBox 35"/>
          <p:cNvSpPr txBox="1"/>
          <p:nvPr/>
        </p:nvSpPr>
        <p:spPr>
          <a:xfrm>
            <a:off x="9114799" y="4451206"/>
            <a:ext cx="1479928" cy="584776"/>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More satisfied researchers</a:t>
            </a:r>
          </a:p>
        </p:txBody>
      </p:sp>
      <p:sp>
        <p:nvSpPr>
          <p:cNvPr id="37" name="TextBox 36"/>
          <p:cNvSpPr txBox="1"/>
          <p:nvPr/>
        </p:nvSpPr>
        <p:spPr>
          <a:xfrm>
            <a:off x="9096026" y="5098951"/>
            <a:ext cx="1498702" cy="830997"/>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Greater research output</a:t>
            </a:r>
          </a:p>
        </p:txBody>
      </p:sp>
      <p:sp>
        <p:nvSpPr>
          <p:cNvPr id="38" name="TextBox 37"/>
          <p:cNvSpPr txBox="1"/>
          <p:nvPr/>
        </p:nvSpPr>
        <p:spPr>
          <a:xfrm>
            <a:off x="9104800" y="6027468"/>
            <a:ext cx="1489928" cy="830997"/>
          </a:xfrm>
          <a:prstGeom prst="rect">
            <a:avLst/>
          </a:prstGeom>
          <a:solidFill>
            <a:srgbClr val="FFFF66"/>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More motivated researchers</a:t>
            </a:r>
          </a:p>
        </p:txBody>
      </p:sp>
      <p:sp>
        <p:nvSpPr>
          <p:cNvPr id="40" name="TextBox 39"/>
          <p:cNvSpPr txBox="1"/>
          <p:nvPr/>
        </p:nvSpPr>
        <p:spPr>
          <a:xfrm>
            <a:off x="1865946" y="7845"/>
            <a:ext cx="22803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Library characteristics</a:t>
            </a:r>
          </a:p>
        </p:txBody>
      </p:sp>
      <p:sp>
        <p:nvSpPr>
          <p:cNvPr id="41" name="TextBox 40"/>
          <p:cNvSpPr txBox="1"/>
          <p:nvPr/>
        </p:nvSpPr>
        <p:spPr>
          <a:xfrm>
            <a:off x="4925073" y="21922"/>
            <a:ext cx="244169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Intermediate outcomes</a:t>
            </a:r>
          </a:p>
        </p:txBody>
      </p:sp>
      <p:sp>
        <p:nvSpPr>
          <p:cNvPr id="42" name="TextBox 41"/>
          <p:cNvSpPr txBox="1"/>
          <p:nvPr/>
        </p:nvSpPr>
        <p:spPr>
          <a:xfrm>
            <a:off x="8961326" y="-24547"/>
            <a:ext cx="13773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End benefits</a:t>
            </a:r>
          </a:p>
        </p:txBody>
      </p:sp>
      <p:cxnSp>
        <p:nvCxnSpPr>
          <p:cNvPr id="44" name="Straight Arrow Connector 43"/>
          <p:cNvCxnSpPr/>
          <p:nvPr/>
        </p:nvCxnSpPr>
        <p:spPr>
          <a:xfrm flipV="1">
            <a:off x="1731610" y="377178"/>
            <a:ext cx="2948312" cy="1407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4925073" y="348440"/>
            <a:ext cx="3740614" cy="2873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963516" y="330708"/>
            <a:ext cx="1631213"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381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646F-2B5A-D14E-A235-376371005957}"/>
              </a:ext>
            </a:extLst>
          </p:cNvPr>
          <p:cNvSpPr>
            <a:spLocks noGrp="1"/>
          </p:cNvSpPr>
          <p:nvPr>
            <p:ph type="title"/>
          </p:nvPr>
        </p:nvSpPr>
        <p:spPr>
          <a:xfrm>
            <a:off x="0" y="848379"/>
            <a:ext cx="10972800" cy="1143000"/>
          </a:xfrm>
        </p:spPr>
        <p:txBody>
          <a:bodyPr/>
          <a:lstStyle/>
          <a:p>
            <a:r>
              <a:rPr lang="en-IE" sz="2800" b="1" dirty="0"/>
              <a:t>Emerging Roles for Libraries in Bibliometric and Research Impact Analysis: Lessons Learned from the University of Waterloo</a:t>
            </a:r>
            <a:br>
              <a:rPr lang="en-IE" sz="2800" b="1" dirty="0"/>
            </a:br>
            <a:r>
              <a:rPr lang="en-IE" sz="2000" dirty="0">
                <a:hlinkClick r:id="rId2"/>
              </a:rPr>
              <a:t>February 3, 2021</a:t>
            </a:r>
            <a:r>
              <a:rPr lang="en-IE" sz="2000" dirty="0"/>
              <a:t> - by </a:t>
            </a:r>
            <a:r>
              <a:rPr lang="en-IE" sz="2000" dirty="0">
                <a:hlinkClick r:id="rId3"/>
              </a:rPr>
              <a:t>Rebecca Bryant</a:t>
            </a:r>
            <a:r>
              <a:rPr lang="en-IE" sz="2000" dirty="0"/>
              <a:t> </a:t>
            </a:r>
            <a:br>
              <a:rPr lang="en-IE" dirty="0"/>
            </a:br>
            <a:endParaRPr lang="en-US" dirty="0"/>
          </a:p>
        </p:txBody>
      </p:sp>
      <p:sp>
        <p:nvSpPr>
          <p:cNvPr id="4" name="TextBox 3">
            <a:extLst>
              <a:ext uri="{FF2B5EF4-FFF2-40B4-BE49-F238E27FC236}">
                <a16:creationId xmlns:a16="http://schemas.microsoft.com/office/drawing/2014/main" id="{390F3E79-89F2-6049-87AF-03E3C62EA45F}"/>
              </a:ext>
            </a:extLst>
          </p:cNvPr>
          <p:cNvSpPr txBox="1"/>
          <p:nvPr/>
        </p:nvSpPr>
        <p:spPr>
          <a:xfrm>
            <a:off x="7859805" y="4428349"/>
            <a:ext cx="4186517" cy="2308324"/>
          </a:xfrm>
          <a:prstGeom prst="rect">
            <a:avLst/>
          </a:prstGeom>
          <a:noFill/>
        </p:spPr>
        <p:txBody>
          <a:bodyPr wrap="square" rtlCol="0">
            <a:spAutoFit/>
          </a:bodyPr>
          <a:lstStyle/>
          <a:p>
            <a:r>
              <a:rPr lang="en-US" sz="2400" dirty="0">
                <a:hlinkClick r:id="rId4">
                  <a:extLst>
                    <a:ext uri="{A12FA001-AC4F-418D-AE19-62706E023703}">
                      <ahyp:hlinkClr xmlns:ahyp="http://schemas.microsoft.com/office/drawing/2018/hyperlinkcolor" val="tx"/>
                    </a:ext>
                  </a:extLst>
                </a:hlinkClick>
              </a:rPr>
              <a:t>Link to webpage:</a:t>
            </a:r>
          </a:p>
          <a:p>
            <a:r>
              <a:rPr lang="en-US" sz="2400" dirty="0">
                <a:solidFill>
                  <a:srgbClr val="0432FF"/>
                </a:solidFill>
                <a:hlinkClick r:id="rId4">
                  <a:extLst>
                    <a:ext uri="{A12FA001-AC4F-418D-AE19-62706E023703}">
                      <ahyp:hlinkClr xmlns:ahyp="http://schemas.microsoft.com/office/drawing/2018/hyperlinkcolor" val="tx"/>
                    </a:ext>
                  </a:extLst>
                </a:hlinkClick>
              </a:rPr>
              <a:t>https://hangingtogether.org/?p=8830 </a:t>
            </a:r>
          </a:p>
          <a:p>
            <a:br>
              <a:rPr lang="en-US" sz="2400" dirty="0">
                <a:hlinkClick r:id="rId4">
                  <a:extLst>
                    <a:ext uri="{A12FA001-AC4F-418D-AE19-62706E023703}">
                      <ahyp:hlinkClr xmlns:ahyp="http://schemas.microsoft.com/office/drawing/2018/hyperlinkcolor" val="tx"/>
                    </a:ext>
                  </a:extLst>
                </a:hlinkClick>
              </a:rPr>
            </a:br>
            <a:r>
              <a:rPr lang="en-US" sz="2400" dirty="0">
                <a:hlinkClick r:id="rId4">
                  <a:extLst>
                    <a:ext uri="{A12FA001-AC4F-418D-AE19-62706E023703}">
                      <ahyp:hlinkClr xmlns:ahyp="http://schemas.microsoft.com/office/drawing/2018/hyperlinkcolor" val="tx"/>
                    </a:ext>
                  </a:extLst>
                </a:hlinkClick>
              </a:rPr>
              <a:t>Watch on You Tube:</a:t>
            </a:r>
            <a:br>
              <a:rPr lang="en-US" sz="2400" dirty="0">
                <a:solidFill>
                  <a:srgbClr val="0000FF"/>
                </a:solidFill>
                <a:hlinkClick r:id="rId4">
                  <a:extLst>
                    <a:ext uri="{A12FA001-AC4F-418D-AE19-62706E023703}">
                      <ahyp:hlinkClr xmlns:ahyp="http://schemas.microsoft.com/office/drawing/2018/hyperlinkcolor" val="tx"/>
                    </a:ext>
                  </a:extLst>
                </a:hlinkClick>
              </a:rPr>
            </a:br>
            <a:r>
              <a:rPr lang="en-US" sz="2400" dirty="0">
                <a:solidFill>
                  <a:srgbClr val="0000FF"/>
                </a:solidFill>
                <a:hlinkClick r:id="rId4">
                  <a:extLst>
                    <a:ext uri="{A12FA001-AC4F-418D-AE19-62706E023703}">
                      <ahyp:hlinkClr xmlns:ahyp="http://schemas.microsoft.com/office/drawing/2018/hyperlinkcolor" val="tx"/>
                    </a:ext>
                  </a:extLst>
                </a:hlinkClick>
              </a:rPr>
              <a:t>https://youtu.be/tE6NTCVIgBU</a:t>
            </a:r>
            <a:r>
              <a:rPr lang="en-US" sz="2400" dirty="0"/>
              <a:t> </a:t>
            </a:r>
          </a:p>
        </p:txBody>
      </p:sp>
      <p:pic>
        <p:nvPicPr>
          <p:cNvPr id="5" name="Picture 4">
            <a:extLst>
              <a:ext uri="{FF2B5EF4-FFF2-40B4-BE49-F238E27FC236}">
                <a16:creationId xmlns:a16="http://schemas.microsoft.com/office/drawing/2014/main" id="{B37C94B1-D2A5-4849-9786-1DCF7360D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228" y="2187561"/>
            <a:ext cx="7727577" cy="4481576"/>
          </a:xfrm>
          <a:prstGeom prst="rect">
            <a:avLst/>
          </a:prstGeom>
        </p:spPr>
      </p:pic>
      <p:sp>
        <p:nvSpPr>
          <p:cNvPr id="6" name="TextBox 5">
            <a:extLst>
              <a:ext uri="{FF2B5EF4-FFF2-40B4-BE49-F238E27FC236}">
                <a16:creationId xmlns:a16="http://schemas.microsoft.com/office/drawing/2014/main" id="{C52C3EB0-72F8-7848-8889-71BE191348C1}"/>
              </a:ext>
            </a:extLst>
          </p:cNvPr>
          <p:cNvSpPr txBox="1"/>
          <p:nvPr/>
        </p:nvSpPr>
        <p:spPr>
          <a:xfrm>
            <a:off x="7859805" y="3708947"/>
            <a:ext cx="3997569" cy="461665"/>
          </a:xfrm>
          <a:prstGeom prst="rect">
            <a:avLst/>
          </a:prstGeom>
          <a:noFill/>
        </p:spPr>
        <p:txBody>
          <a:bodyPr wrap="none" rtlCol="0">
            <a:spAutoFit/>
          </a:bodyPr>
          <a:lstStyle/>
          <a:p>
            <a:r>
              <a:rPr lang="en-US" sz="2400" b="1" dirty="0">
                <a:solidFill>
                  <a:schemeClr val="accent5">
                    <a:lumMod val="75000"/>
                  </a:schemeClr>
                </a:solidFill>
              </a:rPr>
              <a:t>OCLC Research webinar series</a:t>
            </a:r>
          </a:p>
        </p:txBody>
      </p:sp>
    </p:spTree>
    <p:extLst>
      <p:ext uri="{BB962C8B-B14F-4D97-AF65-F5344CB8AC3E}">
        <p14:creationId xmlns:p14="http://schemas.microsoft.com/office/powerpoint/2010/main" val="3399070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B38610-DBF4-A94E-8919-F61B50E51F7D}"/>
              </a:ext>
            </a:extLst>
          </p:cNvPr>
          <p:cNvSpPr>
            <a:spLocks noGrp="1"/>
          </p:cNvSpPr>
          <p:nvPr>
            <p:ph idx="1"/>
          </p:nvPr>
        </p:nvSpPr>
        <p:spPr>
          <a:xfrm>
            <a:off x="9323294" y="2173942"/>
            <a:ext cx="2868706" cy="4525963"/>
          </a:xfrm>
        </p:spPr>
        <p:txBody>
          <a:bodyPr>
            <a:noAutofit/>
          </a:bodyPr>
          <a:lstStyle/>
          <a:p>
            <a:pPr marL="0" indent="0">
              <a:buNone/>
            </a:pPr>
            <a:r>
              <a:rPr lang="en-IE" sz="2000" dirty="0"/>
              <a:t>Gordon, Shannon, and Alison Hitchens. </a:t>
            </a:r>
            <a:r>
              <a:rPr lang="en-IE" sz="2000" i="1" dirty="0"/>
              <a:t>Library Impact Practice Brief: Supporting Bibliometric Data Needs at Academic Institutions</a:t>
            </a:r>
            <a:r>
              <a:rPr lang="en-IE" sz="2000" dirty="0"/>
              <a:t>. Washington, DC: Association of Research Libraries, October 28, 2020. </a:t>
            </a:r>
            <a:r>
              <a:rPr lang="en-IE" sz="2000" dirty="0">
                <a:hlinkClick r:id="rId2"/>
              </a:rPr>
              <a:t>https://doi.org/10.29242/brief.waterloo2020</a:t>
            </a:r>
            <a:r>
              <a:rPr lang="en-IE" sz="2000" dirty="0"/>
              <a:t>.</a:t>
            </a:r>
            <a:endParaRPr lang="en-US" sz="2000" dirty="0"/>
          </a:p>
        </p:txBody>
      </p:sp>
      <p:pic>
        <p:nvPicPr>
          <p:cNvPr id="4" name="Picture 3">
            <a:extLst>
              <a:ext uri="{FF2B5EF4-FFF2-40B4-BE49-F238E27FC236}">
                <a16:creationId xmlns:a16="http://schemas.microsoft.com/office/drawing/2014/main" id="{46CD30F9-2ED2-7A44-B85C-507724D70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23312" cy="6858000"/>
          </a:xfrm>
          <a:prstGeom prst="rect">
            <a:avLst/>
          </a:prstGeom>
          <a:ln>
            <a:solidFill>
              <a:schemeClr val="tx2"/>
            </a:solidFill>
          </a:ln>
        </p:spPr>
      </p:pic>
    </p:spTree>
    <p:extLst>
      <p:ext uri="{BB962C8B-B14F-4D97-AF65-F5344CB8AC3E}">
        <p14:creationId xmlns:p14="http://schemas.microsoft.com/office/powerpoint/2010/main" val="2117341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2571" y="38780"/>
            <a:ext cx="9597571" cy="614362"/>
          </a:xfrm>
          <a:solidFill>
            <a:schemeClr val="bg1">
              <a:lumMod val="85000"/>
            </a:schemeClr>
          </a:solidFill>
        </p:spPr>
        <p:txBody>
          <a:bodyPr>
            <a:noAutofit/>
          </a:bodyPr>
          <a:lstStyle/>
          <a:p>
            <a:r>
              <a:rPr lang="en-US" sz="2800" b="1" dirty="0">
                <a:solidFill>
                  <a:srgbClr val="FF00FF"/>
                </a:solidFill>
              </a:rPr>
              <a:t>Library webpages provide excellent information in this area…</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901701"/>
            <a:ext cx="9144000" cy="5053263"/>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3106">
            <a:off x="2086378" y="1740386"/>
            <a:ext cx="7898826" cy="453157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361665">
            <a:off x="2749010" y="1394608"/>
            <a:ext cx="7481945" cy="5210503"/>
          </a:xfrm>
          <a:prstGeom prst="rect">
            <a:avLst/>
          </a:prstGeom>
        </p:spPr>
      </p:pic>
    </p:spTree>
    <p:extLst>
      <p:ext uri="{BB962C8B-B14F-4D97-AF65-F5344CB8AC3E}">
        <p14:creationId xmlns:p14="http://schemas.microsoft.com/office/powerpoint/2010/main" val="295146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0"/>
            <a:ext cx="4914289" cy="68580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2304" y="0"/>
            <a:ext cx="4755696" cy="6858000"/>
          </a:xfrm>
          <a:prstGeom prst="rect">
            <a:avLst/>
          </a:prstGeom>
        </p:spPr>
      </p:pic>
    </p:spTree>
    <p:extLst>
      <p:ext uri="{BB962C8B-B14F-4D97-AF65-F5344CB8AC3E}">
        <p14:creationId xmlns:p14="http://schemas.microsoft.com/office/powerpoint/2010/main" val="315336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2A41-3FB7-9940-9B41-F9068662529E}"/>
              </a:ext>
            </a:extLst>
          </p:cNvPr>
          <p:cNvSpPr>
            <a:spLocks noGrp="1"/>
          </p:cNvSpPr>
          <p:nvPr>
            <p:ph type="title"/>
          </p:nvPr>
        </p:nvSpPr>
        <p:spPr>
          <a:xfrm>
            <a:off x="391887" y="365125"/>
            <a:ext cx="11665130" cy="1325563"/>
          </a:xfrm>
        </p:spPr>
        <p:txBody>
          <a:bodyPr/>
          <a:lstStyle/>
          <a:p>
            <a:r>
              <a:rPr lang="en-IE" sz="3200" b="1" i="1" dirty="0">
                <a:solidFill>
                  <a:schemeClr val="accent5">
                    <a:lumMod val="75000"/>
                  </a:schemeClr>
                </a:solidFill>
                <a:latin typeface="+mn-lt"/>
              </a:rPr>
              <a:t>TODAY: </a:t>
            </a:r>
            <a:r>
              <a:rPr lang="en-IE" sz="3200" b="1" dirty="0">
                <a:solidFill>
                  <a:schemeClr val="accent5">
                    <a:lumMod val="75000"/>
                  </a:schemeClr>
                </a:solidFill>
                <a:latin typeface="+mn-lt"/>
              </a:rPr>
              <a:t>How to choose the appropriate types of research impact metrics for particular types of scholarship</a:t>
            </a:r>
            <a:br>
              <a:rPr lang="en-IE" dirty="0"/>
            </a:br>
            <a:endParaRPr lang="en-US" dirty="0"/>
          </a:p>
        </p:txBody>
      </p:sp>
      <p:sp>
        <p:nvSpPr>
          <p:cNvPr id="3" name="Content Placeholder 2">
            <a:extLst>
              <a:ext uri="{FF2B5EF4-FFF2-40B4-BE49-F238E27FC236}">
                <a16:creationId xmlns:a16="http://schemas.microsoft.com/office/drawing/2014/main" id="{647C3723-B4BC-5340-BD10-A413A313EE77}"/>
              </a:ext>
            </a:extLst>
          </p:cNvPr>
          <p:cNvSpPr>
            <a:spLocks noGrp="1"/>
          </p:cNvSpPr>
          <p:nvPr>
            <p:ph idx="1"/>
          </p:nvPr>
        </p:nvSpPr>
        <p:spPr>
          <a:xfrm>
            <a:off x="511627" y="1394551"/>
            <a:ext cx="11427823" cy="4351338"/>
          </a:xfrm>
        </p:spPr>
        <p:txBody>
          <a:bodyPr/>
          <a:lstStyle/>
          <a:p>
            <a:pPr marL="514350" indent="-514350">
              <a:buAutoNum type="arabicPeriod"/>
            </a:pPr>
            <a:r>
              <a:rPr lang="en-IE" dirty="0"/>
              <a:t>By recognizing the types of research impact metrics that can be applied to various forms of scholarship</a:t>
            </a:r>
          </a:p>
          <a:p>
            <a:pPr marL="514350" indent="-514350">
              <a:buAutoNum type="arabicPeriod"/>
            </a:pPr>
            <a:r>
              <a:rPr lang="en-IE" dirty="0"/>
              <a:t>By describing common tools for gathering research impact metrics and qualitative evidence for public scholarship.</a:t>
            </a:r>
          </a:p>
          <a:p>
            <a:pPr marL="514350" indent="-514350">
              <a:buAutoNum type="arabicPeriod"/>
            </a:pPr>
            <a:r>
              <a:rPr lang="en-IE" dirty="0"/>
              <a:t>Promoting awareness  of the appropriate uses and limitations of citation metrics and </a:t>
            </a:r>
            <a:r>
              <a:rPr lang="en-IE" dirty="0" err="1"/>
              <a:t>altmetrics</a:t>
            </a:r>
            <a:endParaRPr lang="en-IE" dirty="0"/>
          </a:p>
          <a:p>
            <a:pPr marL="514350" indent="-514350">
              <a:buAutoNum type="arabicPeriod"/>
            </a:pPr>
            <a:r>
              <a:rPr lang="en-IE" dirty="0"/>
              <a:t>By developing individual and group strategies for gathering evidence of impact and value for their own public scholarship</a:t>
            </a:r>
          </a:p>
          <a:p>
            <a:pPr marL="514350" indent="-514350">
              <a:buAutoNum type="arabicPeriod"/>
            </a:pPr>
            <a:r>
              <a:rPr lang="en-IE" dirty="0"/>
              <a:t>By providing examples of how the library can support researchers and students in gathering evidence of impact. </a:t>
            </a:r>
            <a:endParaRPr lang="en-US" dirty="0"/>
          </a:p>
        </p:txBody>
      </p:sp>
    </p:spTree>
    <p:extLst>
      <p:ext uri="{BB962C8B-B14F-4D97-AF65-F5344CB8AC3E}">
        <p14:creationId xmlns:p14="http://schemas.microsoft.com/office/powerpoint/2010/main" val="961314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E3B799-9370-F448-96BC-42442E32AA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4300"/>
            <a:ext cx="9471326" cy="6858000"/>
          </a:xfrm>
          <a:prstGeom prst="rect">
            <a:avLst/>
          </a:prstGeom>
          <a:ln>
            <a:solidFill>
              <a:schemeClr val="tx2"/>
            </a:solidFill>
          </a:ln>
        </p:spPr>
      </p:pic>
      <p:sp>
        <p:nvSpPr>
          <p:cNvPr id="5" name="TextBox 4">
            <a:extLst>
              <a:ext uri="{FF2B5EF4-FFF2-40B4-BE49-F238E27FC236}">
                <a16:creationId xmlns:a16="http://schemas.microsoft.com/office/drawing/2014/main" id="{2497F38A-49CB-6943-9D9F-567878AE88F0}"/>
              </a:ext>
            </a:extLst>
          </p:cNvPr>
          <p:cNvSpPr txBox="1"/>
          <p:nvPr/>
        </p:nvSpPr>
        <p:spPr>
          <a:xfrm>
            <a:off x="8112642" y="1075765"/>
            <a:ext cx="3839104" cy="369332"/>
          </a:xfrm>
          <a:prstGeom prst="rect">
            <a:avLst/>
          </a:prstGeom>
          <a:solidFill>
            <a:srgbClr val="0070C0"/>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https://</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libguides.ucd.ie</a:t>
            </a:r>
            <a:r>
              <a:rPr kumimoji="0" lang="en-US" sz="1800" b="0" i="0" u="none" strike="noStrike" kern="1200" cap="none" spc="0" normalizeH="0" baseline="0" noProof="0" dirty="0">
                <a:ln>
                  <a:noFill/>
                </a:ln>
                <a:solidFill>
                  <a:prstClr val="white"/>
                </a:solidFill>
                <a:effectLst/>
                <a:uLnTx/>
                <a:uFillTx/>
                <a:latin typeface="Calibri"/>
                <a:ea typeface="+mn-ea"/>
                <a:cs typeface="+mn-cs"/>
              </a:rPr>
              <a:t>/bibliometrics</a:t>
            </a:r>
          </a:p>
        </p:txBody>
      </p:sp>
    </p:spTree>
    <p:extLst>
      <p:ext uri="{BB962C8B-B14F-4D97-AF65-F5344CB8AC3E}">
        <p14:creationId xmlns:p14="http://schemas.microsoft.com/office/powerpoint/2010/main" val="30336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D7F50-7B32-1F49-A143-CE36913413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24" y="0"/>
            <a:ext cx="6382950" cy="6858000"/>
          </a:xfrm>
          <a:prstGeom prst="rect">
            <a:avLst/>
          </a:prstGeom>
        </p:spPr>
      </p:pic>
      <p:sp>
        <p:nvSpPr>
          <p:cNvPr id="5" name="TextBox 4">
            <a:extLst>
              <a:ext uri="{FF2B5EF4-FFF2-40B4-BE49-F238E27FC236}">
                <a16:creationId xmlns:a16="http://schemas.microsoft.com/office/drawing/2014/main" id="{F8F764E0-2A7B-F347-BB77-4DC926054605}"/>
              </a:ext>
            </a:extLst>
          </p:cNvPr>
          <p:cNvSpPr txBox="1"/>
          <p:nvPr/>
        </p:nvSpPr>
        <p:spPr>
          <a:xfrm>
            <a:off x="6560288" y="1160825"/>
            <a:ext cx="5358810" cy="369332"/>
          </a:xfrm>
          <a:prstGeom prst="rect">
            <a:avLst/>
          </a:prstGeom>
          <a:solidFill>
            <a:srgbClr val="0070C0"/>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https://</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libguides.ucd.ie</a:t>
            </a:r>
            <a:r>
              <a:rPr kumimoji="0" lang="en-US" sz="1800" b="0" i="0" u="none" strike="noStrike" kern="1200" cap="none" spc="0" normalizeH="0" baseline="0" noProof="0" dirty="0">
                <a:ln>
                  <a:noFill/>
                </a:ln>
                <a:solidFill>
                  <a:prstClr val="white"/>
                </a:solidFill>
                <a:effectLst/>
                <a:uLnTx/>
                <a:uFillTx/>
                <a:latin typeface="Calibri"/>
                <a:ea typeface="+mn-ea"/>
                <a:cs typeface="+mn-cs"/>
              </a:rPr>
              <a:t>/</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ld.php?content_id</a:t>
            </a:r>
            <a:r>
              <a:rPr kumimoji="0" lang="en-US" sz="1800" b="0" i="0" u="none" strike="noStrike" kern="1200" cap="none" spc="0" normalizeH="0" baseline="0" noProof="0" dirty="0">
                <a:ln>
                  <a:noFill/>
                </a:ln>
                <a:solidFill>
                  <a:prstClr val="white"/>
                </a:solidFill>
                <a:effectLst/>
                <a:uLnTx/>
                <a:uFillTx/>
                <a:latin typeface="Calibri"/>
                <a:ea typeface="+mn-ea"/>
                <a:cs typeface="+mn-cs"/>
              </a:rPr>
              <a:t>=31885722</a:t>
            </a:r>
          </a:p>
        </p:txBody>
      </p:sp>
    </p:spTree>
    <p:extLst>
      <p:ext uri="{BB962C8B-B14F-4D97-AF65-F5344CB8AC3E}">
        <p14:creationId xmlns:p14="http://schemas.microsoft.com/office/powerpoint/2010/main" val="270793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11452-6C7C-1641-BA03-529B82309C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0847" y="0"/>
            <a:ext cx="9690306" cy="6858000"/>
          </a:xfrm>
          <a:prstGeom prst="rect">
            <a:avLst/>
          </a:prstGeom>
          <a:ln>
            <a:solidFill>
              <a:schemeClr val="bg1">
                <a:lumMod val="85000"/>
              </a:schemeClr>
            </a:solidFill>
          </a:ln>
        </p:spPr>
      </p:pic>
      <p:sp>
        <p:nvSpPr>
          <p:cNvPr id="5" name="TextBox 4">
            <a:extLst>
              <a:ext uri="{FF2B5EF4-FFF2-40B4-BE49-F238E27FC236}">
                <a16:creationId xmlns:a16="http://schemas.microsoft.com/office/drawing/2014/main" id="{8F327338-81FB-0B4F-917C-F531601E5C23}"/>
              </a:ext>
            </a:extLst>
          </p:cNvPr>
          <p:cNvSpPr txBox="1"/>
          <p:nvPr/>
        </p:nvSpPr>
        <p:spPr>
          <a:xfrm>
            <a:off x="8112642" y="1075765"/>
            <a:ext cx="3839104" cy="369332"/>
          </a:xfrm>
          <a:prstGeom prst="rect">
            <a:avLst/>
          </a:prstGeom>
          <a:solidFill>
            <a:srgbClr val="0070C0"/>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a:t>
            </a:r>
            <a:r>
              <a:rPr kumimoji="0" lang="en-US" sz="1800" b="0" i="0" u="none" strike="noStrike" kern="1200" cap="none" spc="0" normalizeH="0" baseline="0" noProof="0" dirty="0" err="1">
                <a:ln>
                  <a:noFill/>
                </a:ln>
                <a:solidFill>
                  <a:prstClr val="white"/>
                </a:solidFill>
                <a:effectLst/>
                <a:uLnTx/>
                <a:uFillTx/>
                <a:latin typeface="Calibri"/>
                <a:ea typeface="+mn-ea"/>
                <a:cs typeface="+mn-cs"/>
              </a:rPr>
              <a:t>myri.conul.ie</a:t>
            </a:r>
            <a:r>
              <a:rPr kumimoji="0" lang="en-US" sz="18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49298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83CA-DB06-684E-937E-39C74A19D637}"/>
              </a:ext>
            </a:extLst>
          </p:cNvPr>
          <p:cNvSpPr>
            <a:spLocks noGrp="1"/>
          </p:cNvSpPr>
          <p:nvPr>
            <p:ph type="title"/>
          </p:nvPr>
        </p:nvSpPr>
        <p:spPr>
          <a:xfrm>
            <a:off x="5368496" y="-22910"/>
            <a:ext cx="6523499" cy="1936377"/>
          </a:xfrm>
          <a:ln>
            <a:solidFill>
              <a:schemeClr val="accent1"/>
            </a:solidFill>
          </a:ln>
        </p:spPr>
        <p:txBody>
          <a:bodyPr>
            <a:noAutofit/>
          </a:bodyPr>
          <a:lstStyle/>
          <a:p>
            <a:pPr algn="l"/>
            <a:r>
              <a:rPr lang="en-US" sz="2000" dirty="0">
                <a:solidFill>
                  <a:schemeClr val="tx2"/>
                </a:solidFill>
              </a:rPr>
              <a:t>Example of Research Impact Training Schedule: </a:t>
            </a:r>
            <a:br>
              <a:rPr lang="en-US" sz="2000" dirty="0">
                <a:solidFill>
                  <a:schemeClr val="tx2"/>
                </a:solidFill>
              </a:rPr>
            </a:br>
            <a:r>
              <a:rPr lang="en-US" sz="2000" dirty="0">
                <a:solidFill>
                  <a:schemeClr val="tx2"/>
                </a:solidFill>
              </a:rPr>
              <a:t>‘Your Research Impact’</a:t>
            </a:r>
            <a:br>
              <a:rPr lang="en-US" sz="2000" dirty="0">
                <a:solidFill>
                  <a:schemeClr val="tx2"/>
                </a:solidFill>
              </a:rPr>
            </a:br>
            <a:r>
              <a:rPr lang="en-US" sz="2000" dirty="0">
                <a:solidFill>
                  <a:schemeClr val="tx2"/>
                </a:solidFill>
              </a:rPr>
              <a:t>‘Publishing and Promoting Your Research’, etc.</a:t>
            </a:r>
            <a:br>
              <a:rPr lang="en-US" sz="3200" dirty="0">
                <a:solidFill>
                  <a:schemeClr val="tx2"/>
                </a:solidFill>
              </a:rPr>
            </a:br>
            <a:r>
              <a:rPr lang="en-US" sz="2000" dirty="0">
                <a:solidFill>
                  <a:schemeClr val="tx2"/>
                </a:solidFill>
              </a:rPr>
              <a:t>Source: Trinity College Dublin</a:t>
            </a:r>
          </a:p>
        </p:txBody>
      </p:sp>
      <p:pic>
        <p:nvPicPr>
          <p:cNvPr id="8" name="Picture 7">
            <a:extLst>
              <a:ext uri="{FF2B5EF4-FFF2-40B4-BE49-F238E27FC236}">
                <a16:creationId xmlns:a16="http://schemas.microsoft.com/office/drawing/2014/main" id="{5F4679CA-22E1-2840-8628-E9F7743623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569" y="0"/>
            <a:ext cx="5525065" cy="6858000"/>
          </a:xfrm>
          <a:prstGeom prst="rect">
            <a:avLst/>
          </a:prstGeom>
        </p:spPr>
      </p:pic>
      <p:sp>
        <p:nvSpPr>
          <p:cNvPr id="9" name="Content Placeholder 2">
            <a:extLst>
              <a:ext uri="{FF2B5EF4-FFF2-40B4-BE49-F238E27FC236}">
                <a16:creationId xmlns:a16="http://schemas.microsoft.com/office/drawing/2014/main" id="{D11266C3-03A8-EB40-BA26-9CD750E52574}"/>
              </a:ext>
            </a:extLst>
          </p:cNvPr>
          <p:cNvSpPr>
            <a:spLocks noGrp="1"/>
          </p:cNvSpPr>
          <p:nvPr>
            <p:ph idx="1"/>
          </p:nvPr>
        </p:nvSpPr>
        <p:spPr>
          <a:xfrm>
            <a:off x="5194365" y="2065867"/>
            <a:ext cx="6523500" cy="4351338"/>
          </a:xfrm>
        </p:spPr>
        <p:txBody>
          <a:bodyPr>
            <a:normAutofit lnSpcReduction="10000"/>
          </a:bodyPr>
          <a:lstStyle/>
          <a:p>
            <a:r>
              <a:rPr lang="en-US" sz="2400" dirty="0"/>
              <a:t>New academic staff induction</a:t>
            </a:r>
          </a:p>
          <a:p>
            <a:r>
              <a:rPr lang="en-US" sz="2400" dirty="0"/>
              <a:t>Incoming doctoral student training</a:t>
            </a:r>
          </a:p>
          <a:p>
            <a:r>
              <a:rPr lang="en-US" sz="2400" dirty="0"/>
              <a:t>Early Career Researcher Master Classes</a:t>
            </a:r>
          </a:p>
          <a:p>
            <a:r>
              <a:rPr lang="en-US" sz="2400" dirty="0"/>
              <a:t>Library User Support Programme</a:t>
            </a:r>
          </a:p>
          <a:p>
            <a:r>
              <a:rPr lang="en-US" sz="2400" dirty="0"/>
              <a:t>Open Access week webinar</a:t>
            </a:r>
          </a:p>
          <a:p>
            <a:r>
              <a:rPr lang="en-US" sz="2400" dirty="0"/>
              <a:t>30 day (or 7 day) research impact challenge</a:t>
            </a:r>
          </a:p>
          <a:p>
            <a:r>
              <a:rPr lang="en-US" sz="2400" dirty="0"/>
              <a:t>Faculty Research Forum presentation</a:t>
            </a:r>
          </a:p>
          <a:p>
            <a:r>
              <a:rPr lang="en-US" sz="2400" dirty="0"/>
              <a:t>Joint workshop with research institute</a:t>
            </a:r>
          </a:p>
          <a:p>
            <a:r>
              <a:rPr lang="en-US" sz="2400" dirty="0"/>
              <a:t>Joint event with publisher/s.</a:t>
            </a:r>
          </a:p>
          <a:p>
            <a:r>
              <a:rPr lang="en-US" sz="2400" dirty="0"/>
              <a:t>Presentation to postgraduate student research day</a:t>
            </a:r>
          </a:p>
          <a:p>
            <a:r>
              <a:rPr lang="en-US" sz="2400" dirty="0"/>
              <a:t>More … </a:t>
            </a:r>
          </a:p>
          <a:p>
            <a:endParaRPr lang="en-US" dirty="0"/>
          </a:p>
        </p:txBody>
      </p:sp>
    </p:spTree>
    <p:extLst>
      <p:ext uri="{BB962C8B-B14F-4D97-AF65-F5344CB8AC3E}">
        <p14:creationId xmlns:p14="http://schemas.microsoft.com/office/powerpoint/2010/main" val="3459897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2519-037A-6347-A908-76E7BB781641}"/>
              </a:ext>
            </a:extLst>
          </p:cNvPr>
          <p:cNvSpPr>
            <a:spLocks noGrp="1"/>
          </p:cNvSpPr>
          <p:nvPr>
            <p:ph type="title"/>
          </p:nvPr>
        </p:nvSpPr>
        <p:spPr/>
        <p:txBody>
          <a:bodyPr/>
          <a:lstStyle/>
          <a:p>
            <a:r>
              <a:rPr lang="en-US" b="1" dirty="0">
                <a:solidFill>
                  <a:schemeClr val="accent1">
                    <a:lumMod val="75000"/>
                  </a:schemeClr>
                </a:solidFill>
                <a:latin typeface="+mn-lt"/>
              </a:rPr>
              <a:t>Make it as relevant and interactive as possible…</a:t>
            </a:r>
          </a:p>
        </p:txBody>
      </p:sp>
      <p:sp>
        <p:nvSpPr>
          <p:cNvPr id="3" name="Content Placeholder 2">
            <a:extLst>
              <a:ext uri="{FF2B5EF4-FFF2-40B4-BE49-F238E27FC236}">
                <a16:creationId xmlns:a16="http://schemas.microsoft.com/office/drawing/2014/main" id="{FF77549A-3157-8D48-9B2E-1784C31CD677}"/>
              </a:ext>
            </a:extLst>
          </p:cNvPr>
          <p:cNvSpPr>
            <a:spLocks noGrp="1"/>
          </p:cNvSpPr>
          <p:nvPr>
            <p:ph idx="1"/>
          </p:nvPr>
        </p:nvSpPr>
        <p:spPr/>
        <p:txBody>
          <a:bodyPr/>
          <a:lstStyle/>
          <a:p>
            <a:r>
              <a:rPr lang="en-US" dirty="0"/>
              <a:t>Survey the participants beforehand</a:t>
            </a:r>
          </a:p>
          <a:p>
            <a:r>
              <a:rPr lang="en-US" dirty="0"/>
              <a:t>Check their access to the tools &amp; resources referenced in the training</a:t>
            </a:r>
          </a:p>
          <a:p>
            <a:r>
              <a:rPr lang="en-US" dirty="0"/>
              <a:t>Give them a ‘prepare’ task (a reflective question, a case study, a tool to access);</a:t>
            </a:r>
          </a:p>
          <a:p>
            <a:r>
              <a:rPr lang="en-US" dirty="0"/>
              <a:t>Give them practical exercises to do in class and/or to take away</a:t>
            </a:r>
          </a:p>
          <a:p>
            <a:r>
              <a:rPr lang="en-US" dirty="0"/>
              <a:t>Study the audience’s disciplinary publishing </a:t>
            </a:r>
            <a:r>
              <a:rPr lang="en-US" dirty="0" err="1"/>
              <a:t>behaviour</a:t>
            </a:r>
            <a:r>
              <a:rPr lang="en-US" dirty="0"/>
              <a:t>.</a:t>
            </a:r>
          </a:p>
          <a:p>
            <a:r>
              <a:rPr lang="en-US" dirty="0"/>
              <a:t>Use relevant examples (fields, publishers etc.)</a:t>
            </a:r>
          </a:p>
        </p:txBody>
      </p:sp>
    </p:spTree>
    <p:extLst>
      <p:ext uri="{BB962C8B-B14F-4D97-AF65-F5344CB8AC3E}">
        <p14:creationId xmlns:p14="http://schemas.microsoft.com/office/powerpoint/2010/main" val="1615316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840B-E204-9141-9C11-176F2107BFD7}"/>
              </a:ext>
            </a:extLst>
          </p:cNvPr>
          <p:cNvSpPr>
            <a:spLocks noGrp="1"/>
          </p:cNvSpPr>
          <p:nvPr>
            <p:ph type="title"/>
          </p:nvPr>
        </p:nvSpPr>
        <p:spPr/>
        <p:txBody>
          <a:bodyPr>
            <a:normAutofit/>
          </a:bodyPr>
          <a:lstStyle/>
          <a:p>
            <a:r>
              <a:rPr lang="en-US" sz="3200" b="1" dirty="0">
                <a:solidFill>
                  <a:schemeClr val="accent1">
                    <a:lumMod val="75000"/>
                  </a:schemeClr>
                </a:solidFill>
                <a:latin typeface="+mn-lt"/>
              </a:rPr>
              <a:t>Pitching your Research Impact Skills training …</a:t>
            </a:r>
          </a:p>
        </p:txBody>
      </p:sp>
      <p:sp>
        <p:nvSpPr>
          <p:cNvPr id="3" name="Content Placeholder 2">
            <a:extLst>
              <a:ext uri="{FF2B5EF4-FFF2-40B4-BE49-F238E27FC236}">
                <a16:creationId xmlns:a16="http://schemas.microsoft.com/office/drawing/2014/main" id="{D9AA6DAB-6885-C24F-8D38-A5EDB6ACEDC8}"/>
              </a:ext>
            </a:extLst>
          </p:cNvPr>
          <p:cNvSpPr>
            <a:spLocks noGrp="1"/>
          </p:cNvSpPr>
          <p:nvPr>
            <p:ph idx="1"/>
          </p:nvPr>
        </p:nvSpPr>
        <p:spPr>
          <a:xfrm>
            <a:off x="838200" y="1825625"/>
            <a:ext cx="10515600" cy="2764304"/>
          </a:xfrm>
        </p:spPr>
        <p:txBody>
          <a:bodyPr/>
          <a:lstStyle/>
          <a:p>
            <a:r>
              <a:rPr lang="en-US" dirty="0"/>
              <a:t>Use an attractive theme</a:t>
            </a:r>
          </a:p>
          <a:p>
            <a:r>
              <a:rPr lang="en-US" dirty="0"/>
              <a:t>Position it within a broader training / impact model or framework</a:t>
            </a:r>
          </a:p>
          <a:p>
            <a:r>
              <a:rPr lang="en-US" dirty="0"/>
              <a:t>Examples …</a:t>
            </a:r>
          </a:p>
        </p:txBody>
      </p:sp>
    </p:spTree>
    <p:extLst>
      <p:ext uri="{BB962C8B-B14F-4D97-AF65-F5344CB8AC3E}">
        <p14:creationId xmlns:p14="http://schemas.microsoft.com/office/powerpoint/2010/main" val="1935318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1524001" y="1"/>
            <a:ext cx="1451979" cy="1451979"/>
          </a:xfrm>
          <a:prstGeom prst="rect">
            <a:avLst/>
          </a:prstGeom>
        </p:spPr>
      </p:pic>
      <p:sp>
        <p:nvSpPr>
          <p:cNvPr id="2" name="Title 1"/>
          <p:cNvSpPr>
            <a:spLocks noGrp="1"/>
          </p:cNvSpPr>
          <p:nvPr>
            <p:ph type="title"/>
          </p:nvPr>
        </p:nvSpPr>
        <p:spPr>
          <a:xfrm>
            <a:off x="1272685" y="421190"/>
            <a:ext cx="6805914" cy="609600"/>
          </a:xfrm>
        </p:spPr>
        <p:txBody>
          <a:bodyPr>
            <a:noAutofit/>
          </a:bodyPr>
          <a:lstStyle/>
          <a:p>
            <a:r>
              <a:rPr lang="en-US" sz="3600" dirty="0"/>
              <a:t> </a:t>
            </a:r>
            <a:br>
              <a:rPr lang="en-US" sz="3600" dirty="0"/>
            </a:br>
            <a:r>
              <a:rPr lang="en-US" sz="3600" i="1" dirty="0">
                <a:solidFill>
                  <a:schemeClr val="accent1">
                    <a:lumMod val="50000"/>
                  </a:schemeClr>
                </a:solidFill>
              </a:rPr>
              <a:t>Your Research Impact Health Check</a:t>
            </a:r>
          </a:p>
        </p:txBody>
      </p:sp>
      <p:sp>
        <p:nvSpPr>
          <p:cNvPr id="3" name="Content Placeholder 2"/>
          <p:cNvSpPr>
            <a:spLocks noGrp="1"/>
          </p:cNvSpPr>
          <p:nvPr>
            <p:ph idx="1"/>
          </p:nvPr>
        </p:nvSpPr>
        <p:spPr>
          <a:xfrm>
            <a:off x="860612" y="1188751"/>
            <a:ext cx="9144000" cy="5570485"/>
          </a:xfrm>
          <a:ln>
            <a:solidFill>
              <a:schemeClr val="accent1"/>
            </a:solidFill>
          </a:ln>
        </p:spPr>
        <p:txBody>
          <a:bodyPr>
            <a:normAutofit/>
          </a:bodyPr>
          <a:lstStyle/>
          <a:p>
            <a:pPr lvl="1">
              <a:buClr>
                <a:schemeClr val="accent6">
                  <a:lumMod val="75000"/>
                </a:schemeClr>
              </a:buClr>
              <a:buSzPct val="85000"/>
              <a:buFont typeface="Wingdings" charset="2"/>
              <a:buChar char="ü"/>
            </a:pPr>
            <a:r>
              <a:rPr lang="en-US" dirty="0"/>
              <a:t> </a:t>
            </a:r>
            <a:r>
              <a:rPr lang="en-US" b="1" dirty="0">
                <a:solidFill>
                  <a:schemeClr val="accent1">
                    <a:lumMod val="50000"/>
                  </a:schemeClr>
                </a:solidFill>
              </a:rPr>
              <a:t>Create at least one research profile (and keep it up-to-date)</a:t>
            </a:r>
          </a:p>
          <a:p>
            <a:pPr lvl="1">
              <a:buClr>
                <a:schemeClr val="accent6">
                  <a:lumMod val="75000"/>
                </a:schemeClr>
              </a:buClr>
              <a:buSzPct val="85000"/>
              <a:buFont typeface="Wingdings" charset="2"/>
              <a:buChar char="ü"/>
            </a:pPr>
            <a:r>
              <a:rPr lang="en-US" b="1" dirty="0">
                <a:solidFill>
                  <a:schemeClr val="accent1">
                    <a:lumMod val="50000"/>
                  </a:schemeClr>
                </a:solidFill>
              </a:rPr>
              <a:t> Get an ORCID id</a:t>
            </a:r>
          </a:p>
          <a:p>
            <a:pPr lvl="1">
              <a:buClr>
                <a:schemeClr val="accent6">
                  <a:lumMod val="75000"/>
                </a:schemeClr>
              </a:buClr>
              <a:buSzPct val="85000"/>
              <a:buFont typeface="Wingdings" charset="2"/>
              <a:buChar char="ü"/>
            </a:pPr>
            <a:r>
              <a:rPr lang="en-US" b="1" dirty="0">
                <a:solidFill>
                  <a:schemeClr val="accent1">
                    <a:lumMod val="50000"/>
                  </a:schemeClr>
                </a:solidFill>
              </a:rPr>
              <a:t> Publish – and then make your work (posters, papers etc.) available on Open Access through TARA</a:t>
            </a:r>
          </a:p>
          <a:p>
            <a:pPr lvl="1">
              <a:buClr>
                <a:schemeClr val="accent6">
                  <a:lumMod val="75000"/>
                </a:schemeClr>
              </a:buClr>
              <a:buSzPct val="85000"/>
              <a:buFont typeface="Wingdings" charset="2"/>
              <a:buChar char="ü"/>
            </a:pPr>
            <a:r>
              <a:rPr lang="en-US" b="1" dirty="0">
                <a:solidFill>
                  <a:schemeClr val="accent1">
                    <a:lumMod val="50000"/>
                  </a:schemeClr>
                </a:solidFill>
              </a:rPr>
              <a:t> Use Research Professional for funding alerts</a:t>
            </a:r>
          </a:p>
          <a:p>
            <a:pPr lvl="1">
              <a:buClr>
                <a:schemeClr val="accent6">
                  <a:lumMod val="75000"/>
                </a:schemeClr>
              </a:buClr>
              <a:buSzPct val="85000"/>
              <a:buFont typeface="Wingdings" charset="2"/>
              <a:buChar char="ü"/>
            </a:pPr>
            <a:r>
              <a:rPr lang="en-US" b="1" dirty="0">
                <a:solidFill>
                  <a:schemeClr val="accent1">
                    <a:lumMod val="50000"/>
                  </a:schemeClr>
                </a:solidFill>
              </a:rPr>
              <a:t> Promote your work via all means</a:t>
            </a:r>
          </a:p>
          <a:p>
            <a:pPr lvl="1">
              <a:buClr>
                <a:schemeClr val="accent6">
                  <a:lumMod val="75000"/>
                </a:schemeClr>
              </a:buClr>
              <a:buSzPct val="85000"/>
              <a:buFont typeface="Wingdings" charset="2"/>
              <a:buChar char="ü"/>
            </a:pPr>
            <a:r>
              <a:rPr lang="en-US" b="1" dirty="0">
                <a:solidFill>
                  <a:schemeClr val="accent1">
                    <a:lumMod val="50000"/>
                  </a:schemeClr>
                </a:solidFill>
              </a:rPr>
              <a:t>Find out how research in your field is evaluated</a:t>
            </a:r>
          </a:p>
          <a:p>
            <a:pPr lvl="1">
              <a:buClr>
                <a:schemeClr val="accent6">
                  <a:lumMod val="75000"/>
                </a:schemeClr>
              </a:buClr>
              <a:buSzPct val="85000"/>
              <a:buFont typeface="Wingdings" charset="2"/>
              <a:buChar char="ü"/>
            </a:pPr>
            <a:r>
              <a:rPr lang="en-US" b="1" dirty="0">
                <a:solidFill>
                  <a:schemeClr val="accent1">
                    <a:lumMod val="50000"/>
                  </a:schemeClr>
                </a:solidFill>
              </a:rPr>
              <a:t> Know how to use Web of Science, Scopus etc.</a:t>
            </a:r>
          </a:p>
          <a:p>
            <a:pPr lvl="1">
              <a:buClr>
                <a:schemeClr val="accent6">
                  <a:lumMod val="75000"/>
                </a:schemeClr>
              </a:buClr>
              <a:buSzPct val="85000"/>
              <a:buFont typeface="Wingdings" charset="2"/>
              <a:buChar char="ü"/>
            </a:pPr>
            <a:r>
              <a:rPr lang="en-US" b="1" dirty="0">
                <a:solidFill>
                  <a:schemeClr val="accent1">
                    <a:lumMod val="50000"/>
                  </a:schemeClr>
                </a:solidFill>
              </a:rPr>
              <a:t> Set up alerts for citations to your work in </a:t>
            </a:r>
            <a:r>
              <a:rPr lang="en-US" b="1" dirty="0" err="1">
                <a:solidFill>
                  <a:schemeClr val="accent1">
                    <a:lumMod val="50000"/>
                  </a:schemeClr>
                </a:solidFill>
              </a:rPr>
              <a:t>WoS</a:t>
            </a:r>
            <a:r>
              <a:rPr lang="en-US" b="1" dirty="0">
                <a:solidFill>
                  <a:schemeClr val="accent1">
                    <a:lumMod val="50000"/>
                  </a:schemeClr>
                </a:solidFill>
              </a:rPr>
              <a:t>, Scopus, Google Scholar</a:t>
            </a:r>
          </a:p>
          <a:p>
            <a:pPr lvl="1">
              <a:buClr>
                <a:schemeClr val="accent6">
                  <a:lumMod val="75000"/>
                </a:schemeClr>
              </a:buClr>
              <a:buSzPct val="85000"/>
              <a:buFont typeface="Wingdings" charset="2"/>
              <a:buChar char="ü"/>
            </a:pPr>
            <a:r>
              <a:rPr lang="en-US" b="1" dirty="0">
                <a:solidFill>
                  <a:schemeClr val="accent1">
                    <a:lumMod val="50000"/>
                  </a:schemeClr>
                </a:solidFill>
              </a:rPr>
              <a:t>Help </a:t>
            </a:r>
            <a:r>
              <a:rPr lang="en-US" b="1" dirty="0" err="1">
                <a:solidFill>
                  <a:schemeClr val="accent1">
                    <a:lumMod val="50000"/>
                  </a:schemeClr>
                </a:solidFill>
              </a:rPr>
              <a:t>organise</a:t>
            </a:r>
            <a:r>
              <a:rPr lang="en-US" b="1" dirty="0">
                <a:solidFill>
                  <a:schemeClr val="accent1">
                    <a:lumMod val="50000"/>
                  </a:schemeClr>
                </a:solidFill>
              </a:rPr>
              <a:t> conferences</a:t>
            </a:r>
          </a:p>
          <a:p>
            <a:pPr lvl="1">
              <a:buClr>
                <a:schemeClr val="accent6">
                  <a:lumMod val="75000"/>
                </a:schemeClr>
              </a:buClr>
              <a:buSzPct val="85000"/>
              <a:buFont typeface="Wingdings" charset="2"/>
              <a:buChar char="ü"/>
            </a:pPr>
            <a:r>
              <a:rPr lang="en-US" b="1" dirty="0">
                <a:solidFill>
                  <a:schemeClr val="accent1">
                    <a:lumMod val="50000"/>
                  </a:schemeClr>
                </a:solidFill>
              </a:rPr>
              <a:t> Attend publisher workshops</a:t>
            </a:r>
          </a:p>
          <a:p>
            <a:pPr lvl="1">
              <a:buClr>
                <a:schemeClr val="accent6">
                  <a:lumMod val="75000"/>
                </a:schemeClr>
              </a:buClr>
              <a:buSzPct val="85000"/>
              <a:buFont typeface="Wingdings" charset="2"/>
              <a:buChar char="ü"/>
            </a:pPr>
            <a:r>
              <a:rPr lang="en-US" b="1" dirty="0">
                <a:solidFill>
                  <a:schemeClr val="accent1">
                    <a:lumMod val="50000"/>
                  </a:schemeClr>
                </a:solidFill>
              </a:rPr>
              <a:t> Study best practice &amp; developments in the communication of research impact</a:t>
            </a:r>
          </a:p>
        </p:txBody>
      </p:sp>
      <p:sp>
        <p:nvSpPr>
          <p:cNvPr id="5" name="TextBox 4">
            <a:extLst>
              <a:ext uri="{FF2B5EF4-FFF2-40B4-BE49-F238E27FC236}">
                <a16:creationId xmlns:a16="http://schemas.microsoft.com/office/drawing/2014/main" id="{DBB3564E-F3F7-F844-AAE9-131B8D7FF146}"/>
              </a:ext>
            </a:extLst>
          </p:cNvPr>
          <p:cNvSpPr txBox="1"/>
          <p:nvPr/>
        </p:nvSpPr>
        <p:spPr>
          <a:xfrm>
            <a:off x="9601199" y="125825"/>
            <a:ext cx="2133600" cy="1200329"/>
          </a:xfrm>
          <a:prstGeom prst="rect">
            <a:avLst/>
          </a:prstGeom>
          <a:solidFill>
            <a:srgbClr val="FF7E7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Example of a Training Resource  from Trinity College Dublin</a:t>
            </a:r>
          </a:p>
        </p:txBody>
      </p:sp>
    </p:spTree>
    <p:extLst>
      <p:ext uri="{BB962C8B-B14F-4D97-AF65-F5344CB8AC3E}">
        <p14:creationId xmlns:p14="http://schemas.microsoft.com/office/powerpoint/2010/main" val="3611288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EDBBD1-D8BF-ED41-A5E4-429CD281E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20250" y="3963295"/>
            <a:ext cx="2582171" cy="2324131"/>
          </a:xfrm>
          <a:prstGeom prst="rect">
            <a:avLst/>
          </a:prstGeom>
          <a:ln>
            <a:solidFill>
              <a:schemeClr val="accent1">
                <a:lumMod val="20000"/>
                <a:lumOff val="80000"/>
              </a:schemeClr>
            </a:solidFill>
          </a:ln>
        </p:spPr>
      </p:pic>
      <p:sp>
        <p:nvSpPr>
          <p:cNvPr id="2" name="Title 1"/>
          <p:cNvSpPr>
            <a:spLocks noGrp="1"/>
          </p:cNvSpPr>
          <p:nvPr>
            <p:ph type="title"/>
          </p:nvPr>
        </p:nvSpPr>
        <p:spPr>
          <a:xfrm>
            <a:off x="0" y="0"/>
            <a:ext cx="12192000" cy="623873"/>
          </a:xfr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txBody>
          <a:bodyPr>
            <a:normAutofit fontScale="90000"/>
            <a:scene3d>
              <a:camera prst="orthographicFront"/>
              <a:lightRig rig="threePt" dir="t"/>
            </a:scene3d>
            <a:sp3d contourW="12700">
              <a:bevelT w="50800" h="0"/>
              <a:bevelB w="0" h="0"/>
              <a:contourClr>
                <a:schemeClr val="accent5">
                  <a:lumMod val="40000"/>
                  <a:lumOff val="60000"/>
                </a:schemeClr>
              </a:contourClr>
            </a:sp3d>
          </a:bodyPr>
          <a:lstStyle/>
          <a:p>
            <a:r>
              <a:rPr lang="en-US" sz="4800" b="1" spc="200" dirty="0">
                <a:solidFill>
                  <a:schemeClr val="accent5">
                    <a:lumMod val="75000"/>
                  </a:schemeClr>
                </a:solidFill>
                <a:effectLst>
                  <a:glow rad="736600">
                    <a:schemeClr val="accent5">
                      <a:lumMod val="40000"/>
                      <a:lumOff val="60000"/>
                      <a:alpha val="36000"/>
                    </a:schemeClr>
                  </a:glow>
                </a:effectLst>
                <a:latin typeface="Impact" panose="020B0806030902050204" pitchFamily="34" charset="0"/>
              </a:rPr>
              <a:t>The EIFL Big Six</a:t>
            </a:r>
          </a:p>
        </p:txBody>
      </p:sp>
      <p:sp>
        <p:nvSpPr>
          <p:cNvPr id="3" name="Content Placeholder 2"/>
          <p:cNvSpPr>
            <a:spLocks noGrp="1"/>
          </p:cNvSpPr>
          <p:nvPr>
            <p:ph idx="1"/>
          </p:nvPr>
        </p:nvSpPr>
        <p:spPr>
          <a:xfrm>
            <a:off x="957344" y="3138211"/>
            <a:ext cx="2596873" cy="51732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marL="0" indent="0" algn="ctr">
              <a:buNone/>
            </a:pPr>
            <a:r>
              <a:rPr lang="en-US" sz="2400" b="1" dirty="0">
                <a:solidFill>
                  <a:schemeClr val="accent6">
                    <a:lumMod val="75000"/>
                  </a:schemeClr>
                </a:solidFill>
              </a:rPr>
              <a:t>1.ORCID</a:t>
            </a:r>
            <a:r>
              <a:rPr lang="en-US" sz="2400" b="1" dirty="0"/>
              <a:t> </a:t>
            </a:r>
            <a:r>
              <a:rPr lang="en-US" sz="2400" b="1" dirty="0">
                <a:solidFill>
                  <a:schemeClr val="accent6">
                    <a:lumMod val="75000"/>
                  </a:schemeClr>
                </a:solidFill>
              </a:rPr>
              <a:t>number</a:t>
            </a:r>
          </a:p>
        </p:txBody>
      </p:sp>
      <p:sp>
        <p:nvSpPr>
          <p:cNvPr id="5" name="AutoShape 2" descr="Image result for eifl">
            <a:extLst>
              <a:ext uri="{FF2B5EF4-FFF2-40B4-BE49-F238E27FC236}">
                <a16:creationId xmlns:a16="http://schemas.microsoft.com/office/drawing/2014/main" id="{18922A8C-D5F1-D343-957A-BA98D93B49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49253823-2F7B-B147-B7C7-7922D3989EF0}"/>
              </a:ext>
            </a:extLst>
          </p:cNvPr>
          <p:cNvSpPr txBox="1">
            <a:spLocks/>
          </p:cNvSpPr>
          <p:nvPr/>
        </p:nvSpPr>
        <p:spPr>
          <a:xfrm>
            <a:off x="4585368" y="3175192"/>
            <a:ext cx="2596482" cy="54135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79646">
                    <a:lumMod val="75000"/>
                  </a:srgbClr>
                </a:solidFill>
                <a:effectLst/>
                <a:uLnTx/>
                <a:uFillTx/>
                <a:latin typeface="Calibri"/>
                <a:ea typeface="+mn-ea"/>
                <a:cs typeface="+mn-cs"/>
              </a:rPr>
              <a:t>2.Research profile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ontent Placeholder 2">
            <a:extLst>
              <a:ext uri="{FF2B5EF4-FFF2-40B4-BE49-F238E27FC236}">
                <a16:creationId xmlns:a16="http://schemas.microsoft.com/office/drawing/2014/main" id="{42060EB8-6E1B-9740-B0C7-97FE490A5953}"/>
              </a:ext>
            </a:extLst>
          </p:cNvPr>
          <p:cNvSpPr txBox="1">
            <a:spLocks/>
          </p:cNvSpPr>
          <p:nvPr/>
        </p:nvSpPr>
        <p:spPr>
          <a:xfrm>
            <a:off x="862093" y="6228669"/>
            <a:ext cx="2579425" cy="55930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is-IS" sz="2400" b="1" i="0" u="none" strike="noStrike" kern="1200" cap="none" spc="0" normalizeH="0" baseline="0" noProof="0" dirty="0">
                <a:ln>
                  <a:noFill/>
                </a:ln>
                <a:solidFill>
                  <a:srgbClr val="F79646">
                    <a:lumMod val="75000"/>
                  </a:srgbClr>
                </a:solidFill>
                <a:effectLst/>
                <a:uLnTx/>
                <a:uFillTx/>
                <a:latin typeface="Calibri"/>
                <a:ea typeface="+mn-ea"/>
                <a:cs typeface="+mn-cs"/>
              </a:rPr>
              <a:t>4.Open Access </a:t>
            </a:r>
            <a:endParaRPr kumimoji="0" lang="is-I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ontent Placeholder 2">
            <a:extLst>
              <a:ext uri="{FF2B5EF4-FFF2-40B4-BE49-F238E27FC236}">
                <a16:creationId xmlns:a16="http://schemas.microsoft.com/office/drawing/2014/main" id="{093B0DE4-F90F-634B-B5F1-2E3BF90C399C}"/>
              </a:ext>
            </a:extLst>
          </p:cNvPr>
          <p:cNvSpPr txBox="1">
            <a:spLocks/>
          </p:cNvSpPr>
          <p:nvPr/>
        </p:nvSpPr>
        <p:spPr>
          <a:xfrm>
            <a:off x="4449061" y="6287426"/>
            <a:ext cx="3090076" cy="57205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is-IS" sz="2400" b="1" i="0" u="none" strike="noStrike" kern="1200" cap="none" spc="0" normalizeH="0" baseline="0" noProof="0" dirty="0">
                <a:ln>
                  <a:noFill/>
                </a:ln>
                <a:solidFill>
                  <a:srgbClr val="F79646">
                    <a:lumMod val="75000"/>
                  </a:srgbClr>
                </a:solidFill>
                <a:effectLst/>
                <a:uLnTx/>
                <a:uFillTx/>
                <a:latin typeface="Calibri"/>
                <a:ea typeface="+mn-ea"/>
                <a:cs typeface="+mn-cs"/>
              </a:rPr>
              <a:t>5.Data Management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5A5E4034-E55A-6F49-A7DC-CF98AD64D7DA}"/>
              </a:ext>
            </a:extLst>
          </p:cNvPr>
          <p:cNvSpPr txBox="1">
            <a:spLocks/>
          </p:cNvSpPr>
          <p:nvPr/>
        </p:nvSpPr>
        <p:spPr>
          <a:xfrm>
            <a:off x="8264035" y="6229082"/>
            <a:ext cx="3294553" cy="58307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IE" sz="2600" b="1" i="0" u="none" strike="noStrike" kern="1200" cap="none" spc="0" normalizeH="0" baseline="0" noProof="0" dirty="0">
                <a:ln>
                  <a:noFill/>
                </a:ln>
                <a:solidFill>
                  <a:srgbClr val="F79646">
                    <a:lumMod val="75000"/>
                  </a:srgbClr>
                </a:solidFill>
                <a:effectLst/>
                <a:uLnTx/>
                <a:uFillTx/>
                <a:latin typeface="Calibri"/>
                <a:ea typeface="+mn-ea"/>
                <a:cs typeface="+mn-cs"/>
              </a:rPr>
              <a:t>6.Impact statement</a:t>
            </a:r>
            <a:r>
              <a:rPr kumimoji="0" lang="en-IE" sz="2600" b="1" i="0" u="none" strike="noStrike" kern="1200" cap="none" spc="0" normalizeH="0" baseline="0" noProof="0" dirty="0">
                <a:ln>
                  <a:noFill/>
                </a:ln>
                <a:solidFill>
                  <a:prstClr val="black"/>
                </a:solidFill>
                <a:effectLst/>
                <a:uLnTx/>
                <a:uFillTx/>
                <a:latin typeface="Calibri"/>
                <a:ea typeface="+mn-ea"/>
                <a:cs typeface="+mn-cs"/>
              </a:rPr>
              <a:t> </a:t>
            </a:r>
            <a:endParaRPr kumimoji="0" lang="en-US" sz="2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F56E8DA0-9132-834E-8906-C15EACEF3D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5368" y="872513"/>
            <a:ext cx="2596481" cy="2265698"/>
          </a:xfrm>
          <a:prstGeom prst="rect">
            <a:avLst/>
          </a:prstGeom>
          <a:ln>
            <a:solidFill>
              <a:schemeClr val="accent1">
                <a:lumMod val="20000"/>
                <a:lumOff val="80000"/>
              </a:schemeClr>
            </a:solidFill>
          </a:ln>
        </p:spPr>
      </p:pic>
      <p:pic>
        <p:nvPicPr>
          <p:cNvPr id="22" name="Picture 21">
            <a:extLst>
              <a:ext uri="{FF2B5EF4-FFF2-40B4-BE49-F238E27FC236}">
                <a16:creationId xmlns:a16="http://schemas.microsoft.com/office/drawing/2014/main" id="{9ABA8AA4-1175-5646-A236-FA6514D409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1025" y="3942981"/>
            <a:ext cx="2570824" cy="2324882"/>
          </a:xfrm>
          <a:prstGeom prst="rect">
            <a:avLst/>
          </a:prstGeom>
          <a:ln>
            <a:solidFill>
              <a:schemeClr val="accent1">
                <a:lumMod val="20000"/>
                <a:lumOff val="80000"/>
              </a:schemeClr>
            </a:solidFill>
          </a:ln>
        </p:spPr>
      </p:pic>
      <p:pic>
        <p:nvPicPr>
          <p:cNvPr id="6" name="Picture 5">
            <a:extLst>
              <a:ext uri="{FF2B5EF4-FFF2-40B4-BE49-F238E27FC236}">
                <a16:creationId xmlns:a16="http://schemas.microsoft.com/office/drawing/2014/main" id="{EB709AE1-A53F-014A-ADD3-A05034874E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05939" y="929978"/>
            <a:ext cx="2596482" cy="2404087"/>
          </a:xfrm>
          <a:prstGeom prst="rect">
            <a:avLst/>
          </a:prstGeom>
          <a:ln>
            <a:solidFill>
              <a:schemeClr val="accent1">
                <a:lumMod val="20000"/>
                <a:lumOff val="80000"/>
              </a:schemeClr>
            </a:solidFill>
          </a:ln>
        </p:spPr>
      </p:pic>
      <p:sp>
        <p:nvSpPr>
          <p:cNvPr id="10" name="Content Placeholder 2">
            <a:extLst>
              <a:ext uri="{FF2B5EF4-FFF2-40B4-BE49-F238E27FC236}">
                <a16:creationId xmlns:a16="http://schemas.microsoft.com/office/drawing/2014/main" id="{8003A1AE-4B0A-B04C-A107-2CBB2F198818}"/>
              </a:ext>
            </a:extLst>
          </p:cNvPr>
          <p:cNvSpPr txBox="1">
            <a:spLocks/>
          </p:cNvSpPr>
          <p:nvPr/>
        </p:nvSpPr>
        <p:spPr>
          <a:xfrm>
            <a:off x="8505938" y="3271663"/>
            <a:ext cx="2596483" cy="52448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79646">
                    <a:lumMod val="75000"/>
                  </a:srgbClr>
                </a:solidFill>
                <a:effectLst/>
                <a:uLnTx/>
                <a:uFillTx/>
                <a:latin typeface="Calibri"/>
                <a:ea typeface="+mn-ea"/>
                <a:cs typeface="+mn-cs"/>
              </a:rPr>
              <a:t>3.Metrics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B70362A-0F46-8941-BBC6-83D1B80E9D8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7345" y="872513"/>
            <a:ext cx="2596482" cy="2339803"/>
          </a:xfrm>
          <a:prstGeom prst="rect">
            <a:avLst/>
          </a:prstGeom>
          <a:ln>
            <a:solidFill>
              <a:schemeClr val="accent1">
                <a:lumMod val="20000"/>
                <a:lumOff val="80000"/>
              </a:schemeClr>
            </a:solidFill>
          </a:ln>
        </p:spPr>
      </p:pic>
      <p:pic>
        <p:nvPicPr>
          <p:cNvPr id="17" name="Picture 16">
            <a:extLst>
              <a:ext uri="{FF2B5EF4-FFF2-40B4-BE49-F238E27FC236}">
                <a16:creationId xmlns:a16="http://schemas.microsoft.com/office/drawing/2014/main" id="{16ECCECE-28A1-024B-9D38-5E689E6DB57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094" y="3942981"/>
            <a:ext cx="2579425" cy="2285688"/>
          </a:xfrm>
          <a:prstGeom prst="rect">
            <a:avLst/>
          </a:prstGeom>
          <a:ln>
            <a:solidFill>
              <a:schemeClr val="accent1">
                <a:lumMod val="20000"/>
                <a:lumOff val="80000"/>
              </a:schemeClr>
            </a:solidFill>
          </a:ln>
        </p:spPr>
      </p:pic>
      <p:sp>
        <p:nvSpPr>
          <p:cNvPr id="4" name="TextBox 3">
            <a:extLst>
              <a:ext uri="{FF2B5EF4-FFF2-40B4-BE49-F238E27FC236}">
                <a16:creationId xmlns:a16="http://schemas.microsoft.com/office/drawing/2014/main" id="{10A07B17-0D5F-454E-B110-6270EDE49273}"/>
              </a:ext>
            </a:extLst>
          </p:cNvPr>
          <p:cNvSpPr txBox="1"/>
          <p:nvPr/>
        </p:nvSpPr>
        <p:spPr>
          <a:xfrm>
            <a:off x="5281963" y="121249"/>
            <a:ext cx="6910037" cy="646331"/>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EIFL ‘Big Six’: Effective Publishing Strategy is embedded in several of these thematic areas</a:t>
            </a:r>
          </a:p>
        </p:txBody>
      </p:sp>
    </p:spTree>
    <p:extLst>
      <p:ext uri="{BB962C8B-B14F-4D97-AF65-F5344CB8AC3E}">
        <p14:creationId xmlns:p14="http://schemas.microsoft.com/office/powerpoint/2010/main" val="3362947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F319-81C3-3641-9EF9-04636BDB42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D9E48D-2E10-A144-9D8A-808DC00E51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6509B8B-AB64-D049-BAF8-5B116F928E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365" y="0"/>
            <a:ext cx="5444951" cy="6858000"/>
          </a:xfrm>
          <a:prstGeom prst="rect">
            <a:avLst/>
          </a:prstGeom>
        </p:spPr>
      </p:pic>
      <p:pic>
        <p:nvPicPr>
          <p:cNvPr id="5" name="Picture 4">
            <a:extLst>
              <a:ext uri="{FF2B5EF4-FFF2-40B4-BE49-F238E27FC236}">
                <a16:creationId xmlns:a16="http://schemas.microsoft.com/office/drawing/2014/main" id="{7441F3F6-2921-B748-B561-AF4698D80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1292" y="0"/>
            <a:ext cx="4965731" cy="6028267"/>
          </a:xfrm>
          <a:prstGeom prst="rect">
            <a:avLst/>
          </a:prstGeom>
        </p:spPr>
      </p:pic>
      <p:sp>
        <p:nvSpPr>
          <p:cNvPr id="6" name="Rectangle 5">
            <a:extLst>
              <a:ext uri="{FF2B5EF4-FFF2-40B4-BE49-F238E27FC236}">
                <a16:creationId xmlns:a16="http://schemas.microsoft.com/office/drawing/2014/main" id="{738969E0-CB15-E443-86B6-7108519CF9CC}"/>
              </a:ext>
            </a:extLst>
          </p:cNvPr>
          <p:cNvSpPr/>
          <p:nvPr/>
        </p:nvSpPr>
        <p:spPr>
          <a:xfrm>
            <a:off x="5054600" y="6211669"/>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http://blog.impactstory.org/wp-content/uploads/2015/01/impact_challenge_ebook_links.pdf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84FF98E8-3B9F-8B4F-92B8-18612B6097D2}"/>
              </a:ext>
            </a:extLst>
          </p:cNvPr>
          <p:cNvSpPr txBox="1"/>
          <p:nvPr/>
        </p:nvSpPr>
        <p:spPr>
          <a:xfrm>
            <a:off x="8785412" y="121249"/>
            <a:ext cx="3406588" cy="147732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Impact Challenge: Effective Publishing Strategy-relevant topics are embedded in parts of this list  – but you could use this idea and add your own topics …</a:t>
            </a:r>
          </a:p>
        </p:txBody>
      </p:sp>
    </p:spTree>
    <p:extLst>
      <p:ext uri="{BB962C8B-B14F-4D97-AF65-F5344CB8AC3E}">
        <p14:creationId xmlns:p14="http://schemas.microsoft.com/office/powerpoint/2010/main" val="2001483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45EE-D489-BD40-B651-81D905F81100}"/>
              </a:ext>
            </a:extLst>
          </p:cNvPr>
          <p:cNvSpPr>
            <a:spLocks noGrp="1"/>
          </p:cNvSpPr>
          <p:nvPr>
            <p:ph type="title"/>
          </p:nvPr>
        </p:nvSpPr>
        <p:spPr>
          <a:xfrm>
            <a:off x="457199" y="0"/>
            <a:ext cx="11412071" cy="1325563"/>
          </a:xfrm>
        </p:spPr>
        <p:txBody>
          <a:bodyPr>
            <a:normAutofit/>
          </a:bodyPr>
          <a:lstStyle/>
          <a:p>
            <a:r>
              <a:rPr lang="en-US" sz="2800" b="1" dirty="0">
                <a:solidFill>
                  <a:schemeClr val="accent1"/>
                </a:solidFill>
                <a:latin typeface="+mn-lt"/>
              </a:rPr>
              <a:t>Add these topics to the 30 Day or 7 day Impact Challenge:</a:t>
            </a:r>
          </a:p>
        </p:txBody>
      </p:sp>
      <p:sp>
        <p:nvSpPr>
          <p:cNvPr id="3" name="Content Placeholder 2">
            <a:extLst>
              <a:ext uri="{FF2B5EF4-FFF2-40B4-BE49-F238E27FC236}">
                <a16:creationId xmlns:a16="http://schemas.microsoft.com/office/drawing/2014/main" id="{6A2EAD62-D679-A344-8E72-33B0EC432871}"/>
              </a:ext>
            </a:extLst>
          </p:cNvPr>
          <p:cNvSpPr>
            <a:spLocks noGrp="1"/>
          </p:cNvSpPr>
          <p:nvPr>
            <p:ph idx="1"/>
          </p:nvPr>
        </p:nvSpPr>
        <p:spPr>
          <a:xfrm>
            <a:off x="322730" y="1074037"/>
            <a:ext cx="11546540" cy="4351338"/>
          </a:xfrm>
        </p:spPr>
        <p:txBody>
          <a:bodyPr>
            <a:normAutofit/>
          </a:bodyPr>
          <a:lstStyle/>
          <a:p>
            <a:r>
              <a:rPr lang="en-US" sz="2400" dirty="0"/>
              <a:t>Check your Scopus/Web of Science/Google Scholar profile; correct it if necessary</a:t>
            </a:r>
          </a:p>
          <a:p>
            <a:r>
              <a:rPr lang="en-US" sz="2400" dirty="0"/>
              <a:t>Set up citation alerts to your publications; </a:t>
            </a:r>
            <a:r>
              <a:rPr lang="en-US" sz="2400" dirty="0" err="1"/>
              <a:t>Analyse</a:t>
            </a:r>
            <a:r>
              <a:rPr lang="en-US" sz="2400" dirty="0"/>
              <a:t> where your citations come from. </a:t>
            </a:r>
            <a:r>
              <a:rPr lang="en-US" sz="2400" dirty="0" err="1"/>
              <a:t>Analyse</a:t>
            </a:r>
            <a:r>
              <a:rPr lang="en-US" sz="2400" dirty="0"/>
              <a:t> the journals covering your topic: where are the citations coming from? Consider publishing in new venues.</a:t>
            </a:r>
          </a:p>
          <a:p>
            <a:r>
              <a:rPr lang="en-US" sz="2400" dirty="0"/>
              <a:t>Check the </a:t>
            </a:r>
            <a:r>
              <a:rPr lang="en-US" sz="2400" dirty="0" err="1"/>
              <a:t>altmetrics</a:t>
            </a:r>
            <a:r>
              <a:rPr lang="en-US" sz="2400" dirty="0"/>
              <a:t> score on your publications (or publications of your colleagues/senior researchers). Where are the social media hits coming from? Who are the relevant bloggers / tweeters (</a:t>
            </a:r>
            <a:r>
              <a:rPr lang="en-US" sz="2400" dirty="0" err="1"/>
              <a:t>twebs</a:t>
            </a:r>
            <a:r>
              <a:rPr lang="en-US" sz="2400" dirty="0"/>
              <a:t>?). Follow/reach out to them.</a:t>
            </a:r>
          </a:p>
          <a:p>
            <a:r>
              <a:rPr lang="en-US" sz="2400" dirty="0"/>
              <a:t>Develop a social media impact plan (targeted tweets about forthcoming publications – with DOIs AND OA links)</a:t>
            </a:r>
          </a:p>
          <a:p>
            <a:r>
              <a:rPr lang="en-US" sz="2400" dirty="0"/>
              <a:t>Set up a profile on Kudos / Impact Story / </a:t>
            </a:r>
            <a:r>
              <a:rPr lang="en-US" sz="2400" dirty="0" err="1"/>
              <a:t>Publons</a:t>
            </a:r>
            <a:r>
              <a:rPr lang="en-US" sz="2400" dirty="0"/>
              <a:t> … more</a:t>
            </a:r>
          </a:p>
          <a:p>
            <a:r>
              <a:rPr lang="en-US" sz="2400" dirty="0"/>
              <a:t>Identify relevant conferences &amp; plan papers</a:t>
            </a:r>
          </a:p>
          <a:p>
            <a:r>
              <a:rPr lang="en-US" sz="2400" dirty="0"/>
              <a:t>Identify publishers of interest: check their websites, submission policies, read an entire issue, check peer review process</a:t>
            </a:r>
          </a:p>
        </p:txBody>
      </p:sp>
      <p:sp>
        <p:nvSpPr>
          <p:cNvPr id="4" name="TextBox 3">
            <a:extLst>
              <a:ext uri="{FF2B5EF4-FFF2-40B4-BE49-F238E27FC236}">
                <a16:creationId xmlns:a16="http://schemas.microsoft.com/office/drawing/2014/main" id="{36BCC0A5-F1A4-6C42-8559-5CE409DE4F98}"/>
              </a:ext>
            </a:extLst>
          </p:cNvPr>
          <p:cNvSpPr txBox="1"/>
          <p:nvPr/>
        </p:nvSpPr>
        <p:spPr>
          <a:xfrm>
            <a:off x="2171700" y="6197600"/>
            <a:ext cx="65396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4472C4"/>
                </a:solidFill>
                <a:effectLst/>
                <a:uLnTx/>
                <a:uFillTx/>
                <a:latin typeface="Calibri" panose="020F0502020204030204"/>
                <a:ea typeface="+mn-ea"/>
                <a:cs typeface="+mn-cs"/>
              </a:rPr>
              <a:t>All of these activities can be workshopped!</a:t>
            </a:r>
          </a:p>
        </p:txBody>
      </p:sp>
    </p:spTree>
    <p:extLst>
      <p:ext uri="{BB962C8B-B14F-4D97-AF65-F5344CB8AC3E}">
        <p14:creationId xmlns:p14="http://schemas.microsoft.com/office/powerpoint/2010/main" val="95573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C0CF7-DE8D-534F-B8E8-53D3D13DD0B3}"/>
              </a:ext>
            </a:extLst>
          </p:cNvPr>
          <p:cNvSpPr>
            <a:spLocks noGrp="1"/>
          </p:cNvSpPr>
          <p:nvPr>
            <p:ph type="title"/>
          </p:nvPr>
        </p:nvSpPr>
        <p:spPr/>
        <p:txBody>
          <a:bodyPr>
            <a:normAutofit/>
          </a:bodyPr>
          <a:lstStyle/>
          <a:p>
            <a:r>
              <a:rPr lang="en-IE" sz="3200" b="1" dirty="0">
                <a:solidFill>
                  <a:schemeClr val="accent5">
                    <a:lumMod val="75000"/>
                  </a:schemeClr>
                </a:solidFill>
                <a:latin typeface="+mn-lt"/>
              </a:rPr>
              <a:t>1. The types of research impact metrics that can be applied to various forms of scholarship</a:t>
            </a:r>
            <a:endParaRPr lang="en-US" sz="3200" b="1" dirty="0">
              <a:solidFill>
                <a:schemeClr val="accent5">
                  <a:lumMod val="75000"/>
                </a:schemeClr>
              </a:solidFill>
              <a:latin typeface="+mn-lt"/>
            </a:endParaRPr>
          </a:p>
        </p:txBody>
      </p:sp>
      <p:sp>
        <p:nvSpPr>
          <p:cNvPr id="3" name="Content Placeholder 2">
            <a:extLst>
              <a:ext uri="{FF2B5EF4-FFF2-40B4-BE49-F238E27FC236}">
                <a16:creationId xmlns:a16="http://schemas.microsoft.com/office/drawing/2014/main" id="{526FB31E-61A1-374E-93E7-3723DA55B816}"/>
              </a:ext>
            </a:extLst>
          </p:cNvPr>
          <p:cNvSpPr>
            <a:spLocks noGrp="1"/>
          </p:cNvSpPr>
          <p:nvPr>
            <p:ph idx="1"/>
          </p:nvPr>
        </p:nvSpPr>
        <p:spPr>
          <a:xfrm>
            <a:off x="838200" y="1825625"/>
            <a:ext cx="10515600" cy="4862046"/>
          </a:xfrm>
        </p:spPr>
        <p:txBody>
          <a:bodyPr>
            <a:normAutofit/>
          </a:bodyPr>
          <a:lstStyle/>
          <a:p>
            <a:r>
              <a:rPr lang="en-US" sz="3600" dirty="0"/>
              <a:t>How research impact is measured</a:t>
            </a:r>
          </a:p>
          <a:p>
            <a:r>
              <a:rPr lang="en-US" sz="3600" dirty="0"/>
              <a:t>Research impact: the disciplinary perspective</a:t>
            </a:r>
          </a:p>
          <a:p>
            <a:r>
              <a:rPr lang="en-US" sz="3600" dirty="0"/>
              <a:t>Basic skills for all.</a:t>
            </a:r>
          </a:p>
        </p:txBody>
      </p:sp>
    </p:spTree>
    <p:extLst>
      <p:ext uri="{BB962C8B-B14F-4D97-AF65-F5344CB8AC3E}">
        <p14:creationId xmlns:p14="http://schemas.microsoft.com/office/powerpoint/2010/main" val="2388344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2A41-3FB7-9940-9B41-F9068662529E}"/>
              </a:ext>
            </a:extLst>
          </p:cNvPr>
          <p:cNvSpPr>
            <a:spLocks noGrp="1"/>
          </p:cNvSpPr>
          <p:nvPr>
            <p:ph type="title"/>
          </p:nvPr>
        </p:nvSpPr>
        <p:spPr>
          <a:xfrm>
            <a:off x="382088" y="1189878"/>
            <a:ext cx="11665130" cy="1325563"/>
          </a:xfrm>
        </p:spPr>
        <p:txBody>
          <a:bodyPr/>
          <a:lstStyle/>
          <a:p>
            <a:pPr marL="457200" indent="-457200">
              <a:buFont typeface="Arial" panose="020B0604020202020204" pitchFamily="34" charset="0"/>
              <a:buChar char="•"/>
            </a:pPr>
            <a:r>
              <a:rPr lang="en-IE" sz="3200" b="1" dirty="0">
                <a:latin typeface="+mn-lt"/>
              </a:rPr>
              <a:t>How to choose the appropriate types of research impact metrics for particular types of scholarship</a:t>
            </a:r>
            <a:br>
              <a:rPr lang="en-IE" dirty="0"/>
            </a:br>
            <a:endParaRPr lang="en-US" dirty="0"/>
          </a:p>
        </p:txBody>
      </p:sp>
      <p:sp>
        <p:nvSpPr>
          <p:cNvPr id="3" name="Content Placeholder 2">
            <a:extLst>
              <a:ext uri="{FF2B5EF4-FFF2-40B4-BE49-F238E27FC236}">
                <a16:creationId xmlns:a16="http://schemas.microsoft.com/office/drawing/2014/main" id="{647C3723-B4BC-5340-BD10-A413A313EE77}"/>
              </a:ext>
            </a:extLst>
          </p:cNvPr>
          <p:cNvSpPr>
            <a:spLocks noGrp="1"/>
          </p:cNvSpPr>
          <p:nvPr>
            <p:ph idx="1"/>
          </p:nvPr>
        </p:nvSpPr>
        <p:spPr>
          <a:xfrm>
            <a:off x="382088" y="2238609"/>
            <a:ext cx="11427823" cy="4351338"/>
          </a:xfrm>
        </p:spPr>
        <p:txBody>
          <a:bodyPr/>
          <a:lstStyle/>
          <a:p>
            <a:pPr marL="514350" indent="-514350">
              <a:buAutoNum type="arabicPeriod"/>
            </a:pPr>
            <a:r>
              <a:rPr lang="en-IE" dirty="0"/>
              <a:t>Recognizing the types of research impact metrics that can be applied to various forms of scholarship</a:t>
            </a:r>
          </a:p>
          <a:p>
            <a:pPr marL="514350" indent="-514350">
              <a:buAutoNum type="arabicPeriod"/>
            </a:pPr>
            <a:r>
              <a:rPr lang="en-IE" dirty="0"/>
              <a:t>Describing common tools for gathering research impact metrics and qualitative evidence for public scholarship.</a:t>
            </a:r>
          </a:p>
          <a:p>
            <a:pPr marL="514350" indent="-514350">
              <a:buAutoNum type="arabicPeriod"/>
            </a:pPr>
            <a:r>
              <a:rPr lang="en-IE" dirty="0"/>
              <a:t>Promoting awareness  of the appropriate uses and limitations of citation metrics and </a:t>
            </a:r>
            <a:r>
              <a:rPr lang="en-IE" dirty="0" err="1"/>
              <a:t>altmetrics</a:t>
            </a:r>
            <a:endParaRPr lang="en-IE" dirty="0"/>
          </a:p>
          <a:p>
            <a:pPr marL="514350" indent="-514350">
              <a:buAutoNum type="arabicPeriod"/>
            </a:pPr>
            <a:r>
              <a:rPr lang="en-IE" dirty="0"/>
              <a:t>Developing individual and group strategies for gathering evidence of impact and value for their own public scholarship</a:t>
            </a:r>
          </a:p>
          <a:p>
            <a:pPr marL="514350" indent="-514350">
              <a:buAutoNum type="arabicPeriod"/>
            </a:pPr>
            <a:r>
              <a:rPr lang="en-IE" dirty="0"/>
              <a:t>How the library can support researchers and students in gathering evidence of impact. </a:t>
            </a:r>
            <a:endParaRPr lang="en-US" dirty="0"/>
          </a:p>
        </p:txBody>
      </p:sp>
      <p:sp>
        <p:nvSpPr>
          <p:cNvPr id="4" name="TextBox 3">
            <a:extLst>
              <a:ext uri="{FF2B5EF4-FFF2-40B4-BE49-F238E27FC236}">
                <a16:creationId xmlns:a16="http://schemas.microsoft.com/office/drawing/2014/main" id="{AFDEA090-0A03-D440-97B2-839E7E0C90FD}"/>
              </a:ext>
            </a:extLst>
          </p:cNvPr>
          <p:cNvSpPr txBox="1"/>
          <p:nvPr/>
        </p:nvSpPr>
        <p:spPr>
          <a:xfrm>
            <a:off x="629194" y="252529"/>
            <a:ext cx="1525289" cy="707886"/>
          </a:xfrm>
          <a:prstGeom prst="rect">
            <a:avLst/>
          </a:prstGeom>
          <a:noFill/>
        </p:spPr>
        <p:txBody>
          <a:bodyPr wrap="none" rtlCol="0">
            <a:spAutoFit/>
          </a:bodyPr>
          <a:lstStyle/>
          <a:p>
            <a:r>
              <a:rPr lang="en-US" sz="4000" b="1" i="1" dirty="0" err="1">
                <a:solidFill>
                  <a:schemeClr val="accent5">
                    <a:lumMod val="75000"/>
                  </a:schemeClr>
                </a:solidFill>
              </a:rPr>
              <a:t>ReCap</a:t>
            </a:r>
            <a:endParaRPr lang="en-US" sz="4000" b="1" i="1" dirty="0">
              <a:solidFill>
                <a:schemeClr val="accent5">
                  <a:lumMod val="75000"/>
                </a:schemeClr>
              </a:solidFill>
            </a:endParaRPr>
          </a:p>
        </p:txBody>
      </p:sp>
    </p:spTree>
    <p:extLst>
      <p:ext uri="{BB962C8B-B14F-4D97-AF65-F5344CB8AC3E}">
        <p14:creationId xmlns:p14="http://schemas.microsoft.com/office/powerpoint/2010/main" val="3673175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Thank You</a:t>
            </a:r>
          </a:p>
        </p:txBody>
      </p:sp>
    </p:spTree>
    <p:extLst>
      <p:ext uri="{BB962C8B-B14F-4D97-AF65-F5344CB8AC3E}">
        <p14:creationId xmlns:p14="http://schemas.microsoft.com/office/powerpoint/2010/main" val="80119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5207DF8-7D28-FA4A-B02A-AF55F9EFE4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155"/>
          <a:stretch/>
        </p:blipFill>
        <p:spPr>
          <a:xfrm>
            <a:off x="-28955" y="243232"/>
            <a:ext cx="12197399" cy="6301510"/>
          </a:xfrm>
          <a:prstGeom prst="rect">
            <a:avLst/>
          </a:prstGeom>
        </p:spPr>
      </p:pic>
      <p:grpSp>
        <p:nvGrpSpPr>
          <p:cNvPr id="31" name="Group 30">
            <a:extLst>
              <a:ext uri="{FF2B5EF4-FFF2-40B4-BE49-F238E27FC236}">
                <a16:creationId xmlns:a16="http://schemas.microsoft.com/office/drawing/2014/main" id="{B60A0F4B-6D60-2F4A-9E54-2278B97B9838}"/>
              </a:ext>
            </a:extLst>
          </p:cNvPr>
          <p:cNvGrpSpPr/>
          <p:nvPr/>
        </p:nvGrpSpPr>
        <p:grpSpPr>
          <a:xfrm>
            <a:off x="8097487" y="660187"/>
            <a:ext cx="1432381" cy="830997"/>
            <a:chOff x="8572495" y="850187"/>
            <a:chExt cx="1432381" cy="830997"/>
          </a:xfrm>
        </p:grpSpPr>
        <p:sp>
          <p:nvSpPr>
            <p:cNvPr id="15" name="TextBox 14">
              <a:extLst>
                <a:ext uri="{FF2B5EF4-FFF2-40B4-BE49-F238E27FC236}">
                  <a16:creationId xmlns:a16="http://schemas.microsoft.com/office/drawing/2014/main" id="{26685E75-B1BA-BE46-ACFA-6B62424E4205}"/>
                </a:ext>
              </a:extLst>
            </p:cNvPr>
            <p:cNvSpPr txBox="1"/>
            <p:nvPr/>
          </p:nvSpPr>
          <p:spPr>
            <a:xfrm>
              <a:off x="8572495" y="850187"/>
              <a:ext cx="2968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0B3D272A-3C31-3A44-8882-F7E4800F2516}"/>
                </a:ext>
              </a:extLst>
            </p:cNvPr>
            <p:cNvSpPr txBox="1"/>
            <p:nvPr/>
          </p:nvSpPr>
          <p:spPr>
            <a:xfrm>
              <a:off x="8798777" y="850187"/>
              <a:ext cx="120609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Tracked changes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Case studies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Policy  papers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More…</a:t>
              </a:r>
            </a:p>
          </p:txBody>
        </p:sp>
      </p:grpSp>
      <p:sp>
        <p:nvSpPr>
          <p:cNvPr id="19" name="Rectangle 18">
            <a:extLst>
              <a:ext uri="{FF2B5EF4-FFF2-40B4-BE49-F238E27FC236}">
                <a16:creationId xmlns:a16="http://schemas.microsoft.com/office/drawing/2014/main" id="{B823F3B6-4D7E-7F41-A6A4-25AA6B8E0869}"/>
              </a:ext>
            </a:extLst>
          </p:cNvPr>
          <p:cNvSpPr/>
          <p:nvPr/>
        </p:nvSpPr>
        <p:spPr>
          <a:xfrm>
            <a:off x="3843403" y="5591960"/>
            <a:ext cx="3105214" cy="51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83641B-F8C8-C54B-874E-994FB18FD64B}"/>
              </a:ext>
            </a:extLst>
          </p:cNvPr>
          <p:cNvSpPr txBox="1"/>
          <p:nvPr/>
        </p:nvSpPr>
        <p:spPr>
          <a:xfrm>
            <a:off x="3132910" y="-69134"/>
            <a:ext cx="24751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Tracking Impact: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75000"/>
                  </a:schemeClr>
                </a:solidFill>
                <a:effectLst/>
                <a:uLnTx/>
                <a:uFillTx/>
                <a:latin typeface="Calibri" panose="020F0502020204030204"/>
                <a:ea typeface="+mn-ea"/>
                <a:cs typeface="+mn-cs"/>
              </a:rPr>
              <a:t>which indicators?</a:t>
            </a:r>
          </a:p>
        </p:txBody>
      </p:sp>
      <p:sp>
        <p:nvSpPr>
          <p:cNvPr id="18" name="TextBox 17">
            <a:extLst>
              <a:ext uri="{FF2B5EF4-FFF2-40B4-BE49-F238E27FC236}">
                <a16:creationId xmlns:a16="http://schemas.microsoft.com/office/drawing/2014/main" id="{FDDDD33C-8E62-0B43-A2B4-D6D56C821C25}"/>
              </a:ext>
            </a:extLst>
          </p:cNvPr>
          <p:cNvSpPr txBox="1"/>
          <p:nvPr/>
        </p:nvSpPr>
        <p:spPr>
          <a:xfrm>
            <a:off x="3225499" y="5328199"/>
            <a:ext cx="209243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Under investigation in TCD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via focus groups / consultation</a:t>
            </a:r>
          </a:p>
        </p:txBody>
      </p:sp>
      <p:grpSp>
        <p:nvGrpSpPr>
          <p:cNvPr id="2" name="Group 1">
            <a:extLst>
              <a:ext uri="{FF2B5EF4-FFF2-40B4-BE49-F238E27FC236}">
                <a16:creationId xmlns:a16="http://schemas.microsoft.com/office/drawing/2014/main" id="{F800364F-6FF4-5247-8EC6-2E5677F5A73F}"/>
              </a:ext>
            </a:extLst>
          </p:cNvPr>
          <p:cNvGrpSpPr/>
          <p:nvPr/>
        </p:nvGrpSpPr>
        <p:grpSpPr>
          <a:xfrm>
            <a:off x="5317931" y="3669476"/>
            <a:ext cx="5103488" cy="2199443"/>
            <a:chOff x="5317931" y="3669476"/>
            <a:chExt cx="5103488" cy="2199443"/>
          </a:xfrm>
        </p:grpSpPr>
        <p:cxnSp>
          <p:nvCxnSpPr>
            <p:cNvPr id="36" name="Straight Connector 35">
              <a:extLst>
                <a:ext uri="{FF2B5EF4-FFF2-40B4-BE49-F238E27FC236}">
                  <a16:creationId xmlns:a16="http://schemas.microsoft.com/office/drawing/2014/main" id="{39AF754E-8424-CF43-A689-F86D033197C9}"/>
                </a:ext>
              </a:extLst>
            </p:cNvPr>
            <p:cNvCxnSpPr>
              <a:cxnSpLocks/>
            </p:cNvCxnSpPr>
            <p:nvPr/>
          </p:nvCxnSpPr>
          <p:spPr>
            <a:xfrm flipH="1" flipV="1">
              <a:off x="5317931" y="3669476"/>
              <a:ext cx="1842890" cy="19224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92C80B1-EF7C-4E42-A3C2-59D159EEC28F}"/>
                </a:ext>
              </a:extLst>
            </p:cNvPr>
            <p:cNvSpPr txBox="1"/>
            <p:nvPr/>
          </p:nvSpPr>
          <p:spPr>
            <a:xfrm>
              <a:off x="5317931" y="5499587"/>
              <a:ext cx="5103488" cy="369332"/>
            </a:xfrm>
            <a:prstGeom prst="rect">
              <a:avLst/>
            </a:prstGeom>
            <a:solidFill>
              <a:srgbClr val="01189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Interdisciplinarity Indicators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C617C68C-5FA0-E844-A65A-4BAEA5924CE1}"/>
              </a:ext>
            </a:extLst>
          </p:cNvPr>
          <p:cNvSpPr txBox="1"/>
          <p:nvPr/>
        </p:nvSpPr>
        <p:spPr>
          <a:xfrm>
            <a:off x="8170224" y="5446949"/>
            <a:ext cx="23933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dirty="0">
                <a:ln>
                  <a:noFill/>
                </a:ln>
                <a:solidFill>
                  <a:prstClr val="white"/>
                </a:solidFill>
                <a:effectLst/>
                <a:uLnTx/>
                <a:uFillTx/>
                <a:latin typeface="Calibri" panose="020F0502020204030204"/>
                <a:ea typeface="+mn-ea"/>
                <a:cs typeface="+mn-cs"/>
              </a:rPr>
              <a:t>[IDR contributes to impact </a:t>
            </a:r>
            <a:r>
              <a:rPr kumimoji="0" lang="en-US" sz="1200" b="0" i="1" u="sng" strike="noStrike" kern="1200" cap="none" spc="-50" normalizeH="0" baseline="0" noProof="0" dirty="0">
                <a:ln>
                  <a:noFill/>
                </a:ln>
                <a:solidFill>
                  <a:prstClr val="white"/>
                </a:solidFill>
                <a:effectLst/>
                <a:uLnTx/>
                <a:uFillTx/>
                <a:latin typeface="Calibri" panose="020F0502020204030204"/>
                <a:ea typeface="+mn-ea"/>
                <a:cs typeface="+mn-cs"/>
              </a:rPr>
              <a:t>and</a:t>
            </a:r>
            <a:r>
              <a:rPr kumimoji="0" lang="en-US" sz="1200" b="0" i="0" u="none" strike="noStrike" kern="1200" cap="none" spc="-50" normalizeH="0" baseline="0" noProof="0" dirty="0">
                <a:ln>
                  <a:noFill/>
                </a:ln>
                <a:solidFill>
                  <a:prstClr val="white"/>
                </a:solidFill>
                <a:effectLst/>
                <a:uLnTx/>
                <a:uFillTx/>
                <a:latin typeface="Calibri" panose="020F0502020204030204"/>
                <a:ea typeface="+mn-ea"/>
                <a:cs typeface="+mn-cs"/>
              </a:rPr>
              <a:t> is an impact in its own right</a:t>
            </a:r>
            <a:r>
              <a:rPr kumimoji="0" lang="en-US" sz="1400" b="0" i="0" u="none" strike="noStrike" kern="1200" cap="none" spc="-50" normalizeH="0" baseline="0" noProof="0" dirty="0">
                <a:ln>
                  <a:noFill/>
                </a:ln>
                <a:solidFill>
                  <a:prstClr val="white"/>
                </a:solidFill>
                <a:effectLst/>
                <a:uLnTx/>
                <a:uFillTx/>
                <a:latin typeface="Calibri" panose="020F0502020204030204"/>
                <a:ea typeface="+mn-ea"/>
                <a:cs typeface="+mn-cs"/>
              </a:rPr>
              <a:t>]</a:t>
            </a:r>
            <a:endParaRPr kumimoji="0" lang="en-US" sz="1800" b="0" i="0" u="none" strike="noStrike" kern="1200" cap="none" spc="-5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2A72E7DA-DDA8-AC40-B4E5-0224C332558B}"/>
              </a:ext>
            </a:extLst>
          </p:cNvPr>
          <p:cNvGrpSpPr/>
          <p:nvPr/>
        </p:nvGrpSpPr>
        <p:grpSpPr>
          <a:xfrm>
            <a:off x="-1" y="6426258"/>
            <a:ext cx="2694591" cy="461665"/>
            <a:chOff x="-1" y="6426258"/>
            <a:chExt cx="2694591" cy="461665"/>
          </a:xfrm>
        </p:grpSpPr>
        <p:grpSp>
          <p:nvGrpSpPr>
            <p:cNvPr id="46" name="Group 45">
              <a:extLst>
                <a:ext uri="{FF2B5EF4-FFF2-40B4-BE49-F238E27FC236}">
                  <a16:creationId xmlns:a16="http://schemas.microsoft.com/office/drawing/2014/main" id="{C0002082-EF9C-5F41-B1D1-5CA2D2CCE0B9}"/>
                </a:ext>
              </a:extLst>
            </p:cNvPr>
            <p:cNvGrpSpPr/>
            <p:nvPr/>
          </p:nvGrpSpPr>
          <p:grpSpPr>
            <a:xfrm>
              <a:off x="889855" y="6426258"/>
              <a:ext cx="1804735" cy="461665"/>
              <a:chOff x="854230" y="6462834"/>
              <a:chExt cx="1804735" cy="461665"/>
            </a:xfrm>
          </p:grpSpPr>
          <p:sp>
            <p:nvSpPr>
              <p:cNvPr id="45" name="TextBox 44">
                <a:extLst>
                  <a:ext uri="{FF2B5EF4-FFF2-40B4-BE49-F238E27FC236}">
                    <a16:creationId xmlns:a16="http://schemas.microsoft.com/office/drawing/2014/main" id="{46BC4D8A-D379-9F40-9411-110481894E10}"/>
                  </a:ext>
                </a:extLst>
              </p:cNvPr>
              <p:cNvSpPr txBox="1"/>
              <p:nvPr/>
            </p:nvSpPr>
            <p:spPr>
              <a:xfrm>
                <a:off x="854230" y="6482192"/>
                <a:ext cx="1804735" cy="369332"/>
              </a:xfrm>
              <a:prstGeom prst="rect">
                <a:avLst/>
              </a:prstGeom>
              <a:solidFill>
                <a:schemeClr val="bg1">
                  <a:lumMod val="95000"/>
                </a:schemeClr>
              </a:solidFill>
              <a:ln w="3175">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4A14A90-DE2A-954C-8366-022F089D21C5}"/>
                  </a:ext>
                </a:extLst>
              </p:cNvPr>
              <p:cNvSpPr txBox="1"/>
              <p:nvPr/>
            </p:nvSpPr>
            <p:spPr>
              <a:xfrm>
                <a:off x="854230" y="6462834"/>
                <a:ext cx="1788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Niamh Brennan,</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mn-cs"/>
                  </a:rPr>
                  <a:t>Trinity College Dublin, 2019</a:t>
                </a:r>
              </a:p>
            </p:txBody>
          </p:sp>
        </p:grpSp>
        <p:pic>
          <p:nvPicPr>
            <p:cNvPr id="4098" name="Picture 2" descr="Image result for Commons Attribution-NonCommercial-ShareAlike 4.0 International Public License badge">
              <a:extLst>
                <a:ext uri="{FF2B5EF4-FFF2-40B4-BE49-F238E27FC236}">
                  <a16:creationId xmlns:a16="http://schemas.microsoft.com/office/drawing/2014/main" id="{7213E362-8BD9-E441-A10D-7B7300149C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457491"/>
              <a:ext cx="938151" cy="365035"/>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CF06E7ED-DEDF-FB45-8531-9FBA1AA0BE1C}"/>
              </a:ext>
            </a:extLst>
          </p:cNvPr>
          <p:cNvSpPr/>
          <p:nvPr/>
        </p:nvSpPr>
        <p:spPr>
          <a:xfrm>
            <a:off x="5536280" y="194626"/>
            <a:ext cx="3993588" cy="1508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47855DE-55ED-5A41-8F1B-D0D672F3A31D}"/>
              </a:ext>
            </a:extLst>
          </p:cNvPr>
          <p:cNvSpPr/>
          <p:nvPr/>
        </p:nvSpPr>
        <p:spPr>
          <a:xfrm>
            <a:off x="7071176" y="1662572"/>
            <a:ext cx="2080528" cy="172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0368DC-3FD0-CE4B-9F7E-BC6D85196809}"/>
              </a:ext>
            </a:extLst>
          </p:cNvPr>
          <p:cNvSpPr/>
          <p:nvPr/>
        </p:nvSpPr>
        <p:spPr>
          <a:xfrm>
            <a:off x="-28955" y="2922444"/>
            <a:ext cx="2080528" cy="172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06A594-C45D-9444-8158-3C11B4149F9E}"/>
              </a:ext>
            </a:extLst>
          </p:cNvPr>
          <p:cNvSpPr/>
          <p:nvPr/>
        </p:nvSpPr>
        <p:spPr>
          <a:xfrm>
            <a:off x="370557" y="4700880"/>
            <a:ext cx="2080528" cy="172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B5A1D69-33D5-E74F-B6FF-0F5029AA5D63}"/>
              </a:ext>
            </a:extLst>
          </p:cNvPr>
          <p:cNvSpPr/>
          <p:nvPr/>
        </p:nvSpPr>
        <p:spPr>
          <a:xfrm>
            <a:off x="5172012" y="5499587"/>
            <a:ext cx="5850949" cy="438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ACC718-2827-144B-8617-EFF794505555}"/>
              </a:ext>
            </a:extLst>
          </p:cNvPr>
          <p:cNvSpPr/>
          <p:nvPr/>
        </p:nvSpPr>
        <p:spPr>
          <a:xfrm>
            <a:off x="7013728" y="3731247"/>
            <a:ext cx="2516140" cy="1729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E4AA7EE-806C-EF41-96C3-4363F0DC8205}"/>
              </a:ext>
            </a:extLst>
          </p:cNvPr>
          <p:cNvSpPr/>
          <p:nvPr/>
        </p:nvSpPr>
        <p:spPr>
          <a:xfrm>
            <a:off x="2899270" y="4863369"/>
            <a:ext cx="3508015" cy="94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B4A950-856C-424F-90C5-F869952CE2B3}"/>
              </a:ext>
            </a:extLst>
          </p:cNvPr>
          <p:cNvSpPr/>
          <p:nvPr/>
        </p:nvSpPr>
        <p:spPr>
          <a:xfrm>
            <a:off x="1326775" y="1080658"/>
            <a:ext cx="1804735" cy="228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1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 grpId="0" animBg="1"/>
      <p:bldP spid="23" grpId="0" animBg="1"/>
      <p:bldP spid="24" grpId="0" animBg="1"/>
      <p:bldP spid="25" grpId="0" animBg="1"/>
      <p:bldP spid="26" grpId="0" animBg="1"/>
      <p:bldP spid="26"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6F4E7A-4438-6D48-A450-8F7DD3B25EA1}"/>
              </a:ext>
            </a:extLst>
          </p:cNvPr>
          <p:cNvSpPr>
            <a:spLocks noGrp="1"/>
          </p:cNvSpPr>
          <p:nvPr>
            <p:ph type="title"/>
          </p:nvPr>
        </p:nvSpPr>
        <p:spPr/>
        <p:txBody>
          <a:bodyPr/>
          <a:lstStyle/>
          <a:p>
            <a:endParaRPr lang="en-US"/>
          </a:p>
        </p:txBody>
      </p:sp>
      <p:pic>
        <p:nvPicPr>
          <p:cNvPr id="3074" name="Picture 2" descr="Image result for impact">
            <a:extLst>
              <a:ext uri="{FF2B5EF4-FFF2-40B4-BE49-F238E27FC236}">
                <a16:creationId xmlns:a16="http://schemas.microsoft.com/office/drawing/2014/main" id="{033A137F-895B-1E4C-8081-A28AA7CB4C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4776" y="-37234"/>
            <a:ext cx="11003032" cy="689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786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What is Research Impact?</a:t>
            </a:r>
          </a:p>
        </p:txBody>
      </p:sp>
      <p:sp>
        <p:nvSpPr>
          <p:cNvPr id="3" name="Content Placeholder 2"/>
          <p:cNvSpPr>
            <a:spLocks noGrp="1"/>
          </p:cNvSpPr>
          <p:nvPr>
            <p:ph idx="1"/>
          </p:nvPr>
        </p:nvSpPr>
        <p:spPr>
          <a:xfrm>
            <a:off x="820271" y="1788458"/>
            <a:ext cx="11192435" cy="859304"/>
          </a:xfrm>
          <a:solidFill>
            <a:srgbClr val="E6FEB8"/>
          </a:solidFill>
          <a:ln>
            <a:solidFill>
              <a:srgbClr val="00B0F0"/>
            </a:solidFill>
          </a:ln>
        </p:spPr>
        <p:txBody>
          <a:bodyPr/>
          <a:lstStyle/>
          <a:p>
            <a:pPr marL="0" lvl="0" indent="0">
              <a:lnSpc>
                <a:spcPct val="100000"/>
              </a:lnSpc>
              <a:spcBef>
                <a:spcPts val="0"/>
              </a:spcBef>
              <a:buNone/>
            </a:pPr>
            <a:r>
              <a:rPr lang="en-US" b="1" dirty="0">
                <a:solidFill>
                  <a:srgbClr val="0070C0"/>
                </a:solidFill>
              </a:rPr>
              <a:t>“impact is the provable benefits of research in the real world.”</a:t>
            </a:r>
          </a:p>
        </p:txBody>
      </p:sp>
    </p:spTree>
    <p:extLst>
      <p:ext uri="{BB962C8B-B14F-4D97-AF65-F5344CB8AC3E}">
        <p14:creationId xmlns:p14="http://schemas.microsoft.com/office/powerpoint/2010/main" val="4117109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rinity_PPT_Calibri_Option1">
  <a:themeElements>
    <a:clrScheme name="Trinity College">
      <a:dk1>
        <a:sysClr val="windowText" lastClr="000000"/>
      </a:dk1>
      <a:lt1>
        <a:sysClr val="window" lastClr="FFFFFF"/>
      </a:lt1>
      <a:dk2>
        <a:srgbClr val="3E6DB2"/>
      </a:dk2>
      <a:lt2>
        <a:srgbClr val="FFFFFF"/>
      </a:lt2>
      <a:accent1>
        <a:srgbClr val="4F81BD"/>
      </a:accent1>
      <a:accent2>
        <a:srgbClr val="0E73B9"/>
      </a:accent2>
      <a:accent3>
        <a:srgbClr val="7C7C7C"/>
      </a:accent3>
      <a:accent4>
        <a:srgbClr val="A6A6A6"/>
      </a:accent4>
      <a:accent5>
        <a:srgbClr val="4F81BD"/>
      </a:accent5>
      <a:accent6>
        <a:srgbClr val="3E6DB2"/>
      </a:accent6>
      <a:hlink>
        <a:srgbClr val="000000"/>
      </a:hlink>
      <a:folHlink>
        <a:srgbClr val="000000"/>
      </a:folHlink>
    </a:clrScheme>
    <a:fontScheme name="Trinity Colleg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14244</TotalTime>
  <Words>6974</Words>
  <Application>Microsoft Macintosh PowerPoint</Application>
  <PresentationFormat>Widescreen</PresentationFormat>
  <Paragraphs>1041</Paragraphs>
  <Slides>61</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61</vt:i4>
      </vt:variant>
    </vt:vector>
  </HeadingPairs>
  <TitlesOfParts>
    <vt:vector size="73" baseType="lpstr">
      <vt:lpstr>Arial</vt:lpstr>
      <vt:lpstr>Calibri</vt:lpstr>
      <vt:lpstr>Calibri Light</vt:lpstr>
      <vt:lpstr>Impact</vt:lpstr>
      <vt:lpstr>Minion Pro</vt:lpstr>
      <vt:lpstr>Wingdings</vt:lpstr>
      <vt:lpstr>Office Theme</vt:lpstr>
      <vt:lpstr>1_Office Theme</vt:lpstr>
      <vt:lpstr>4_Office Theme</vt:lpstr>
      <vt:lpstr>2_Office Theme</vt:lpstr>
      <vt:lpstr>Trinity_PPT_Calibri_Option1</vt:lpstr>
      <vt:lpstr>3_Office Theme</vt:lpstr>
      <vt:lpstr>Make Your Work Count: Library-based skills &amp; training on research impact</vt:lpstr>
      <vt:lpstr>PowerPoint Presentation</vt:lpstr>
      <vt:lpstr>PowerPoint Presentation</vt:lpstr>
      <vt:lpstr>PowerPoint Presentation</vt:lpstr>
      <vt:lpstr>TODAY: How to choose the appropriate types of research impact metrics for particular types of scholarship </vt:lpstr>
      <vt:lpstr>1. The types of research impact metrics that can be applied to various forms of scholarship</vt:lpstr>
      <vt:lpstr>PowerPoint Presentation</vt:lpstr>
      <vt:lpstr>PowerPoint Presentation</vt:lpstr>
      <vt:lpstr>What is Research Impact?</vt:lpstr>
      <vt:lpstr>PowerPoint Presentation</vt:lpstr>
      <vt:lpstr>Research evaluation by discipline</vt:lpstr>
      <vt:lpstr>PowerPoint Presentation</vt:lpstr>
      <vt:lpstr>PowerPoint Presentation</vt:lpstr>
      <vt:lpstr>PowerPoint Presentation</vt:lpstr>
      <vt:lpstr>PowerPoint Presentation</vt:lpstr>
      <vt:lpstr>PowerPoint Presentation</vt:lpstr>
      <vt:lpstr>Basic Level Research Impact Skills for All</vt:lpstr>
      <vt:lpstr>2. Common tools for gathering research impact metrics and qualitative evidence for public scholarship.  </vt:lpstr>
      <vt:lpstr>PowerPoint Presentation</vt:lpstr>
      <vt:lpstr>The tools</vt:lpstr>
      <vt:lpstr>Bibliometrics Tools: Functionality (‘S’=Subscription required)</vt:lpstr>
      <vt:lpstr>Altmetric Tools</vt:lpstr>
      <vt:lpstr>Where to find Open Science Metrics &amp; Related Tools</vt:lpstr>
      <vt:lpstr>Planning &amp; creating societal impact</vt:lpstr>
      <vt:lpstr>3. Promoting awareness  of the appropriate uses and limitations of citation metrics and altmetrics </vt:lpstr>
      <vt:lpstr>Choosing your metrics</vt:lpstr>
      <vt:lpstr>Appropriate Use: The rules</vt:lpstr>
      <vt:lpstr>PowerPoint Presentation</vt:lpstr>
      <vt:lpstr>4. Individual and group strategies for gathering evidence of impact and value for their own public scholarship </vt:lpstr>
      <vt:lpstr>PowerPoint Presentation</vt:lpstr>
      <vt:lpstr>Planning &amp; creating societal impact</vt:lpstr>
      <vt:lpstr>PowerPoint Presentation</vt:lpstr>
      <vt:lpstr>PowerPoint Presentation</vt:lpstr>
      <vt:lpstr>PowerPoint Presentation</vt:lpstr>
      <vt:lpstr>For the purposes of the UK Research Excellence Framework (REF), impact is:</vt:lpstr>
      <vt:lpstr>5. Examples of how the library can support researchers and students in gathering evidence of impact. </vt:lpstr>
      <vt:lpstr>Research evaluation: the role of the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Emerging Roles for Libraries in Bibliometric and Research Impact Analysis: Lessons Learned from the University of Waterloo February 3, 2021 - by Rebecca Bryant  </vt:lpstr>
      <vt:lpstr>PowerPoint Presentation</vt:lpstr>
      <vt:lpstr>Library webpages provide excellent information in this area…</vt:lpstr>
      <vt:lpstr>PowerPoint Presentation</vt:lpstr>
      <vt:lpstr>PowerPoint Presentation</vt:lpstr>
      <vt:lpstr>PowerPoint Presentation</vt:lpstr>
      <vt:lpstr>PowerPoint Presentation</vt:lpstr>
      <vt:lpstr>Example of Research Impact Training Schedule:  ‘Your Research Impact’ ‘Publishing and Promoting Your Research’, etc. Source: Trinity College Dublin</vt:lpstr>
      <vt:lpstr>Make it as relevant and interactive as possible…</vt:lpstr>
      <vt:lpstr>Pitching your Research Impact Skills training …</vt:lpstr>
      <vt:lpstr>  Your Research Impact Health Check</vt:lpstr>
      <vt:lpstr>The EIFL Big Six</vt:lpstr>
      <vt:lpstr>PowerPoint Presentation</vt:lpstr>
      <vt:lpstr>Add these topics to the 30 Day or 7 day Impact Challenge:</vt:lpstr>
      <vt:lpstr>How to choose the appropriate types of research impact metrics for particular types of scholarship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an Effective Publishing Strategy</dc:title>
  <dc:creator>Niamh Brennan</dc:creator>
  <cp:lastModifiedBy>Jean Fairbairn</cp:lastModifiedBy>
  <cp:revision>182</cp:revision>
  <dcterms:created xsi:type="dcterms:W3CDTF">2021-04-11T18:04:30Z</dcterms:created>
  <dcterms:modified xsi:type="dcterms:W3CDTF">2021-07-05T12:00:31Z</dcterms:modified>
</cp:coreProperties>
</file>