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j107jhkaVD6xA62T2eWGWTmP2P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legislation.gov.uk/ukpga/1988/48/section/29A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496934" y="3984"/>
            <a:ext cx="9376632" cy="6858000"/>
          </a:xfrm>
          <a:custGeom>
            <a:rect b="b" l="l" r="r" t="t"/>
            <a:pathLst>
              <a:path extrusionOk="0" h="6858000" w="9376632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6000">
                <a:srgbClr val="70AD47">
                  <a:alpha val="20000"/>
                </a:srgbClr>
              </a:gs>
              <a:gs pos="85000">
                <a:srgbClr val="4472C4">
                  <a:alpha val="4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92" name="Google Shape;92;p1"/>
            <p:cNvSpPr/>
            <p:nvPr/>
          </p:nvSpPr>
          <p:spPr>
            <a:xfrm>
              <a:off x="1560551" y="36937"/>
              <a:ext cx="9313016" cy="6858000"/>
            </a:xfrm>
            <a:custGeom>
              <a:rect b="b" l="l" r="r" t="t"/>
              <a:pathLst>
                <a:path extrusionOk="0" h="6858000" w="9313016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59468" y="36937"/>
              <a:ext cx="9065550" cy="6858000"/>
            </a:xfrm>
            <a:custGeom>
              <a:rect b="b" l="l" r="r" t="t"/>
              <a:pathLst>
                <a:path extrusionOk="0" h="6858000" w="906555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648217" y="36937"/>
              <a:ext cx="9088051" cy="6858000"/>
            </a:xfrm>
            <a:custGeom>
              <a:rect b="b" l="l" r="r" t="t"/>
              <a:pathLst>
                <a:path extrusionOk="0" h="6858000" w="9088051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/>
            <p:nvPr/>
          </p:nvSpPr>
          <p:spPr>
            <a:xfrm>
              <a:off x="1629061" y="36937"/>
              <a:ext cx="9107210" cy="6858000"/>
            </a:xfrm>
            <a:custGeom>
              <a:rect b="b" l="l" r="r" t="t"/>
              <a:pathLst>
                <a:path extrusionOk="0" h="6858000" w="910721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"/>
            <p:cNvSpPr/>
            <p:nvPr/>
          </p:nvSpPr>
          <p:spPr>
            <a:xfrm>
              <a:off x="1318434" y="36937"/>
              <a:ext cx="9747620" cy="6858000"/>
            </a:xfrm>
            <a:custGeom>
              <a:rect b="b" l="l" r="r" t="t"/>
              <a:pathLst>
                <a:path extrusionOk="0" h="6858000" w="974762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"/>
            <p:cNvSpPr/>
            <p:nvPr/>
          </p:nvSpPr>
          <p:spPr>
            <a:xfrm>
              <a:off x="1308320" y="36937"/>
              <a:ext cx="9767847" cy="6858000"/>
            </a:xfrm>
            <a:custGeom>
              <a:rect b="b" l="l" r="r" t="t"/>
              <a:pathLst>
                <a:path extrusionOk="0" h="6858000" w="9767847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303402" y="36937"/>
              <a:ext cx="9767847" cy="6858000"/>
            </a:xfrm>
            <a:custGeom>
              <a:rect b="b" l="l" r="r" t="t"/>
              <a:pathLst>
                <a:path extrusionOk="0" h="6858000" w="9767847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1"/>
          <p:cNvSpPr txBox="1"/>
          <p:nvPr>
            <p:ph type="ctrTitle"/>
          </p:nvPr>
        </p:nvSpPr>
        <p:spPr>
          <a:xfrm>
            <a:off x="3371787" y="1741337"/>
            <a:ext cx="5448730" cy="23879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en-US" sz="4000">
                <a:solidFill>
                  <a:schemeClr val="dk2"/>
                </a:solidFill>
              </a:rPr>
              <a:t>KECOBO PLANS AND DEVELOPMENTS – COPYRIGHT LIMITATIONS AND EXCEPTIONS</a:t>
            </a:r>
            <a:endParaRPr/>
          </a:p>
        </p:txBody>
      </p:sp>
      <p:sp>
        <p:nvSpPr>
          <p:cNvPr id="100" name="Google Shape;100;p1"/>
          <p:cNvSpPr txBox="1"/>
          <p:nvPr>
            <p:ph idx="1" type="subTitle"/>
          </p:nvPr>
        </p:nvSpPr>
        <p:spPr>
          <a:xfrm>
            <a:off x="3371161" y="4200522"/>
            <a:ext cx="5449982" cy="682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 sz="800">
                <a:solidFill>
                  <a:schemeClr val="dk2"/>
                </a:solidFill>
              </a:rPr>
              <a:t>Faith Amatika-Omondi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 sz="800">
                <a:solidFill>
                  <a:schemeClr val="dk2"/>
                </a:solidFill>
              </a:rPr>
              <a:t>Chief Legal Counsel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800"/>
              <a:buNone/>
            </a:pPr>
            <a:r>
              <a:rPr lang="en-US" sz="800">
                <a:solidFill>
                  <a:schemeClr val="dk2"/>
                </a:solidFill>
              </a:rPr>
              <a:t>Kenya Copyright Board</a:t>
            </a:r>
            <a:endParaRPr/>
          </a:p>
        </p:txBody>
      </p:sp>
      <p:grpSp>
        <p:nvGrpSpPr>
          <p:cNvPr id="101" name="Google Shape;101;p1"/>
          <p:cNvGrpSpPr/>
          <p:nvPr/>
        </p:nvGrpSpPr>
        <p:grpSpPr>
          <a:xfrm>
            <a:off x="7142" y="2854"/>
            <a:ext cx="2783421" cy="2406445"/>
            <a:chOff x="-305" y="-4155"/>
            <a:chExt cx="2514948" cy="2174333"/>
          </a:xfrm>
        </p:grpSpPr>
        <p:sp>
          <p:nvSpPr>
            <p:cNvPr id="102" name="Google Shape;102;p1"/>
            <p:cNvSpPr/>
            <p:nvPr/>
          </p:nvSpPr>
          <p:spPr>
            <a:xfrm>
              <a:off x="-305" y="0"/>
              <a:ext cx="2514948" cy="2170178"/>
            </a:xfrm>
            <a:custGeom>
              <a:rect b="b" l="l" r="r" t="t"/>
              <a:pathLst>
                <a:path extrusionOk="0" h="2170178" w="251494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-305" y="-4155"/>
              <a:ext cx="2493062" cy="1947896"/>
            </a:xfrm>
            <a:custGeom>
              <a:rect b="b" l="l" r="r" t="t"/>
              <a:pathLst>
                <a:path extrusionOk="0" h="1947896" w="2493062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-305" y="0"/>
              <a:ext cx="2501089" cy="1972702"/>
            </a:xfrm>
            <a:custGeom>
              <a:rect b="b" l="l" r="r" t="t"/>
              <a:pathLst>
                <a:path extrusionOk="0" h="1972702" w="2501089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305" y="1"/>
              <a:ext cx="2491105" cy="1943661"/>
            </a:xfrm>
            <a:custGeom>
              <a:rect b="b" l="l" r="r" t="t"/>
              <a:pathLst>
                <a:path extrusionOk="0" h="1943661" w="2491105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" name="Google Shape;106;p1"/>
          <p:cNvGrpSpPr/>
          <p:nvPr/>
        </p:nvGrpSpPr>
        <p:grpSpPr>
          <a:xfrm rot="10800000">
            <a:off x="9417253" y="4456669"/>
            <a:ext cx="2783421" cy="2406445"/>
            <a:chOff x="-305" y="-4155"/>
            <a:chExt cx="2514948" cy="2174333"/>
          </a:xfrm>
        </p:grpSpPr>
        <p:sp>
          <p:nvSpPr>
            <p:cNvPr id="107" name="Google Shape;107;p1"/>
            <p:cNvSpPr/>
            <p:nvPr/>
          </p:nvSpPr>
          <p:spPr>
            <a:xfrm>
              <a:off x="-305" y="0"/>
              <a:ext cx="2514948" cy="2170178"/>
            </a:xfrm>
            <a:custGeom>
              <a:rect b="b" l="l" r="r" t="t"/>
              <a:pathLst>
                <a:path extrusionOk="0" h="2170178" w="251494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-305" y="-4155"/>
              <a:ext cx="2493062" cy="1947896"/>
            </a:xfrm>
            <a:custGeom>
              <a:rect b="b" l="l" r="r" t="t"/>
              <a:pathLst>
                <a:path extrusionOk="0" h="1947896" w="2493062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-305" y="0"/>
              <a:ext cx="2501089" cy="1972702"/>
            </a:xfrm>
            <a:custGeom>
              <a:rect b="b" l="l" r="r" t="t"/>
              <a:pathLst>
                <a:path extrusionOk="0" h="1972702" w="2501089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305" y="1"/>
              <a:ext cx="2491105" cy="1943661"/>
            </a:xfrm>
            <a:custGeom>
              <a:rect b="b" l="l" r="r" t="t"/>
              <a:pathLst>
                <a:path extrusionOk="0" h="1943661" w="2491105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9803"/>
                  </a:srgbClr>
                </a:gs>
                <a:gs pos="2000">
                  <a:srgbClr val="FFFFFF">
                    <a:alpha val="9803"/>
                  </a:srgbClr>
                </a:gs>
                <a:gs pos="16000">
                  <a:srgbClr val="70AD47">
                    <a:alpha val="9803"/>
                  </a:srgbClr>
                </a:gs>
                <a:gs pos="85000">
                  <a:srgbClr val="4472C4">
                    <a:alpha val="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0"/>
          <p:cNvSpPr/>
          <p:nvPr/>
        </p:nvSpPr>
        <p:spPr>
          <a:xfrm>
            <a:off x="0" y="1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0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gradFill>
            <a:gsLst>
              <a:gs pos="0">
                <a:srgbClr val="70AD47">
                  <a:alpha val="20000"/>
                </a:srgbClr>
              </a:gs>
              <a:gs pos="16000">
                <a:srgbClr val="70AD47">
                  <a:alpha val="20000"/>
                </a:srgbClr>
              </a:gs>
              <a:gs pos="85000">
                <a:srgbClr val="4472C4">
                  <a:alpha val="4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2" name="Google Shape;192;p10"/>
          <p:cNvGrpSpPr/>
          <p:nvPr/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93" name="Google Shape;193;p10"/>
            <p:cNvSpPr/>
            <p:nvPr/>
          </p:nvSpPr>
          <p:spPr>
            <a:xfrm>
              <a:off x="1560551" y="3985"/>
              <a:ext cx="9313016" cy="6858000"/>
            </a:xfrm>
            <a:custGeom>
              <a:rect b="b" l="l" r="r" t="t"/>
              <a:pathLst>
                <a:path extrusionOk="0" h="6858000" w="9313016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10"/>
            <p:cNvSpPr/>
            <p:nvPr/>
          </p:nvSpPr>
          <p:spPr>
            <a:xfrm>
              <a:off x="1659468" y="3985"/>
              <a:ext cx="9065550" cy="6858000"/>
            </a:xfrm>
            <a:custGeom>
              <a:rect b="b" l="l" r="r" t="t"/>
              <a:pathLst>
                <a:path extrusionOk="0" h="6858000" w="906555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10"/>
            <p:cNvSpPr/>
            <p:nvPr/>
          </p:nvSpPr>
          <p:spPr>
            <a:xfrm>
              <a:off x="1648217" y="3985"/>
              <a:ext cx="9088051" cy="6858000"/>
            </a:xfrm>
            <a:custGeom>
              <a:rect b="b" l="l" r="r" t="t"/>
              <a:pathLst>
                <a:path extrusionOk="0" h="6858000" w="9088051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1629061" y="3985"/>
              <a:ext cx="9107210" cy="6858000"/>
            </a:xfrm>
            <a:custGeom>
              <a:rect b="b" l="l" r="r" t="t"/>
              <a:pathLst>
                <a:path extrusionOk="0" h="6858000" w="910721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10"/>
            <p:cNvSpPr/>
            <p:nvPr/>
          </p:nvSpPr>
          <p:spPr>
            <a:xfrm>
              <a:off x="1303402" y="3985"/>
              <a:ext cx="9767847" cy="6858000"/>
            </a:xfrm>
            <a:custGeom>
              <a:rect b="b" l="l" r="r" t="t"/>
              <a:pathLst>
                <a:path extrusionOk="0" h="6858000" w="9767847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>
                <a:alpha val="5098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0"/>
            <p:cNvSpPr/>
            <p:nvPr/>
          </p:nvSpPr>
          <p:spPr>
            <a:xfrm>
              <a:off x="1318434" y="3985"/>
              <a:ext cx="9747620" cy="6858000"/>
            </a:xfrm>
            <a:custGeom>
              <a:rect b="b" l="l" r="r" t="t"/>
              <a:pathLst>
                <a:path extrusionOk="0" h="6858000" w="974762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0"/>
            <p:cNvSpPr/>
            <p:nvPr/>
          </p:nvSpPr>
          <p:spPr>
            <a:xfrm>
              <a:off x="1308320" y="3985"/>
              <a:ext cx="9767847" cy="6858000"/>
            </a:xfrm>
            <a:custGeom>
              <a:rect b="b" l="l" r="r" t="t"/>
              <a:pathLst>
                <a:path extrusionOk="0" h="6858000" w="9767847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>
                <a:alpha val="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0" name="Google Shape;200;p10"/>
          <p:cNvSpPr txBox="1"/>
          <p:nvPr>
            <p:ph type="title"/>
          </p:nvPr>
        </p:nvSpPr>
        <p:spPr>
          <a:xfrm>
            <a:off x="3215729" y="1764407"/>
            <a:ext cx="5760846" cy="23103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Calibri"/>
              <a:buNone/>
            </a:pPr>
            <a:r>
              <a:rPr lang="en-US" sz="5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Which way Kenya?  </a:t>
            </a:r>
            <a:br>
              <a:rPr lang="en-US" sz="5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5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jury is still out…</a:t>
            </a:r>
            <a:endParaRPr/>
          </a:p>
        </p:txBody>
      </p:sp>
      <p:sp>
        <p:nvSpPr>
          <p:cNvPr id="201" name="Google Shape;20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202" name="Google Shape;20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203" name="Google Shape;20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9" name="Google Shape;20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10" name="Google Shape;21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211" name="Google Shape;21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212" name="Google Shape;21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SECOND SCHEDULE</a:t>
            </a:r>
            <a:br>
              <a:rPr lang="en-US"/>
            </a:br>
            <a:r>
              <a:rPr lang="en-US"/>
              <a:t>General Limitations</a:t>
            </a:r>
            <a:endParaRPr/>
          </a:p>
        </p:txBody>
      </p:sp>
      <p:sp>
        <p:nvSpPr>
          <p:cNvPr id="116" name="Google Shape;116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doing of any of those acts </a:t>
            </a:r>
            <a:r>
              <a:rPr b="1" lang="en-US">
                <a:solidFill>
                  <a:srgbClr val="FF0000"/>
                </a:solidFill>
              </a:rPr>
              <a:t>by way of fair dealing </a:t>
            </a:r>
            <a:r>
              <a:rPr lang="en-US"/>
              <a:t>for the purposes of scientific research, private use, criticism or review, or the reporting of current events;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doing of any of the aforementioned acts by way of parody, pastiche or caricature;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right to quote;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any use made of a work for the purpose of a judicial proceeding or of any report of any such proceeding;</a:t>
            </a:r>
            <a:endParaRPr/>
          </a:p>
        </p:txBody>
      </p:sp>
      <p:sp>
        <p:nvSpPr>
          <p:cNvPr id="117" name="Google Shape;117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18" name="Google Shape;118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19" name="Google Shape;119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Educational Institutions</a:t>
            </a:r>
            <a:endParaRPr/>
          </a:p>
        </p:txBody>
      </p:sp>
      <p:sp>
        <p:nvSpPr>
          <p:cNvPr id="125" name="Google Shape;12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inclusion in a collection of literary or musical works </a:t>
            </a:r>
            <a:r>
              <a:rPr b="1" lang="en-US">
                <a:solidFill>
                  <a:srgbClr val="FF0000"/>
                </a:solidFill>
              </a:rPr>
              <a:t>of not more than one page </a:t>
            </a:r>
            <a:r>
              <a:rPr lang="en-US"/>
              <a:t>from the work in question if the collection is designed for use in a school or any university…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broadcasting of a work if the broadcast is intended to be used for purposes of systematic instructional activities;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reproduction of a broadcast referred to in the preceding paragraph and the use of that reproduction in a school or any university established by or under any written law for the systematic instructional activities of any such school or university</a:t>
            </a:r>
            <a:endParaRPr/>
          </a:p>
        </p:txBody>
      </p:sp>
      <p:sp>
        <p:nvSpPr>
          <p:cNvPr id="126" name="Google Shape;126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27" name="Google Shape;127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28" name="Google Shape;128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Libraries and Archives</a:t>
            </a:r>
            <a:endParaRPr/>
          </a:p>
        </p:txBody>
      </p:sp>
      <p:sp>
        <p:nvSpPr>
          <p:cNvPr id="134" name="Google Shape;13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Where the reproduction is in the public interest and no revenue is derived there from;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making </a:t>
            </a:r>
            <a:r>
              <a:rPr b="1" lang="en-US">
                <a:solidFill>
                  <a:srgbClr val="FF0000"/>
                </a:solidFill>
              </a:rPr>
              <a:t>of not more than one copy of a book </a:t>
            </a:r>
            <a:r>
              <a:rPr lang="en-US"/>
              <a:t>(including a pamphlet, sheet music, map chart or plan) by or under the direction of—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person in charge of a public library for the use of the library;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archives for purposes of archiving and preservation, where such book is not available in Kenya.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5" name="Google Shape;135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36" name="Google Shape;136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37" name="Google Shape;137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FAIR USE OR FAIR DEALING</a:t>
            </a:r>
            <a:endParaRPr/>
          </a:p>
        </p:txBody>
      </p:sp>
      <p:sp>
        <p:nvSpPr>
          <p:cNvPr id="143" name="Google Shape;14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US Copyright Act, 1976, s. 107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Notwithstanding the provisions of sections 106 and 106A, the fair use of a copyrighted work, </a:t>
            </a:r>
            <a:r>
              <a:rPr b="1" lang="en-US">
                <a:solidFill>
                  <a:srgbClr val="FF0000"/>
                </a:solidFill>
              </a:rPr>
              <a:t>including such use by </a:t>
            </a:r>
            <a:r>
              <a:rPr lang="en-US"/>
              <a:t>reproduction in copies or phonorecords or by any other means specified by that section, for purposes </a:t>
            </a:r>
            <a:r>
              <a:rPr b="1" lang="en-US"/>
              <a:t>such as </a:t>
            </a:r>
            <a:r>
              <a:rPr lang="en-US"/>
              <a:t>criticism, comment, news reporting, teaching (including multiple copies for classroom use), scholarship, or research, is not an infringement of copyright. In determining whether the use made of a work in any particular case is a fair use the factors to be considered shall include—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purpose and character of the use, including whether such use is of a commercial nature or is for nonprofit educational purposes;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nature of the copyrighted work;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amount and substantiality of the portion used in relation to the copyrighted work as a whole; and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effect of the use upon the potential market for or value of the copyrighted work.</a:t>
            </a:r>
            <a:endParaRPr/>
          </a:p>
        </p:txBody>
      </p:sp>
      <p:sp>
        <p:nvSpPr>
          <p:cNvPr id="144" name="Google Shape;14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45" name="Google Shape;14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46" name="Google Shape;14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THREE-STEP TEST</a:t>
            </a:r>
            <a:endParaRPr/>
          </a:p>
        </p:txBody>
      </p:sp>
      <p:sp>
        <p:nvSpPr>
          <p:cNvPr id="152" name="Google Shape;15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Article 9(2) Berne Convention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(2) It shall be a matter for legislation in the countries of the Union to permit the reproduction of such works </a:t>
            </a:r>
            <a:r>
              <a:rPr i="1" lang="en-US"/>
              <a:t>(artistic and literary works) </a:t>
            </a:r>
            <a:r>
              <a:rPr lang="en-US"/>
              <a:t>in </a:t>
            </a:r>
            <a:r>
              <a:rPr b="1" lang="en-US">
                <a:solidFill>
                  <a:srgbClr val="C55A11"/>
                </a:solidFill>
              </a:rPr>
              <a:t>certain special cases</a:t>
            </a:r>
            <a:r>
              <a:rPr lang="en-US"/>
              <a:t>, provided that such </a:t>
            </a:r>
            <a:r>
              <a:rPr b="1" lang="en-US">
                <a:solidFill>
                  <a:srgbClr val="C55A11"/>
                </a:solidFill>
              </a:rPr>
              <a:t>reproduction does not conflict with a normal exploitation of the work</a:t>
            </a:r>
            <a:r>
              <a:rPr lang="en-US"/>
              <a:t> and </a:t>
            </a:r>
            <a:r>
              <a:rPr b="1" lang="en-US">
                <a:solidFill>
                  <a:srgbClr val="C55A11"/>
                </a:solidFill>
              </a:rPr>
              <a:t>does not unreasonably prejudice the legitimate interests of the author.</a:t>
            </a:r>
            <a:endParaRPr/>
          </a:p>
        </p:txBody>
      </p:sp>
      <p:sp>
        <p:nvSpPr>
          <p:cNvPr id="153" name="Google Shape;15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54" name="Google Shape;15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55" name="Google Shape;15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Comparison </a:t>
            </a:r>
            <a:endParaRPr/>
          </a:p>
        </p:txBody>
      </p:sp>
      <p:sp>
        <p:nvSpPr>
          <p:cNvPr id="161" name="Google Shape;161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Berne Convention</a:t>
            </a:r>
            <a:endParaRPr/>
          </a:p>
        </p:txBody>
      </p:sp>
      <p:sp>
        <p:nvSpPr>
          <p:cNvPr id="162" name="Google Shape;162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Certain special cases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reproduction does not conflict with a normal exploitation of the work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does not unreasonably prejudice the legitimate interests of the author.</a:t>
            </a:r>
            <a:endParaRPr/>
          </a:p>
        </p:txBody>
      </p:sp>
      <p:sp>
        <p:nvSpPr>
          <p:cNvPr id="163" name="Google Shape;163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US Copyright Act </a:t>
            </a:r>
            <a:endParaRPr/>
          </a:p>
        </p:txBody>
      </p:sp>
      <p:sp>
        <p:nvSpPr>
          <p:cNvPr id="164" name="Google Shape;164;p7"/>
          <p:cNvSpPr txBox="1"/>
          <p:nvPr>
            <p:ph idx="4" type="body"/>
          </p:nvPr>
        </p:nvSpPr>
        <p:spPr>
          <a:xfrm>
            <a:off x="6172200" y="2505074"/>
            <a:ext cx="5183188" cy="4352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purpose and character of the use, including whether such use is of a commercial nature or is for nonprofit educational purposes;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amount and substantiality of the portion used in relation to the copyrighted work as a whole; and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effect of the use upon the potential market for or value of the copyrighted work.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The nature of the copyrighted work</a:t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65" name="Google Shape;165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66" name="Google Shape;166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67" name="Google Shape;167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Other jurisdictions: UK Copyright, Designs and Patents Act</a:t>
            </a:r>
            <a:endParaRPr/>
          </a:p>
        </p:txBody>
      </p:sp>
      <p:sp>
        <p:nvSpPr>
          <p:cNvPr id="173" name="Google Shape;173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https://www.legislation.gov.uk/ukpga/1988/48/section/29A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en-US"/>
              <a:t>Section 29A: Copies for text and data analysis for non-commercial research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(1)The making of a copy of a work by a person who has lawful access to the work does not infringe copyright in the work provided that—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(a)the copy is made in order that a person who has lawful access to the work may carry out a computational analysis of anything recorded in the work for the sole purpose of research for a non-commercial purpose, and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(b)the copy is accompanied by a sufficient acknowledgement (unless this would be impossible for reasons of practicality or otherwise).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(2)Where a copy of a work has been made under this section, copyright in the work is infringed if—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(a)the copy is transferred to any other person, except where the transfer is authorised by the copyright owner, or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/>
              <a:t>(b)the copy is used for any purpose other than that mentioned in subsection (1)(a), except where the use is authorised by the copyright owner.</a:t>
            </a:r>
            <a:endParaRPr/>
          </a:p>
        </p:txBody>
      </p:sp>
      <p:sp>
        <p:nvSpPr>
          <p:cNvPr id="174" name="Google Shape;17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75" name="Google Shape;17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76" name="Google Shape;17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Cont’d</a:t>
            </a:r>
            <a:endParaRPr/>
          </a:p>
        </p:txBody>
      </p:sp>
      <p:sp>
        <p:nvSpPr>
          <p:cNvPr id="182" name="Google Shape;182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(3)If a copy made under this section is subsequently dealt with—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(a)it is to be treated as an infringing copy for the purposes of that dealing, and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(b)if that dealing infringes copyright, it is to be treated as an infringing copy for all subsequent purposes.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(4)In subsection (3) “dealt with” means sold or let for hire, or offered or exposed for sale or hire.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(5)To the extent that a term of a contract purports to prevent or restrict the making of a copy which, by virtue of this section, would not infringe copyright, that term is unenforceable.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83" name="Google Shape;18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4/24/2023</a:t>
            </a:r>
            <a:endParaRPr/>
          </a:p>
        </p:txBody>
      </p:sp>
      <p:sp>
        <p:nvSpPr>
          <p:cNvPr id="184" name="Google Shape;18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Faith CLC - KECOBO</a:t>
            </a:r>
            <a:endParaRPr/>
          </a:p>
        </p:txBody>
      </p:sp>
      <p:sp>
        <p:nvSpPr>
          <p:cNvPr id="185" name="Google Shape;18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2023-04-18T11:01:12Z</dcterms:created>
  <dc:creator>Faith Amatika</dc:creator>
</cp:coreProperties>
</file>