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8"/>
  </p:notesMasterIdLst>
  <p:sldIdLst>
    <p:sldId id="256" r:id="rId5"/>
    <p:sldId id="257" r:id="rId6"/>
    <p:sldId id="293" r:id="rId7"/>
    <p:sldId id="259" r:id="rId8"/>
    <p:sldId id="260" r:id="rId9"/>
    <p:sldId id="292" r:id="rId10"/>
    <p:sldId id="265" r:id="rId11"/>
    <p:sldId id="266" r:id="rId12"/>
    <p:sldId id="295" r:id="rId13"/>
    <p:sldId id="299" r:id="rId14"/>
    <p:sldId id="267" r:id="rId15"/>
    <p:sldId id="264" r:id="rId16"/>
    <p:sldId id="268" r:id="rId17"/>
    <p:sldId id="271" r:id="rId18"/>
    <p:sldId id="296" r:id="rId19"/>
    <p:sldId id="291" r:id="rId20"/>
    <p:sldId id="270" r:id="rId21"/>
    <p:sldId id="272" r:id="rId22"/>
    <p:sldId id="273" r:id="rId23"/>
    <p:sldId id="290" r:id="rId24"/>
    <p:sldId id="298" r:id="rId25"/>
    <p:sldId id="278" r:id="rId26"/>
    <p:sldId id="279" r:id="rId27"/>
    <p:sldId id="282" r:id="rId28"/>
    <p:sldId id="286" r:id="rId29"/>
    <p:sldId id="269" r:id="rId30"/>
    <p:sldId id="287" r:id="rId31"/>
    <p:sldId id="288" r:id="rId32"/>
    <p:sldId id="289" r:id="rId33"/>
    <p:sldId id="258" r:id="rId34"/>
    <p:sldId id="280" r:id="rId35"/>
    <p:sldId id="297" r:id="rId36"/>
    <p:sldId id="277" r:id="rId37"/>
  </p:sldIdLst>
  <p:sldSz cx="12192000" cy="6858000"/>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3979" autoAdjust="0"/>
  </p:normalViewPr>
  <p:slideViewPr>
    <p:cSldViewPr snapToGrid="0">
      <p:cViewPr varScale="1">
        <p:scale>
          <a:sx n="119" d="100"/>
          <a:sy n="119" d="100"/>
        </p:scale>
        <p:origin x="-200" y="-10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Relationship Id="rId28" Type="http://schemas.openxmlformats.org/officeDocument/2006/relationships/slide" Target="slides/slide24.xml"/><Relationship Id="rId29" Type="http://schemas.openxmlformats.org/officeDocument/2006/relationships/slide" Target="slides/slide25.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30" Type="http://schemas.openxmlformats.org/officeDocument/2006/relationships/slide" Target="slides/slide26.xml"/><Relationship Id="rId31" Type="http://schemas.openxmlformats.org/officeDocument/2006/relationships/slide" Target="slides/slide27.xml"/><Relationship Id="rId32" Type="http://schemas.openxmlformats.org/officeDocument/2006/relationships/slide" Target="slides/slide28.xml"/><Relationship Id="rId9" Type="http://schemas.openxmlformats.org/officeDocument/2006/relationships/slide" Target="slides/slide5.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33" Type="http://schemas.openxmlformats.org/officeDocument/2006/relationships/slide" Target="slides/slide29.xml"/><Relationship Id="rId34" Type="http://schemas.openxmlformats.org/officeDocument/2006/relationships/slide" Target="slides/slide30.xml"/><Relationship Id="rId35" Type="http://schemas.openxmlformats.org/officeDocument/2006/relationships/slide" Target="slides/slide31.xml"/><Relationship Id="rId36" Type="http://schemas.openxmlformats.org/officeDocument/2006/relationships/slide" Target="slides/slide32.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37" Type="http://schemas.openxmlformats.org/officeDocument/2006/relationships/slide" Target="slides/slide33.xml"/><Relationship Id="rId38" Type="http://schemas.openxmlformats.org/officeDocument/2006/relationships/notesMaster" Target="notesMasters/notesMaster1.xml"/><Relationship Id="rId39" Type="http://schemas.openxmlformats.org/officeDocument/2006/relationships/printerSettings" Target="printerSettings/printerSettings1.bin"/><Relationship Id="rId40" Type="http://schemas.openxmlformats.org/officeDocument/2006/relationships/presProps" Target="presProps.xml"/><Relationship Id="rId41" Type="http://schemas.openxmlformats.org/officeDocument/2006/relationships/viewProps" Target="viewProps.xml"/><Relationship Id="rId42" Type="http://schemas.openxmlformats.org/officeDocument/2006/relationships/theme" Target="theme/theme1.xml"/><Relationship Id="rId43"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BE1B61-75AB-4343-A41E-7089ED2A339F}" type="doc">
      <dgm:prSet loTypeId="urn:microsoft.com/office/officeart/2008/layout/RadialCluster" loCatId="cycle" qsTypeId="urn:microsoft.com/office/officeart/2005/8/quickstyle/simple1" qsCatId="simple" csTypeId="urn:microsoft.com/office/officeart/2005/8/colors/colorful1" csCatId="colorful" phldr="1"/>
      <dgm:spPr/>
      <dgm:t>
        <a:bodyPr/>
        <a:lstStyle/>
        <a:p>
          <a:endParaRPr lang="en-GB"/>
        </a:p>
      </dgm:t>
    </dgm:pt>
    <dgm:pt modelId="{A656A88F-7B8F-4B1B-8BCF-C1A05A77CB26}">
      <dgm:prSet phldrT="[Text]"/>
      <dgm:spPr/>
      <dgm:t>
        <a:bodyPr/>
        <a:lstStyle/>
        <a:p>
          <a:r>
            <a:rPr lang="en-GB" dirty="0"/>
            <a:t>Example paper</a:t>
          </a:r>
        </a:p>
      </dgm:t>
    </dgm:pt>
    <dgm:pt modelId="{62CE9F2B-D12B-4B24-93E4-25645C9BD9E6}" type="parTrans" cxnId="{261E22DF-6808-4A3D-A688-1CBDA05D656B}">
      <dgm:prSet/>
      <dgm:spPr/>
      <dgm:t>
        <a:bodyPr/>
        <a:lstStyle/>
        <a:p>
          <a:endParaRPr lang="en-GB"/>
        </a:p>
      </dgm:t>
    </dgm:pt>
    <dgm:pt modelId="{63E030B0-14E0-4FF7-B119-BC9EB34A7950}" type="sibTrans" cxnId="{261E22DF-6808-4A3D-A688-1CBDA05D656B}">
      <dgm:prSet/>
      <dgm:spPr/>
      <dgm:t>
        <a:bodyPr/>
        <a:lstStyle/>
        <a:p>
          <a:endParaRPr lang="en-GB"/>
        </a:p>
      </dgm:t>
    </dgm:pt>
    <dgm:pt modelId="{F50F78A2-2B59-4A39-A726-EB9C9F9BFF82}">
      <dgm:prSet phldrT="[Text]"/>
      <dgm:spPr/>
      <dgm:t>
        <a:bodyPr/>
        <a:lstStyle/>
        <a:p>
          <a:r>
            <a:rPr lang="en-GB" dirty="0"/>
            <a:t>University website</a:t>
          </a:r>
        </a:p>
      </dgm:t>
    </dgm:pt>
    <dgm:pt modelId="{ECEB4C73-3353-4D58-9C87-60E28B982761}" type="parTrans" cxnId="{35DE317A-16AD-4527-B62F-C3E41B5B4819}">
      <dgm:prSet/>
      <dgm:spPr/>
      <dgm:t>
        <a:bodyPr/>
        <a:lstStyle/>
        <a:p>
          <a:endParaRPr lang="en-GB"/>
        </a:p>
      </dgm:t>
    </dgm:pt>
    <dgm:pt modelId="{29AC0A66-C5D4-499F-A948-37E312487CF0}" type="sibTrans" cxnId="{35DE317A-16AD-4527-B62F-C3E41B5B4819}">
      <dgm:prSet/>
      <dgm:spPr/>
      <dgm:t>
        <a:bodyPr/>
        <a:lstStyle/>
        <a:p>
          <a:endParaRPr lang="en-GB"/>
        </a:p>
      </dgm:t>
    </dgm:pt>
    <dgm:pt modelId="{C35DB458-53CB-473B-A696-3D969C604A22}">
      <dgm:prSet phldrT="[Text]"/>
      <dgm:spPr/>
      <dgm:t>
        <a:bodyPr/>
        <a:lstStyle/>
        <a:p>
          <a:r>
            <a:rPr lang="en-GB" dirty="0"/>
            <a:t>Twitter</a:t>
          </a:r>
        </a:p>
      </dgm:t>
    </dgm:pt>
    <dgm:pt modelId="{219F2B3A-1420-4454-BD8A-DCC863398D22}" type="parTrans" cxnId="{A57047FE-479E-46FC-AE21-BD725E57F785}">
      <dgm:prSet/>
      <dgm:spPr/>
      <dgm:t>
        <a:bodyPr/>
        <a:lstStyle/>
        <a:p>
          <a:endParaRPr lang="en-GB"/>
        </a:p>
      </dgm:t>
    </dgm:pt>
    <dgm:pt modelId="{B0E82FD7-72CF-4ADB-B7F4-F33CE81A14BC}" type="sibTrans" cxnId="{A57047FE-479E-46FC-AE21-BD725E57F785}">
      <dgm:prSet/>
      <dgm:spPr/>
      <dgm:t>
        <a:bodyPr/>
        <a:lstStyle/>
        <a:p>
          <a:endParaRPr lang="en-GB"/>
        </a:p>
      </dgm:t>
    </dgm:pt>
    <dgm:pt modelId="{4A95EBE7-B702-4F7A-A9BE-BF234BE7FA29}">
      <dgm:prSet phldrT="[Text]"/>
      <dgm:spPr/>
      <dgm:t>
        <a:bodyPr/>
        <a:lstStyle/>
        <a:p>
          <a:r>
            <a:rPr lang="en-GB" dirty="0"/>
            <a:t>Conferences</a:t>
          </a:r>
        </a:p>
      </dgm:t>
    </dgm:pt>
    <dgm:pt modelId="{80940482-45C7-40CC-833B-1D7920C14E1B}" type="parTrans" cxnId="{A1B122E9-FD49-4934-B47C-A5E3A804D7CB}">
      <dgm:prSet/>
      <dgm:spPr/>
      <dgm:t>
        <a:bodyPr/>
        <a:lstStyle/>
        <a:p>
          <a:endParaRPr lang="en-GB"/>
        </a:p>
      </dgm:t>
    </dgm:pt>
    <dgm:pt modelId="{DC8C4BB1-F4EC-4842-A62A-31456835824A}" type="sibTrans" cxnId="{A1B122E9-FD49-4934-B47C-A5E3A804D7CB}">
      <dgm:prSet/>
      <dgm:spPr/>
      <dgm:t>
        <a:bodyPr/>
        <a:lstStyle/>
        <a:p>
          <a:endParaRPr lang="en-GB"/>
        </a:p>
      </dgm:t>
    </dgm:pt>
    <dgm:pt modelId="{0AB56C13-CAA1-4758-8106-5D36F0FF968E}">
      <dgm:prSet phldrT="[Text]"/>
      <dgm:spPr/>
      <dgm:t>
        <a:bodyPr/>
        <a:lstStyle/>
        <a:p>
          <a:r>
            <a:rPr lang="en-GB" dirty="0"/>
            <a:t>Facebook</a:t>
          </a:r>
        </a:p>
      </dgm:t>
    </dgm:pt>
    <dgm:pt modelId="{DD4D22FB-D2DD-468A-AE30-A52875809429}" type="parTrans" cxnId="{2C8FBF8A-F812-4714-BD6D-8BDF5ABF4BF9}">
      <dgm:prSet/>
      <dgm:spPr/>
      <dgm:t>
        <a:bodyPr/>
        <a:lstStyle/>
        <a:p>
          <a:endParaRPr lang="en-GB"/>
        </a:p>
      </dgm:t>
    </dgm:pt>
    <dgm:pt modelId="{3B5E667D-CD41-4C18-AF85-05095EFA3A1D}" type="sibTrans" cxnId="{2C8FBF8A-F812-4714-BD6D-8BDF5ABF4BF9}">
      <dgm:prSet/>
      <dgm:spPr/>
      <dgm:t>
        <a:bodyPr/>
        <a:lstStyle/>
        <a:p>
          <a:endParaRPr lang="en-GB"/>
        </a:p>
      </dgm:t>
    </dgm:pt>
    <dgm:pt modelId="{7AB89686-47BB-442F-9A0B-75EDE761B679}">
      <dgm:prSet phldrT="[Text]"/>
      <dgm:spPr/>
      <dgm:t>
        <a:bodyPr/>
        <a:lstStyle/>
        <a:p>
          <a:r>
            <a:rPr lang="en-GB" dirty="0"/>
            <a:t>LinkedIn</a:t>
          </a:r>
        </a:p>
      </dgm:t>
    </dgm:pt>
    <dgm:pt modelId="{E79A834E-8CB2-47DC-BBE6-8F7A031C7A18}" type="parTrans" cxnId="{C3309A77-7B7C-4E71-814C-7FFD3284FC1E}">
      <dgm:prSet/>
      <dgm:spPr/>
      <dgm:t>
        <a:bodyPr/>
        <a:lstStyle/>
        <a:p>
          <a:endParaRPr lang="en-GB"/>
        </a:p>
      </dgm:t>
    </dgm:pt>
    <dgm:pt modelId="{DE7FE360-6DC7-4917-86DA-F0AB12D1370D}" type="sibTrans" cxnId="{C3309A77-7B7C-4E71-814C-7FFD3284FC1E}">
      <dgm:prSet/>
      <dgm:spPr/>
      <dgm:t>
        <a:bodyPr/>
        <a:lstStyle/>
        <a:p>
          <a:endParaRPr lang="en-GB"/>
        </a:p>
      </dgm:t>
    </dgm:pt>
    <dgm:pt modelId="{55DB500B-7D85-4843-A1FE-30F243E210D7}">
      <dgm:prSet phldrT="[Text]" custT="1"/>
      <dgm:spPr/>
      <dgm:t>
        <a:bodyPr/>
        <a:lstStyle/>
        <a:p>
          <a:r>
            <a:rPr lang="en-GB" sz="2000" dirty="0"/>
            <a:t>Blog</a:t>
          </a:r>
          <a:endParaRPr lang="en-GB" sz="2200" dirty="0"/>
        </a:p>
      </dgm:t>
    </dgm:pt>
    <dgm:pt modelId="{3A8B4D02-3F81-4AB7-AA54-20B2F5812AD0}" type="parTrans" cxnId="{F638FC14-5BAE-45E5-8427-BB1FC880B9C2}">
      <dgm:prSet/>
      <dgm:spPr/>
      <dgm:t>
        <a:bodyPr/>
        <a:lstStyle/>
        <a:p>
          <a:endParaRPr lang="en-GB"/>
        </a:p>
      </dgm:t>
    </dgm:pt>
    <dgm:pt modelId="{7AC991D6-59F1-4FC8-907F-23770B8AC245}" type="sibTrans" cxnId="{F638FC14-5BAE-45E5-8427-BB1FC880B9C2}">
      <dgm:prSet/>
      <dgm:spPr/>
      <dgm:t>
        <a:bodyPr/>
        <a:lstStyle/>
        <a:p>
          <a:endParaRPr lang="en-GB"/>
        </a:p>
      </dgm:t>
    </dgm:pt>
    <dgm:pt modelId="{35ED842E-3517-4368-8C7A-2E893889BCC8}">
      <dgm:prSet/>
      <dgm:spPr/>
      <dgm:t>
        <a:bodyPr/>
        <a:lstStyle/>
        <a:p>
          <a:r>
            <a:rPr lang="en-US" dirty="0"/>
            <a:t>Researcher profiles (kudos, </a:t>
          </a:r>
          <a:r>
            <a:rPr lang="en-US" dirty="0" err="1"/>
            <a:t>orcid</a:t>
          </a:r>
          <a:r>
            <a:rPr lang="en-US" dirty="0"/>
            <a:t>)</a:t>
          </a:r>
        </a:p>
      </dgm:t>
    </dgm:pt>
    <dgm:pt modelId="{F037CE1B-818F-4920-B09E-8C5854907AC1}" type="parTrans" cxnId="{BE113662-10B5-4852-9BF2-CD37FC3E94F9}">
      <dgm:prSet/>
      <dgm:spPr/>
      <dgm:t>
        <a:bodyPr/>
        <a:lstStyle/>
        <a:p>
          <a:endParaRPr lang="en-US"/>
        </a:p>
      </dgm:t>
    </dgm:pt>
    <dgm:pt modelId="{B5307F99-6718-4504-9A32-251F02139FF9}" type="sibTrans" cxnId="{BE113662-10B5-4852-9BF2-CD37FC3E94F9}">
      <dgm:prSet/>
      <dgm:spPr/>
      <dgm:t>
        <a:bodyPr/>
        <a:lstStyle/>
        <a:p>
          <a:endParaRPr lang="en-US"/>
        </a:p>
      </dgm:t>
    </dgm:pt>
    <dgm:pt modelId="{FE81A6C1-C163-47C2-9E26-0018445B1E0E}" type="pres">
      <dgm:prSet presAssocID="{5CBE1B61-75AB-4343-A41E-7089ED2A339F}" presName="Name0" presStyleCnt="0">
        <dgm:presLayoutVars>
          <dgm:chMax val="1"/>
          <dgm:chPref val="1"/>
          <dgm:dir/>
          <dgm:animOne val="branch"/>
          <dgm:animLvl val="lvl"/>
        </dgm:presLayoutVars>
      </dgm:prSet>
      <dgm:spPr/>
      <dgm:t>
        <a:bodyPr/>
        <a:lstStyle/>
        <a:p>
          <a:endParaRPr lang="en-US"/>
        </a:p>
      </dgm:t>
    </dgm:pt>
    <dgm:pt modelId="{68D40ED3-1AE3-4D77-A1D5-E99262A54C2D}" type="pres">
      <dgm:prSet presAssocID="{A656A88F-7B8F-4B1B-8BCF-C1A05A77CB26}" presName="singleCycle" presStyleCnt="0"/>
      <dgm:spPr/>
    </dgm:pt>
    <dgm:pt modelId="{C9CD9950-98BE-487E-9D42-056E2AEE8211}" type="pres">
      <dgm:prSet presAssocID="{A656A88F-7B8F-4B1B-8BCF-C1A05A77CB26}" presName="singleCenter" presStyleLbl="node1" presStyleIdx="0" presStyleCnt="8" custScaleX="119844" custScaleY="133742">
        <dgm:presLayoutVars>
          <dgm:chMax val="7"/>
          <dgm:chPref val="7"/>
        </dgm:presLayoutVars>
      </dgm:prSet>
      <dgm:spPr/>
      <dgm:t>
        <a:bodyPr/>
        <a:lstStyle/>
        <a:p>
          <a:endParaRPr lang="en-US"/>
        </a:p>
      </dgm:t>
    </dgm:pt>
    <dgm:pt modelId="{BDBCC714-3308-4638-8B93-E2EE01FF8E20}" type="pres">
      <dgm:prSet presAssocID="{ECEB4C73-3353-4D58-9C87-60E28B982761}" presName="Name56" presStyleLbl="parChTrans1D2" presStyleIdx="0" presStyleCnt="7"/>
      <dgm:spPr/>
      <dgm:t>
        <a:bodyPr/>
        <a:lstStyle/>
        <a:p>
          <a:endParaRPr lang="en-US"/>
        </a:p>
      </dgm:t>
    </dgm:pt>
    <dgm:pt modelId="{4405B8CF-26DC-4EEE-A0F7-9F7B6185CDEF}" type="pres">
      <dgm:prSet presAssocID="{F50F78A2-2B59-4A39-A726-EB9C9F9BFF82}" presName="text0" presStyleLbl="node1" presStyleIdx="1" presStyleCnt="8" custScaleX="242695" custScaleY="90897" custRadScaleRad="114929" custRadScaleInc="17671">
        <dgm:presLayoutVars>
          <dgm:bulletEnabled val="1"/>
        </dgm:presLayoutVars>
      </dgm:prSet>
      <dgm:spPr/>
      <dgm:t>
        <a:bodyPr/>
        <a:lstStyle/>
        <a:p>
          <a:endParaRPr lang="en-US"/>
        </a:p>
      </dgm:t>
    </dgm:pt>
    <dgm:pt modelId="{A76D0AD6-CB59-4795-B7F4-D60C348F0331}" type="pres">
      <dgm:prSet presAssocID="{219F2B3A-1420-4454-BD8A-DCC863398D22}" presName="Name56" presStyleLbl="parChTrans1D2" presStyleIdx="1" presStyleCnt="7"/>
      <dgm:spPr/>
      <dgm:t>
        <a:bodyPr/>
        <a:lstStyle/>
        <a:p>
          <a:endParaRPr lang="en-US"/>
        </a:p>
      </dgm:t>
    </dgm:pt>
    <dgm:pt modelId="{4A44F80A-FB11-4B98-8DFB-F9D861DDB325}" type="pres">
      <dgm:prSet presAssocID="{C35DB458-53CB-473B-A696-3D969C604A22}" presName="text0" presStyleLbl="node1" presStyleIdx="2" presStyleCnt="8" custScaleX="174038" custScaleY="63310" custRadScaleRad="189124" custRadScaleInc="17545">
        <dgm:presLayoutVars>
          <dgm:bulletEnabled val="1"/>
        </dgm:presLayoutVars>
      </dgm:prSet>
      <dgm:spPr/>
      <dgm:t>
        <a:bodyPr/>
        <a:lstStyle/>
        <a:p>
          <a:endParaRPr lang="en-US"/>
        </a:p>
      </dgm:t>
    </dgm:pt>
    <dgm:pt modelId="{ABEF8DA0-36A8-47E8-B5AA-2D915A1195A9}" type="pres">
      <dgm:prSet presAssocID="{80940482-45C7-40CC-833B-1D7920C14E1B}" presName="Name56" presStyleLbl="parChTrans1D2" presStyleIdx="2" presStyleCnt="7"/>
      <dgm:spPr/>
      <dgm:t>
        <a:bodyPr/>
        <a:lstStyle/>
        <a:p>
          <a:endParaRPr lang="en-US"/>
        </a:p>
      </dgm:t>
    </dgm:pt>
    <dgm:pt modelId="{AC9A3C4B-26B9-446E-ADDF-1AF8407A0A14}" type="pres">
      <dgm:prSet presAssocID="{4A95EBE7-B702-4F7A-A9BE-BF234BE7FA29}" presName="text0" presStyleLbl="node1" presStyleIdx="3" presStyleCnt="8" custScaleX="225749" custScaleY="59626" custRadScaleRad="161656" custRadScaleInc="-55729">
        <dgm:presLayoutVars>
          <dgm:bulletEnabled val="1"/>
        </dgm:presLayoutVars>
      </dgm:prSet>
      <dgm:spPr/>
      <dgm:t>
        <a:bodyPr/>
        <a:lstStyle/>
        <a:p>
          <a:endParaRPr lang="en-US"/>
        </a:p>
      </dgm:t>
    </dgm:pt>
    <dgm:pt modelId="{FCE60C0F-49D4-46FC-BBA5-E0D8AFE3BBDF}" type="pres">
      <dgm:prSet presAssocID="{DD4D22FB-D2DD-468A-AE30-A52875809429}" presName="Name56" presStyleLbl="parChTrans1D2" presStyleIdx="3" presStyleCnt="7"/>
      <dgm:spPr/>
      <dgm:t>
        <a:bodyPr/>
        <a:lstStyle/>
        <a:p>
          <a:endParaRPr lang="en-US"/>
        </a:p>
      </dgm:t>
    </dgm:pt>
    <dgm:pt modelId="{DA7DEC44-4A8B-4E02-B1DD-E30E86768707}" type="pres">
      <dgm:prSet presAssocID="{0AB56C13-CAA1-4758-8106-5D36F0FF968E}" presName="text0" presStyleLbl="node1" presStyleIdx="4" presStyleCnt="8" custScaleX="213824" custScaleY="54224" custRadScaleRad="151372" custRadScaleInc="1800">
        <dgm:presLayoutVars>
          <dgm:bulletEnabled val="1"/>
        </dgm:presLayoutVars>
      </dgm:prSet>
      <dgm:spPr/>
      <dgm:t>
        <a:bodyPr/>
        <a:lstStyle/>
        <a:p>
          <a:endParaRPr lang="en-US"/>
        </a:p>
      </dgm:t>
    </dgm:pt>
    <dgm:pt modelId="{7053090D-590F-468E-AFF5-10866B3A8D8C}" type="pres">
      <dgm:prSet presAssocID="{E79A834E-8CB2-47DC-BBE6-8F7A031C7A18}" presName="Name56" presStyleLbl="parChTrans1D2" presStyleIdx="4" presStyleCnt="7"/>
      <dgm:spPr/>
      <dgm:t>
        <a:bodyPr/>
        <a:lstStyle/>
        <a:p>
          <a:endParaRPr lang="en-US"/>
        </a:p>
      </dgm:t>
    </dgm:pt>
    <dgm:pt modelId="{E9999FEF-854C-48F8-B651-BB4ACEF2094B}" type="pres">
      <dgm:prSet presAssocID="{7AB89686-47BB-442F-9A0B-75EDE761B679}" presName="text0" presStyleLbl="node1" presStyleIdx="5" presStyleCnt="8" custScaleX="230877" custScaleY="68806" custRadScaleRad="151290" custRadScaleInc="38950">
        <dgm:presLayoutVars>
          <dgm:bulletEnabled val="1"/>
        </dgm:presLayoutVars>
      </dgm:prSet>
      <dgm:spPr/>
      <dgm:t>
        <a:bodyPr/>
        <a:lstStyle/>
        <a:p>
          <a:endParaRPr lang="en-US"/>
        </a:p>
      </dgm:t>
    </dgm:pt>
    <dgm:pt modelId="{E20EE210-4E3D-415A-A078-44EC78EDFA46}" type="pres">
      <dgm:prSet presAssocID="{3A8B4D02-3F81-4AB7-AA54-20B2F5812AD0}" presName="Name56" presStyleLbl="parChTrans1D2" presStyleIdx="5" presStyleCnt="7"/>
      <dgm:spPr/>
      <dgm:t>
        <a:bodyPr/>
        <a:lstStyle/>
        <a:p>
          <a:endParaRPr lang="en-US"/>
        </a:p>
      </dgm:t>
    </dgm:pt>
    <dgm:pt modelId="{3B461BDA-92A4-4D16-9634-B9D634783173}" type="pres">
      <dgm:prSet presAssocID="{55DB500B-7D85-4843-A1FE-30F243E210D7}" presName="text0" presStyleLbl="node1" presStyleIdx="6" presStyleCnt="8" custScaleX="106638" custScaleY="76908" custRadScaleRad="138907" custRadScaleInc="5731">
        <dgm:presLayoutVars>
          <dgm:bulletEnabled val="1"/>
        </dgm:presLayoutVars>
      </dgm:prSet>
      <dgm:spPr/>
      <dgm:t>
        <a:bodyPr/>
        <a:lstStyle/>
        <a:p>
          <a:endParaRPr lang="en-US"/>
        </a:p>
      </dgm:t>
    </dgm:pt>
    <dgm:pt modelId="{F85FFD33-9DC7-4419-9322-2DF0F8E616D9}" type="pres">
      <dgm:prSet presAssocID="{F037CE1B-818F-4920-B09E-8C5854907AC1}" presName="Name56" presStyleLbl="parChTrans1D2" presStyleIdx="6" presStyleCnt="7"/>
      <dgm:spPr/>
      <dgm:t>
        <a:bodyPr/>
        <a:lstStyle/>
        <a:p>
          <a:endParaRPr lang="en-US"/>
        </a:p>
      </dgm:t>
    </dgm:pt>
    <dgm:pt modelId="{B0A4430E-6385-4291-9362-EE25E885281E}" type="pres">
      <dgm:prSet presAssocID="{35ED842E-3517-4368-8C7A-2E893889BCC8}" presName="text0" presStyleLbl="node1" presStyleIdx="7" presStyleCnt="8" custScaleX="305353" custRadScaleRad="148503" custRadScaleInc="-66828">
        <dgm:presLayoutVars>
          <dgm:bulletEnabled val="1"/>
        </dgm:presLayoutVars>
      </dgm:prSet>
      <dgm:spPr/>
      <dgm:t>
        <a:bodyPr/>
        <a:lstStyle/>
        <a:p>
          <a:endParaRPr lang="en-US"/>
        </a:p>
      </dgm:t>
    </dgm:pt>
  </dgm:ptLst>
  <dgm:cxnLst>
    <dgm:cxn modelId="{BE113662-10B5-4852-9BF2-CD37FC3E94F9}" srcId="{A656A88F-7B8F-4B1B-8BCF-C1A05A77CB26}" destId="{35ED842E-3517-4368-8C7A-2E893889BCC8}" srcOrd="6" destOrd="0" parTransId="{F037CE1B-818F-4920-B09E-8C5854907AC1}" sibTransId="{B5307F99-6718-4504-9A32-251F02139FF9}"/>
    <dgm:cxn modelId="{9057F1AD-1840-4294-B9F9-60C362004E44}" type="presOf" srcId="{F037CE1B-818F-4920-B09E-8C5854907AC1}" destId="{F85FFD33-9DC7-4419-9322-2DF0F8E616D9}" srcOrd="0" destOrd="0" presId="urn:microsoft.com/office/officeart/2008/layout/RadialCluster"/>
    <dgm:cxn modelId="{F638FC14-5BAE-45E5-8427-BB1FC880B9C2}" srcId="{A656A88F-7B8F-4B1B-8BCF-C1A05A77CB26}" destId="{55DB500B-7D85-4843-A1FE-30F243E210D7}" srcOrd="5" destOrd="0" parTransId="{3A8B4D02-3F81-4AB7-AA54-20B2F5812AD0}" sibTransId="{7AC991D6-59F1-4FC8-907F-23770B8AC245}"/>
    <dgm:cxn modelId="{5744542A-F5F6-4B3E-835B-749B275149D4}" type="presOf" srcId="{80940482-45C7-40CC-833B-1D7920C14E1B}" destId="{ABEF8DA0-36A8-47E8-B5AA-2D915A1195A9}" srcOrd="0" destOrd="0" presId="urn:microsoft.com/office/officeart/2008/layout/RadialCluster"/>
    <dgm:cxn modelId="{AD95431E-34D7-46B1-AB90-401AC68C9F02}" type="presOf" srcId="{DD4D22FB-D2DD-468A-AE30-A52875809429}" destId="{FCE60C0F-49D4-46FC-BBA5-E0D8AFE3BBDF}" srcOrd="0" destOrd="0" presId="urn:microsoft.com/office/officeart/2008/layout/RadialCluster"/>
    <dgm:cxn modelId="{0F5C3600-ADE2-4B13-AA4D-B33938E39E8E}" type="presOf" srcId="{35ED842E-3517-4368-8C7A-2E893889BCC8}" destId="{B0A4430E-6385-4291-9362-EE25E885281E}" srcOrd="0" destOrd="0" presId="urn:microsoft.com/office/officeart/2008/layout/RadialCluster"/>
    <dgm:cxn modelId="{0961FA99-4493-433A-9BE8-D9AD9061C3B6}" type="presOf" srcId="{219F2B3A-1420-4454-BD8A-DCC863398D22}" destId="{A76D0AD6-CB59-4795-B7F4-D60C348F0331}" srcOrd="0" destOrd="0" presId="urn:microsoft.com/office/officeart/2008/layout/RadialCluster"/>
    <dgm:cxn modelId="{261E22DF-6808-4A3D-A688-1CBDA05D656B}" srcId="{5CBE1B61-75AB-4343-A41E-7089ED2A339F}" destId="{A656A88F-7B8F-4B1B-8BCF-C1A05A77CB26}" srcOrd="0" destOrd="0" parTransId="{62CE9F2B-D12B-4B24-93E4-25645C9BD9E6}" sibTransId="{63E030B0-14E0-4FF7-B119-BC9EB34A7950}"/>
    <dgm:cxn modelId="{A57047FE-479E-46FC-AE21-BD725E57F785}" srcId="{A656A88F-7B8F-4B1B-8BCF-C1A05A77CB26}" destId="{C35DB458-53CB-473B-A696-3D969C604A22}" srcOrd="1" destOrd="0" parTransId="{219F2B3A-1420-4454-BD8A-DCC863398D22}" sibTransId="{B0E82FD7-72CF-4ADB-B7F4-F33CE81A14BC}"/>
    <dgm:cxn modelId="{35DE317A-16AD-4527-B62F-C3E41B5B4819}" srcId="{A656A88F-7B8F-4B1B-8BCF-C1A05A77CB26}" destId="{F50F78A2-2B59-4A39-A726-EB9C9F9BFF82}" srcOrd="0" destOrd="0" parTransId="{ECEB4C73-3353-4D58-9C87-60E28B982761}" sibTransId="{29AC0A66-C5D4-499F-A948-37E312487CF0}"/>
    <dgm:cxn modelId="{A1B122E9-FD49-4934-B47C-A5E3A804D7CB}" srcId="{A656A88F-7B8F-4B1B-8BCF-C1A05A77CB26}" destId="{4A95EBE7-B702-4F7A-A9BE-BF234BE7FA29}" srcOrd="2" destOrd="0" parTransId="{80940482-45C7-40CC-833B-1D7920C14E1B}" sibTransId="{DC8C4BB1-F4EC-4842-A62A-31456835824A}"/>
    <dgm:cxn modelId="{930E5592-BE73-4813-B7C0-C546471C0C5E}" type="presOf" srcId="{0AB56C13-CAA1-4758-8106-5D36F0FF968E}" destId="{DA7DEC44-4A8B-4E02-B1DD-E30E86768707}" srcOrd="0" destOrd="0" presId="urn:microsoft.com/office/officeart/2008/layout/RadialCluster"/>
    <dgm:cxn modelId="{256010DB-5FD1-49E0-BA1E-6BA10B333654}" type="presOf" srcId="{E79A834E-8CB2-47DC-BBE6-8F7A031C7A18}" destId="{7053090D-590F-468E-AFF5-10866B3A8D8C}" srcOrd="0" destOrd="0" presId="urn:microsoft.com/office/officeart/2008/layout/RadialCluster"/>
    <dgm:cxn modelId="{2C8FBF8A-F812-4714-BD6D-8BDF5ABF4BF9}" srcId="{A656A88F-7B8F-4B1B-8BCF-C1A05A77CB26}" destId="{0AB56C13-CAA1-4758-8106-5D36F0FF968E}" srcOrd="3" destOrd="0" parTransId="{DD4D22FB-D2DD-468A-AE30-A52875809429}" sibTransId="{3B5E667D-CD41-4C18-AF85-05095EFA3A1D}"/>
    <dgm:cxn modelId="{54232A7F-ABC5-4150-9D28-5182380CF3B9}" type="presOf" srcId="{F50F78A2-2B59-4A39-A726-EB9C9F9BFF82}" destId="{4405B8CF-26DC-4EEE-A0F7-9F7B6185CDEF}" srcOrd="0" destOrd="0" presId="urn:microsoft.com/office/officeart/2008/layout/RadialCluster"/>
    <dgm:cxn modelId="{79B06CCE-9AC6-42E5-BBAC-37F579889588}" type="presOf" srcId="{3A8B4D02-3F81-4AB7-AA54-20B2F5812AD0}" destId="{E20EE210-4E3D-415A-A078-44EC78EDFA46}" srcOrd="0" destOrd="0" presId="urn:microsoft.com/office/officeart/2008/layout/RadialCluster"/>
    <dgm:cxn modelId="{A478C02C-322C-498C-84A1-DE6F5996EB08}" type="presOf" srcId="{5CBE1B61-75AB-4343-A41E-7089ED2A339F}" destId="{FE81A6C1-C163-47C2-9E26-0018445B1E0E}" srcOrd="0" destOrd="0" presId="urn:microsoft.com/office/officeart/2008/layout/RadialCluster"/>
    <dgm:cxn modelId="{C3309A77-7B7C-4E71-814C-7FFD3284FC1E}" srcId="{A656A88F-7B8F-4B1B-8BCF-C1A05A77CB26}" destId="{7AB89686-47BB-442F-9A0B-75EDE761B679}" srcOrd="4" destOrd="0" parTransId="{E79A834E-8CB2-47DC-BBE6-8F7A031C7A18}" sibTransId="{DE7FE360-6DC7-4917-86DA-F0AB12D1370D}"/>
    <dgm:cxn modelId="{1F48251A-A36C-4E5F-8F93-54AB03B4CBB6}" type="presOf" srcId="{C35DB458-53CB-473B-A696-3D969C604A22}" destId="{4A44F80A-FB11-4B98-8DFB-F9D861DDB325}" srcOrd="0" destOrd="0" presId="urn:microsoft.com/office/officeart/2008/layout/RadialCluster"/>
    <dgm:cxn modelId="{FF1F2026-335F-4FA1-9182-32CC7C94713C}" type="presOf" srcId="{A656A88F-7B8F-4B1B-8BCF-C1A05A77CB26}" destId="{C9CD9950-98BE-487E-9D42-056E2AEE8211}" srcOrd="0" destOrd="0" presId="urn:microsoft.com/office/officeart/2008/layout/RadialCluster"/>
    <dgm:cxn modelId="{23C10F06-BE55-4C25-9696-90AEB01BF0A4}" type="presOf" srcId="{55DB500B-7D85-4843-A1FE-30F243E210D7}" destId="{3B461BDA-92A4-4D16-9634-B9D634783173}" srcOrd="0" destOrd="0" presId="urn:microsoft.com/office/officeart/2008/layout/RadialCluster"/>
    <dgm:cxn modelId="{F4073356-8C70-4806-B2DC-7BD3BE5FFD1D}" type="presOf" srcId="{4A95EBE7-B702-4F7A-A9BE-BF234BE7FA29}" destId="{AC9A3C4B-26B9-446E-ADDF-1AF8407A0A14}" srcOrd="0" destOrd="0" presId="urn:microsoft.com/office/officeart/2008/layout/RadialCluster"/>
    <dgm:cxn modelId="{404AAD56-57E6-45EB-94E7-93D9298F102B}" type="presOf" srcId="{ECEB4C73-3353-4D58-9C87-60E28B982761}" destId="{BDBCC714-3308-4638-8B93-E2EE01FF8E20}" srcOrd="0" destOrd="0" presId="urn:microsoft.com/office/officeart/2008/layout/RadialCluster"/>
    <dgm:cxn modelId="{01704452-2E11-497F-9849-B68EDFD7B625}" type="presOf" srcId="{7AB89686-47BB-442F-9A0B-75EDE761B679}" destId="{E9999FEF-854C-48F8-B651-BB4ACEF2094B}" srcOrd="0" destOrd="0" presId="urn:microsoft.com/office/officeart/2008/layout/RadialCluster"/>
    <dgm:cxn modelId="{AAEC53A1-82B3-4351-AC40-43B336B06C28}" type="presParOf" srcId="{FE81A6C1-C163-47C2-9E26-0018445B1E0E}" destId="{68D40ED3-1AE3-4D77-A1D5-E99262A54C2D}" srcOrd="0" destOrd="0" presId="urn:microsoft.com/office/officeart/2008/layout/RadialCluster"/>
    <dgm:cxn modelId="{42E47B83-5C0F-4395-8BD0-D8188C27D630}" type="presParOf" srcId="{68D40ED3-1AE3-4D77-A1D5-E99262A54C2D}" destId="{C9CD9950-98BE-487E-9D42-056E2AEE8211}" srcOrd="0" destOrd="0" presId="urn:microsoft.com/office/officeart/2008/layout/RadialCluster"/>
    <dgm:cxn modelId="{25E770BF-AA5E-4C49-A8D1-AC1244EBF623}" type="presParOf" srcId="{68D40ED3-1AE3-4D77-A1D5-E99262A54C2D}" destId="{BDBCC714-3308-4638-8B93-E2EE01FF8E20}" srcOrd="1" destOrd="0" presId="urn:microsoft.com/office/officeart/2008/layout/RadialCluster"/>
    <dgm:cxn modelId="{B971FC6C-A81A-420B-947D-3504E39EF415}" type="presParOf" srcId="{68D40ED3-1AE3-4D77-A1D5-E99262A54C2D}" destId="{4405B8CF-26DC-4EEE-A0F7-9F7B6185CDEF}" srcOrd="2" destOrd="0" presId="urn:microsoft.com/office/officeart/2008/layout/RadialCluster"/>
    <dgm:cxn modelId="{E325A3DB-C1E7-4680-8B5B-2E7871DB5B6F}" type="presParOf" srcId="{68D40ED3-1AE3-4D77-A1D5-E99262A54C2D}" destId="{A76D0AD6-CB59-4795-B7F4-D60C348F0331}" srcOrd="3" destOrd="0" presId="urn:microsoft.com/office/officeart/2008/layout/RadialCluster"/>
    <dgm:cxn modelId="{884EDFE7-57D3-4FA6-974E-8F8B9C9459D6}" type="presParOf" srcId="{68D40ED3-1AE3-4D77-A1D5-E99262A54C2D}" destId="{4A44F80A-FB11-4B98-8DFB-F9D861DDB325}" srcOrd="4" destOrd="0" presId="urn:microsoft.com/office/officeart/2008/layout/RadialCluster"/>
    <dgm:cxn modelId="{D4CDF24C-3B48-4D92-8108-43B7D84CE7BB}" type="presParOf" srcId="{68D40ED3-1AE3-4D77-A1D5-E99262A54C2D}" destId="{ABEF8DA0-36A8-47E8-B5AA-2D915A1195A9}" srcOrd="5" destOrd="0" presId="urn:microsoft.com/office/officeart/2008/layout/RadialCluster"/>
    <dgm:cxn modelId="{861D2E46-D79B-4E56-8815-EBF6F6784BB1}" type="presParOf" srcId="{68D40ED3-1AE3-4D77-A1D5-E99262A54C2D}" destId="{AC9A3C4B-26B9-446E-ADDF-1AF8407A0A14}" srcOrd="6" destOrd="0" presId="urn:microsoft.com/office/officeart/2008/layout/RadialCluster"/>
    <dgm:cxn modelId="{01061E07-DAA2-4804-9B94-147FC6F0650F}" type="presParOf" srcId="{68D40ED3-1AE3-4D77-A1D5-E99262A54C2D}" destId="{FCE60C0F-49D4-46FC-BBA5-E0D8AFE3BBDF}" srcOrd="7" destOrd="0" presId="urn:microsoft.com/office/officeart/2008/layout/RadialCluster"/>
    <dgm:cxn modelId="{DCE86E03-3069-4DFE-87D6-F60736C82139}" type="presParOf" srcId="{68D40ED3-1AE3-4D77-A1D5-E99262A54C2D}" destId="{DA7DEC44-4A8B-4E02-B1DD-E30E86768707}" srcOrd="8" destOrd="0" presId="urn:microsoft.com/office/officeart/2008/layout/RadialCluster"/>
    <dgm:cxn modelId="{9B8E164B-4DEB-4772-A19E-609A2E451407}" type="presParOf" srcId="{68D40ED3-1AE3-4D77-A1D5-E99262A54C2D}" destId="{7053090D-590F-468E-AFF5-10866B3A8D8C}" srcOrd="9" destOrd="0" presId="urn:microsoft.com/office/officeart/2008/layout/RadialCluster"/>
    <dgm:cxn modelId="{88F0B67E-CCD0-4BF0-B435-EAFC3DCABF28}" type="presParOf" srcId="{68D40ED3-1AE3-4D77-A1D5-E99262A54C2D}" destId="{E9999FEF-854C-48F8-B651-BB4ACEF2094B}" srcOrd="10" destOrd="0" presId="urn:microsoft.com/office/officeart/2008/layout/RadialCluster"/>
    <dgm:cxn modelId="{5C9A520B-8E37-47DE-9A0B-36DBF79A2D70}" type="presParOf" srcId="{68D40ED3-1AE3-4D77-A1D5-E99262A54C2D}" destId="{E20EE210-4E3D-415A-A078-44EC78EDFA46}" srcOrd="11" destOrd="0" presId="urn:microsoft.com/office/officeart/2008/layout/RadialCluster"/>
    <dgm:cxn modelId="{386B4C42-D8D3-43A5-9811-9DFAA6951D52}" type="presParOf" srcId="{68D40ED3-1AE3-4D77-A1D5-E99262A54C2D}" destId="{3B461BDA-92A4-4D16-9634-B9D634783173}" srcOrd="12" destOrd="0" presId="urn:microsoft.com/office/officeart/2008/layout/RadialCluster"/>
    <dgm:cxn modelId="{FDF351EB-E060-4787-AC75-5E06E263A351}" type="presParOf" srcId="{68D40ED3-1AE3-4D77-A1D5-E99262A54C2D}" destId="{F85FFD33-9DC7-4419-9322-2DF0F8E616D9}" srcOrd="13" destOrd="0" presId="urn:microsoft.com/office/officeart/2008/layout/RadialCluster"/>
    <dgm:cxn modelId="{C84B3FF1-3F38-43EF-8E2C-3E95E078E794}" type="presParOf" srcId="{68D40ED3-1AE3-4D77-A1D5-E99262A54C2D}" destId="{B0A4430E-6385-4291-9362-EE25E885281E}" srcOrd="14"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CD9950-98BE-487E-9D42-056E2AEE8211}">
      <dsp:nvSpPr>
        <dsp:cNvPr id="0" name=""/>
        <dsp:cNvSpPr/>
      </dsp:nvSpPr>
      <dsp:spPr>
        <a:xfrm>
          <a:off x="2913737" y="1158373"/>
          <a:ext cx="1259089" cy="1405103"/>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en-GB" sz="2000" kern="1200" dirty="0"/>
            <a:t>Example paper</a:t>
          </a:r>
        </a:p>
      </dsp:txBody>
      <dsp:txXfrm>
        <a:off x="2975201" y="1219837"/>
        <a:ext cx="1136161" cy="1282175"/>
      </dsp:txXfrm>
    </dsp:sp>
    <dsp:sp modelId="{BDBCC714-3308-4638-8B93-E2EE01FF8E20}">
      <dsp:nvSpPr>
        <dsp:cNvPr id="0" name=""/>
        <dsp:cNvSpPr/>
      </dsp:nvSpPr>
      <dsp:spPr>
        <a:xfrm rot="16490717">
          <a:off x="3364612" y="899102"/>
          <a:ext cx="520403" cy="0"/>
        </a:xfrm>
        <a:custGeom>
          <a:avLst/>
          <a:gdLst/>
          <a:ahLst/>
          <a:cxnLst/>
          <a:rect l="0" t="0" r="0" b="0"/>
          <a:pathLst>
            <a:path>
              <a:moveTo>
                <a:pt x="0" y="0"/>
              </a:moveTo>
              <a:lnTo>
                <a:pt x="520403" y="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405B8CF-26DC-4EEE-A0F7-9F7B6185CDEF}">
      <dsp:nvSpPr>
        <dsp:cNvPr id="0" name=""/>
        <dsp:cNvSpPr/>
      </dsp:nvSpPr>
      <dsp:spPr>
        <a:xfrm>
          <a:off x="2819737" y="0"/>
          <a:ext cx="1708346" cy="63983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lvl="0" algn="ctr" defTabSz="755650">
            <a:lnSpc>
              <a:spcPct val="90000"/>
            </a:lnSpc>
            <a:spcBef>
              <a:spcPct val="0"/>
            </a:spcBef>
            <a:spcAft>
              <a:spcPct val="35000"/>
            </a:spcAft>
          </a:pPr>
          <a:r>
            <a:rPr lang="en-GB" sz="1700" kern="1200" dirty="0"/>
            <a:t>University website</a:t>
          </a:r>
        </a:p>
      </dsp:txBody>
      <dsp:txXfrm>
        <a:off x="2850971" y="31234"/>
        <a:ext cx="1645878" cy="577362"/>
      </dsp:txXfrm>
    </dsp:sp>
    <dsp:sp modelId="{A76D0AD6-CB59-4795-B7F4-D60C348F0331}">
      <dsp:nvSpPr>
        <dsp:cNvPr id="0" name=""/>
        <dsp:cNvSpPr/>
      </dsp:nvSpPr>
      <dsp:spPr>
        <a:xfrm rot="19556409">
          <a:off x="4039403" y="999737"/>
          <a:ext cx="1555541" cy="0"/>
        </a:xfrm>
        <a:custGeom>
          <a:avLst/>
          <a:gdLst/>
          <a:ahLst/>
          <a:cxnLst/>
          <a:rect l="0" t="0" r="0" b="0"/>
          <a:pathLst>
            <a:path>
              <a:moveTo>
                <a:pt x="0" y="0"/>
              </a:moveTo>
              <a:lnTo>
                <a:pt x="1555541" y="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A44F80A-FB11-4B98-8DFB-F9D861DDB325}">
      <dsp:nvSpPr>
        <dsp:cNvPr id="0" name=""/>
        <dsp:cNvSpPr/>
      </dsp:nvSpPr>
      <dsp:spPr>
        <a:xfrm>
          <a:off x="5178590" y="118496"/>
          <a:ext cx="1225065" cy="445643"/>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933450">
            <a:lnSpc>
              <a:spcPct val="90000"/>
            </a:lnSpc>
            <a:spcBef>
              <a:spcPct val="0"/>
            </a:spcBef>
            <a:spcAft>
              <a:spcPct val="35000"/>
            </a:spcAft>
          </a:pPr>
          <a:r>
            <a:rPr lang="en-GB" sz="2100" kern="1200" dirty="0"/>
            <a:t>Twitter</a:t>
          </a:r>
        </a:p>
      </dsp:txBody>
      <dsp:txXfrm>
        <a:off x="5200344" y="140250"/>
        <a:ext cx="1181557" cy="402135"/>
      </dsp:txXfrm>
    </dsp:sp>
    <dsp:sp modelId="{ABEF8DA0-36A8-47E8-B5AA-2D915A1195A9}">
      <dsp:nvSpPr>
        <dsp:cNvPr id="0" name=""/>
        <dsp:cNvSpPr/>
      </dsp:nvSpPr>
      <dsp:spPr>
        <a:xfrm rot="21511610">
          <a:off x="4172679" y="1833234"/>
          <a:ext cx="894678" cy="0"/>
        </a:xfrm>
        <a:custGeom>
          <a:avLst/>
          <a:gdLst/>
          <a:ahLst/>
          <a:cxnLst/>
          <a:rect l="0" t="0" r="0" b="0"/>
          <a:pathLst>
            <a:path>
              <a:moveTo>
                <a:pt x="0" y="0"/>
              </a:moveTo>
              <a:lnTo>
                <a:pt x="894678" y="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C9A3C4B-26B9-446E-ADDF-1AF8407A0A14}">
      <dsp:nvSpPr>
        <dsp:cNvPr id="0" name=""/>
        <dsp:cNvSpPr/>
      </dsp:nvSpPr>
      <dsp:spPr>
        <a:xfrm>
          <a:off x="5067209" y="1591444"/>
          <a:ext cx="1589062" cy="419711"/>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48260" rIns="48260" bIns="48260" numCol="1" spcCol="1270" anchor="ctr" anchorCtr="0">
          <a:noAutofit/>
        </a:bodyPr>
        <a:lstStyle/>
        <a:p>
          <a:pPr lvl="0" algn="ctr" defTabSz="844550">
            <a:lnSpc>
              <a:spcPct val="90000"/>
            </a:lnSpc>
            <a:spcBef>
              <a:spcPct val="0"/>
            </a:spcBef>
            <a:spcAft>
              <a:spcPct val="35000"/>
            </a:spcAft>
          </a:pPr>
          <a:r>
            <a:rPr lang="en-GB" sz="1900" kern="1200" dirty="0"/>
            <a:t>Conferences</a:t>
          </a:r>
        </a:p>
      </dsp:txBody>
      <dsp:txXfrm>
        <a:off x="5087698" y="1611933"/>
        <a:ext cx="1548084" cy="378733"/>
      </dsp:txXfrm>
    </dsp:sp>
    <dsp:sp modelId="{FCE60C0F-49D4-46FC-BBA5-E0D8AFE3BBDF}">
      <dsp:nvSpPr>
        <dsp:cNvPr id="0" name=""/>
        <dsp:cNvSpPr/>
      </dsp:nvSpPr>
      <dsp:spPr>
        <a:xfrm rot="3445776">
          <a:off x="3839541" y="2841907"/>
          <a:ext cx="660781" cy="0"/>
        </a:xfrm>
        <a:custGeom>
          <a:avLst/>
          <a:gdLst/>
          <a:ahLst/>
          <a:cxnLst/>
          <a:rect l="0" t="0" r="0" b="0"/>
          <a:pathLst>
            <a:path>
              <a:moveTo>
                <a:pt x="0" y="0"/>
              </a:moveTo>
              <a:lnTo>
                <a:pt x="660781" y="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A7DEC44-4A8B-4E02-B1DD-E30E86768707}">
      <dsp:nvSpPr>
        <dsp:cNvPr id="0" name=""/>
        <dsp:cNvSpPr/>
      </dsp:nvSpPr>
      <dsp:spPr>
        <a:xfrm>
          <a:off x="3717143" y="3120337"/>
          <a:ext cx="1505121" cy="381686"/>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a:lnSpc>
              <a:spcPct val="90000"/>
            </a:lnSpc>
            <a:spcBef>
              <a:spcPct val="0"/>
            </a:spcBef>
            <a:spcAft>
              <a:spcPct val="35000"/>
            </a:spcAft>
          </a:pPr>
          <a:r>
            <a:rPr lang="en-GB" sz="1800" kern="1200" dirty="0"/>
            <a:t>Facebook</a:t>
          </a:r>
        </a:p>
      </dsp:txBody>
      <dsp:txXfrm>
        <a:off x="3735775" y="3138969"/>
        <a:ext cx="1467857" cy="344422"/>
      </dsp:txXfrm>
    </dsp:sp>
    <dsp:sp modelId="{7053090D-590F-468E-AFF5-10866B3A8D8C}">
      <dsp:nvSpPr>
        <dsp:cNvPr id="0" name=""/>
        <dsp:cNvSpPr/>
      </dsp:nvSpPr>
      <dsp:spPr>
        <a:xfrm rot="7930689">
          <a:off x="2392786" y="2786721"/>
          <a:ext cx="623356" cy="0"/>
        </a:xfrm>
        <a:custGeom>
          <a:avLst/>
          <a:gdLst/>
          <a:ahLst/>
          <a:cxnLst/>
          <a:rect l="0" t="0" r="0" b="0"/>
          <a:pathLst>
            <a:path>
              <a:moveTo>
                <a:pt x="0" y="0"/>
              </a:moveTo>
              <a:lnTo>
                <a:pt x="623356" y="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9999FEF-854C-48F8-B651-BB4ACEF2094B}">
      <dsp:nvSpPr>
        <dsp:cNvPr id="0" name=""/>
        <dsp:cNvSpPr/>
      </dsp:nvSpPr>
      <dsp:spPr>
        <a:xfrm>
          <a:off x="1463199" y="3017693"/>
          <a:ext cx="1625158" cy="48433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lvl="0" algn="ctr" defTabSz="977900">
            <a:lnSpc>
              <a:spcPct val="90000"/>
            </a:lnSpc>
            <a:spcBef>
              <a:spcPct val="0"/>
            </a:spcBef>
            <a:spcAft>
              <a:spcPct val="35000"/>
            </a:spcAft>
          </a:pPr>
          <a:r>
            <a:rPr lang="en-GB" sz="2200" kern="1200" dirty="0"/>
            <a:t>LinkedIn</a:t>
          </a:r>
        </a:p>
      </dsp:txBody>
      <dsp:txXfrm>
        <a:off x="1486842" y="3041336"/>
        <a:ext cx="1577872" cy="437044"/>
      </dsp:txXfrm>
    </dsp:sp>
    <dsp:sp modelId="{E20EE210-4E3D-415A-A078-44EC78EDFA46}">
      <dsp:nvSpPr>
        <dsp:cNvPr id="0" name=""/>
        <dsp:cNvSpPr/>
      </dsp:nvSpPr>
      <dsp:spPr>
        <a:xfrm rot="10116993">
          <a:off x="1955429" y="2083186"/>
          <a:ext cx="967827" cy="0"/>
        </a:xfrm>
        <a:custGeom>
          <a:avLst/>
          <a:gdLst/>
          <a:ahLst/>
          <a:cxnLst/>
          <a:rect l="0" t="0" r="0" b="0"/>
          <a:pathLst>
            <a:path>
              <a:moveTo>
                <a:pt x="0" y="0"/>
              </a:moveTo>
              <a:lnTo>
                <a:pt x="967827" y="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B461BDA-92A4-4D16-9634-B9D634783173}">
      <dsp:nvSpPr>
        <dsp:cNvPr id="0" name=""/>
        <dsp:cNvSpPr/>
      </dsp:nvSpPr>
      <dsp:spPr>
        <a:xfrm>
          <a:off x="1214316" y="1983582"/>
          <a:ext cx="750632" cy="54136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en-GB" sz="2000" kern="1200" dirty="0"/>
            <a:t>Blog</a:t>
          </a:r>
          <a:endParaRPr lang="en-GB" sz="2200" kern="1200" dirty="0"/>
        </a:p>
      </dsp:txBody>
      <dsp:txXfrm>
        <a:off x="1240743" y="2010009"/>
        <a:ext cx="697778" cy="488506"/>
      </dsp:txXfrm>
    </dsp:sp>
    <dsp:sp modelId="{F85FFD33-9DC7-4419-9322-2DF0F8E616D9}">
      <dsp:nvSpPr>
        <dsp:cNvPr id="0" name=""/>
        <dsp:cNvSpPr/>
      </dsp:nvSpPr>
      <dsp:spPr>
        <a:xfrm rot="12083225">
          <a:off x="2441299" y="1525160"/>
          <a:ext cx="489284" cy="0"/>
        </a:xfrm>
        <a:custGeom>
          <a:avLst/>
          <a:gdLst/>
          <a:ahLst/>
          <a:cxnLst/>
          <a:rect l="0" t="0" r="0" b="0"/>
          <a:pathLst>
            <a:path>
              <a:moveTo>
                <a:pt x="0" y="0"/>
              </a:moveTo>
              <a:lnTo>
                <a:pt x="489284" y="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0A4430E-6385-4291-9362-EE25E885281E}">
      <dsp:nvSpPr>
        <dsp:cNvPr id="0" name=""/>
        <dsp:cNvSpPr/>
      </dsp:nvSpPr>
      <dsp:spPr>
        <a:xfrm>
          <a:off x="484770" y="732040"/>
          <a:ext cx="2149400" cy="703906"/>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a:lnSpc>
              <a:spcPct val="90000"/>
            </a:lnSpc>
            <a:spcBef>
              <a:spcPct val="0"/>
            </a:spcBef>
            <a:spcAft>
              <a:spcPct val="35000"/>
            </a:spcAft>
          </a:pPr>
          <a:r>
            <a:rPr lang="en-US" sz="1800" kern="1200" dirty="0"/>
            <a:t>Researcher profiles (kudos, </a:t>
          </a:r>
          <a:r>
            <a:rPr lang="en-US" sz="1800" kern="1200" dirty="0" err="1"/>
            <a:t>orcid</a:t>
          </a:r>
          <a:r>
            <a:rPr lang="en-US" sz="1800" kern="1200" dirty="0"/>
            <a:t>)</a:t>
          </a:r>
        </a:p>
      </dsp:txBody>
      <dsp:txXfrm>
        <a:off x="519132" y="766402"/>
        <a:ext cx="2080676" cy="635182"/>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155E8C-6501-4329-A0D3-136D4CCF606D}" type="datetimeFigureOut">
              <a:rPr lang="en-GB" smtClean="0"/>
              <a:t>01/10/19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DE0F7A-80F2-4EAF-8238-9522099EC447}" type="slidenum">
              <a:rPr lang="en-GB" smtClean="0"/>
              <a:t>‹#›</a:t>
            </a:fld>
            <a:endParaRPr lang="en-GB"/>
          </a:p>
        </p:txBody>
      </p:sp>
    </p:spTree>
    <p:extLst>
      <p:ext uri="{BB962C8B-B14F-4D97-AF65-F5344CB8AC3E}">
        <p14:creationId xmlns:p14="http://schemas.microsoft.com/office/powerpoint/2010/main" val="2260031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 Id="rId3" Type="http://schemas.openxmlformats.org/officeDocument/2006/relationships/hyperlink" Target="https://uk.sagepub.com/en-gb/eur/sage-publishing-article-transfer-hub" TargetMode="Externa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uk.sagepub.com/en-gb/eur/how-to-get-published" TargetMode="External"/><Relationship Id="rId4" Type="http://schemas.openxmlformats.org/officeDocument/2006/relationships/hyperlink" Target="https://journals.sagepub.com/pb-assets/PDF/Author%20Gateway%20PDF/N8J1907%20-%20How%20to%20get%20published%20Author%20Gateway_FINAL.pdf" TargetMode="External"/><Relationship Id="rId5" Type="http://schemas.openxmlformats.org/officeDocument/2006/relationships/hyperlink" Target="https://uk.sagepub.com/en-gb/eur/journal-author-faqs" TargetMode="External"/><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 Id="rId3" Type="http://schemas.openxmlformats.org/officeDocument/2006/relationships/hyperlink" Target="https://uk.sagepub.com/sites/default/files/author_archiving_policies_and_re-use.pdf" TargetMode="Externa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 Id="rId3" Type="http://schemas.openxmlformats.org/officeDocument/2006/relationships/hyperlink" Target="https://uk.sagepub.com/sites/default/files/author_archiving_policies_and_re-use.pdf" TargetMode="Externa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04915706-070A-4707-AA18-DDF1820200B2}" type="slidenum">
              <a:rPr lang="en-GB" smtClean="0"/>
              <a:pPr>
                <a:defRPr/>
              </a:pPr>
              <a:t>3</a:t>
            </a:fld>
            <a:endParaRPr lang="en-GB"/>
          </a:p>
        </p:txBody>
      </p:sp>
    </p:spTree>
    <p:extLst>
      <p:ext uri="{BB962C8B-B14F-4D97-AF65-F5344CB8AC3E}">
        <p14:creationId xmlns:p14="http://schemas.microsoft.com/office/powerpoint/2010/main" val="3470464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04915706-070A-4707-AA18-DDF1820200B2}" type="slidenum">
              <a:rPr lang="en-GB" smtClean="0"/>
              <a:pPr>
                <a:defRPr/>
              </a:pPr>
              <a:t>20</a:t>
            </a:fld>
            <a:endParaRPr lang="en-GB"/>
          </a:p>
        </p:txBody>
      </p:sp>
    </p:spTree>
    <p:extLst>
      <p:ext uri="{BB962C8B-B14F-4D97-AF65-F5344CB8AC3E}">
        <p14:creationId xmlns:p14="http://schemas.microsoft.com/office/powerpoint/2010/main" val="14044616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Doesn’t mean it’s a bad paper,</a:t>
            </a:r>
            <a:r>
              <a:rPr lang="en-GB" baseline="0" dirty="0"/>
              <a:t> just the wrong journal! Remember: that spending time choosing the right journal before you submit can save you a lot of time further through the process.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SAGE Path is a service we offer for some journals, which can help to recommend other journals to publish in if your paper is rejected: </a:t>
            </a:r>
            <a:r>
              <a:rPr lang="en-GB" sz="1200" u="sng" kern="1200" dirty="0">
                <a:solidFill>
                  <a:schemeClr val="tx1"/>
                </a:solidFill>
                <a:effectLst/>
                <a:latin typeface="+mn-lt"/>
                <a:ea typeface="+mn-ea"/>
                <a:cs typeface="+mn-cs"/>
                <a:hlinkClick r:id="rId3"/>
              </a:rPr>
              <a:t>https://uk.sagepub.com/en-gb/eur/sage-publishing-article-transfer-hub</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C6DE0F7A-80F2-4EAF-8238-9522099EC447}" type="slidenum">
              <a:rPr lang="en-GB" smtClean="0"/>
              <a:t>23</a:t>
            </a:fld>
            <a:endParaRPr lang="en-GB"/>
          </a:p>
        </p:txBody>
      </p:sp>
    </p:spTree>
    <p:extLst>
      <p:ext uri="{BB962C8B-B14F-4D97-AF65-F5344CB8AC3E}">
        <p14:creationId xmlns:p14="http://schemas.microsoft.com/office/powerpoint/2010/main" val="30311641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04915706-070A-4707-AA18-DDF1820200B2}" type="slidenum">
              <a:rPr lang="en-GB" smtClean="0"/>
              <a:pPr>
                <a:defRPr/>
              </a:pPr>
              <a:t>24</a:t>
            </a:fld>
            <a:endParaRPr lang="en-GB"/>
          </a:p>
        </p:txBody>
      </p:sp>
    </p:spTree>
    <p:extLst>
      <p:ext uri="{BB962C8B-B14F-4D97-AF65-F5344CB8AC3E}">
        <p14:creationId xmlns:p14="http://schemas.microsoft.com/office/powerpoint/2010/main" val="11760848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95% of SAGE Journals are COPE</a:t>
            </a:r>
            <a:r>
              <a:rPr lang="en-GB" baseline="0" dirty="0"/>
              <a:t> members.</a:t>
            </a:r>
          </a:p>
          <a:p>
            <a:r>
              <a:rPr lang="en-GB" baseline="0" dirty="0"/>
              <a:t>Also maybe worth being aware of the different stages that the manuscript goes through – you can often do quite a lot with the original submission of the article before it goes through peer-review (see slide </a:t>
            </a:r>
            <a:r>
              <a:rPr lang="en-GB" baseline="0"/>
              <a:t>of Green OA).</a:t>
            </a:r>
            <a:endParaRPr lang="en-GB" dirty="0"/>
          </a:p>
        </p:txBody>
      </p:sp>
      <p:sp>
        <p:nvSpPr>
          <p:cNvPr id="4" name="Slide Number Placeholder 3"/>
          <p:cNvSpPr>
            <a:spLocks noGrp="1"/>
          </p:cNvSpPr>
          <p:nvPr>
            <p:ph type="sldNum" sz="quarter" idx="10"/>
          </p:nvPr>
        </p:nvSpPr>
        <p:spPr/>
        <p:txBody>
          <a:bodyPr/>
          <a:lstStyle/>
          <a:p>
            <a:fld id="{C6DE0F7A-80F2-4EAF-8238-9522099EC447}" type="slidenum">
              <a:rPr lang="en-GB" smtClean="0"/>
              <a:t>26</a:t>
            </a:fld>
            <a:endParaRPr lang="en-GB"/>
          </a:p>
        </p:txBody>
      </p:sp>
    </p:spTree>
    <p:extLst>
      <p:ext uri="{BB962C8B-B14F-4D97-AF65-F5344CB8AC3E}">
        <p14:creationId xmlns:p14="http://schemas.microsoft.com/office/powerpoint/2010/main" val="35431672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04915706-070A-4707-AA18-DDF1820200B2}" type="slidenum">
              <a:rPr lang="en-GB" smtClean="0"/>
              <a:pPr>
                <a:defRPr/>
              </a:pPr>
              <a:t>29</a:t>
            </a:fld>
            <a:endParaRPr lang="en-GB"/>
          </a:p>
        </p:txBody>
      </p:sp>
    </p:spTree>
    <p:extLst>
      <p:ext uri="{BB962C8B-B14F-4D97-AF65-F5344CB8AC3E}">
        <p14:creationId xmlns:p14="http://schemas.microsoft.com/office/powerpoint/2010/main" val="12083228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Here are some links that might be useful for you/authors:</a:t>
            </a:r>
          </a:p>
          <a:p>
            <a:pPr marL="171450" indent="-171450">
              <a:buFont typeface="Arial" panose="020B0604020202020204" pitchFamily="34" charset="0"/>
              <a:buChar char="•"/>
            </a:pPr>
            <a:r>
              <a:rPr lang="en-GB" sz="1200" u="sng" kern="1200" dirty="0">
                <a:solidFill>
                  <a:schemeClr val="tx1"/>
                </a:solidFill>
                <a:effectLst/>
                <a:latin typeface="+mn-lt"/>
                <a:ea typeface="+mn-ea"/>
                <a:cs typeface="+mn-cs"/>
                <a:hlinkClick r:id="rId3"/>
              </a:rPr>
              <a:t>https://uk.sagepub.com/en-gb/eur/how-to-get-published</a:t>
            </a:r>
            <a:endParaRPr lang="en-GB"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GB" sz="1200" u="sng" kern="1200" dirty="0">
                <a:solidFill>
                  <a:schemeClr val="tx1"/>
                </a:solidFill>
                <a:effectLst/>
                <a:latin typeface="+mn-lt"/>
                <a:ea typeface="+mn-ea"/>
                <a:cs typeface="+mn-cs"/>
                <a:hlinkClick r:id="rId4"/>
              </a:rPr>
              <a:t>https://journals.sagepub.com/pb-assets/PDF/Author%20Gateway%20PDF/N8J1907%20-%20How%20to%20get%20published%20Author%20Gateway_FINAL.pdf</a:t>
            </a:r>
            <a:r>
              <a:rPr lang="en-GB" sz="1200" kern="1200" dirty="0">
                <a:solidFill>
                  <a:schemeClr val="tx1"/>
                </a:solidFill>
                <a:effectLst/>
                <a:latin typeface="+mn-lt"/>
                <a:ea typeface="+mn-ea"/>
                <a:cs typeface="+mn-cs"/>
              </a:rPr>
              <a:t> (This is a very good flyer!)</a:t>
            </a:r>
          </a:p>
          <a:p>
            <a:pPr marL="171450" indent="-171450">
              <a:buFont typeface="Arial" panose="020B0604020202020204" pitchFamily="34" charset="0"/>
              <a:buChar char="•"/>
            </a:pPr>
            <a:r>
              <a:rPr lang="en-GB" sz="1200" u="sng" kern="1200" dirty="0">
                <a:solidFill>
                  <a:schemeClr val="tx1"/>
                </a:solidFill>
                <a:effectLst/>
                <a:latin typeface="+mn-lt"/>
                <a:ea typeface="+mn-ea"/>
                <a:cs typeface="+mn-cs"/>
                <a:hlinkClick r:id="rId5"/>
              </a:rPr>
              <a:t>https://uk.sagepub.com/en-gb/eur/journal-author-faqs</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6DE0F7A-80F2-4EAF-8238-9522099EC447}" type="slidenum">
              <a:rPr lang="en-GB" smtClean="0"/>
              <a:t>31</a:t>
            </a:fld>
            <a:endParaRPr lang="en-GB"/>
          </a:p>
        </p:txBody>
      </p:sp>
    </p:spTree>
    <p:extLst>
      <p:ext uri="{BB962C8B-B14F-4D97-AF65-F5344CB8AC3E}">
        <p14:creationId xmlns:p14="http://schemas.microsoft.com/office/powerpoint/2010/main" val="1416069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04915706-070A-4707-AA18-DDF1820200B2}" type="slidenum">
              <a:rPr lang="en-GB" smtClean="0"/>
              <a:pPr>
                <a:defRPr/>
              </a:pPr>
              <a:t>6</a:t>
            </a:fld>
            <a:endParaRPr lang="en-GB"/>
          </a:p>
        </p:txBody>
      </p:sp>
    </p:spTree>
    <p:extLst>
      <p:ext uri="{BB962C8B-B14F-4D97-AF65-F5344CB8AC3E}">
        <p14:creationId xmlns:p14="http://schemas.microsoft.com/office/powerpoint/2010/main" val="30218857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Funded or self-funded?</a:t>
            </a:r>
            <a:r>
              <a:rPr lang="en-GB" baseline="0" dirty="0"/>
              <a:t> If you are funded, there may be certain guidelines you have to follow as a condition of receiving the research funding, which may restrict some of your choices in choosing a journal.</a:t>
            </a:r>
          </a:p>
          <a:p>
            <a:pPr marL="171450" indent="-171450">
              <a:buFont typeface="Arial" panose="020B0604020202020204" pitchFamily="34" charset="0"/>
              <a:buChar char="•"/>
            </a:pPr>
            <a:r>
              <a:rPr lang="en-GB" baseline="0" dirty="0"/>
              <a:t>TIP: Read 3 or 4 recently published articles from your chosen journal to get a feel for what submissions have been successful. </a:t>
            </a:r>
            <a:endParaRPr lang="en-GB" dirty="0"/>
          </a:p>
        </p:txBody>
      </p:sp>
      <p:sp>
        <p:nvSpPr>
          <p:cNvPr id="4" name="Slide Number Placeholder 3"/>
          <p:cNvSpPr>
            <a:spLocks noGrp="1"/>
          </p:cNvSpPr>
          <p:nvPr>
            <p:ph type="sldNum" sz="quarter" idx="10"/>
          </p:nvPr>
        </p:nvSpPr>
        <p:spPr/>
        <p:txBody>
          <a:bodyPr/>
          <a:lstStyle/>
          <a:p>
            <a:fld id="{C6DE0F7A-80F2-4EAF-8238-9522099EC447}" type="slidenum">
              <a:rPr lang="en-GB" smtClean="0"/>
              <a:t>7</a:t>
            </a:fld>
            <a:endParaRPr lang="en-GB"/>
          </a:p>
        </p:txBody>
      </p:sp>
    </p:spTree>
    <p:extLst>
      <p:ext uri="{BB962C8B-B14F-4D97-AF65-F5344CB8AC3E}">
        <p14:creationId xmlns:p14="http://schemas.microsoft.com/office/powerpoint/2010/main" val="19177977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Impact</a:t>
            </a:r>
            <a:r>
              <a:rPr lang="en-GB" baseline="0" dirty="0"/>
              <a:t> factor – cumulative score of usage – over time/citations. The IF is statistics from 2 year prior to the year we’re currently in (for example, the 2018 report which we’re currently using and quoting, contains data from 2017), in 2020 – the 2019 report will contain data from 2018 etc.</a:t>
            </a:r>
          </a:p>
          <a:p>
            <a:pPr marL="171450" indent="-171450">
              <a:buFont typeface="Arial" panose="020B0604020202020204" pitchFamily="34" charset="0"/>
              <a:buChar char="•"/>
            </a:pPr>
            <a:r>
              <a:rPr lang="en-GB" baseline="0" dirty="0"/>
              <a:t>Other indexes to be aware of: the Social Sciences &amp; Humanities Index (SSCI), and the Arts &amp; Humanities Citation Index (A&amp;HCI).</a:t>
            </a:r>
            <a:endParaRPr lang="en-GB" dirty="0"/>
          </a:p>
        </p:txBody>
      </p:sp>
      <p:sp>
        <p:nvSpPr>
          <p:cNvPr id="4" name="Slide Number Placeholder 3"/>
          <p:cNvSpPr>
            <a:spLocks noGrp="1"/>
          </p:cNvSpPr>
          <p:nvPr>
            <p:ph type="sldNum" sz="quarter" idx="10"/>
          </p:nvPr>
        </p:nvSpPr>
        <p:spPr/>
        <p:txBody>
          <a:bodyPr/>
          <a:lstStyle/>
          <a:p>
            <a:fld id="{C6DE0F7A-80F2-4EAF-8238-9522099EC447}" type="slidenum">
              <a:rPr lang="en-GB" smtClean="0"/>
              <a:t>8</a:t>
            </a:fld>
            <a:endParaRPr lang="en-GB"/>
          </a:p>
        </p:txBody>
      </p:sp>
    </p:spTree>
    <p:extLst>
      <p:ext uri="{BB962C8B-B14F-4D97-AF65-F5344CB8AC3E}">
        <p14:creationId xmlns:p14="http://schemas.microsoft.com/office/powerpoint/2010/main" val="18706507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NOTE:</a:t>
            </a:r>
            <a:r>
              <a:rPr lang="en-GB" sz="1200" kern="1200" baseline="0" dirty="0">
                <a:solidFill>
                  <a:schemeClr val="tx1"/>
                </a:solidFill>
                <a:effectLst/>
                <a:latin typeface="+mn-lt"/>
                <a:ea typeface="+mn-ea"/>
                <a:cs typeface="+mn-cs"/>
              </a:rPr>
              <a:t> This is usually enough information on Open </a:t>
            </a:r>
            <a:r>
              <a:rPr lang="en-GB" sz="1200" kern="1200" baseline="0" dirty="0" err="1">
                <a:solidFill>
                  <a:schemeClr val="tx1"/>
                </a:solidFill>
                <a:effectLst/>
                <a:latin typeface="+mn-lt"/>
                <a:ea typeface="+mn-ea"/>
                <a:cs typeface="+mn-cs"/>
              </a:rPr>
              <a:t>Access,gh</a:t>
            </a:r>
            <a:r>
              <a:rPr lang="en-GB" sz="1200" kern="1200" baseline="0" dirty="0">
                <a:solidFill>
                  <a:schemeClr val="tx1"/>
                </a:solidFill>
                <a:effectLst/>
                <a:latin typeface="+mn-lt"/>
                <a:ea typeface="+mn-ea"/>
                <a:cs typeface="+mn-cs"/>
              </a:rPr>
              <a:t> just to get people aware of different publishing routes. If it comes up, the average price for an article processing charge (APC) is around $3000.</a:t>
            </a: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Info on green OA and how authors can share/re-use their work: </a:t>
            </a:r>
            <a:r>
              <a:rPr lang="en-GB" sz="1200" u="sng" kern="1200" dirty="0">
                <a:solidFill>
                  <a:schemeClr val="tx1"/>
                </a:solidFill>
                <a:effectLst/>
                <a:latin typeface="+mn-lt"/>
                <a:ea typeface="+mn-ea"/>
                <a:cs typeface="+mn-cs"/>
                <a:hlinkClick r:id="rId3"/>
              </a:rPr>
              <a:t>https://uk.sagepub.com/sites/default/files/author_archiving_policies_and_re-use.pdf</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C6DE0F7A-80F2-4EAF-8238-9522099EC447}" type="slidenum">
              <a:rPr lang="en-GB" smtClean="0"/>
              <a:t>9</a:t>
            </a:fld>
            <a:endParaRPr lang="en-GB"/>
          </a:p>
        </p:txBody>
      </p:sp>
    </p:spTree>
    <p:extLst>
      <p:ext uri="{BB962C8B-B14F-4D97-AF65-F5344CB8AC3E}">
        <p14:creationId xmlns:p14="http://schemas.microsoft.com/office/powerpoint/2010/main" val="1989077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NOTE:</a:t>
            </a:r>
            <a:r>
              <a:rPr lang="en-GB" sz="1200" kern="1200" baseline="0" dirty="0">
                <a:solidFill>
                  <a:schemeClr val="tx1"/>
                </a:solidFill>
                <a:effectLst/>
                <a:latin typeface="+mn-lt"/>
                <a:ea typeface="+mn-ea"/>
                <a:cs typeface="+mn-cs"/>
              </a:rPr>
              <a:t> This is usually enough information on Open </a:t>
            </a:r>
            <a:r>
              <a:rPr lang="en-GB" sz="1200" kern="1200" baseline="0" dirty="0" err="1">
                <a:solidFill>
                  <a:schemeClr val="tx1"/>
                </a:solidFill>
                <a:effectLst/>
                <a:latin typeface="+mn-lt"/>
                <a:ea typeface="+mn-ea"/>
                <a:cs typeface="+mn-cs"/>
              </a:rPr>
              <a:t>Access,gh</a:t>
            </a:r>
            <a:r>
              <a:rPr lang="en-GB" sz="1200" kern="1200" baseline="0" dirty="0">
                <a:solidFill>
                  <a:schemeClr val="tx1"/>
                </a:solidFill>
                <a:effectLst/>
                <a:latin typeface="+mn-lt"/>
                <a:ea typeface="+mn-ea"/>
                <a:cs typeface="+mn-cs"/>
              </a:rPr>
              <a:t> just to get people aware of different publishing routes. If it comes up, the average price for an article processing charge (APC) is around $3000.</a:t>
            </a: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Info on green OA and how authors can share/re-use their work: </a:t>
            </a:r>
            <a:r>
              <a:rPr lang="en-GB" sz="1200" u="sng" kern="1200" dirty="0">
                <a:solidFill>
                  <a:schemeClr val="tx1"/>
                </a:solidFill>
                <a:effectLst/>
                <a:latin typeface="+mn-lt"/>
                <a:ea typeface="+mn-ea"/>
                <a:cs typeface="+mn-cs"/>
                <a:hlinkClick r:id="rId3"/>
              </a:rPr>
              <a:t>https://uk.sagepub.com/sites/default/files/author_archiving_policies_and_re-use.pdf</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C6DE0F7A-80F2-4EAF-8238-9522099EC447}" type="slidenum">
              <a:rPr lang="en-GB" smtClean="0"/>
              <a:t>10</a:t>
            </a:fld>
            <a:endParaRPr lang="en-GB"/>
          </a:p>
        </p:txBody>
      </p:sp>
    </p:spTree>
    <p:extLst>
      <p:ext uri="{BB962C8B-B14F-4D97-AF65-F5344CB8AC3E}">
        <p14:creationId xmlns:p14="http://schemas.microsoft.com/office/powerpoint/2010/main" val="9491594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 are more articles than ever before being submitted, so editors are very</a:t>
            </a:r>
            <a:r>
              <a:rPr lang="en-GB" baseline="0" dirty="0"/>
              <a:t> busy people. If the subject is particular niche, then it can take time to find suitable peer-reviewers etc.</a:t>
            </a:r>
            <a:endParaRPr lang="en-GB" dirty="0"/>
          </a:p>
        </p:txBody>
      </p:sp>
      <p:sp>
        <p:nvSpPr>
          <p:cNvPr id="4" name="Slide Number Placeholder 3"/>
          <p:cNvSpPr>
            <a:spLocks noGrp="1"/>
          </p:cNvSpPr>
          <p:nvPr>
            <p:ph type="sldNum" sz="quarter" idx="10"/>
          </p:nvPr>
        </p:nvSpPr>
        <p:spPr/>
        <p:txBody>
          <a:bodyPr/>
          <a:lstStyle/>
          <a:p>
            <a:fld id="{C6DE0F7A-80F2-4EAF-8238-9522099EC447}" type="slidenum">
              <a:rPr lang="en-GB" smtClean="0"/>
              <a:t>14</a:t>
            </a:fld>
            <a:endParaRPr lang="en-GB"/>
          </a:p>
        </p:txBody>
      </p:sp>
    </p:spTree>
    <p:extLst>
      <p:ext uri="{BB962C8B-B14F-4D97-AF65-F5344CB8AC3E}">
        <p14:creationId xmlns:p14="http://schemas.microsoft.com/office/powerpoint/2010/main" val="31315825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SAGE Track is the system we use</a:t>
            </a:r>
            <a:r>
              <a:rPr lang="en-GB" baseline="0" dirty="0"/>
              <a:t> to manage submissions (using the Manuscript Central tech and software).</a:t>
            </a:r>
          </a:p>
          <a:p>
            <a:r>
              <a:rPr lang="en-GB" baseline="0" dirty="0"/>
              <a:t>The first 3 animations on this slide is some screenshots from this system showing various stages of the submission process, </a:t>
            </a:r>
            <a:r>
              <a:rPr lang="en-GB" sz="1200" kern="1200" dirty="0">
                <a:solidFill>
                  <a:schemeClr val="tx1"/>
                </a:solidFill>
                <a:effectLst/>
                <a:latin typeface="+mn-lt"/>
                <a:ea typeface="+mn-ea"/>
                <a:cs typeface="+mn-cs"/>
              </a:rPr>
              <a:t>and you can see the typical submission steps for a journal on SAGE Track on the left hand panel of the first screenshot.</a:t>
            </a:r>
          </a:p>
          <a:p>
            <a:r>
              <a:rPr lang="en-GB" sz="1200" kern="1200" dirty="0">
                <a:solidFill>
                  <a:schemeClr val="tx1"/>
                </a:solidFill>
                <a:effectLst/>
                <a:latin typeface="+mn-lt"/>
                <a:ea typeface="+mn-ea"/>
                <a:cs typeface="+mn-cs"/>
              </a:rPr>
              <a:t>The last screenshot is taken as if I was the author – I can see the status of my submission (could also say things like ‘Awaiting processing’, ‘Awaiting Reviewer Scores’, ‘Awaiting Decision’ </a:t>
            </a:r>
            <a:r>
              <a:rPr lang="en-GB" sz="1200" kern="1200" dirty="0" err="1">
                <a:solidFill>
                  <a:schemeClr val="tx1"/>
                </a:solidFill>
                <a:effectLst/>
                <a:latin typeface="+mn-lt"/>
                <a:ea typeface="+mn-ea"/>
                <a:cs typeface="+mn-cs"/>
              </a:rPr>
              <a:t>etc</a:t>
            </a:r>
            <a:r>
              <a:rPr lang="en-GB" sz="1200" kern="1200" dirty="0">
                <a:solidFill>
                  <a:schemeClr val="tx1"/>
                </a:solidFill>
                <a:effectLst/>
                <a:latin typeface="+mn-lt"/>
                <a:ea typeface="+mn-ea"/>
                <a:cs typeface="+mn-cs"/>
              </a:rPr>
              <a:t>). You can also see any previously submitted papers under ‘Manuscripts with Decisions’.</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80-90%</a:t>
            </a:r>
            <a:r>
              <a:rPr lang="en-GB" sz="1200" kern="1200" baseline="0" dirty="0">
                <a:solidFill>
                  <a:schemeClr val="tx1"/>
                </a:solidFill>
                <a:effectLst/>
                <a:latin typeface="+mn-lt"/>
                <a:ea typeface="+mn-ea"/>
                <a:cs typeface="+mn-cs"/>
              </a:rPr>
              <a:t> of submissions are handled through SAGE Track (the rest would tend to submitted to the journal editor via email). However, in some Arts &amp; Humanities subject areas this may be as a little as 50-60% through SAGE Track.</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6DE0F7A-80F2-4EAF-8238-9522099EC447}" type="slidenum">
              <a:rPr lang="en-GB" smtClean="0"/>
              <a:t>15</a:t>
            </a:fld>
            <a:endParaRPr lang="en-GB"/>
          </a:p>
        </p:txBody>
      </p:sp>
    </p:spTree>
    <p:extLst>
      <p:ext uri="{BB962C8B-B14F-4D97-AF65-F5344CB8AC3E}">
        <p14:creationId xmlns:p14="http://schemas.microsoft.com/office/powerpoint/2010/main" val="18398230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04915706-070A-4707-AA18-DDF1820200B2}" type="slidenum">
              <a:rPr lang="en-GB" smtClean="0"/>
              <a:pPr>
                <a:defRPr/>
              </a:pPr>
              <a:t>16</a:t>
            </a:fld>
            <a:endParaRPr lang="en-GB"/>
          </a:p>
        </p:txBody>
      </p:sp>
    </p:spTree>
    <p:extLst>
      <p:ext uri="{BB962C8B-B14F-4D97-AF65-F5344CB8AC3E}">
        <p14:creationId xmlns:p14="http://schemas.microsoft.com/office/powerpoint/2010/main" val="8218253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Start Slide">
    <p:bg>
      <p:bgPr>
        <a:solidFill>
          <a:schemeClr val="tx2"/>
        </a:solidFill>
        <a:effectLst/>
      </p:bgPr>
    </p:bg>
    <p:spTree>
      <p:nvGrpSpPr>
        <p:cNvPr id="1" name=""/>
        <p:cNvGrpSpPr/>
        <p:nvPr/>
      </p:nvGrpSpPr>
      <p:grpSpPr>
        <a:xfrm>
          <a:off x="0" y="0"/>
          <a:ext cx="0" cy="0"/>
          <a:chOff x="0" y="0"/>
          <a:chExt cx="0" cy="0"/>
        </a:xfrm>
      </p:grpSpPr>
      <p:sp>
        <p:nvSpPr>
          <p:cNvPr id="9" name="TextBox 8"/>
          <p:cNvSpPr txBox="1"/>
          <p:nvPr/>
        </p:nvSpPr>
        <p:spPr>
          <a:xfrm>
            <a:off x="369359" y="6391166"/>
            <a:ext cx="7008779" cy="297454"/>
          </a:xfrm>
          <a:prstGeom prst="rect">
            <a:avLst/>
          </a:prstGeom>
          <a:noFill/>
        </p:spPr>
        <p:txBody>
          <a:bodyPr wrap="square" rtlCol="0">
            <a:spAutoFit/>
          </a:bodyPr>
          <a:lstStyle/>
          <a:p>
            <a:r>
              <a:rPr lang="en-GB" sz="1333" dirty="0">
                <a:solidFill>
                  <a:schemeClr val="bg1"/>
                </a:solidFill>
              </a:rPr>
              <a:t>Los Angeles | London | New Delhi | Singapore | Washington DC | Melbourne | Toronto</a:t>
            </a:r>
          </a:p>
        </p:txBody>
      </p:sp>
      <p:sp>
        <p:nvSpPr>
          <p:cNvPr id="3" name="Text Placeholder 2"/>
          <p:cNvSpPr>
            <a:spLocks noGrp="1"/>
          </p:cNvSpPr>
          <p:nvPr>
            <p:ph type="body" sz="quarter" idx="10" hasCustomPrompt="1"/>
          </p:nvPr>
        </p:nvSpPr>
        <p:spPr>
          <a:xfrm>
            <a:off x="480484" y="1315933"/>
            <a:ext cx="11358128" cy="1935572"/>
          </a:xfrm>
          <a:prstGeom prst="rect">
            <a:avLst/>
          </a:prstGeom>
        </p:spPr>
        <p:txBody>
          <a:bodyPr anchor="t" anchorCtr="0">
            <a:spAutoFit/>
          </a:bodyPr>
          <a:lstStyle>
            <a:lvl1pPr marL="0" indent="0" algn="r">
              <a:lnSpc>
                <a:spcPts val="7066"/>
              </a:lnSpc>
              <a:buNone/>
              <a:defRPr sz="6667" b="1">
                <a:solidFill>
                  <a:schemeClr val="bg1"/>
                </a:solidFill>
              </a:defRPr>
            </a:lvl1pPr>
            <a:lvl2pPr marL="609585" indent="0">
              <a:buNone/>
              <a:defRPr/>
            </a:lvl2pPr>
            <a:lvl3pPr marL="1219170" indent="0">
              <a:buNone/>
              <a:defRPr/>
            </a:lvl3pPr>
            <a:lvl4pPr marL="1828754" indent="0">
              <a:buNone/>
              <a:defRPr/>
            </a:lvl4pPr>
            <a:lvl5pPr marL="2438339" indent="0">
              <a:buNone/>
              <a:defRPr/>
            </a:lvl5pPr>
          </a:lstStyle>
          <a:p>
            <a:pPr lvl="0"/>
            <a:r>
              <a:rPr lang="en-US" dirty="0"/>
              <a:t>Click to edit Master text styles</a:t>
            </a:r>
          </a:p>
        </p:txBody>
      </p:sp>
      <p:pic>
        <p:nvPicPr>
          <p:cNvPr id="8" name="Picture 3" descr="M:\TEMPLATES\SLIDE SHOWS\POWERPOINT TEMPLATE\2017\SAGE Publishing Logo_white_300pp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19360" y="6068349"/>
            <a:ext cx="1628457" cy="614512"/>
          </a:xfrm>
          <a:prstGeom prst="rect">
            <a:avLst/>
          </a:prstGeom>
          <a:noFill/>
          <a:extLst>
            <a:ext uri="{909E8E84-426E-40dd-AFC4-6F175D3DCCD1}">
              <a14:hiddenFill xmlns:a14="http://schemas.microsoft.com/office/drawing/2010/main">
                <a:solidFill>
                  <a:srgbClr val="FFFFFF"/>
                </a:solidFill>
              </a14:hiddenFill>
            </a:ext>
          </a:extLst>
        </p:spPr>
      </p:pic>
      <p:sp>
        <p:nvSpPr>
          <p:cNvPr id="4" name="Text Placeholder 3"/>
          <p:cNvSpPr>
            <a:spLocks noGrp="1"/>
          </p:cNvSpPr>
          <p:nvPr>
            <p:ph type="body" sz="quarter" idx="11"/>
          </p:nvPr>
        </p:nvSpPr>
        <p:spPr>
          <a:xfrm>
            <a:off x="480485" y="3380316"/>
            <a:ext cx="11358033" cy="707886"/>
          </a:xfrm>
          <a:prstGeom prst="rect">
            <a:avLst/>
          </a:prstGeom>
        </p:spPr>
        <p:txBody>
          <a:bodyPr>
            <a:spAutoFit/>
          </a:bodyPr>
          <a:lstStyle>
            <a:lvl1pPr marL="0" indent="0" algn="r">
              <a:buNone/>
              <a:defRPr sz="4000">
                <a:solidFill>
                  <a:schemeClr val="bg1"/>
                </a:solidFill>
              </a:defRPr>
            </a:lvl1pPr>
            <a:lvl2pPr marL="609585" indent="0" algn="r">
              <a:buNone/>
              <a:defRPr>
                <a:solidFill>
                  <a:schemeClr val="bg1"/>
                </a:solidFill>
              </a:defRPr>
            </a:lvl2pPr>
            <a:lvl3pPr marL="1219170" indent="0" algn="r">
              <a:buNone/>
              <a:defRPr>
                <a:solidFill>
                  <a:schemeClr val="bg1"/>
                </a:solidFill>
              </a:defRPr>
            </a:lvl3pPr>
            <a:lvl4pPr marL="1828754" indent="0" algn="r">
              <a:buNone/>
              <a:defRPr>
                <a:solidFill>
                  <a:schemeClr val="bg1"/>
                </a:solidFill>
              </a:defRPr>
            </a:lvl4pPr>
            <a:lvl5pPr marL="2438339" indent="0" algn="r">
              <a:buNone/>
              <a:defRPr>
                <a:solidFill>
                  <a:schemeClr val="bg1"/>
                </a:solidFill>
              </a:defRPr>
            </a:lvl5pPr>
          </a:lstStyle>
          <a:p>
            <a:pPr lvl="0"/>
            <a:r>
              <a:rPr lang="en-US"/>
              <a:t>Edit Master text styles</a:t>
            </a:r>
          </a:p>
        </p:txBody>
      </p:sp>
    </p:spTree>
    <p:extLst>
      <p:ext uri="{BB962C8B-B14F-4D97-AF65-F5344CB8AC3E}">
        <p14:creationId xmlns:p14="http://schemas.microsoft.com/office/powerpoint/2010/main" val="23555760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21288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bg>
      <p:bgPr>
        <a:solidFill>
          <a:schemeClr val="accent1"/>
        </a:solidFill>
        <a:effectLst/>
      </p:bgPr>
    </p:bg>
    <p:spTree>
      <p:nvGrpSpPr>
        <p:cNvPr id="1" name=""/>
        <p:cNvGrpSpPr/>
        <p:nvPr/>
      </p:nvGrpSpPr>
      <p:grpSpPr>
        <a:xfrm>
          <a:off x="0" y="0"/>
          <a:ext cx="0" cy="0"/>
          <a:chOff x="0" y="0"/>
          <a:chExt cx="0" cy="0"/>
        </a:xfrm>
      </p:grpSpPr>
      <p:pic>
        <p:nvPicPr>
          <p:cNvPr id="7" name="Picture 3" descr="M:\TEMPLATES\SLIDE SHOWS\POWERPOINT TEMPLATE\2017\SAGE Publishing Logo_white_300pp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19360" y="6068349"/>
            <a:ext cx="1628457" cy="614512"/>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369359" y="6391166"/>
            <a:ext cx="7008779" cy="297454"/>
          </a:xfrm>
          <a:prstGeom prst="rect">
            <a:avLst/>
          </a:prstGeom>
          <a:noFill/>
        </p:spPr>
        <p:txBody>
          <a:bodyPr wrap="square" rtlCol="0">
            <a:spAutoFit/>
          </a:bodyPr>
          <a:lstStyle/>
          <a:p>
            <a:r>
              <a:rPr lang="en-GB" sz="1333" dirty="0">
                <a:solidFill>
                  <a:schemeClr val="bg1"/>
                </a:solidFill>
              </a:rPr>
              <a:t>Los Angeles | London | New Delhi | Singapore | Washington DC | Melbourne | Toronto</a:t>
            </a:r>
          </a:p>
        </p:txBody>
      </p:sp>
      <p:sp>
        <p:nvSpPr>
          <p:cNvPr id="6" name="Title 1">
            <a:extLst>
              <a:ext uri="{FF2B5EF4-FFF2-40B4-BE49-F238E27FC236}">
                <a16:creationId xmlns:a16="http://schemas.microsoft.com/office/drawing/2014/main" xmlns="" id="{0D3AAE55-06BB-DE45-B205-DA6BAB45E73B}"/>
              </a:ext>
            </a:extLst>
          </p:cNvPr>
          <p:cNvSpPr>
            <a:spLocks noGrp="1"/>
          </p:cNvSpPr>
          <p:nvPr>
            <p:ph type="ctrTitle"/>
          </p:nvPr>
        </p:nvSpPr>
        <p:spPr>
          <a:xfrm>
            <a:off x="914400" y="1625599"/>
            <a:ext cx="10363200" cy="978045"/>
          </a:xfrm>
          <a:prstGeom prst="rect">
            <a:avLst/>
          </a:prstGeom>
        </p:spPr>
        <p:txBody>
          <a:bodyPr>
            <a:spAutoFit/>
          </a:bodyPr>
          <a:lstStyle>
            <a:lvl1pPr algn="l">
              <a:lnSpc>
                <a:spcPts val="6667"/>
              </a:lnSpc>
              <a:defRPr sz="6267">
                <a:solidFill>
                  <a:schemeClr val="bg1"/>
                </a:solidFill>
              </a:defRPr>
            </a:lvl1pPr>
          </a:lstStyle>
          <a:p>
            <a:r>
              <a:rPr lang="en-US"/>
              <a:t>Click to edit Master title style</a:t>
            </a:r>
            <a:endParaRPr lang="en-US" dirty="0"/>
          </a:p>
        </p:txBody>
      </p:sp>
      <p:sp>
        <p:nvSpPr>
          <p:cNvPr id="9" name="Subtitle 2">
            <a:extLst>
              <a:ext uri="{FF2B5EF4-FFF2-40B4-BE49-F238E27FC236}">
                <a16:creationId xmlns:a16="http://schemas.microsoft.com/office/drawing/2014/main" xmlns="" id="{7DEBAF30-8A1F-774C-B779-85A44E4B119C}"/>
              </a:ext>
            </a:extLst>
          </p:cNvPr>
          <p:cNvSpPr>
            <a:spLocks noGrp="1"/>
          </p:cNvSpPr>
          <p:nvPr>
            <p:ph type="subTitle" idx="1"/>
          </p:nvPr>
        </p:nvSpPr>
        <p:spPr>
          <a:xfrm>
            <a:off x="914400" y="3001079"/>
            <a:ext cx="10363200" cy="720710"/>
          </a:xfrm>
          <a:prstGeom prst="rect">
            <a:avLst/>
          </a:prstGeom>
        </p:spPr>
        <p:txBody>
          <a:bodyPr>
            <a:spAutoFit/>
          </a:bodyPr>
          <a:lstStyle>
            <a:lvl1pPr marL="0" indent="0" algn="l">
              <a:lnSpc>
                <a:spcPts val="4933"/>
              </a:lnSpc>
              <a:buNone/>
              <a:defRPr sz="4533">
                <a:solidFill>
                  <a:schemeClr val="bg1"/>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1454728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52AA4AF1-8822-444F-BFFE-D8B97B03A244}"/>
              </a:ext>
            </a:extLst>
          </p:cNvPr>
          <p:cNvSpPr>
            <a:spLocks noGrp="1"/>
          </p:cNvSpPr>
          <p:nvPr>
            <p:ph type="ctrTitle"/>
          </p:nvPr>
        </p:nvSpPr>
        <p:spPr>
          <a:xfrm>
            <a:off x="914400" y="1625599"/>
            <a:ext cx="10363200" cy="978045"/>
          </a:xfrm>
          <a:prstGeom prst="rect">
            <a:avLst/>
          </a:prstGeom>
        </p:spPr>
        <p:txBody>
          <a:bodyPr>
            <a:spAutoFit/>
          </a:bodyPr>
          <a:lstStyle>
            <a:lvl1pPr algn="l">
              <a:lnSpc>
                <a:spcPts val="6667"/>
              </a:lnSpc>
              <a:defRPr sz="6267">
                <a:solidFill>
                  <a:schemeClr val="tx2"/>
                </a:solidFill>
              </a:defRPr>
            </a:lvl1pPr>
          </a:lstStyle>
          <a:p>
            <a:r>
              <a:rPr lang="en-US"/>
              <a:t>Click to edit Master title style</a:t>
            </a:r>
            <a:endParaRPr lang="en-US" dirty="0"/>
          </a:p>
        </p:txBody>
      </p:sp>
      <p:sp>
        <p:nvSpPr>
          <p:cNvPr id="9" name="Subtitle 2">
            <a:extLst>
              <a:ext uri="{FF2B5EF4-FFF2-40B4-BE49-F238E27FC236}">
                <a16:creationId xmlns:a16="http://schemas.microsoft.com/office/drawing/2014/main" xmlns="" id="{EC436466-B7D0-7B41-B446-DE58429FB61F}"/>
              </a:ext>
            </a:extLst>
          </p:cNvPr>
          <p:cNvSpPr>
            <a:spLocks noGrp="1"/>
          </p:cNvSpPr>
          <p:nvPr>
            <p:ph type="subTitle" idx="1"/>
          </p:nvPr>
        </p:nvSpPr>
        <p:spPr>
          <a:xfrm>
            <a:off x="914400" y="3001079"/>
            <a:ext cx="10363200" cy="720710"/>
          </a:xfrm>
          <a:prstGeom prst="rect">
            <a:avLst/>
          </a:prstGeom>
        </p:spPr>
        <p:txBody>
          <a:bodyPr>
            <a:spAutoFit/>
          </a:bodyPr>
          <a:lstStyle>
            <a:lvl1pPr marL="0" indent="0" algn="l">
              <a:lnSpc>
                <a:spcPts val="4933"/>
              </a:lnSpc>
              <a:buNone/>
              <a:defRPr sz="4533">
                <a:solidFill>
                  <a:schemeClr val="accent1"/>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2470937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CCDDA6B0-CCDA-494B-9FF5-5AF8379779E4}"/>
              </a:ext>
            </a:extLst>
          </p:cNvPr>
          <p:cNvSpPr>
            <a:spLocks noGrp="1"/>
          </p:cNvSpPr>
          <p:nvPr>
            <p:ph type="title"/>
          </p:nvPr>
        </p:nvSpPr>
        <p:spPr>
          <a:xfrm>
            <a:off x="609600" y="569471"/>
            <a:ext cx="10972800" cy="748988"/>
          </a:xfrm>
          <a:prstGeom prst="rect">
            <a:avLst/>
          </a:prstGeom>
        </p:spPr>
        <p:txBody>
          <a:bodyPr>
            <a:spAutoFit/>
          </a:bodyPr>
          <a:lstStyle>
            <a:lvl1pPr algn="l">
              <a:defRPr sz="4267"/>
            </a:lvl1pPr>
          </a:lstStyle>
          <a:p>
            <a:r>
              <a:rPr lang="en-US"/>
              <a:t>Click to edit Master title style</a:t>
            </a:r>
            <a:endParaRPr lang="en-US" dirty="0"/>
          </a:p>
        </p:txBody>
      </p:sp>
      <p:sp>
        <p:nvSpPr>
          <p:cNvPr id="7" name="Content Placeholder 2">
            <a:extLst>
              <a:ext uri="{FF2B5EF4-FFF2-40B4-BE49-F238E27FC236}">
                <a16:creationId xmlns:a16="http://schemas.microsoft.com/office/drawing/2014/main" xmlns="" id="{655BD104-9DDA-A245-B0A5-9B87747DE896}"/>
              </a:ext>
            </a:extLst>
          </p:cNvPr>
          <p:cNvSpPr>
            <a:spLocks noGrp="1"/>
          </p:cNvSpPr>
          <p:nvPr>
            <p:ph idx="13" hasCustomPrompt="1"/>
          </p:nvPr>
        </p:nvSpPr>
        <p:spPr>
          <a:xfrm>
            <a:off x="609603" y="1780989"/>
            <a:ext cx="10972797" cy="4321107"/>
          </a:xfrm>
          <a:prstGeom prst="rect">
            <a:avLst/>
          </a:prstGeom>
        </p:spPr>
        <p:txBody>
          <a:bodyPr>
            <a:normAutofit/>
          </a:bodyPr>
          <a:lstStyle>
            <a:lvl1pPr>
              <a:defRPr sz="2667">
                <a:solidFill>
                  <a:schemeClr val="tx1">
                    <a:lumMod val="50000"/>
                    <a:lumOff val="50000"/>
                  </a:schemeClr>
                </a:solidFill>
              </a:defRPr>
            </a:lvl1pPr>
            <a:lvl2pPr>
              <a:defRPr sz="2133">
                <a:solidFill>
                  <a:schemeClr val="tx1">
                    <a:lumMod val="50000"/>
                    <a:lumOff val="50000"/>
                  </a:schemeClr>
                </a:solidFill>
              </a:defRPr>
            </a:lvl2pPr>
            <a:lvl3pPr>
              <a:defRPr sz="1867">
                <a:solidFill>
                  <a:schemeClr val="tx1">
                    <a:lumMod val="50000"/>
                    <a:lumOff val="50000"/>
                  </a:schemeClr>
                </a:solidFill>
              </a:defRPr>
            </a:lvl3pPr>
            <a:lvl4pPr>
              <a:defRPr sz="1600">
                <a:solidFill>
                  <a:schemeClr val="tx1">
                    <a:lumMod val="50000"/>
                    <a:lumOff val="50000"/>
                  </a:schemeClr>
                </a:solidFill>
              </a:defRPr>
            </a:lvl4pPr>
            <a:lvl5pPr>
              <a:defRPr sz="1600">
                <a:solidFill>
                  <a:schemeClr val="tx1">
                    <a:lumMod val="50000"/>
                    <a:lumOff val="50000"/>
                  </a:schemeClr>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3960706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peech bubble right">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a:xfrm>
            <a:off x="7988300" y="1916832"/>
            <a:ext cx="3594099" cy="1867768"/>
          </a:xfrm>
          <a:prstGeom prst="wedgeRoundRectCallout">
            <a:avLst>
              <a:gd name="adj1" fmla="val 8962"/>
              <a:gd name="adj2" fmla="val 85240"/>
              <a:gd name="adj3" fmla="val 16667"/>
            </a:avLst>
          </a:prstGeom>
          <a:solidFill>
            <a:schemeClr val="tx2"/>
          </a:solidFill>
          <a:ln>
            <a:noFill/>
          </a:ln>
        </p:spPr>
        <p:txBody>
          <a:bodyPr lIns="180000" tIns="180000" rIns="180000" bIns="180000" anchor="ctr" anchorCtr="0">
            <a:noAutofit/>
          </a:bodyPr>
          <a:lstStyle>
            <a:lvl1pPr marL="0" indent="0" algn="r">
              <a:buFontTx/>
              <a:buNone/>
              <a:defRPr sz="3200" b="1">
                <a:solidFill>
                  <a:schemeClr val="bg1"/>
                </a:solidFill>
              </a:defRPr>
            </a:lvl1pPr>
          </a:lstStyle>
          <a:p>
            <a:pPr lvl="0"/>
            <a:r>
              <a:rPr lang="en-US"/>
              <a:t>Edit Master text styles</a:t>
            </a:r>
          </a:p>
        </p:txBody>
      </p:sp>
      <p:sp>
        <p:nvSpPr>
          <p:cNvPr id="7" name="Title 1">
            <a:extLst>
              <a:ext uri="{FF2B5EF4-FFF2-40B4-BE49-F238E27FC236}">
                <a16:creationId xmlns:a16="http://schemas.microsoft.com/office/drawing/2014/main" xmlns="" id="{D0A092D7-0A8D-854A-B0AE-014E21860BDA}"/>
              </a:ext>
            </a:extLst>
          </p:cNvPr>
          <p:cNvSpPr>
            <a:spLocks noGrp="1"/>
          </p:cNvSpPr>
          <p:nvPr>
            <p:ph type="title"/>
          </p:nvPr>
        </p:nvSpPr>
        <p:spPr>
          <a:xfrm>
            <a:off x="609600" y="569471"/>
            <a:ext cx="10972800" cy="748988"/>
          </a:xfrm>
          <a:prstGeom prst="rect">
            <a:avLst/>
          </a:prstGeom>
        </p:spPr>
        <p:txBody>
          <a:bodyPr>
            <a:spAutoFit/>
          </a:bodyPr>
          <a:lstStyle>
            <a:lvl1pPr algn="l">
              <a:defRPr sz="4267"/>
            </a:lvl1pPr>
          </a:lstStyle>
          <a:p>
            <a:r>
              <a:rPr lang="en-US"/>
              <a:t>Click to edit Master title style</a:t>
            </a:r>
            <a:endParaRPr lang="en-US" dirty="0"/>
          </a:p>
        </p:txBody>
      </p:sp>
      <p:sp>
        <p:nvSpPr>
          <p:cNvPr id="12" name="Content Placeholder 2">
            <a:extLst>
              <a:ext uri="{FF2B5EF4-FFF2-40B4-BE49-F238E27FC236}">
                <a16:creationId xmlns:a16="http://schemas.microsoft.com/office/drawing/2014/main" xmlns="" id="{6B270EF0-FBA9-B747-8E0C-1FB94467BD87}"/>
              </a:ext>
            </a:extLst>
          </p:cNvPr>
          <p:cNvSpPr>
            <a:spLocks noGrp="1"/>
          </p:cNvSpPr>
          <p:nvPr>
            <p:ph idx="13" hasCustomPrompt="1"/>
          </p:nvPr>
        </p:nvSpPr>
        <p:spPr>
          <a:xfrm>
            <a:off x="609603" y="1780989"/>
            <a:ext cx="6196312" cy="4321107"/>
          </a:xfrm>
          <a:prstGeom prst="rect">
            <a:avLst/>
          </a:prstGeom>
        </p:spPr>
        <p:txBody>
          <a:bodyPr>
            <a:normAutofit/>
          </a:bodyPr>
          <a:lstStyle>
            <a:lvl1pPr>
              <a:defRPr sz="2667">
                <a:solidFill>
                  <a:schemeClr val="tx1">
                    <a:lumMod val="50000"/>
                    <a:lumOff val="50000"/>
                  </a:schemeClr>
                </a:solidFill>
              </a:defRPr>
            </a:lvl1pPr>
            <a:lvl2pPr>
              <a:defRPr sz="2133">
                <a:solidFill>
                  <a:schemeClr val="tx1">
                    <a:lumMod val="50000"/>
                    <a:lumOff val="50000"/>
                  </a:schemeClr>
                </a:solidFill>
              </a:defRPr>
            </a:lvl2pPr>
            <a:lvl3pPr>
              <a:defRPr sz="1867">
                <a:solidFill>
                  <a:schemeClr val="tx1">
                    <a:lumMod val="50000"/>
                    <a:lumOff val="50000"/>
                  </a:schemeClr>
                </a:solidFill>
              </a:defRPr>
            </a:lvl3pPr>
            <a:lvl4pPr>
              <a:defRPr sz="1600">
                <a:solidFill>
                  <a:schemeClr val="tx1">
                    <a:lumMod val="50000"/>
                    <a:lumOff val="50000"/>
                  </a:schemeClr>
                </a:solidFill>
              </a:defRPr>
            </a:lvl4pPr>
            <a:lvl5pPr>
              <a:defRPr sz="1600">
                <a:solidFill>
                  <a:schemeClr val="tx1">
                    <a:lumMod val="50000"/>
                    <a:lumOff val="50000"/>
                  </a:schemeClr>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4235243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peech bubble left">
    <p:spTree>
      <p:nvGrpSpPr>
        <p:cNvPr id="1" name=""/>
        <p:cNvGrpSpPr/>
        <p:nvPr/>
      </p:nvGrpSpPr>
      <p:grpSpPr>
        <a:xfrm>
          <a:off x="0" y="0"/>
          <a:ext cx="0" cy="0"/>
          <a:chOff x="0" y="0"/>
          <a:chExt cx="0" cy="0"/>
        </a:xfrm>
      </p:grpSpPr>
      <p:sp>
        <p:nvSpPr>
          <p:cNvPr id="10" name="Text Placeholder 8"/>
          <p:cNvSpPr>
            <a:spLocks noGrp="1"/>
          </p:cNvSpPr>
          <p:nvPr>
            <p:ph type="body" sz="quarter" idx="11" hasCustomPrompt="1"/>
          </p:nvPr>
        </p:nvSpPr>
        <p:spPr>
          <a:xfrm>
            <a:off x="609600" y="1914268"/>
            <a:ext cx="3594099" cy="1867768"/>
          </a:xfrm>
          <a:prstGeom prst="wedgeRoundRectCallout">
            <a:avLst>
              <a:gd name="adj1" fmla="val -7999"/>
              <a:gd name="adj2" fmla="val 77761"/>
              <a:gd name="adj3" fmla="val 16667"/>
            </a:avLst>
          </a:prstGeom>
          <a:solidFill>
            <a:schemeClr val="tx2"/>
          </a:solidFill>
          <a:ln>
            <a:noFill/>
          </a:ln>
        </p:spPr>
        <p:txBody>
          <a:bodyPr lIns="180000" tIns="180000" rIns="180000" bIns="180000" anchor="ctr" anchorCtr="0">
            <a:noAutofit/>
          </a:bodyPr>
          <a:lstStyle>
            <a:lvl1pPr marL="0" indent="0">
              <a:buFontTx/>
              <a:buNone/>
              <a:defRPr sz="3200" b="1">
                <a:solidFill>
                  <a:schemeClr val="bg1"/>
                </a:solidFill>
              </a:defRPr>
            </a:lvl1pPr>
          </a:lstStyle>
          <a:p>
            <a:pPr lvl="0"/>
            <a:r>
              <a:rPr lang="en-GB" dirty="0"/>
              <a:t>Click to edit Master text styles</a:t>
            </a:r>
          </a:p>
        </p:txBody>
      </p:sp>
      <p:sp>
        <p:nvSpPr>
          <p:cNvPr id="11" name="Title 1">
            <a:extLst>
              <a:ext uri="{FF2B5EF4-FFF2-40B4-BE49-F238E27FC236}">
                <a16:creationId xmlns:a16="http://schemas.microsoft.com/office/drawing/2014/main" xmlns="" id="{C78BD00A-0D6D-5B41-BD17-EA80610BE8F1}"/>
              </a:ext>
            </a:extLst>
          </p:cNvPr>
          <p:cNvSpPr>
            <a:spLocks noGrp="1"/>
          </p:cNvSpPr>
          <p:nvPr>
            <p:ph type="title"/>
          </p:nvPr>
        </p:nvSpPr>
        <p:spPr>
          <a:xfrm>
            <a:off x="609600" y="569471"/>
            <a:ext cx="10972800" cy="748988"/>
          </a:xfrm>
          <a:prstGeom prst="rect">
            <a:avLst/>
          </a:prstGeom>
        </p:spPr>
        <p:txBody>
          <a:bodyPr>
            <a:spAutoFit/>
          </a:bodyPr>
          <a:lstStyle>
            <a:lvl1pPr algn="l">
              <a:defRPr sz="4267"/>
            </a:lvl1pPr>
          </a:lstStyle>
          <a:p>
            <a:r>
              <a:rPr lang="en-US"/>
              <a:t>Click to edit Master title style</a:t>
            </a:r>
            <a:endParaRPr lang="en-US" dirty="0"/>
          </a:p>
        </p:txBody>
      </p:sp>
      <p:sp>
        <p:nvSpPr>
          <p:cNvPr id="12" name="Content Placeholder 2">
            <a:extLst>
              <a:ext uri="{FF2B5EF4-FFF2-40B4-BE49-F238E27FC236}">
                <a16:creationId xmlns:a16="http://schemas.microsoft.com/office/drawing/2014/main" xmlns="" id="{2E288CDF-D218-F94E-A4EB-33351231A4C1}"/>
              </a:ext>
            </a:extLst>
          </p:cNvPr>
          <p:cNvSpPr>
            <a:spLocks noGrp="1"/>
          </p:cNvSpPr>
          <p:nvPr>
            <p:ph idx="12" hasCustomPrompt="1"/>
          </p:nvPr>
        </p:nvSpPr>
        <p:spPr>
          <a:xfrm>
            <a:off x="5386088" y="1780989"/>
            <a:ext cx="6196312" cy="4321107"/>
          </a:xfrm>
          <a:prstGeom prst="rect">
            <a:avLst/>
          </a:prstGeom>
        </p:spPr>
        <p:txBody>
          <a:bodyPr>
            <a:normAutofit/>
          </a:bodyPr>
          <a:lstStyle>
            <a:lvl1pPr>
              <a:defRPr sz="2667">
                <a:solidFill>
                  <a:schemeClr val="tx1">
                    <a:lumMod val="50000"/>
                    <a:lumOff val="50000"/>
                  </a:schemeClr>
                </a:solidFill>
              </a:defRPr>
            </a:lvl1pPr>
            <a:lvl2pPr>
              <a:defRPr sz="2133">
                <a:solidFill>
                  <a:schemeClr val="tx1">
                    <a:lumMod val="50000"/>
                    <a:lumOff val="50000"/>
                  </a:schemeClr>
                </a:solidFill>
              </a:defRPr>
            </a:lvl2pPr>
            <a:lvl3pPr>
              <a:defRPr sz="1867">
                <a:solidFill>
                  <a:schemeClr val="tx1">
                    <a:lumMod val="50000"/>
                    <a:lumOff val="50000"/>
                  </a:schemeClr>
                </a:solidFill>
              </a:defRPr>
            </a:lvl3pPr>
            <a:lvl4pPr>
              <a:defRPr sz="1600">
                <a:solidFill>
                  <a:schemeClr val="tx1">
                    <a:lumMod val="50000"/>
                    <a:lumOff val="50000"/>
                  </a:schemeClr>
                </a:solidFill>
              </a:defRPr>
            </a:lvl4pPr>
            <a:lvl5pPr>
              <a:defRPr sz="1600">
                <a:solidFill>
                  <a:schemeClr val="tx1">
                    <a:lumMod val="50000"/>
                    <a:lumOff val="50000"/>
                  </a:schemeClr>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1038235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lue Box">
    <p:spTree>
      <p:nvGrpSpPr>
        <p:cNvPr id="1" name=""/>
        <p:cNvGrpSpPr/>
        <p:nvPr/>
      </p:nvGrpSpPr>
      <p:grpSpPr>
        <a:xfrm>
          <a:off x="0" y="0"/>
          <a:ext cx="0" cy="0"/>
          <a:chOff x="0" y="0"/>
          <a:chExt cx="0" cy="0"/>
        </a:xfrm>
      </p:grpSpPr>
      <p:sp>
        <p:nvSpPr>
          <p:cNvPr id="17" name="Text Placeholder 16"/>
          <p:cNvSpPr>
            <a:spLocks noGrp="1"/>
          </p:cNvSpPr>
          <p:nvPr>
            <p:ph type="body" sz="quarter" idx="10"/>
          </p:nvPr>
        </p:nvSpPr>
        <p:spPr>
          <a:xfrm>
            <a:off x="1175398" y="901700"/>
            <a:ext cx="9841209" cy="4343400"/>
          </a:xfrm>
          <a:prstGeom prst="roundRect">
            <a:avLst>
              <a:gd name="adj" fmla="val 9731"/>
            </a:avLst>
          </a:prstGeom>
          <a:solidFill>
            <a:schemeClr val="accent1">
              <a:alpha val="75000"/>
            </a:schemeClr>
          </a:solidFill>
          <a:ln>
            <a:noFill/>
          </a:ln>
        </p:spPr>
        <p:style>
          <a:lnRef idx="2">
            <a:schemeClr val="dk1"/>
          </a:lnRef>
          <a:fillRef idx="1">
            <a:schemeClr val="lt1"/>
          </a:fillRef>
          <a:effectRef idx="0">
            <a:schemeClr val="dk1"/>
          </a:effectRef>
          <a:fontRef idx="none"/>
        </p:style>
        <p:txBody>
          <a:bodyPr wrap="square" lIns="365760" tIns="274320" rIns="365760" bIns="274320">
            <a:normAutofit/>
          </a:bodyPr>
          <a:lstStyle>
            <a:lvl1pPr marL="0" indent="0">
              <a:buNone/>
              <a:defRPr sz="3600">
                <a:solidFill>
                  <a:schemeClr val="bg1"/>
                </a:solidFill>
              </a:defRPr>
            </a:lvl1pPr>
            <a:lvl2pPr>
              <a:buNone/>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p:txBody>
      </p:sp>
    </p:spTree>
    <p:extLst>
      <p:ext uri="{BB962C8B-B14F-4D97-AF65-F5344CB8AC3E}">
        <p14:creationId xmlns:p14="http://schemas.microsoft.com/office/powerpoint/2010/main" val="97703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Venn diagram">
    <p:spTree>
      <p:nvGrpSpPr>
        <p:cNvPr id="1" name=""/>
        <p:cNvGrpSpPr/>
        <p:nvPr/>
      </p:nvGrpSpPr>
      <p:grpSpPr>
        <a:xfrm>
          <a:off x="0" y="0"/>
          <a:ext cx="0" cy="0"/>
          <a:chOff x="0" y="0"/>
          <a:chExt cx="0" cy="0"/>
        </a:xfrm>
      </p:grpSpPr>
      <p:pic>
        <p:nvPicPr>
          <p:cNvPr id="55" name="Picture 5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58363" y="262757"/>
            <a:ext cx="9475275" cy="5843440"/>
          </a:xfrm>
          <a:prstGeom prst="rect">
            <a:avLst/>
          </a:prstGeom>
        </p:spPr>
      </p:pic>
    </p:spTree>
    <p:extLst>
      <p:ext uri="{BB962C8B-B14F-4D97-AF65-F5344CB8AC3E}">
        <p14:creationId xmlns:p14="http://schemas.microsoft.com/office/powerpoint/2010/main" val="4231739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lue Background">
    <p:bg>
      <p:bgPr>
        <a:solidFill>
          <a:schemeClr val="accent1"/>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xmlns="" id="{0D3596AD-6C18-6143-A974-8F273572415C}"/>
              </a:ext>
            </a:extLst>
          </p:cNvPr>
          <p:cNvSpPr>
            <a:spLocks noGrp="1"/>
          </p:cNvSpPr>
          <p:nvPr>
            <p:ph type="title"/>
          </p:nvPr>
        </p:nvSpPr>
        <p:spPr>
          <a:xfrm>
            <a:off x="609600" y="569471"/>
            <a:ext cx="10972800" cy="748988"/>
          </a:xfrm>
          <a:prstGeom prst="rect">
            <a:avLst/>
          </a:prstGeom>
        </p:spPr>
        <p:txBody>
          <a:bodyPr>
            <a:spAutoFit/>
          </a:bodyPr>
          <a:lstStyle>
            <a:lvl1pPr algn="l">
              <a:defRPr sz="4267">
                <a:solidFill>
                  <a:schemeClr val="bg1"/>
                </a:solidFill>
              </a:defRPr>
            </a:lvl1pPr>
          </a:lstStyle>
          <a:p>
            <a:r>
              <a:rPr lang="en-US"/>
              <a:t>Click to edit Master title style</a:t>
            </a:r>
            <a:endParaRPr lang="en-US" dirty="0"/>
          </a:p>
        </p:txBody>
      </p:sp>
      <p:sp>
        <p:nvSpPr>
          <p:cNvPr id="6" name="Content Placeholder 2">
            <a:extLst>
              <a:ext uri="{FF2B5EF4-FFF2-40B4-BE49-F238E27FC236}">
                <a16:creationId xmlns:a16="http://schemas.microsoft.com/office/drawing/2014/main" xmlns="" id="{9B649B07-95AC-3C49-AC48-56F9F369DF4B}"/>
              </a:ext>
            </a:extLst>
          </p:cNvPr>
          <p:cNvSpPr>
            <a:spLocks noGrp="1"/>
          </p:cNvSpPr>
          <p:nvPr>
            <p:ph idx="1" hasCustomPrompt="1"/>
          </p:nvPr>
        </p:nvSpPr>
        <p:spPr>
          <a:xfrm>
            <a:off x="609600" y="1780989"/>
            <a:ext cx="10972800" cy="4171576"/>
          </a:xfrm>
          <a:prstGeom prst="rect">
            <a:avLst/>
          </a:prstGeom>
        </p:spPr>
        <p:txBody>
          <a:bodyPr>
            <a:normAutofit/>
          </a:bodyPr>
          <a:lstStyle>
            <a:lvl1pPr>
              <a:defRPr sz="2667">
                <a:solidFill>
                  <a:schemeClr val="bg1"/>
                </a:solidFill>
              </a:defRPr>
            </a:lvl1pPr>
            <a:lvl2pPr>
              <a:defRPr sz="2133">
                <a:solidFill>
                  <a:schemeClr val="bg1"/>
                </a:solidFill>
              </a:defRPr>
            </a:lvl2pPr>
            <a:lvl3pPr>
              <a:defRPr sz="1867">
                <a:solidFill>
                  <a:schemeClr val="bg1"/>
                </a:solidFill>
              </a:defRPr>
            </a:lvl3pPr>
            <a:lvl4pPr>
              <a:defRPr sz="1600">
                <a:solidFill>
                  <a:schemeClr val="bg1"/>
                </a:solidFill>
              </a:defRPr>
            </a:lvl4pPr>
            <a:lvl5pPr>
              <a:defRPr sz="1600">
                <a:solidFill>
                  <a:schemeClr val="bg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177207813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5540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xStyles>
    <p:titleStyle>
      <a:lvl1pPr algn="l" defTabSz="1219170" rtl="0" eaLnBrk="1" latinLnBrk="0" hangingPunct="1">
        <a:spcBef>
          <a:spcPct val="0"/>
        </a:spcBef>
        <a:buNone/>
        <a:defRPr sz="5867" kern="1200">
          <a:solidFill>
            <a:schemeClr val="tx2"/>
          </a:solidFill>
          <a:latin typeface="Arial" pitchFamily="34" charset="0"/>
          <a:ea typeface="+mj-ea"/>
          <a:cs typeface="Arial" pitchFamily="34" charset="0"/>
        </a:defRPr>
      </a:lvl1pPr>
    </p:titleStyle>
    <p:bodyStyle>
      <a:lvl1pPr marL="457189" indent="-457189" algn="l" defTabSz="1219170" rtl="0" eaLnBrk="1" latinLnBrk="0" hangingPunct="1">
        <a:spcBef>
          <a:spcPct val="20000"/>
        </a:spcBef>
        <a:buFont typeface="Arial" pitchFamily="34" charset="0"/>
        <a:buChar char="•"/>
        <a:defRPr sz="3200" kern="1200">
          <a:solidFill>
            <a:schemeClr val="tx1">
              <a:lumMod val="50000"/>
              <a:lumOff val="50000"/>
            </a:schemeClr>
          </a:solidFill>
          <a:latin typeface="Arial" pitchFamily="34" charset="0"/>
          <a:ea typeface="+mn-ea"/>
          <a:cs typeface="Arial" pitchFamily="34" charset="0"/>
        </a:defRPr>
      </a:lvl1pPr>
      <a:lvl2pPr marL="990575" indent="-380990" algn="l" defTabSz="1219170" rtl="0" eaLnBrk="1" latinLnBrk="0" hangingPunct="1">
        <a:spcBef>
          <a:spcPct val="20000"/>
        </a:spcBef>
        <a:buFont typeface="Arial" pitchFamily="34" charset="0"/>
        <a:buChar char="•"/>
        <a:defRPr sz="2933" kern="1200">
          <a:solidFill>
            <a:schemeClr val="tx1">
              <a:lumMod val="50000"/>
              <a:lumOff val="50000"/>
            </a:schemeClr>
          </a:solidFill>
          <a:latin typeface="Arial" pitchFamily="34" charset="0"/>
          <a:ea typeface="+mn-ea"/>
          <a:cs typeface="Arial" pitchFamily="34" charset="0"/>
        </a:defRPr>
      </a:lvl2pPr>
      <a:lvl3pPr marL="1523962" indent="-304792" algn="l" defTabSz="1219170" rtl="0" eaLnBrk="1" latinLnBrk="0" hangingPunct="1">
        <a:spcBef>
          <a:spcPct val="20000"/>
        </a:spcBef>
        <a:buFont typeface="Arial" pitchFamily="34" charset="0"/>
        <a:buChar char="•"/>
        <a:defRPr sz="2667" kern="1200">
          <a:solidFill>
            <a:schemeClr val="tx1">
              <a:lumMod val="50000"/>
              <a:lumOff val="50000"/>
            </a:schemeClr>
          </a:solidFill>
          <a:latin typeface="Arial" pitchFamily="34" charset="0"/>
          <a:ea typeface="+mn-ea"/>
          <a:cs typeface="Arial" pitchFamily="34" charset="0"/>
        </a:defRPr>
      </a:lvl3pPr>
      <a:lvl4pPr marL="2133547" indent="-304792" algn="l" defTabSz="1219170" rtl="0" eaLnBrk="1" latinLnBrk="0" hangingPunct="1">
        <a:spcBef>
          <a:spcPct val="20000"/>
        </a:spcBef>
        <a:buFont typeface="Arial" pitchFamily="34" charset="0"/>
        <a:buChar char="•"/>
        <a:defRPr sz="2400" kern="1200">
          <a:solidFill>
            <a:schemeClr val="tx1">
              <a:lumMod val="50000"/>
              <a:lumOff val="50000"/>
            </a:schemeClr>
          </a:solidFill>
          <a:latin typeface="Arial" pitchFamily="34" charset="0"/>
          <a:ea typeface="+mn-ea"/>
          <a:cs typeface="Arial" pitchFamily="34" charset="0"/>
        </a:defRPr>
      </a:lvl4pPr>
      <a:lvl5pPr marL="2743131" indent="-304792" algn="l" defTabSz="1219170" rtl="0" eaLnBrk="1" latinLnBrk="0" hangingPunct="1">
        <a:spcBef>
          <a:spcPct val="20000"/>
        </a:spcBef>
        <a:buFont typeface="Arial" pitchFamily="34" charset="0"/>
        <a:buChar char="•"/>
        <a:defRPr sz="2400" kern="1200">
          <a:solidFill>
            <a:schemeClr val="tx1">
              <a:lumMod val="50000"/>
              <a:lumOff val="50000"/>
            </a:schemeClr>
          </a:solidFill>
          <a:latin typeface="Arial" pitchFamily="34" charset="0"/>
          <a:ea typeface="+mn-ea"/>
          <a:cs typeface="Arial" pitchFamily="34" charset="0"/>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 Id="rId3" Type="http://schemas.openxmlformats.org/officeDocument/2006/relationships/hyperlink" Target="https://eifl.net/apcs/sage-apcs-open-access-journals"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15.xml.rels><?xml version="1.0" encoding="UTF-8" standalone="yes"?>
<Relationships xmlns="http://schemas.openxmlformats.org/package/2006/relationships"><Relationship Id="rId3" Type="http://schemas.openxmlformats.org/officeDocument/2006/relationships/image" Target="../media/image4.JPG"/><Relationship Id="rId4" Type="http://schemas.openxmlformats.org/officeDocument/2006/relationships/image" Target="../media/image5.JPG"/><Relationship Id="rId5" Type="http://schemas.openxmlformats.org/officeDocument/2006/relationships/image" Target="../media/image6.JPG"/><Relationship Id="rId6" Type="http://schemas.openxmlformats.org/officeDocument/2006/relationships/image" Target="../media/image7.jpg"/><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8.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4.xml"/><Relationship Id="rId2" Type="http://schemas.openxmlformats.org/officeDocument/2006/relationships/diagramData" Target="../diagrams/data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 Id="rId3" Type="http://schemas.openxmlformats.org/officeDocument/2006/relationships/hyperlink" Target="https://uk.sagepub.com/en-gb/eur/sage-publishing-article-transfer-hub"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 Id="rId3" Type="http://schemas.openxmlformats.org/officeDocument/2006/relationships/hyperlink" Target="http://publicationethics.org/"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hyperlink" Target="http://thinkchecksubmit.org/" TargetMode="External"/><Relationship Id="rId4" Type="http://schemas.openxmlformats.org/officeDocument/2006/relationships/hyperlink" Target="http://www.senseaboutscience.org/pages/our-work.html" TargetMode="External"/><Relationship Id="rId5" Type="http://schemas.openxmlformats.org/officeDocument/2006/relationships/hyperlink" Target="https://uk.sagepub.com/en-gb/eur/page/journal-author-gateway" TargetMode="External"/><Relationship Id="rId6" Type="http://schemas.openxmlformats.org/officeDocument/2006/relationships/hyperlink" Target="https://methods.sagepub.com/" TargetMode="External"/><Relationship Id="rId1" Type="http://schemas.openxmlformats.org/officeDocument/2006/relationships/slideLayout" Target="../slideLayouts/slideLayout4.xml"/><Relationship Id="rId2" Type="http://schemas.openxmlformats.org/officeDocument/2006/relationships/notesSlide" Target="../notesSlides/notesSlide1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s://doi.org/10.1177/0011392114556034" TargetMode="External"/><Relationship Id="rId3" Type="http://schemas.openxmlformats.org/officeDocument/2006/relationships/image" Target="../media/image9.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Chloe.Turner@sagepub.co.uk" TargetMode="External"/><Relationship Id="rId3" Type="http://schemas.openxmlformats.org/officeDocument/2006/relationships/hyperlink" Target="mailto:Romy.Beard@eifl.net"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9.xml.rels><?xml version="1.0" encoding="UTF-8" standalone="yes"?>
<Relationships xmlns="http://schemas.openxmlformats.org/package/2006/relationships"><Relationship Id="rId3" Type="http://schemas.openxmlformats.org/officeDocument/2006/relationships/hyperlink" Target="https://creativecommons.org/licenses/" TargetMode="External"/><Relationship Id="rId4" Type="http://schemas.openxmlformats.org/officeDocument/2006/relationships/hyperlink" Target="https://uk.sagepub.com/en-gb/eur/pure-gold-open-access-journals-at-sage" TargetMode="External"/><Relationship Id="rId5" Type="http://schemas.openxmlformats.org/officeDocument/2006/relationships/hyperlink" Target="https://www.enago.com/academy/megajournals-regular-journals-how-to-choose/" TargetMode="External"/><Relationship Id="rId6" Type="http://schemas.openxmlformats.org/officeDocument/2006/relationships/hyperlink" Target="https://uk.sagepub.com/sites/default/files/author_archiving_policies_and_re-use.pdf" TargetMode="External"/><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80484" y="1315933"/>
            <a:ext cx="11358128" cy="1002839"/>
          </a:xfrm>
        </p:spPr>
        <p:txBody>
          <a:bodyPr/>
          <a:lstStyle/>
          <a:p>
            <a:r>
              <a:rPr lang="en-GB" dirty="0"/>
              <a:t>How to get published</a:t>
            </a:r>
          </a:p>
        </p:txBody>
      </p:sp>
    </p:spTree>
    <p:extLst>
      <p:ext uri="{BB962C8B-B14F-4D97-AF65-F5344CB8AC3E}">
        <p14:creationId xmlns:p14="http://schemas.microsoft.com/office/powerpoint/2010/main" val="15106677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09600" y="569471"/>
            <a:ext cx="10972800" cy="477054"/>
          </a:xfrm>
        </p:spPr>
        <p:txBody>
          <a:bodyPr/>
          <a:lstStyle/>
          <a:p>
            <a:r>
              <a:rPr lang="en-GB" sz="2500" b="1" dirty="0"/>
              <a:t>SAGE/EIFL offer when publishing in a fully open access SAGE journal</a:t>
            </a:r>
          </a:p>
        </p:txBody>
      </p:sp>
      <p:sp>
        <p:nvSpPr>
          <p:cNvPr id="7" name="Content Placeholder 6"/>
          <p:cNvSpPr>
            <a:spLocks noGrp="1"/>
          </p:cNvSpPr>
          <p:nvPr>
            <p:ph idx="13"/>
          </p:nvPr>
        </p:nvSpPr>
        <p:spPr>
          <a:xfrm>
            <a:off x="609603" y="1180730"/>
            <a:ext cx="10972797" cy="5344357"/>
          </a:xfrm>
        </p:spPr>
        <p:txBody>
          <a:bodyPr>
            <a:noAutofit/>
          </a:bodyPr>
          <a:lstStyle/>
          <a:p>
            <a:pPr marL="0" indent="0">
              <a:buNone/>
            </a:pPr>
            <a:r>
              <a:rPr lang="en-GB" sz="1600" dirty="0">
                <a:solidFill>
                  <a:schemeClr val="tx2">
                    <a:lumMod val="75000"/>
                  </a:schemeClr>
                </a:solidFill>
              </a:rPr>
              <a:t>1. APC waivers </a:t>
            </a:r>
            <a:br>
              <a:rPr lang="en-GB" sz="1600" dirty="0">
                <a:solidFill>
                  <a:schemeClr val="tx2">
                    <a:lumMod val="75000"/>
                  </a:schemeClr>
                </a:solidFill>
              </a:rPr>
            </a:br>
            <a:r>
              <a:rPr lang="en-GB" sz="1600" dirty="0">
                <a:solidFill>
                  <a:schemeClr val="tx2">
                    <a:lumMod val="75000"/>
                  </a:schemeClr>
                </a:solidFill>
              </a:rPr>
              <a:t>For authors from: Botswana, Cambodia, Congo, Ethiopia, Fiji, Georgia, Ghana, Ivory Coast, Kenya, Kosovo, Kyrgyzstan, Laos, Lesotho, Malawi, Maldives, Moldova, Nepal, Senegal, Serbia, Sudan, Tanzania, Uganda, Ukraine, Uzbekistan, Zambia, Zimbabwe.</a:t>
            </a:r>
            <a:br>
              <a:rPr lang="en-GB" sz="1600" dirty="0">
                <a:solidFill>
                  <a:schemeClr val="tx2">
                    <a:lumMod val="75000"/>
                  </a:schemeClr>
                </a:solidFill>
              </a:rPr>
            </a:br>
            <a:r>
              <a:rPr lang="en-GB" sz="1600" b="1" dirty="0">
                <a:solidFill>
                  <a:schemeClr val="tx2">
                    <a:lumMod val="75000"/>
                  </a:schemeClr>
                </a:solidFill>
              </a:rPr>
              <a:t>Conditions: </a:t>
            </a:r>
            <a:r>
              <a:rPr lang="en-GB" sz="1600" dirty="0">
                <a:solidFill>
                  <a:schemeClr val="tx2">
                    <a:lumMod val="75000"/>
                  </a:schemeClr>
                </a:solidFill>
              </a:rPr>
              <a:t>The waiver applies only when ALL authors collaborating on an article are from one of the eligible countries. </a:t>
            </a:r>
            <a:br>
              <a:rPr lang="en-GB" sz="1600" dirty="0">
                <a:solidFill>
                  <a:schemeClr val="tx2">
                    <a:lumMod val="75000"/>
                  </a:schemeClr>
                </a:solidFill>
              </a:rPr>
            </a:br>
            <a:r>
              <a:rPr lang="en-GB" sz="1600" dirty="0">
                <a:solidFill>
                  <a:schemeClr val="tx2">
                    <a:lumMod val="75000"/>
                  </a:schemeClr>
                </a:solidFill>
              </a:rPr>
              <a:t/>
            </a:r>
            <a:br>
              <a:rPr lang="en-GB" sz="1600" dirty="0">
                <a:solidFill>
                  <a:schemeClr val="tx2">
                    <a:lumMod val="75000"/>
                  </a:schemeClr>
                </a:solidFill>
              </a:rPr>
            </a:br>
            <a:r>
              <a:rPr lang="en-GB" sz="1600" dirty="0">
                <a:solidFill>
                  <a:schemeClr val="tx2">
                    <a:lumMod val="75000"/>
                  </a:schemeClr>
                </a:solidFill>
              </a:rPr>
              <a:t/>
            </a:r>
            <a:br>
              <a:rPr lang="en-GB" sz="1600" dirty="0">
                <a:solidFill>
                  <a:schemeClr val="tx2">
                    <a:lumMod val="75000"/>
                  </a:schemeClr>
                </a:solidFill>
              </a:rPr>
            </a:br>
            <a:r>
              <a:rPr lang="en-GB" sz="1600" dirty="0">
                <a:solidFill>
                  <a:schemeClr val="tx2">
                    <a:lumMod val="75000"/>
                  </a:schemeClr>
                </a:solidFill>
              </a:rPr>
              <a:t>2. APC discount - 20%</a:t>
            </a:r>
            <a:br>
              <a:rPr lang="en-GB" sz="1600" dirty="0">
                <a:solidFill>
                  <a:schemeClr val="tx2">
                    <a:lumMod val="75000"/>
                  </a:schemeClr>
                </a:solidFill>
              </a:rPr>
            </a:br>
            <a:r>
              <a:rPr lang="en-GB" sz="1600" dirty="0">
                <a:solidFill>
                  <a:schemeClr val="tx2">
                    <a:lumMod val="75000"/>
                  </a:schemeClr>
                </a:solidFill>
              </a:rPr>
              <a:t>For corresponding authors from: Azerbaijan, Belarus, Estonia*, Kosovo, Latvia*, Lithuania*, Macedonia, Moldova, Palestine*, Serbia*, Slovenia*, Ukraine</a:t>
            </a:r>
            <a:br>
              <a:rPr lang="en-GB" sz="1600" dirty="0">
                <a:solidFill>
                  <a:schemeClr val="tx2">
                    <a:lumMod val="75000"/>
                  </a:schemeClr>
                </a:solidFill>
              </a:rPr>
            </a:br>
            <a:r>
              <a:rPr lang="en-GB" sz="1600" dirty="0">
                <a:solidFill>
                  <a:schemeClr val="tx2">
                    <a:lumMod val="75000"/>
                  </a:schemeClr>
                </a:solidFill>
              </a:rPr>
              <a:t/>
            </a:r>
            <a:br>
              <a:rPr lang="en-GB" sz="1600" dirty="0">
                <a:solidFill>
                  <a:schemeClr val="tx2">
                    <a:lumMod val="75000"/>
                  </a:schemeClr>
                </a:solidFill>
              </a:rPr>
            </a:br>
            <a:r>
              <a:rPr lang="en-GB" sz="1600" b="1" dirty="0">
                <a:solidFill>
                  <a:schemeClr val="tx2">
                    <a:lumMod val="75000"/>
                  </a:schemeClr>
                </a:solidFill>
              </a:rPr>
              <a:t>Conditions:</a:t>
            </a:r>
            <a:r>
              <a:rPr lang="en-GB" sz="1600" dirty="0">
                <a:solidFill>
                  <a:schemeClr val="tx2">
                    <a:lumMod val="75000"/>
                  </a:schemeClr>
                </a:solidFill>
              </a:rPr>
              <a:t>  </a:t>
            </a:r>
            <a:br>
              <a:rPr lang="en-GB" sz="1600" dirty="0">
                <a:solidFill>
                  <a:schemeClr val="tx2">
                    <a:lumMod val="75000"/>
                  </a:schemeClr>
                </a:solidFill>
              </a:rPr>
            </a:br>
            <a:r>
              <a:rPr lang="en-GB" sz="1600" dirty="0">
                <a:solidFill>
                  <a:schemeClr val="tx2">
                    <a:lumMod val="75000"/>
                  </a:schemeClr>
                </a:solidFill>
              </a:rPr>
              <a:t>-The discount is available to corresponding authors from institutions that have a current subscription* to one of the SAGE journals packages offered via EIFL.</a:t>
            </a:r>
            <a:br>
              <a:rPr lang="en-GB" sz="1600" dirty="0">
                <a:solidFill>
                  <a:schemeClr val="tx2">
                    <a:lumMod val="75000"/>
                  </a:schemeClr>
                </a:solidFill>
              </a:rPr>
            </a:br>
            <a:r>
              <a:rPr lang="en-GB" sz="1600" dirty="0">
                <a:solidFill>
                  <a:schemeClr val="tx2">
                    <a:lumMod val="75000"/>
                  </a:schemeClr>
                </a:solidFill>
              </a:rPr>
              <a:t>-This discount cannot be combined with any other, such as Society discounts, promotional discounts or prepaid order discounts. If the author is entitled to or claims multiple discounts, the highest single discount will be applied.</a:t>
            </a:r>
            <a:br>
              <a:rPr lang="en-GB" sz="1600" dirty="0">
                <a:solidFill>
                  <a:schemeClr val="tx2">
                    <a:lumMod val="75000"/>
                  </a:schemeClr>
                </a:solidFill>
              </a:rPr>
            </a:br>
            <a:r>
              <a:rPr lang="en-GB" sz="1600" dirty="0">
                <a:solidFill>
                  <a:schemeClr val="tx2">
                    <a:lumMod val="75000"/>
                  </a:schemeClr>
                </a:solidFill>
              </a:rPr>
              <a:t/>
            </a:r>
            <a:br>
              <a:rPr lang="en-GB" sz="1600" dirty="0">
                <a:solidFill>
                  <a:schemeClr val="tx2">
                    <a:lumMod val="75000"/>
                  </a:schemeClr>
                </a:solidFill>
              </a:rPr>
            </a:br>
            <a:r>
              <a:rPr lang="en-GB" sz="1600" dirty="0">
                <a:solidFill>
                  <a:schemeClr val="tx2">
                    <a:lumMod val="75000"/>
                  </a:schemeClr>
                </a:solidFill>
              </a:rPr>
              <a:t>*countries with institutions that have active subscriptions</a:t>
            </a:r>
            <a:r>
              <a:rPr lang="en-GB" sz="1600" dirty="0"/>
              <a:t/>
            </a:r>
            <a:br>
              <a:rPr lang="en-GB" sz="1600" dirty="0"/>
            </a:br>
            <a:r>
              <a:rPr lang="en-GB" sz="1600" dirty="0">
                <a:solidFill>
                  <a:schemeClr val="tx2">
                    <a:lumMod val="75000"/>
                  </a:schemeClr>
                </a:solidFill>
              </a:rPr>
              <a:t/>
            </a:r>
            <a:br>
              <a:rPr lang="en-GB" sz="1600" dirty="0">
                <a:solidFill>
                  <a:schemeClr val="tx2">
                    <a:lumMod val="75000"/>
                  </a:schemeClr>
                </a:solidFill>
              </a:rPr>
            </a:br>
            <a:r>
              <a:rPr lang="en-GB" sz="1600" dirty="0">
                <a:solidFill>
                  <a:schemeClr val="tx2">
                    <a:lumMod val="75000"/>
                  </a:schemeClr>
                </a:solidFill>
              </a:rPr>
              <a:t>More information:</a:t>
            </a:r>
            <a:r>
              <a:rPr lang="en-GB" sz="1600" dirty="0"/>
              <a:t/>
            </a:r>
            <a:br>
              <a:rPr lang="en-GB" sz="1600" dirty="0"/>
            </a:br>
            <a:r>
              <a:rPr lang="en-GB" sz="1600" u="sng" dirty="0">
                <a:hlinkClick r:id="rId3"/>
              </a:rPr>
              <a:t>https://eifl.net/apcs/sage-apcs-open-access-journals</a:t>
            </a:r>
            <a:endParaRPr lang="en-GB" sz="1600" dirty="0"/>
          </a:p>
        </p:txBody>
      </p:sp>
    </p:spTree>
    <p:extLst>
      <p:ext uri="{BB962C8B-B14F-4D97-AF65-F5344CB8AC3E}">
        <p14:creationId xmlns:p14="http://schemas.microsoft.com/office/powerpoint/2010/main" val="785458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b="1" dirty="0"/>
              <a:t>Adhering to submission guidelines</a:t>
            </a:r>
          </a:p>
        </p:txBody>
      </p:sp>
      <p:sp>
        <p:nvSpPr>
          <p:cNvPr id="7" name="Content Placeholder 6"/>
          <p:cNvSpPr>
            <a:spLocks noGrp="1"/>
          </p:cNvSpPr>
          <p:nvPr>
            <p:ph idx="13"/>
          </p:nvPr>
        </p:nvSpPr>
        <p:spPr>
          <a:xfrm>
            <a:off x="609603" y="1780989"/>
            <a:ext cx="10972797" cy="4592102"/>
          </a:xfrm>
        </p:spPr>
        <p:txBody>
          <a:bodyPr>
            <a:normAutofit/>
          </a:bodyPr>
          <a:lstStyle/>
          <a:p>
            <a:pPr marL="0" indent="0">
              <a:buNone/>
            </a:pPr>
            <a:r>
              <a:rPr lang="en-US" sz="2000" dirty="0">
                <a:solidFill>
                  <a:schemeClr val="tx2">
                    <a:lumMod val="75000"/>
                  </a:schemeClr>
                </a:solidFill>
              </a:rPr>
              <a:t>Different journals have different submission rules - even journals published by the same publisher!</a:t>
            </a:r>
          </a:p>
          <a:p>
            <a:pPr marL="0" indent="0">
              <a:buNone/>
            </a:pPr>
            <a:endParaRPr lang="en-US" sz="2000" dirty="0">
              <a:solidFill>
                <a:schemeClr val="tx2">
                  <a:lumMod val="75000"/>
                </a:schemeClr>
              </a:solidFill>
            </a:endParaRPr>
          </a:p>
          <a:p>
            <a:pPr marL="0" indent="0">
              <a:buNone/>
            </a:pPr>
            <a:r>
              <a:rPr lang="en-US" sz="2000" dirty="0">
                <a:solidFill>
                  <a:schemeClr val="tx2">
                    <a:lumMod val="75000"/>
                  </a:schemeClr>
                </a:solidFill>
              </a:rPr>
              <a:t>Each journal makes its submission guidelines publicly available.</a:t>
            </a:r>
          </a:p>
          <a:p>
            <a:pPr marL="0" indent="0">
              <a:buNone/>
            </a:pPr>
            <a:endParaRPr lang="en-US" sz="2000" dirty="0">
              <a:solidFill>
                <a:schemeClr val="tx2">
                  <a:lumMod val="75000"/>
                </a:schemeClr>
              </a:solidFill>
            </a:endParaRPr>
          </a:p>
          <a:p>
            <a:pPr marL="0" indent="0">
              <a:buNone/>
            </a:pPr>
            <a:r>
              <a:rPr lang="en-US" sz="2000" dirty="0">
                <a:solidFill>
                  <a:schemeClr val="tx2">
                    <a:lumMod val="75000"/>
                  </a:schemeClr>
                </a:solidFill>
              </a:rPr>
              <a:t>These are usually found on the journal website:</a:t>
            </a:r>
          </a:p>
          <a:p>
            <a:pPr marL="0" indent="0">
              <a:buNone/>
            </a:pPr>
            <a:endParaRPr lang="en-US" sz="2000" dirty="0">
              <a:solidFill>
                <a:schemeClr val="tx2">
                  <a:lumMod val="75000"/>
                </a:schemeClr>
              </a:solidFill>
            </a:endParaRPr>
          </a:p>
          <a:p>
            <a:pPr marL="0" indent="0">
              <a:buNone/>
            </a:pPr>
            <a:endParaRPr lang="en-US" sz="2000" dirty="0">
              <a:solidFill>
                <a:schemeClr val="tx2">
                  <a:lumMod val="75000"/>
                </a:schemeClr>
              </a:solidFill>
            </a:endParaRPr>
          </a:p>
          <a:p>
            <a:pPr marL="0" indent="0">
              <a:buNone/>
            </a:pPr>
            <a:endParaRPr lang="en-US" sz="2000" dirty="0">
              <a:solidFill>
                <a:schemeClr val="tx2">
                  <a:lumMod val="75000"/>
                </a:schemeClr>
              </a:solidFill>
            </a:endParaRPr>
          </a:p>
          <a:p>
            <a:pPr marL="0" indent="0">
              <a:buNone/>
            </a:pPr>
            <a:endParaRPr lang="en-US" sz="2000" dirty="0">
              <a:solidFill>
                <a:schemeClr val="tx2">
                  <a:lumMod val="75000"/>
                </a:schemeClr>
              </a:solidFill>
            </a:endParaRPr>
          </a:p>
          <a:p>
            <a:pPr marL="0" indent="0">
              <a:buNone/>
            </a:pPr>
            <a:endParaRPr lang="en-US" sz="2000" dirty="0">
              <a:solidFill>
                <a:schemeClr val="tx2">
                  <a:lumMod val="75000"/>
                </a:schemeClr>
              </a:solidFill>
            </a:endParaRPr>
          </a:p>
          <a:p>
            <a:pPr marL="0" indent="0">
              <a:buNone/>
            </a:pPr>
            <a:r>
              <a:rPr lang="en-US" sz="2000" dirty="0">
                <a:solidFill>
                  <a:schemeClr val="tx2">
                    <a:lumMod val="75000"/>
                  </a:schemeClr>
                </a:solidFill>
              </a:rPr>
              <a:t>Most submissions are done through a website such as </a:t>
            </a:r>
            <a:r>
              <a:rPr lang="en-US" sz="2000" dirty="0" err="1">
                <a:solidFill>
                  <a:schemeClr val="tx2">
                    <a:lumMod val="75000"/>
                  </a:schemeClr>
                </a:solidFill>
              </a:rPr>
              <a:t>ScholarOne</a:t>
            </a:r>
            <a:r>
              <a:rPr lang="en-US" sz="2000" dirty="0">
                <a:solidFill>
                  <a:schemeClr val="tx2">
                    <a:lumMod val="75000"/>
                  </a:schemeClr>
                </a:solidFill>
              </a:rPr>
              <a:t> or </a:t>
            </a:r>
            <a:r>
              <a:rPr lang="en-US" sz="2000" dirty="0" err="1">
                <a:solidFill>
                  <a:schemeClr val="tx2">
                    <a:lumMod val="75000"/>
                  </a:schemeClr>
                </a:solidFill>
              </a:rPr>
              <a:t>ManuscriptCentral</a:t>
            </a:r>
            <a:r>
              <a:rPr lang="en-US" sz="2000" dirty="0">
                <a:solidFill>
                  <a:schemeClr val="tx2">
                    <a:lumMod val="75000"/>
                  </a:schemeClr>
                </a:solidFill>
              </a:rPr>
              <a:t>.</a:t>
            </a:r>
            <a:endParaRPr lang="en-US" sz="1800" dirty="0">
              <a:solidFill>
                <a:schemeClr val="tx2">
                  <a:lumMod val="75000"/>
                </a:schemeClr>
              </a:solidFill>
            </a:endParaRPr>
          </a:p>
        </p:txBody>
      </p:sp>
      <p:grpSp>
        <p:nvGrpSpPr>
          <p:cNvPr id="4" name="Group 3"/>
          <p:cNvGrpSpPr/>
          <p:nvPr/>
        </p:nvGrpSpPr>
        <p:grpSpPr>
          <a:xfrm>
            <a:off x="6624205" y="3509101"/>
            <a:ext cx="4279322" cy="2005007"/>
            <a:chOff x="5543550" y="3792692"/>
            <a:chExt cx="3415466" cy="1646082"/>
          </a:xfrm>
        </p:grpSpPr>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43550" y="3792692"/>
              <a:ext cx="3415466" cy="164608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Oval 7"/>
            <p:cNvSpPr/>
            <p:nvPr/>
          </p:nvSpPr>
          <p:spPr>
            <a:xfrm>
              <a:off x="6019801" y="4429125"/>
              <a:ext cx="495300" cy="276225"/>
            </a:xfrm>
            <a:prstGeom prst="ellipse">
              <a:avLst/>
            </a:prstGeom>
            <a:noFill/>
            <a:ln>
              <a:solidFill>
                <a:srgbClr val="E105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409889866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b="1" dirty="0"/>
              <a:t>Writing your paper</a:t>
            </a:r>
          </a:p>
        </p:txBody>
      </p:sp>
      <p:sp>
        <p:nvSpPr>
          <p:cNvPr id="7" name="Content Placeholder 6"/>
          <p:cNvSpPr>
            <a:spLocks noGrp="1"/>
          </p:cNvSpPr>
          <p:nvPr>
            <p:ph idx="13"/>
          </p:nvPr>
        </p:nvSpPr>
        <p:spPr>
          <a:xfrm>
            <a:off x="1052949" y="1961097"/>
            <a:ext cx="3338942" cy="4321107"/>
          </a:xfrm>
        </p:spPr>
        <p:txBody>
          <a:bodyPr>
            <a:noAutofit/>
          </a:bodyPr>
          <a:lstStyle/>
          <a:p>
            <a:pPr marL="0" indent="0">
              <a:buNone/>
            </a:pPr>
            <a:r>
              <a:rPr lang="en-US" sz="2400" b="1" dirty="0">
                <a:solidFill>
                  <a:schemeClr val="accent1">
                    <a:lumMod val="75000"/>
                  </a:schemeClr>
                </a:solidFill>
              </a:rPr>
              <a:t>When writing:</a:t>
            </a:r>
          </a:p>
          <a:p>
            <a:pPr marL="0" indent="0">
              <a:buNone/>
            </a:pPr>
            <a:endParaRPr lang="en-US" sz="1900" b="1" dirty="0">
              <a:solidFill>
                <a:schemeClr val="accent1">
                  <a:lumMod val="75000"/>
                </a:schemeClr>
              </a:solidFill>
            </a:endParaRPr>
          </a:p>
          <a:p>
            <a:r>
              <a:rPr lang="en-US" sz="1900" dirty="0">
                <a:solidFill>
                  <a:schemeClr val="tx2">
                    <a:lumMod val="75000"/>
                  </a:schemeClr>
                </a:solidFill>
              </a:rPr>
              <a:t>Data and findings</a:t>
            </a:r>
          </a:p>
          <a:p>
            <a:r>
              <a:rPr lang="en-US" sz="1900" dirty="0">
                <a:solidFill>
                  <a:schemeClr val="tx2">
                    <a:lumMod val="75000"/>
                  </a:schemeClr>
                </a:solidFill>
              </a:rPr>
              <a:t>Figures and visualizations (tables, graphs </a:t>
            </a:r>
            <a:r>
              <a:rPr lang="en-US" sz="1900" dirty="0" err="1">
                <a:solidFill>
                  <a:schemeClr val="tx2">
                    <a:lumMod val="75000"/>
                  </a:schemeClr>
                </a:solidFill>
              </a:rPr>
              <a:t>etc</a:t>
            </a:r>
            <a:r>
              <a:rPr lang="en-US" sz="1900" dirty="0">
                <a:solidFill>
                  <a:schemeClr val="tx2">
                    <a:lumMod val="75000"/>
                  </a:schemeClr>
                </a:solidFill>
              </a:rPr>
              <a:t>)</a:t>
            </a:r>
          </a:p>
          <a:p>
            <a:r>
              <a:rPr lang="en-US" sz="1900" dirty="0">
                <a:solidFill>
                  <a:schemeClr val="tx2">
                    <a:lumMod val="75000"/>
                  </a:schemeClr>
                </a:solidFill>
              </a:rPr>
              <a:t>Methods, results, discussions</a:t>
            </a:r>
          </a:p>
          <a:p>
            <a:r>
              <a:rPr lang="en-US" sz="1900" dirty="0">
                <a:solidFill>
                  <a:schemeClr val="tx2">
                    <a:lumMod val="75000"/>
                  </a:schemeClr>
                </a:solidFill>
              </a:rPr>
              <a:t>Conclusion</a:t>
            </a:r>
          </a:p>
          <a:p>
            <a:r>
              <a:rPr lang="en-US" sz="1900" dirty="0">
                <a:solidFill>
                  <a:schemeClr val="tx2">
                    <a:lumMod val="75000"/>
                  </a:schemeClr>
                </a:solidFill>
              </a:rPr>
              <a:t>Introduction</a:t>
            </a:r>
          </a:p>
          <a:p>
            <a:r>
              <a:rPr lang="en-US" sz="1900" dirty="0">
                <a:solidFill>
                  <a:schemeClr val="tx2">
                    <a:lumMod val="75000"/>
                  </a:schemeClr>
                </a:solidFill>
              </a:rPr>
              <a:t>Abstract and title</a:t>
            </a:r>
          </a:p>
        </p:txBody>
      </p:sp>
      <p:sp>
        <p:nvSpPr>
          <p:cNvPr id="4" name="Content Placeholder 6"/>
          <p:cNvSpPr txBox="1">
            <a:spLocks/>
          </p:cNvSpPr>
          <p:nvPr/>
        </p:nvSpPr>
        <p:spPr>
          <a:xfrm>
            <a:off x="7647713" y="1961098"/>
            <a:ext cx="3338942" cy="4321107"/>
          </a:xfrm>
          <a:prstGeom prst="rect">
            <a:avLst/>
          </a:prstGeom>
        </p:spPr>
        <p:txBody>
          <a:bodyPr>
            <a:normAutofit fontScale="55000" lnSpcReduction="20000"/>
          </a:bodyPr>
          <a:lstStyle>
            <a:lvl1pPr marL="457189" indent="-457189" algn="l" defTabSz="1219170" rtl="0" eaLnBrk="1" latinLnBrk="0" hangingPunct="1">
              <a:spcBef>
                <a:spcPct val="20000"/>
              </a:spcBef>
              <a:buFont typeface="Arial" pitchFamily="34" charset="0"/>
              <a:buChar char="•"/>
              <a:defRPr sz="2667" kern="1200">
                <a:solidFill>
                  <a:schemeClr val="tx1">
                    <a:lumMod val="50000"/>
                    <a:lumOff val="50000"/>
                  </a:schemeClr>
                </a:solidFill>
                <a:latin typeface="Arial" pitchFamily="34" charset="0"/>
                <a:ea typeface="+mn-ea"/>
                <a:cs typeface="Arial" pitchFamily="34" charset="0"/>
              </a:defRPr>
            </a:lvl1pPr>
            <a:lvl2pPr marL="990575" indent="-380990" algn="l" defTabSz="1219170" rtl="0" eaLnBrk="1" latinLnBrk="0" hangingPunct="1">
              <a:spcBef>
                <a:spcPct val="20000"/>
              </a:spcBef>
              <a:buFont typeface="Arial" pitchFamily="34" charset="0"/>
              <a:buChar char="•"/>
              <a:defRPr sz="2133" kern="1200">
                <a:solidFill>
                  <a:schemeClr val="tx1">
                    <a:lumMod val="50000"/>
                    <a:lumOff val="50000"/>
                  </a:schemeClr>
                </a:solidFill>
                <a:latin typeface="Arial" pitchFamily="34" charset="0"/>
                <a:ea typeface="+mn-ea"/>
                <a:cs typeface="Arial" pitchFamily="34" charset="0"/>
              </a:defRPr>
            </a:lvl2pPr>
            <a:lvl3pPr marL="1523962" indent="-304792" algn="l" defTabSz="1219170" rtl="0" eaLnBrk="1" latinLnBrk="0" hangingPunct="1">
              <a:spcBef>
                <a:spcPct val="20000"/>
              </a:spcBef>
              <a:buFont typeface="Arial" pitchFamily="34" charset="0"/>
              <a:buChar char="•"/>
              <a:defRPr sz="1867" kern="1200">
                <a:solidFill>
                  <a:schemeClr val="tx1">
                    <a:lumMod val="50000"/>
                    <a:lumOff val="50000"/>
                  </a:schemeClr>
                </a:solidFill>
                <a:latin typeface="Arial" pitchFamily="34" charset="0"/>
                <a:ea typeface="+mn-ea"/>
                <a:cs typeface="Arial" pitchFamily="34" charset="0"/>
              </a:defRPr>
            </a:lvl3pPr>
            <a:lvl4pPr marL="2133547" indent="-304792" algn="l" defTabSz="1219170" rtl="0" eaLnBrk="1" latinLnBrk="0" hangingPunct="1">
              <a:spcBef>
                <a:spcPct val="20000"/>
              </a:spcBef>
              <a:buFont typeface="Arial" pitchFamily="34" charset="0"/>
              <a:buChar char="•"/>
              <a:defRPr sz="1600" kern="1200">
                <a:solidFill>
                  <a:schemeClr val="tx1">
                    <a:lumMod val="50000"/>
                    <a:lumOff val="50000"/>
                  </a:schemeClr>
                </a:solidFill>
                <a:latin typeface="Arial" pitchFamily="34" charset="0"/>
                <a:ea typeface="+mn-ea"/>
                <a:cs typeface="Arial" pitchFamily="34" charset="0"/>
              </a:defRPr>
            </a:lvl4pPr>
            <a:lvl5pPr marL="2743131" indent="-304792" algn="l" defTabSz="1219170" rtl="0" eaLnBrk="1" latinLnBrk="0" hangingPunct="1">
              <a:spcBef>
                <a:spcPct val="20000"/>
              </a:spcBef>
              <a:buFont typeface="Arial" pitchFamily="34" charset="0"/>
              <a:buChar char="•"/>
              <a:defRPr sz="1600" kern="1200">
                <a:solidFill>
                  <a:schemeClr val="tx1">
                    <a:lumMod val="50000"/>
                    <a:lumOff val="50000"/>
                  </a:schemeClr>
                </a:solidFill>
                <a:latin typeface="Arial" pitchFamily="34" charset="0"/>
                <a:ea typeface="+mn-ea"/>
                <a:cs typeface="Arial" pitchFamily="34" charset="0"/>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pPr marL="0" indent="0" fontAlgn="auto">
              <a:spcAft>
                <a:spcPts val="0"/>
              </a:spcAft>
              <a:buFont typeface="Arial" pitchFamily="34" charset="0"/>
              <a:buNone/>
            </a:pPr>
            <a:r>
              <a:rPr lang="en-US" sz="4400" b="1" dirty="0">
                <a:solidFill>
                  <a:schemeClr val="accent1">
                    <a:lumMod val="75000"/>
                  </a:schemeClr>
                </a:solidFill>
              </a:rPr>
              <a:t>When finished:</a:t>
            </a:r>
          </a:p>
          <a:p>
            <a:pPr marL="0" indent="0" fontAlgn="auto">
              <a:spcAft>
                <a:spcPts val="0"/>
              </a:spcAft>
              <a:buFont typeface="Arial" pitchFamily="34" charset="0"/>
              <a:buNone/>
            </a:pPr>
            <a:endParaRPr lang="en-US" sz="3400" b="1" dirty="0">
              <a:solidFill>
                <a:schemeClr val="accent1">
                  <a:lumMod val="75000"/>
                </a:schemeClr>
              </a:solidFill>
            </a:endParaRPr>
          </a:p>
          <a:p>
            <a:pPr fontAlgn="auto">
              <a:spcAft>
                <a:spcPts val="0"/>
              </a:spcAft>
            </a:pPr>
            <a:r>
              <a:rPr lang="en-US" sz="3400" dirty="0">
                <a:solidFill>
                  <a:schemeClr val="tx2">
                    <a:lumMod val="75000"/>
                  </a:schemeClr>
                </a:solidFill>
              </a:rPr>
              <a:t>Title</a:t>
            </a:r>
          </a:p>
          <a:p>
            <a:pPr fontAlgn="auto">
              <a:spcAft>
                <a:spcPts val="0"/>
              </a:spcAft>
            </a:pPr>
            <a:r>
              <a:rPr lang="en-US" sz="3400" dirty="0">
                <a:solidFill>
                  <a:schemeClr val="tx2">
                    <a:lumMod val="75000"/>
                  </a:schemeClr>
                </a:solidFill>
              </a:rPr>
              <a:t>Abstract</a:t>
            </a:r>
          </a:p>
          <a:p>
            <a:pPr fontAlgn="auto">
              <a:spcAft>
                <a:spcPts val="0"/>
              </a:spcAft>
            </a:pPr>
            <a:r>
              <a:rPr lang="en-US" sz="3400" dirty="0">
                <a:solidFill>
                  <a:schemeClr val="tx2">
                    <a:lumMod val="75000"/>
                  </a:schemeClr>
                </a:solidFill>
              </a:rPr>
              <a:t>Keywords</a:t>
            </a:r>
          </a:p>
          <a:p>
            <a:pPr fontAlgn="auto">
              <a:spcAft>
                <a:spcPts val="0"/>
              </a:spcAft>
            </a:pPr>
            <a:r>
              <a:rPr lang="en-US" sz="3400" dirty="0">
                <a:solidFill>
                  <a:schemeClr val="tx2">
                    <a:lumMod val="75000"/>
                  </a:schemeClr>
                </a:solidFill>
              </a:rPr>
              <a:t>Main text</a:t>
            </a:r>
          </a:p>
          <a:p>
            <a:pPr fontAlgn="auto">
              <a:spcAft>
                <a:spcPts val="0"/>
              </a:spcAft>
            </a:pPr>
            <a:r>
              <a:rPr lang="en-US" sz="3400" dirty="0">
                <a:solidFill>
                  <a:schemeClr val="tx2">
                    <a:lumMod val="75000"/>
                  </a:schemeClr>
                </a:solidFill>
              </a:rPr>
              <a:t>Introduction</a:t>
            </a:r>
          </a:p>
          <a:p>
            <a:pPr fontAlgn="auto">
              <a:spcAft>
                <a:spcPts val="0"/>
              </a:spcAft>
            </a:pPr>
            <a:r>
              <a:rPr lang="en-US" sz="3400" dirty="0">
                <a:solidFill>
                  <a:schemeClr val="tx2">
                    <a:lumMod val="75000"/>
                  </a:schemeClr>
                </a:solidFill>
              </a:rPr>
              <a:t>Methods</a:t>
            </a:r>
          </a:p>
          <a:p>
            <a:pPr fontAlgn="auto">
              <a:spcAft>
                <a:spcPts val="0"/>
              </a:spcAft>
            </a:pPr>
            <a:r>
              <a:rPr lang="en-US" sz="3400" dirty="0">
                <a:solidFill>
                  <a:schemeClr val="tx2">
                    <a:lumMod val="75000"/>
                  </a:schemeClr>
                </a:solidFill>
              </a:rPr>
              <a:t>Results</a:t>
            </a:r>
          </a:p>
          <a:p>
            <a:pPr fontAlgn="auto">
              <a:spcAft>
                <a:spcPts val="0"/>
              </a:spcAft>
            </a:pPr>
            <a:r>
              <a:rPr lang="en-US" sz="3400" dirty="0">
                <a:solidFill>
                  <a:schemeClr val="tx2">
                    <a:lumMod val="75000"/>
                  </a:schemeClr>
                </a:solidFill>
              </a:rPr>
              <a:t>Discussion</a:t>
            </a:r>
          </a:p>
          <a:p>
            <a:pPr fontAlgn="auto">
              <a:spcAft>
                <a:spcPts val="0"/>
              </a:spcAft>
            </a:pPr>
            <a:r>
              <a:rPr lang="en-US" sz="3400" dirty="0">
                <a:solidFill>
                  <a:schemeClr val="tx2">
                    <a:lumMod val="75000"/>
                  </a:schemeClr>
                </a:solidFill>
              </a:rPr>
              <a:t>Conclusions</a:t>
            </a:r>
          </a:p>
          <a:p>
            <a:pPr fontAlgn="auto">
              <a:spcAft>
                <a:spcPts val="0"/>
              </a:spcAft>
            </a:pPr>
            <a:r>
              <a:rPr lang="en-US" sz="3400" dirty="0">
                <a:solidFill>
                  <a:schemeClr val="tx2">
                    <a:lumMod val="75000"/>
                  </a:schemeClr>
                </a:solidFill>
              </a:rPr>
              <a:t>Acknowledgement</a:t>
            </a:r>
          </a:p>
          <a:p>
            <a:pPr fontAlgn="auto">
              <a:spcAft>
                <a:spcPts val="0"/>
              </a:spcAft>
            </a:pPr>
            <a:r>
              <a:rPr lang="en-US" sz="3400" dirty="0">
                <a:solidFill>
                  <a:schemeClr val="tx2">
                    <a:lumMod val="75000"/>
                  </a:schemeClr>
                </a:solidFill>
              </a:rPr>
              <a:t>References</a:t>
            </a:r>
          </a:p>
          <a:p>
            <a:pPr fontAlgn="auto">
              <a:spcAft>
                <a:spcPts val="0"/>
              </a:spcAft>
            </a:pPr>
            <a:r>
              <a:rPr lang="en-US" sz="3400" dirty="0">
                <a:solidFill>
                  <a:schemeClr val="tx2">
                    <a:lumMod val="75000"/>
                  </a:schemeClr>
                </a:solidFill>
              </a:rPr>
              <a:t>Supporting materials</a:t>
            </a:r>
          </a:p>
        </p:txBody>
      </p:sp>
      <p:sp>
        <p:nvSpPr>
          <p:cNvPr id="2" name="Right Arrow 1"/>
          <p:cNvSpPr/>
          <p:nvPr/>
        </p:nvSpPr>
        <p:spPr>
          <a:xfrm>
            <a:off x="5105402" y="3442777"/>
            <a:ext cx="1828800" cy="1357745"/>
          </a:xfrm>
          <a:prstGeom prst="rightArrow">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6865103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P spid="4" grpId="0"/>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b="1" dirty="0"/>
              <a:t>Preparing your title and abstract</a:t>
            </a:r>
          </a:p>
        </p:txBody>
      </p:sp>
      <p:sp>
        <p:nvSpPr>
          <p:cNvPr id="7" name="Content Placeholder 6"/>
          <p:cNvSpPr>
            <a:spLocks noGrp="1"/>
          </p:cNvSpPr>
          <p:nvPr>
            <p:ph idx="13"/>
          </p:nvPr>
        </p:nvSpPr>
        <p:spPr>
          <a:xfrm>
            <a:off x="609603" y="1780989"/>
            <a:ext cx="10972797" cy="4938466"/>
          </a:xfrm>
        </p:spPr>
        <p:txBody>
          <a:bodyPr>
            <a:normAutofit fontScale="77500" lnSpcReduction="20000"/>
          </a:bodyPr>
          <a:lstStyle/>
          <a:p>
            <a:pPr marL="0" indent="0">
              <a:buNone/>
            </a:pPr>
            <a:r>
              <a:rPr lang="en-US" sz="2800" dirty="0">
                <a:solidFill>
                  <a:schemeClr val="tx2">
                    <a:lumMod val="75000"/>
                  </a:schemeClr>
                </a:solidFill>
              </a:rPr>
              <a:t>The better your title and abstract, the more your work will be:</a:t>
            </a:r>
          </a:p>
          <a:p>
            <a:r>
              <a:rPr lang="en-US" sz="2800" dirty="0">
                <a:solidFill>
                  <a:schemeClr val="accent1">
                    <a:lumMod val="75000"/>
                  </a:schemeClr>
                </a:solidFill>
              </a:rPr>
              <a:t>Discovered</a:t>
            </a:r>
          </a:p>
          <a:p>
            <a:r>
              <a:rPr lang="en-US" sz="2800" dirty="0">
                <a:solidFill>
                  <a:schemeClr val="accent1">
                    <a:lumMod val="75000"/>
                  </a:schemeClr>
                </a:solidFill>
              </a:rPr>
              <a:t>Read</a:t>
            </a:r>
          </a:p>
          <a:p>
            <a:r>
              <a:rPr lang="en-US" sz="2800" dirty="0">
                <a:solidFill>
                  <a:schemeClr val="accent1">
                    <a:lumMod val="75000"/>
                  </a:schemeClr>
                </a:solidFill>
              </a:rPr>
              <a:t>Cited</a:t>
            </a:r>
          </a:p>
          <a:p>
            <a:pPr marL="0" indent="0">
              <a:buNone/>
            </a:pPr>
            <a:endParaRPr lang="en-US" sz="2800" dirty="0">
              <a:solidFill>
                <a:schemeClr val="tx2">
                  <a:lumMod val="75000"/>
                </a:schemeClr>
              </a:solidFill>
            </a:endParaRPr>
          </a:p>
          <a:p>
            <a:pPr marL="0" indent="0">
              <a:buNone/>
            </a:pPr>
            <a:r>
              <a:rPr lang="en-US" sz="2800" dirty="0">
                <a:solidFill>
                  <a:schemeClr val="tx2">
                    <a:lumMod val="75000"/>
                  </a:schemeClr>
                </a:solidFill>
              </a:rPr>
              <a:t>Consider what your audience would be searching for (</a:t>
            </a:r>
            <a:r>
              <a:rPr lang="en-US" sz="2800" b="1" dirty="0">
                <a:solidFill>
                  <a:schemeClr val="accent1">
                    <a:lumMod val="75000"/>
                  </a:schemeClr>
                </a:solidFill>
              </a:rPr>
              <a:t>keywords</a:t>
            </a:r>
            <a:r>
              <a:rPr lang="en-US" sz="2800" dirty="0">
                <a:solidFill>
                  <a:schemeClr val="tx2">
                    <a:lumMod val="75000"/>
                  </a:schemeClr>
                </a:solidFill>
              </a:rPr>
              <a:t>). Choose these words carefully and test them with your own internet searches: are you finding what you would expect?</a:t>
            </a:r>
          </a:p>
          <a:p>
            <a:pPr marL="0" indent="0">
              <a:buNone/>
            </a:pPr>
            <a:endParaRPr lang="en-US" sz="2800" dirty="0">
              <a:solidFill>
                <a:schemeClr val="tx2">
                  <a:lumMod val="75000"/>
                </a:schemeClr>
              </a:solidFill>
            </a:endParaRPr>
          </a:p>
          <a:p>
            <a:pPr marL="0" indent="0">
              <a:buNone/>
            </a:pPr>
            <a:r>
              <a:rPr lang="en-US" sz="2800" dirty="0">
                <a:solidFill>
                  <a:schemeClr val="tx2">
                    <a:lumMod val="75000"/>
                  </a:schemeClr>
                </a:solidFill>
              </a:rPr>
              <a:t>Include your keywords in:</a:t>
            </a:r>
          </a:p>
          <a:p>
            <a:r>
              <a:rPr lang="en-US" sz="2800" dirty="0">
                <a:solidFill>
                  <a:schemeClr val="accent1">
                    <a:lumMod val="75000"/>
                  </a:schemeClr>
                </a:solidFill>
              </a:rPr>
              <a:t>The title</a:t>
            </a:r>
          </a:p>
          <a:p>
            <a:r>
              <a:rPr lang="en-US" sz="2800" dirty="0">
                <a:solidFill>
                  <a:schemeClr val="accent1">
                    <a:lumMod val="75000"/>
                  </a:schemeClr>
                </a:solidFill>
              </a:rPr>
              <a:t>In your abstract (3 to 4 different keywords)</a:t>
            </a:r>
          </a:p>
          <a:p>
            <a:r>
              <a:rPr lang="en-US" sz="2800" dirty="0">
                <a:solidFill>
                  <a:schemeClr val="accent1">
                    <a:lumMod val="75000"/>
                  </a:schemeClr>
                </a:solidFill>
              </a:rPr>
              <a:t>Throughout your paper</a:t>
            </a:r>
          </a:p>
          <a:p>
            <a:pPr marL="0" indent="0">
              <a:buNone/>
            </a:pPr>
            <a:endParaRPr lang="en-US" sz="2800" dirty="0">
              <a:solidFill>
                <a:schemeClr val="tx2">
                  <a:lumMod val="75000"/>
                </a:schemeClr>
              </a:solidFill>
            </a:endParaRPr>
          </a:p>
          <a:p>
            <a:pPr marL="0" indent="0">
              <a:buNone/>
            </a:pPr>
            <a:r>
              <a:rPr lang="en-US" sz="2800" dirty="0">
                <a:solidFill>
                  <a:schemeClr val="tx2">
                    <a:lumMod val="75000"/>
                  </a:schemeClr>
                </a:solidFill>
              </a:rPr>
              <a:t>… all without losing the natural flow of language!</a:t>
            </a:r>
          </a:p>
          <a:p>
            <a:pPr marL="0" indent="0">
              <a:buNone/>
            </a:pPr>
            <a:endParaRPr lang="en-US" sz="2800" dirty="0">
              <a:solidFill>
                <a:schemeClr val="tx2">
                  <a:lumMod val="75000"/>
                </a:schemeClr>
              </a:solidFill>
            </a:endParaRPr>
          </a:p>
          <a:p>
            <a:pPr marL="0" indent="0">
              <a:buNone/>
            </a:pPr>
            <a:endParaRPr lang="en-US" sz="2800" dirty="0">
              <a:solidFill>
                <a:schemeClr val="tx2">
                  <a:lumMod val="75000"/>
                </a:schemeClr>
              </a:solidFill>
            </a:endParaRPr>
          </a:p>
          <a:p>
            <a:pPr marL="0" indent="0">
              <a:buNone/>
            </a:pPr>
            <a:endParaRPr lang="en-US" sz="2800" dirty="0">
              <a:solidFill>
                <a:schemeClr val="tx2">
                  <a:lumMod val="75000"/>
                </a:schemeClr>
              </a:solidFill>
            </a:endParaRPr>
          </a:p>
        </p:txBody>
      </p:sp>
    </p:spTree>
    <p:extLst>
      <p:ext uri="{BB962C8B-B14F-4D97-AF65-F5344CB8AC3E}">
        <p14:creationId xmlns:p14="http://schemas.microsoft.com/office/powerpoint/2010/main" val="115576811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7">
                                            <p:txEl>
                                              <p:pRg st="10" end="10"/>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7">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09600" y="555616"/>
            <a:ext cx="10972800" cy="748988"/>
          </a:xfrm>
        </p:spPr>
        <p:txBody>
          <a:bodyPr/>
          <a:lstStyle/>
          <a:p>
            <a:r>
              <a:rPr lang="en-GB" b="1" dirty="0"/>
              <a:t>Submit your paper</a:t>
            </a:r>
          </a:p>
        </p:txBody>
      </p:sp>
      <p:sp>
        <p:nvSpPr>
          <p:cNvPr id="7" name="Content Placeholder 6"/>
          <p:cNvSpPr>
            <a:spLocks noGrp="1"/>
          </p:cNvSpPr>
          <p:nvPr>
            <p:ph idx="13"/>
          </p:nvPr>
        </p:nvSpPr>
        <p:spPr>
          <a:xfrm>
            <a:off x="609603" y="1780989"/>
            <a:ext cx="10972797" cy="4938466"/>
          </a:xfrm>
        </p:spPr>
        <p:txBody>
          <a:bodyPr>
            <a:normAutofit/>
          </a:bodyPr>
          <a:lstStyle/>
          <a:p>
            <a:r>
              <a:rPr lang="en-US" sz="2800" dirty="0">
                <a:solidFill>
                  <a:schemeClr val="tx2">
                    <a:lumMod val="75000"/>
                  </a:schemeClr>
                </a:solidFill>
              </a:rPr>
              <a:t>Check the submission guidelines one more time</a:t>
            </a:r>
          </a:p>
          <a:p>
            <a:r>
              <a:rPr lang="en-US" sz="2800" dirty="0">
                <a:solidFill>
                  <a:schemeClr val="tx2">
                    <a:lumMod val="75000"/>
                  </a:schemeClr>
                </a:solidFill>
              </a:rPr>
              <a:t>Check your formatting and additional submissions</a:t>
            </a:r>
          </a:p>
          <a:p>
            <a:r>
              <a:rPr lang="en-US" sz="2800" dirty="0">
                <a:solidFill>
                  <a:schemeClr val="tx2">
                    <a:lumMod val="75000"/>
                  </a:schemeClr>
                </a:solidFill>
              </a:rPr>
              <a:t>Have it proof-read</a:t>
            </a:r>
          </a:p>
          <a:p>
            <a:r>
              <a:rPr lang="en-US" sz="2800" dirty="0">
                <a:solidFill>
                  <a:schemeClr val="tx2">
                    <a:lumMod val="75000"/>
                  </a:schemeClr>
                </a:solidFill>
              </a:rPr>
              <a:t>Submit to one journal at a time</a:t>
            </a:r>
          </a:p>
          <a:p>
            <a:pPr marL="0" indent="0">
              <a:buNone/>
            </a:pPr>
            <a:endParaRPr lang="en-US" sz="2800" b="1" dirty="0">
              <a:solidFill>
                <a:schemeClr val="accent1">
                  <a:lumMod val="75000"/>
                </a:schemeClr>
              </a:solidFill>
            </a:endParaRPr>
          </a:p>
          <a:p>
            <a:pPr marL="0" indent="0">
              <a:buNone/>
            </a:pPr>
            <a:r>
              <a:rPr lang="en-US" sz="2800" b="1" dirty="0">
                <a:solidFill>
                  <a:schemeClr val="accent1">
                    <a:lumMod val="75000"/>
                  </a:schemeClr>
                </a:solidFill>
              </a:rPr>
              <a:t>And now wait…. </a:t>
            </a:r>
          </a:p>
          <a:p>
            <a:pPr marL="0" indent="0">
              <a:buNone/>
            </a:pPr>
            <a:endParaRPr lang="en-US" sz="2800" dirty="0">
              <a:solidFill>
                <a:schemeClr val="tx2">
                  <a:lumMod val="75000"/>
                </a:schemeClr>
              </a:solidFill>
            </a:endParaRPr>
          </a:p>
          <a:p>
            <a:pPr marL="0" indent="0">
              <a:buNone/>
            </a:pPr>
            <a:r>
              <a:rPr lang="en-US" sz="2800" dirty="0">
                <a:solidFill>
                  <a:schemeClr val="tx2">
                    <a:lumMod val="75000"/>
                  </a:schemeClr>
                </a:solidFill>
              </a:rPr>
              <a:t>                                                </a:t>
            </a:r>
            <a:r>
              <a:rPr lang="en-US" sz="2800" b="1" dirty="0">
                <a:solidFill>
                  <a:schemeClr val="accent3"/>
                </a:solidFill>
              </a:rPr>
              <a:t>… but for how long??</a:t>
            </a:r>
          </a:p>
          <a:p>
            <a:pPr marL="0" indent="0">
              <a:buNone/>
            </a:pPr>
            <a:endParaRPr lang="en-US" sz="2800" b="1" dirty="0">
              <a:solidFill>
                <a:schemeClr val="accent3"/>
              </a:solidFill>
            </a:endParaRPr>
          </a:p>
          <a:p>
            <a:pPr marL="0" indent="0">
              <a:buNone/>
            </a:pPr>
            <a:endParaRPr lang="en-US" sz="2800" dirty="0">
              <a:solidFill>
                <a:schemeClr val="tx2">
                  <a:lumMod val="75000"/>
                </a:schemeClr>
              </a:solidFill>
            </a:endParaRPr>
          </a:p>
          <a:p>
            <a:pPr marL="0" indent="0">
              <a:buNone/>
            </a:pPr>
            <a:endParaRPr lang="en-US" sz="2800" dirty="0">
              <a:solidFill>
                <a:schemeClr val="tx2">
                  <a:lumMod val="75000"/>
                </a:schemeClr>
              </a:solidFill>
            </a:endParaRPr>
          </a:p>
        </p:txBody>
      </p:sp>
    </p:spTree>
    <p:extLst>
      <p:ext uri="{BB962C8B-B14F-4D97-AF65-F5344CB8AC3E}">
        <p14:creationId xmlns:p14="http://schemas.microsoft.com/office/powerpoint/2010/main" val="392583936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09600" y="555616"/>
            <a:ext cx="10972800" cy="748988"/>
          </a:xfrm>
        </p:spPr>
        <p:txBody>
          <a:bodyPr/>
          <a:lstStyle/>
          <a:p>
            <a:r>
              <a:rPr lang="en-GB" b="1" dirty="0"/>
              <a:t>SAGE Track (Manuscript Central)</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 y="1525090"/>
            <a:ext cx="6183503" cy="3783778"/>
          </a:xfrm>
          <a:prstGeom prst="rect">
            <a:avLst/>
          </a:prstGeom>
          <a:ln>
            <a:solidFill>
              <a:schemeClr val="tx1"/>
            </a:solidFill>
          </a:ln>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25688" y="1525090"/>
            <a:ext cx="5565508" cy="5245014"/>
          </a:xfrm>
          <a:prstGeom prst="rect">
            <a:avLst/>
          </a:prstGeom>
          <a:ln>
            <a:solidFill>
              <a:schemeClr val="tx1"/>
            </a:solidFill>
          </a:ln>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46788" y="1525090"/>
            <a:ext cx="7490723" cy="2483469"/>
          </a:xfrm>
          <a:prstGeom prst="rect">
            <a:avLst/>
          </a:prstGeom>
          <a:ln>
            <a:solidFill>
              <a:schemeClr val="tx1"/>
            </a:solidFill>
          </a:ln>
        </p:spPr>
      </p:pic>
      <p:pic>
        <p:nvPicPr>
          <p:cNvPr id="8" name="Picture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28625" y="2062162"/>
            <a:ext cx="11334750" cy="2733675"/>
          </a:xfrm>
          <a:prstGeom prst="rect">
            <a:avLst/>
          </a:prstGeom>
          <a:ln>
            <a:solidFill>
              <a:schemeClr val="tx1"/>
            </a:solidFill>
          </a:ln>
        </p:spPr>
      </p:pic>
    </p:spTree>
    <p:extLst>
      <p:ext uri="{BB962C8B-B14F-4D97-AF65-F5344CB8AC3E}">
        <p14:creationId xmlns:p14="http://schemas.microsoft.com/office/powerpoint/2010/main" val="354407996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de-CH" dirty="0"/>
              <a:t>The peer review procss</a:t>
            </a:r>
            <a:endParaRPr lang="en-US" dirty="0"/>
          </a:p>
        </p:txBody>
      </p:sp>
    </p:spTree>
    <p:extLst>
      <p:ext uri="{BB962C8B-B14F-4D97-AF65-F5344CB8AC3E}">
        <p14:creationId xmlns:p14="http://schemas.microsoft.com/office/powerpoint/2010/main" val="7476522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b="1" dirty="0"/>
              <a:t>The publication process</a:t>
            </a:r>
          </a:p>
        </p:txBody>
      </p:sp>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36473" y="1638951"/>
            <a:ext cx="3089836" cy="45518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ight Arrow 2"/>
          <p:cNvSpPr/>
          <p:nvPr/>
        </p:nvSpPr>
        <p:spPr>
          <a:xfrm>
            <a:off x="1828800" y="3006436"/>
            <a:ext cx="2507673" cy="1316182"/>
          </a:xfrm>
          <a:prstGeom prst="rightArrow">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85685543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3"/>
                                        </p:tgtEl>
                                        <p:attrNameLst>
                                          <p:attrName>r</p:attrName>
                                        </p:attrNameLst>
                                      </p:cBhvr>
                                    </p:animRot>
                                    <p:animRot by="-240000">
                                      <p:cBhvr>
                                        <p:cTn id="7" dur="200" fill="hold">
                                          <p:stCondLst>
                                            <p:cond delay="200"/>
                                          </p:stCondLst>
                                        </p:cTn>
                                        <p:tgtEl>
                                          <p:spTgt spid="3"/>
                                        </p:tgtEl>
                                        <p:attrNameLst>
                                          <p:attrName>r</p:attrName>
                                        </p:attrNameLst>
                                      </p:cBhvr>
                                    </p:animRot>
                                    <p:animRot by="240000">
                                      <p:cBhvr>
                                        <p:cTn id="8" dur="200" fill="hold">
                                          <p:stCondLst>
                                            <p:cond delay="400"/>
                                          </p:stCondLst>
                                        </p:cTn>
                                        <p:tgtEl>
                                          <p:spTgt spid="3"/>
                                        </p:tgtEl>
                                        <p:attrNameLst>
                                          <p:attrName>r</p:attrName>
                                        </p:attrNameLst>
                                      </p:cBhvr>
                                    </p:animRot>
                                    <p:animRot by="-240000">
                                      <p:cBhvr>
                                        <p:cTn id="9" dur="200" fill="hold">
                                          <p:stCondLst>
                                            <p:cond delay="600"/>
                                          </p:stCondLst>
                                        </p:cTn>
                                        <p:tgtEl>
                                          <p:spTgt spid="3"/>
                                        </p:tgtEl>
                                        <p:attrNameLst>
                                          <p:attrName>r</p:attrName>
                                        </p:attrNameLst>
                                      </p:cBhvr>
                                    </p:animRot>
                                    <p:animRot by="120000">
                                      <p:cBhvr>
                                        <p:cTn id="10" dur="200" fill="hold">
                                          <p:stCondLst>
                                            <p:cond delay="800"/>
                                          </p:stCondLst>
                                        </p:cTn>
                                        <p:tgtEl>
                                          <p:spTgt spid="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7988300" y="1080655"/>
            <a:ext cx="3594099" cy="4267200"/>
          </a:xfrm>
          <a:prstGeom prst="wedgeRoundRectCallout">
            <a:avLst>
              <a:gd name="adj1" fmla="val 5879"/>
              <a:gd name="adj2" fmla="val 64388"/>
              <a:gd name="adj3" fmla="val 16667"/>
            </a:avLst>
          </a:prstGeom>
        </p:spPr>
        <p:txBody>
          <a:bodyPr/>
          <a:lstStyle/>
          <a:p>
            <a:r>
              <a:rPr lang="en-US" sz="2000" dirty="0"/>
              <a:t>The peer review process</a:t>
            </a:r>
          </a:p>
          <a:p>
            <a:endParaRPr lang="en-US" sz="2000" b="0" dirty="0"/>
          </a:p>
          <a:p>
            <a:pPr marL="57150"/>
            <a:r>
              <a:rPr lang="en-US" sz="2000" b="0" dirty="0"/>
              <a:t>Paper is sent out to two or three referees by an Associate Editor.</a:t>
            </a:r>
          </a:p>
          <a:p>
            <a:pPr marL="57150"/>
            <a:endParaRPr lang="en-US" sz="2000" b="0" dirty="0"/>
          </a:p>
          <a:p>
            <a:pPr marL="57150"/>
            <a:r>
              <a:rPr lang="en-US" sz="2000" b="0" dirty="0"/>
              <a:t>Referees write a report and make recommendations to the journal Editor.</a:t>
            </a:r>
          </a:p>
        </p:txBody>
      </p:sp>
      <p:sp>
        <p:nvSpPr>
          <p:cNvPr id="6" name="Title 5"/>
          <p:cNvSpPr>
            <a:spLocks noGrp="1"/>
          </p:cNvSpPr>
          <p:nvPr>
            <p:ph type="title"/>
          </p:nvPr>
        </p:nvSpPr>
        <p:spPr/>
        <p:txBody>
          <a:bodyPr/>
          <a:lstStyle/>
          <a:p>
            <a:r>
              <a:rPr lang="en-GB" b="1" dirty="0"/>
              <a:t>Managing peer review</a:t>
            </a:r>
          </a:p>
        </p:txBody>
      </p:sp>
      <p:sp>
        <p:nvSpPr>
          <p:cNvPr id="7" name="Content Placeholder 6"/>
          <p:cNvSpPr>
            <a:spLocks noGrp="1"/>
          </p:cNvSpPr>
          <p:nvPr>
            <p:ph idx="13"/>
          </p:nvPr>
        </p:nvSpPr>
        <p:spPr/>
        <p:txBody>
          <a:bodyPr>
            <a:normAutofit fontScale="92500" lnSpcReduction="20000"/>
          </a:bodyPr>
          <a:lstStyle/>
          <a:p>
            <a:pPr marL="0" indent="0">
              <a:buNone/>
            </a:pPr>
            <a:r>
              <a:rPr lang="en-US" sz="2800" b="1" dirty="0">
                <a:solidFill>
                  <a:schemeClr val="tx2">
                    <a:lumMod val="75000"/>
                  </a:schemeClr>
                </a:solidFill>
              </a:rPr>
              <a:t>Initial decision</a:t>
            </a:r>
          </a:p>
          <a:p>
            <a:r>
              <a:rPr lang="en-US" sz="2800" dirty="0">
                <a:solidFill>
                  <a:schemeClr val="bg1">
                    <a:lumMod val="50000"/>
                  </a:schemeClr>
                </a:solidFill>
              </a:rPr>
              <a:t>Desk reject: immediate rejection, no changes</a:t>
            </a:r>
          </a:p>
          <a:p>
            <a:pPr marL="0" indent="0">
              <a:buNone/>
            </a:pPr>
            <a:r>
              <a:rPr lang="en-US" sz="2800" dirty="0">
                <a:solidFill>
                  <a:schemeClr val="tx2">
                    <a:lumMod val="75000"/>
                  </a:schemeClr>
                </a:solidFill>
              </a:rPr>
              <a:t>Or</a:t>
            </a:r>
          </a:p>
          <a:p>
            <a:r>
              <a:rPr lang="en-US" sz="2800" dirty="0">
                <a:solidFill>
                  <a:schemeClr val="accent1">
                    <a:lumMod val="75000"/>
                  </a:schemeClr>
                </a:solidFill>
              </a:rPr>
              <a:t>Peer review</a:t>
            </a:r>
          </a:p>
          <a:p>
            <a:pPr marL="0" indent="0">
              <a:buNone/>
            </a:pPr>
            <a:endParaRPr lang="en-US" sz="2800" dirty="0">
              <a:solidFill>
                <a:schemeClr val="tx2">
                  <a:lumMod val="75000"/>
                </a:schemeClr>
              </a:solidFill>
            </a:endParaRPr>
          </a:p>
          <a:p>
            <a:pPr marL="0" indent="0">
              <a:buNone/>
            </a:pPr>
            <a:r>
              <a:rPr lang="en-US" sz="2800" b="1" dirty="0">
                <a:solidFill>
                  <a:schemeClr val="tx2">
                    <a:lumMod val="75000"/>
                  </a:schemeClr>
                </a:solidFill>
              </a:rPr>
              <a:t>Peer review decision</a:t>
            </a:r>
          </a:p>
          <a:p>
            <a:r>
              <a:rPr lang="en-US" sz="2800" dirty="0">
                <a:solidFill>
                  <a:schemeClr val="bg1">
                    <a:lumMod val="50000"/>
                  </a:schemeClr>
                </a:solidFill>
              </a:rPr>
              <a:t>Reject</a:t>
            </a:r>
          </a:p>
          <a:p>
            <a:r>
              <a:rPr lang="en-US" sz="2800" dirty="0">
                <a:solidFill>
                  <a:schemeClr val="accent5"/>
                </a:solidFill>
              </a:rPr>
              <a:t>Accept with major revisions</a:t>
            </a:r>
          </a:p>
          <a:p>
            <a:r>
              <a:rPr lang="en-US" sz="2800" dirty="0">
                <a:solidFill>
                  <a:schemeClr val="accent5"/>
                </a:solidFill>
              </a:rPr>
              <a:t>Accept with minor revisions</a:t>
            </a:r>
          </a:p>
          <a:p>
            <a:r>
              <a:rPr lang="en-US" sz="2800" dirty="0">
                <a:solidFill>
                  <a:schemeClr val="accent5"/>
                </a:solidFill>
              </a:rPr>
              <a:t>Accept and publish</a:t>
            </a:r>
          </a:p>
          <a:p>
            <a:pPr marL="0" indent="0">
              <a:buNone/>
            </a:pPr>
            <a:endParaRPr lang="en-US" sz="2800" b="1" dirty="0">
              <a:solidFill>
                <a:schemeClr val="accent3"/>
              </a:solidFill>
            </a:endParaRPr>
          </a:p>
          <a:p>
            <a:pPr marL="0" indent="0">
              <a:buNone/>
            </a:pPr>
            <a:endParaRPr lang="en-US" sz="2800" dirty="0">
              <a:solidFill>
                <a:schemeClr val="tx2">
                  <a:lumMod val="75000"/>
                </a:schemeClr>
              </a:solidFill>
            </a:endParaRPr>
          </a:p>
          <a:p>
            <a:pPr marL="0" indent="0">
              <a:buNone/>
            </a:pPr>
            <a:endParaRPr lang="en-US" sz="2800" dirty="0">
              <a:solidFill>
                <a:schemeClr val="tx2">
                  <a:lumMod val="75000"/>
                </a:schemeClr>
              </a:solidFill>
            </a:endParaRPr>
          </a:p>
        </p:txBody>
      </p:sp>
    </p:spTree>
    <p:extLst>
      <p:ext uri="{BB962C8B-B14F-4D97-AF65-F5344CB8AC3E}">
        <p14:creationId xmlns:p14="http://schemas.microsoft.com/office/powerpoint/2010/main" val="308297429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bg/>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
                                            <p:txEl>
                                              <p:pRg st="0" end="0"/>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animBg="1"/>
      <p:bldP spid="7"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09600" y="555616"/>
            <a:ext cx="10972800" cy="748988"/>
          </a:xfrm>
        </p:spPr>
        <p:txBody>
          <a:bodyPr/>
          <a:lstStyle/>
          <a:p>
            <a:r>
              <a:rPr lang="en-GB" b="1" dirty="0"/>
              <a:t>Handling revisions</a:t>
            </a:r>
          </a:p>
        </p:txBody>
      </p:sp>
      <p:sp>
        <p:nvSpPr>
          <p:cNvPr id="7" name="Content Placeholder 6"/>
          <p:cNvSpPr>
            <a:spLocks noGrp="1"/>
          </p:cNvSpPr>
          <p:nvPr>
            <p:ph idx="13"/>
          </p:nvPr>
        </p:nvSpPr>
        <p:spPr>
          <a:xfrm>
            <a:off x="609603" y="1780989"/>
            <a:ext cx="10972797" cy="4938466"/>
          </a:xfrm>
        </p:spPr>
        <p:txBody>
          <a:bodyPr>
            <a:normAutofit/>
          </a:bodyPr>
          <a:lstStyle/>
          <a:p>
            <a:r>
              <a:rPr lang="en-US" sz="2800" dirty="0">
                <a:solidFill>
                  <a:schemeClr val="tx2">
                    <a:lumMod val="75000"/>
                  </a:schemeClr>
                </a:solidFill>
              </a:rPr>
              <a:t>Read the reports and Editor’s letter carefully</a:t>
            </a:r>
          </a:p>
          <a:p>
            <a:r>
              <a:rPr lang="en-US" sz="2800" dirty="0">
                <a:solidFill>
                  <a:schemeClr val="tx2">
                    <a:lumMod val="75000"/>
                  </a:schemeClr>
                </a:solidFill>
              </a:rPr>
              <a:t>Follow the timeframes requested</a:t>
            </a:r>
          </a:p>
          <a:p>
            <a:r>
              <a:rPr lang="en-US" sz="2800" dirty="0">
                <a:solidFill>
                  <a:schemeClr val="tx2">
                    <a:lumMod val="75000"/>
                  </a:schemeClr>
                </a:solidFill>
              </a:rPr>
              <a:t>Clearly demonstrate what you have changed</a:t>
            </a:r>
          </a:p>
          <a:p>
            <a:r>
              <a:rPr lang="en-US" sz="2800" dirty="0">
                <a:solidFill>
                  <a:schemeClr val="tx2">
                    <a:lumMod val="75000"/>
                  </a:schemeClr>
                </a:solidFill>
              </a:rPr>
              <a:t>Address each referee point in a covering note</a:t>
            </a:r>
          </a:p>
          <a:p>
            <a:r>
              <a:rPr lang="en-US" sz="2800" dirty="0">
                <a:solidFill>
                  <a:schemeClr val="tx2">
                    <a:lumMod val="75000"/>
                  </a:schemeClr>
                </a:solidFill>
              </a:rPr>
              <a:t>If you can’t meet all criticisms, explain why</a:t>
            </a:r>
          </a:p>
          <a:p>
            <a:r>
              <a:rPr lang="en-US" sz="2800" dirty="0">
                <a:solidFill>
                  <a:schemeClr val="tx2">
                    <a:lumMod val="75000"/>
                  </a:schemeClr>
                </a:solidFill>
              </a:rPr>
              <a:t>Be positive and polite</a:t>
            </a:r>
          </a:p>
          <a:p>
            <a:endParaRPr lang="en-US" sz="2800" dirty="0">
              <a:solidFill>
                <a:schemeClr val="tx2">
                  <a:lumMod val="75000"/>
                </a:schemeClr>
              </a:solidFill>
            </a:endParaRPr>
          </a:p>
          <a:p>
            <a:pPr marL="0" indent="0">
              <a:buNone/>
            </a:pPr>
            <a:r>
              <a:rPr lang="en-US" sz="2800" dirty="0">
                <a:solidFill>
                  <a:schemeClr val="tx2">
                    <a:lumMod val="75000"/>
                  </a:schemeClr>
                </a:solidFill>
              </a:rPr>
              <a:t>This process can take 2 to 3 iterations – so be patient.</a:t>
            </a:r>
          </a:p>
          <a:p>
            <a:pPr marL="0" indent="0">
              <a:buNone/>
            </a:pPr>
            <a:endParaRPr lang="en-US" sz="2800" b="1" dirty="0">
              <a:solidFill>
                <a:schemeClr val="accent3"/>
              </a:solidFill>
            </a:endParaRPr>
          </a:p>
          <a:p>
            <a:pPr marL="0" indent="0">
              <a:buNone/>
            </a:pPr>
            <a:endParaRPr lang="en-US" sz="2800" dirty="0">
              <a:solidFill>
                <a:schemeClr val="tx2">
                  <a:lumMod val="75000"/>
                </a:schemeClr>
              </a:solidFill>
            </a:endParaRPr>
          </a:p>
          <a:p>
            <a:pPr marL="0" indent="0">
              <a:buNone/>
            </a:pPr>
            <a:endParaRPr lang="en-US" sz="2800" dirty="0">
              <a:solidFill>
                <a:schemeClr val="tx2">
                  <a:lumMod val="75000"/>
                </a:schemeClr>
              </a:solidFill>
            </a:endParaRPr>
          </a:p>
        </p:txBody>
      </p:sp>
    </p:spTree>
    <p:extLst>
      <p:ext uri="{BB962C8B-B14F-4D97-AF65-F5344CB8AC3E}">
        <p14:creationId xmlns:p14="http://schemas.microsoft.com/office/powerpoint/2010/main" val="33234074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b="1" dirty="0"/>
              <a:t>Agenda</a:t>
            </a:r>
          </a:p>
        </p:txBody>
      </p:sp>
      <p:sp>
        <p:nvSpPr>
          <p:cNvPr id="7" name="Content Placeholder 6"/>
          <p:cNvSpPr>
            <a:spLocks noGrp="1"/>
          </p:cNvSpPr>
          <p:nvPr>
            <p:ph idx="13"/>
          </p:nvPr>
        </p:nvSpPr>
        <p:spPr/>
        <p:txBody>
          <a:bodyPr/>
          <a:lstStyle/>
          <a:p>
            <a:r>
              <a:rPr lang="en-US" dirty="0">
                <a:solidFill>
                  <a:schemeClr val="tx2">
                    <a:lumMod val="75000"/>
                  </a:schemeClr>
                </a:solidFill>
              </a:rPr>
              <a:t>The publishing process:</a:t>
            </a:r>
          </a:p>
          <a:p>
            <a:pPr lvl="1"/>
            <a:r>
              <a:rPr lang="en-US" b="1" dirty="0">
                <a:solidFill>
                  <a:schemeClr val="tx2">
                    <a:lumMod val="75000"/>
                  </a:schemeClr>
                </a:solidFill>
              </a:rPr>
              <a:t>Conducting </a:t>
            </a:r>
            <a:r>
              <a:rPr lang="en-US" dirty="0">
                <a:solidFill>
                  <a:schemeClr val="tx2">
                    <a:lumMod val="75000"/>
                  </a:schemeClr>
                </a:solidFill>
              </a:rPr>
              <a:t>publishable research </a:t>
            </a:r>
          </a:p>
          <a:p>
            <a:pPr lvl="1"/>
            <a:r>
              <a:rPr lang="en-US" b="1" dirty="0">
                <a:solidFill>
                  <a:schemeClr val="tx2">
                    <a:lumMod val="75000"/>
                  </a:schemeClr>
                </a:solidFill>
              </a:rPr>
              <a:t>Writing</a:t>
            </a:r>
            <a:r>
              <a:rPr lang="en-US" dirty="0">
                <a:solidFill>
                  <a:schemeClr val="tx2">
                    <a:lumMod val="75000"/>
                  </a:schemeClr>
                </a:solidFill>
              </a:rPr>
              <a:t> your paper</a:t>
            </a:r>
          </a:p>
          <a:p>
            <a:pPr lvl="1"/>
            <a:r>
              <a:rPr lang="en-US" b="1" dirty="0">
                <a:solidFill>
                  <a:schemeClr val="tx2">
                    <a:lumMod val="75000"/>
                  </a:schemeClr>
                </a:solidFill>
              </a:rPr>
              <a:t>Choosing</a:t>
            </a:r>
            <a:r>
              <a:rPr lang="en-US" dirty="0">
                <a:solidFill>
                  <a:schemeClr val="tx2">
                    <a:lumMod val="75000"/>
                  </a:schemeClr>
                </a:solidFill>
              </a:rPr>
              <a:t> the right journal</a:t>
            </a:r>
          </a:p>
          <a:p>
            <a:pPr lvl="1"/>
            <a:r>
              <a:rPr lang="en-US" b="1" dirty="0">
                <a:solidFill>
                  <a:schemeClr val="tx2">
                    <a:lumMod val="75000"/>
                  </a:schemeClr>
                </a:solidFill>
              </a:rPr>
              <a:t>Adhering to</a:t>
            </a:r>
            <a:r>
              <a:rPr lang="en-US" dirty="0">
                <a:solidFill>
                  <a:schemeClr val="tx2">
                    <a:lumMod val="75000"/>
                  </a:schemeClr>
                </a:solidFill>
              </a:rPr>
              <a:t> their guidelines</a:t>
            </a:r>
          </a:p>
          <a:p>
            <a:pPr lvl="1"/>
            <a:r>
              <a:rPr lang="en-US" b="1" dirty="0">
                <a:solidFill>
                  <a:schemeClr val="tx2">
                    <a:lumMod val="75000"/>
                  </a:schemeClr>
                </a:solidFill>
              </a:rPr>
              <a:t>Preparing</a:t>
            </a:r>
            <a:r>
              <a:rPr lang="en-US" dirty="0">
                <a:solidFill>
                  <a:schemeClr val="tx2">
                    <a:lumMod val="75000"/>
                  </a:schemeClr>
                </a:solidFill>
              </a:rPr>
              <a:t> your paper</a:t>
            </a:r>
          </a:p>
          <a:p>
            <a:pPr lvl="1"/>
            <a:r>
              <a:rPr lang="en-US" b="1" dirty="0">
                <a:solidFill>
                  <a:schemeClr val="tx2">
                    <a:lumMod val="75000"/>
                  </a:schemeClr>
                </a:solidFill>
              </a:rPr>
              <a:t>Managing </a:t>
            </a:r>
            <a:r>
              <a:rPr lang="en-US" dirty="0">
                <a:solidFill>
                  <a:schemeClr val="tx2">
                    <a:lumMod val="75000"/>
                  </a:schemeClr>
                </a:solidFill>
              </a:rPr>
              <a:t>peer-review</a:t>
            </a:r>
          </a:p>
          <a:p>
            <a:pPr lvl="1"/>
            <a:r>
              <a:rPr lang="en-US" b="1" dirty="0">
                <a:solidFill>
                  <a:schemeClr val="tx2">
                    <a:lumMod val="75000"/>
                  </a:schemeClr>
                </a:solidFill>
              </a:rPr>
              <a:t>Handling </a:t>
            </a:r>
            <a:r>
              <a:rPr lang="en-US" dirty="0">
                <a:solidFill>
                  <a:schemeClr val="tx2">
                    <a:lumMod val="75000"/>
                  </a:schemeClr>
                </a:solidFill>
              </a:rPr>
              <a:t>revisions and rejections</a:t>
            </a:r>
            <a:endParaRPr lang="en-US" b="1" dirty="0">
              <a:solidFill>
                <a:schemeClr val="tx2">
                  <a:lumMod val="75000"/>
                </a:schemeClr>
              </a:solidFill>
            </a:endParaRPr>
          </a:p>
          <a:p>
            <a:r>
              <a:rPr lang="en-US" dirty="0">
                <a:solidFill>
                  <a:schemeClr val="tx2">
                    <a:lumMod val="75000"/>
                  </a:schemeClr>
                </a:solidFill>
              </a:rPr>
              <a:t>Where to find help</a:t>
            </a:r>
          </a:p>
          <a:p>
            <a:r>
              <a:rPr lang="en-US" dirty="0">
                <a:solidFill>
                  <a:schemeClr val="tx2">
                    <a:lumMod val="75000"/>
                  </a:schemeClr>
                </a:solidFill>
              </a:rPr>
              <a:t>Getting started</a:t>
            </a:r>
          </a:p>
        </p:txBody>
      </p:sp>
    </p:spTree>
    <p:extLst>
      <p:ext uri="{BB962C8B-B14F-4D97-AF65-F5344CB8AC3E}">
        <p14:creationId xmlns:p14="http://schemas.microsoft.com/office/powerpoint/2010/main" val="5628509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de-CH" dirty="0"/>
              <a:t>Acceptance and rejection</a:t>
            </a:r>
            <a:endParaRPr lang="en-US" dirty="0"/>
          </a:p>
        </p:txBody>
      </p:sp>
    </p:spTree>
    <p:extLst>
      <p:ext uri="{BB962C8B-B14F-4D97-AF65-F5344CB8AC3E}">
        <p14:creationId xmlns:p14="http://schemas.microsoft.com/office/powerpoint/2010/main" val="8158228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09600" y="555616"/>
            <a:ext cx="10972800" cy="748988"/>
          </a:xfrm>
        </p:spPr>
        <p:txBody>
          <a:bodyPr/>
          <a:lstStyle/>
          <a:p>
            <a:r>
              <a:rPr lang="en-GB" b="1" dirty="0"/>
              <a:t>What to do if it goes right!?</a:t>
            </a:r>
          </a:p>
        </p:txBody>
      </p:sp>
      <p:sp>
        <p:nvSpPr>
          <p:cNvPr id="5" name="Content Placeholder 4"/>
          <p:cNvSpPr>
            <a:spLocks noGrp="1"/>
          </p:cNvSpPr>
          <p:nvPr>
            <p:ph idx="4294967295"/>
          </p:nvPr>
        </p:nvSpPr>
        <p:spPr>
          <a:xfrm>
            <a:off x="609600" y="1881206"/>
            <a:ext cx="8229600" cy="3816425"/>
          </a:xfrm>
        </p:spPr>
        <p:txBody>
          <a:bodyPr>
            <a:normAutofit/>
          </a:bodyPr>
          <a:lstStyle/>
          <a:p>
            <a:r>
              <a:rPr lang="en-US" b="1" dirty="0">
                <a:solidFill>
                  <a:schemeClr val="accent2"/>
                </a:solidFill>
              </a:rPr>
              <a:t>Celebrate!</a:t>
            </a:r>
          </a:p>
          <a:p>
            <a:r>
              <a:rPr lang="en-US" dirty="0"/>
              <a:t>Promote your paper!</a:t>
            </a:r>
          </a:p>
          <a:p>
            <a:pPr marL="0" indent="0">
              <a:buNone/>
            </a:pPr>
            <a:endParaRPr lang="en-US" dirty="0"/>
          </a:p>
          <a:p>
            <a:pPr lvl="1"/>
            <a:endParaRPr lang="en-US" dirty="0"/>
          </a:p>
          <a:p>
            <a:pPr lvl="1"/>
            <a:endParaRPr lang="en-US" dirty="0"/>
          </a:p>
          <a:p>
            <a:pPr marL="457200" lvl="1" indent="0">
              <a:buNone/>
            </a:pPr>
            <a:endParaRPr lang="en-US" dirty="0"/>
          </a:p>
        </p:txBody>
      </p:sp>
      <p:graphicFrame>
        <p:nvGraphicFramePr>
          <p:cNvPr id="8" name="Diagram 7"/>
          <p:cNvGraphicFramePr/>
          <p:nvPr>
            <p:extLst>
              <p:ext uri="{D42A27DB-BD31-4B8C-83A1-F6EECF244321}">
                <p14:modId xmlns:p14="http://schemas.microsoft.com/office/powerpoint/2010/main" val="1644714976"/>
              </p:ext>
            </p:extLst>
          </p:nvPr>
        </p:nvGraphicFramePr>
        <p:xfrm>
          <a:off x="4498975" y="2448013"/>
          <a:ext cx="7083425" cy="35020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987058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Graphic spid="8" grpId="0">
        <p:bldAsOne/>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09600" y="555616"/>
            <a:ext cx="10972800" cy="748988"/>
          </a:xfrm>
        </p:spPr>
        <p:txBody>
          <a:bodyPr/>
          <a:lstStyle/>
          <a:p>
            <a:r>
              <a:rPr lang="en-GB" b="1" dirty="0"/>
              <a:t>Why do papers get rejected?</a:t>
            </a:r>
          </a:p>
        </p:txBody>
      </p:sp>
      <p:sp>
        <p:nvSpPr>
          <p:cNvPr id="7" name="Content Placeholder 6"/>
          <p:cNvSpPr>
            <a:spLocks noGrp="1"/>
          </p:cNvSpPr>
          <p:nvPr>
            <p:ph idx="13"/>
          </p:nvPr>
        </p:nvSpPr>
        <p:spPr>
          <a:xfrm>
            <a:off x="609603" y="1780989"/>
            <a:ext cx="10972797" cy="4938466"/>
          </a:xfrm>
        </p:spPr>
        <p:txBody>
          <a:bodyPr>
            <a:normAutofit/>
          </a:bodyPr>
          <a:lstStyle/>
          <a:p>
            <a:r>
              <a:rPr lang="en-US" sz="2800" dirty="0">
                <a:solidFill>
                  <a:schemeClr val="tx2">
                    <a:lumMod val="75000"/>
                  </a:schemeClr>
                </a:solidFill>
              </a:rPr>
              <a:t>Referees are not convinced of the contribution to the knowledge base</a:t>
            </a:r>
          </a:p>
          <a:p>
            <a:r>
              <a:rPr lang="en-US" sz="2800" dirty="0">
                <a:solidFill>
                  <a:schemeClr val="tx2">
                    <a:lumMod val="75000"/>
                  </a:schemeClr>
                </a:solidFill>
              </a:rPr>
              <a:t>Methods are not robust enough for the journal</a:t>
            </a:r>
          </a:p>
          <a:p>
            <a:pPr lvl="1"/>
            <a:r>
              <a:rPr lang="en-US" sz="2000" dirty="0">
                <a:solidFill>
                  <a:schemeClr val="tx2">
                    <a:lumMod val="75000"/>
                  </a:schemeClr>
                </a:solidFill>
              </a:rPr>
              <a:t>e.g. too few observations on quantitative papers</a:t>
            </a:r>
          </a:p>
          <a:p>
            <a:pPr lvl="1"/>
            <a:r>
              <a:rPr lang="en-US" sz="2000" dirty="0">
                <a:solidFill>
                  <a:schemeClr val="tx2">
                    <a:lumMod val="75000"/>
                  </a:schemeClr>
                </a:solidFill>
              </a:rPr>
              <a:t>e.g. transparency of qualitative methods</a:t>
            </a:r>
          </a:p>
          <a:p>
            <a:r>
              <a:rPr lang="en-US" sz="2800" dirty="0">
                <a:solidFill>
                  <a:schemeClr val="tx2">
                    <a:lumMod val="75000"/>
                  </a:schemeClr>
                </a:solidFill>
              </a:rPr>
              <a:t>Specific sections are weak</a:t>
            </a:r>
          </a:p>
          <a:p>
            <a:pPr lvl="1"/>
            <a:r>
              <a:rPr lang="en-US" sz="2000" dirty="0">
                <a:solidFill>
                  <a:schemeClr val="tx2">
                    <a:lumMod val="75000"/>
                  </a:schemeClr>
                </a:solidFill>
              </a:rPr>
              <a:t>Conclusion</a:t>
            </a:r>
          </a:p>
          <a:p>
            <a:pPr lvl="1"/>
            <a:r>
              <a:rPr lang="en-US" sz="2000" dirty="0">
                <a:solidFill>
                  <a:schemeClr val="tx2">
                    <a:lumMod val="75000"/>
                  </a:schemeClr>
                </a:solidFill>
              </a:rPr>
              <a:t>Discussion</a:t>
            </a:r>
          </a:p>
          <a:p>
            <a:r>
              <a:rPr lang="en-US" sz="2800" dirty="0">
                <a:solidFill>
                  <a:schemeClr val="tx2">
                    <a:lumMod val="75000"/>
                  </a:schemeClr>
                </a:solidFill>
              </a:rPr>
              <a:t>Bad grammar and written style</a:t>
            </a:r>
          </a:p>
          <a:p>
            <a:pPr marL="0" indent="0">
              <a:buNone/>
            </a:pPr>
            <a:endParaRPr lang="en-US" sz="2800" b="1" dirty="0">
              <a:solidFill>
                <a:schemeClr val="accent3"/>
              </a:solidFill>
            </a:endParaRPr>
          </a:p>
          <a:p>
            <a:pPr marL="0" indent="0">
              <a:buNone/>
            </a:pPr>
            <a:endParaRPr lang="en-US" sz="2800" dirty="0">
              <a:solidFill>
                <a:schemeClr val="tx2">
                  <a:lumMod val="75000"/>
                </a:schemeClr>
              </a:solidFill>
            </a:endParaRPr>
          </a:p>
          <a:p>
            <a:pPr marL="0" indent="0">
              <a:buNone/>
            </a:pPr>
            <a:endParaRPr lang="en-US" sz="2800" dirty="0">
              <a:solidFill>
                <a:schemeClr val="tx2">
                  <a:lumMod val="75000"/>
                </a:schemeClr>
              </a:solidFill>
            </a:endParaRPr>
          </a:p>
        </p:txBody>
      </p:sp>
    </p:spTree>
    <p:extLst>
      <p:ext uri="{BB962C8B-B14F-4D97-AF65-F5344CB8AC3E}">
        <p14:creationId xmlns:p14="http://schemas.microsoft.com/office/powerpoint/2010/main" val="422677890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09600" y="555616"/>
            <a:ext cx="10972800" cy="748988"/>
          </a:xfrm>
        </p:spPr>
        <p:txBody>
          <a:bodyPr/>
          <a:lstStyle/>
          <a:p>
            <a:r>
              <a:rPr lang="en-GB" b="1" dirty="0"/>
              <a:t>If your paper is rejected…</a:t>
            </a:r>
          </a:p>
        </p:txBody>
      </p:sp>
      <p:sp>
        <p:nvSpPr>
          <p:cNvPr id="7" name="Content Placeholder 6"/>
          <p:cNvSpPr>
            <a:spLocks noGrp="1"/>
          </p:cNvSpPr>
          <p:nvPr>
            <p:ph idx="13"/>
          </p:nvPr>
        </p:nvSpPr>
        <p:spPr>
          <a:xfrm>
            <a:off x="609603" y="1780989"/>
            <a:ext cx="10972797" cy="4938466"/>
          </a:xfrm>
        </p:spPr>
        <p:txBody>
          <a:bodyPr>
            <a:normAutofit/>
          </a:bodyPr>
          <a:lstStyle/>
          <a:p>
            <a:r>
              <a:rPr lang="en-US" sz="2800" dirty="0">
                <a:solidFill>
                  <a:schemeClr val="tx2">
                    <a:lumMod val="75000"/>
                  </a:schemeClr>
                </a:solidFill>
              </a:rPr>
              <a:t>Stay calm</a:t>
            </a:r>
          </a:p>
          <a:p>
            <a:r>
              <a:rPr lang="en-US" sz="2800" dirty="0">
                <a:solidFill>
                  <a:schemeClr val="tx2">
                    <a:lumMod val="75000"/>
                  </a:schemeClr>
                </a:solidFill>
              </a:rPr>
              <a:t>Read the referees’ report and the Editor’s letter</a:t>
            </a:r>
          </a:p>
          <a:p>
            <a:r>
              <a:rPr lang="en-US" sz="2800" dirty="0">
                <a:solidFill>
                  <a:schemeClr val="tx2">
                    <a:lumMod val="75000"/>
                  </a:schemeClr>
                </a:solidFill>
              </a:rPr>
              <a:t>Try and re-work the paper according to their recommendations</a:t>
            </a:r>
          </a:p>
          <a:p>
            <a:r>
              <a:rPr lang="en-US" sz="2800" dirty="0">
                <a:solidFill>
                  <a:schemeClr val="tx2">
                    <a:lumMod val="75000"/>
                  </a:schemeClr>
                </a:solidFill>
              </a:rPr>
              <a:t>Consider submitting to an alternative journal</a:t>
            </a:r>
          </a:p>
          <a:p>
            <a:pPr lvl="1"/>
            <a:r>
              <a:rPr lang="en-US" sz="2266" dirty="0">
                <a:solidFill>
                  <a:schemeClr val="tx2">
                    <a:lumMod val="75000"/>
                  </a:schemeClr>
                </a:solidFill>
              </a:rPr>
              <a:t>You will need to reformat the paper to fit the new journal’s requirements</a:t>
            </a:r>
          </a:p>
          <a:p>
            <a:r>
              <a:rPr lang="en-US" sz="2800" dirty="0">
                <a:solidFill>
                  <a:schemeClr val="tx2">
                    <a:lumMod val="75000"/>
                  </a:schemeClr>
                </a:solidFill>
              </a:rPr>
              <a:t>Start again and write another paper!</a:t>
            </a:r>
          </a:p>
          <a:p>
            <a:pPr marL="0" indent="0">
              <a:buNone/>
            </a:pPr>
            <a:endParaRPr lang="en-US" sz="2800" dirty="0">
              <a:solidFill>
                <a:schemeClr val="tx2">
                  <a:lumMod val="75000"/>
                </a:schemeClr>
              </a:solidFill>
            </a:endParaRPr>
          </a:p>
          <a:p>
            <a:r>
              <a:rPr lang="en-GB" sz="2800" dirty="0">
                <a:solidFill>
                  <a:schemeClr val="tx2">
                    <a:lumMod val="75000"/>
                  </a:schemeClr>
                </a:solidFill>
              </a:rPr>
              <a:t>Doesn’t mean it’s a bad paper, just the wrong journal!</a:t>
            </a:r>
          </a:p>
          <a:p>
            <a:pPr defTabSz="914400">
              <a:spcBef>
                <a:spcPts val="0"/>
              </a:spcBef>
              <a:defRPr/>
            </a:pPr>
            <a:r>
              <a:rPr lang="en-GB" sz="2800" dirty="0">
                <a:solidFill>
                  <a:schemeClr val="tx2">
                    <a:lumMod val="75000"/>
                  </a:schemeClr>
                </a:solidFill>
              </a:rPr>
              <a:t>Consider services such as </a:t>
            </a:r>
            <a:r>
              <a:rPr lang="en-GB" sz="2800" dirty="0">
                <a:solidFill>
                  <a:schemeClr val="tx2">
                    <a:lumMod val="75000"/>
                  </a:schemeClr>
                </a:solidFill>
                <a:hlinkClick r:id="rId3"/>
              </a:rPr>
              <a:t>SAGE Path</a:t>
            </a:r>
            <a:r>
              <a:rPr lang="en-GB" sz="2800" dirty="0">
                <a:solidFill>
                  <a:schemeClr val="tx2">
                    <a:lumMod val="75000"/>
                  </a:schemeClr>
                </a:solidFill>
              </a:rPr>
              <a:t>?</a:t>
            </a:r>
          </a:p>
          <a:p>
            <a:pPr marL="0" indent="0">
              <a:buNone/>
            </a:pPr>
            <a:endParaRPr lang="en-US" sz="2800" dirty="0">
              <a:solidFill>
                <a:schemeClr val="tx2">
                  <a:lumMod val="75000"/>
                </a:schemeClr>
              </a:solidFill>
            </a:endParaRPr>
          </a:p>
          <a:p>
            <a:pPr marL="0" indent="0">
              <a:buNone/>
            </a:pPr>
            <a:endParaRPr lang="en-US" sz="2800" b="1" dirty="0">
              <a:solidFill>
                <a:schemeClr val="accent3"/>
              </a:solidFill>
            </a:endParaRPr>
          </a:p>
          <a:p>
            <a:pPr marL="0" indent="0">
              <a:buNone/>
            </a:pPr>
            <a:endParaRPr lang="en-US" sz="2800" dirty="0">
              <a:solidFill>
                <a:schemeClr val="tx2">
                  <a:lumMod val="75000"/>
                </a:schemeClr>
              </a:solidFill>
            </a:endParaRPr>
          </a:p>
          <a:p>
            <a:pPr marL="0" indent="0">
              <a:buNone/>
            </a:pPr>
            <a:endParaRPr lang="en-US" sz="2800" dirty="0">
              <a:solidFill>
                <a:schemeClr val="tx2">
                  <a:lumMod val="75000"/>
                </a:schemeClr>
              </a:solidFill>
            </a:endParaRPr>
          </a:p>
        </p:txBody>
      </p:sp>
    </p:spTree>
    <p:extLst>
      <p:ext uri="{BB962C8B-B14F-4D97-AF65-F5344CB8AC3E}">
        <p14:creationId xmlns:p14="http://schemas.microsoft.com/office/powerpoint/2010/main" val="332816756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de-CH" dirty="0"/>
              <a:t>Roles and responsibilities</a:t>
            </a:r>
            <a:endParaRPr lang="en-US" dirty="0"/>
          </a:p>
        </p:txBody>
      </p:sp>
    </p:spTree>
    <p:extLst>
      <p:ext uri="{BB962C8B-B14F-4D97-AF65-F5344CB8AC3E}">
        <p14:creationId xmlns:p14="http://schemas.microsoft.com/office/powerpoint/2010/main" val="17707972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09600" y="555616"/>
            <a:ext cx="10972800" cy="748988"/>
          </a:xfrm>
        </p:spPr>
        <p:txBody>
          <a:bodyPr/>
          <a:lstStyle/>
          <a:p>
            <a:r>
              <a:rPr lang="en-GB" b="1" dirty="0"/>
              <a:t>Responsibilities of the author</a:t>
            </a:r>
          </a:p>
        </p:txBody>
      </p:sp>
      <p:sp>
        <p:nvSpPr>
          <p:cNvPr id="7" name="Content Placeholder 6"/>
          <p:cNvSpPr>
            <a:spLocks noGrp="1"/>
          </p:cNvSpPr>
          <p:nvPr>
            <p:ph idx="13"/>
          </p:nvPr>
        </p:nvSpPr>
        <p:spPr>
          <a:xfrm>
            <a:off x="609603" y="1780989"/>
            <a:ext cx="10972797" cy="4938466"/>
          </a:xfrm>
        </p:spPr>
        <p:txBody>
          <a:bodyPr>
            <a:normAutofit/>
          </a:bodyPr>
          <a:lstStyle/>
          <a:p>
            <a:r>
              <a:rPr lang="en-SG" sz="2800" b="1" dirty="0">
                <a:solidFill>
                  <a:schemeClr val="tx2">
                    <a:lumMod val="75000"/>
                  </a:schemeClr>
                </a:solidFill>
              </a:rPr>
              <a:t>Professional ethics </a:t>
            </a:r>
            <a:r>
              <a:rPr lang="en-SG" sz="2800" dirty="0">
                <a:solidFill>
                  <a:schemeClr val="tx2">
                    <a:lumMod val="75000"/>
                  </a:schemeClr>
                </a:solidFill>
              </a:rPr>
              <a:t>as a researcher searching the truth </a:t>
            </a:r>
            <a:r>
              <a:rPr lang="en-SG" sz="2800" i="1" dirty="0">
                <a:solidFill>
                  <a:schemeClr val="tx2">
                    <a:lumMod val="75000"/>
                  </a:schemeClr>
                </a:solidFill>
              </a:rPr>
              <a:t>(no fraud or distortion)</a:t>
            </a:r>
          </a:p>
          <a:p>
            <a:r>
              <a:rPr lang="en-SG" sz="2800" b="1" dirty="0">
                <a:solidFill>
                  <a:schemeClr val="tx2">
                    <a:lumMod val="75000"/>
                  </a:schemeClr>
                </a:solidFill>
              </a:rPr>
              <a:t>Accurate and professional account </a:t>
            </a:r>
            <a:r>
              <a:rPr lang="en-SG" sz="2800" dirty="0">
                <a:solidFill>
                  <a:schemeClr val="tx2">
                    <a:lumMod val="75000"/>
                  </a:schemeClr>
                </a:solidFill>
              </a:rPr>
              <a:t>of research and relevance to others </a:t>
            </a:r>
            <a:r>
              <a:rPr lang="en-SG" sz="2800" i="1" dirty="0">
                <a:solidFill>
                  <a:schemeClr val="tx2">
                    <a:lumMod val="75000"/>
                  </a:schemeClr>
                </a:solidFill>
              </a:rPr>
              <a:t>(clear concise communication)</a:t>
            </a:r>
          </a:p>
          <a:p>
            <a:r>
              <a:rPr lang="en-SG" sz="2800" dirty="0">
                <a:solidFill>
                  <a:schemeClr val="tx2">
                    <a:lumMod val="75000"/>
                  </a:schemeClr>
                </a:solidFill>
              </a:rPr>
              <a:t>A commitment to </a:t>
            </a:r>
            <a:r>
              <a:rPr lang="en-SG" sz="2800" b="1" dirty="0">
                <a:solidFill>
                  <a:schemeClr val="tx2">
                    <a:lumMod val="75000"/>
                  </a:schemeClr>
                </a:solidFill>
              </a:rPr>
              <a:t>the public good </a:t>
            </a:r>
            <a:r>
              <a:rPr lang="en-SG" sz="2800" dirty="0">
                <a:solidFill>
                  <a:schemeClr val="tx2">
                    <a:lumMod val="75000"/>
                  </a:schemeClr>
                </a:solidFill>
              </a:rPr>
              <a:t>and public values </a:t>
            </a:r>
            <a:r>
              <a:rPr lang="en-SG" sz="2800" i="1" dirty="0">
                <a:solidFill>
                  <a:schemeClr val="tx2">
                    <a:lumMod val="75000"/>
                  </a:schemeClr>
                </a:solidFill>
              </a:rPr>
              <a:t>(despite intense competitive pressure in research)</a:t>
            </a:r>
          </a:p>
          <a:p>
            <a:r>
              <a:rPr lang="en-SG" sz="2800" b="1" dirty="0">
                <a:solidFill>
                  <a:schemeClr val="tx2">
                    <a:lumMod val="75000"/>
                  </a:schemeClr>
                </a:solidFill>
              </a:rPr>
              <a:t>Respect to peers and to the public </a:t>
            </a:r>
            <a:r>
              <a:rPr lang="en-SG" sz="2800" dirty="0">
                <a:solidFill>
                  <a:schemeClr val="tx2">
                    <a:lumMod val="75000"/>
                  </a:schemeClr>
                </a:solidFill>
              </a:rPr>
              <a:t>served </a:t>
            </a:r>
            <a:r>
              <a:rPr lang="en-SG" sz="2800" i="1" dirty="0">
                <a:solidFill>
                  <a:schemeClr val="tx2">
                    <a:lumMod val="75000"/>
                  </a:schemeClr>
                </a:solidFill>
              </a:rPr>
              <a:t>(issues such as privacy)</a:t>
            </a:r>
          </a:p>
          <a:p>
            <a:pPr marL="0" indent="0">
              <a:buNone/>
            </a:pPr>
            <a:endParaRPr lang="en-US" sz="2800" b="1" dirty="0">
              <a:solidFill>
                <a:schemeClr val="accent3"/>
              </a:solidFill>
            </a:endParaRPr>
          </a:p>
          <a:p>
            <a:pPr marL="0" indent="0">
              <a:buNone/>
            </a:pPr>
            <a:endParaRPr lang="en-US" sz="2800" dirty="0">
              <a:solidFill>
                <a:schemeClr val="tx2">
                  <a:lumMod val="75000"/>
                </a:schemeClr>
              </a:solidFill>
            </a:endParaRPr>
          </a:p>
          <a:p>
            <a:pPr marL="0" indent="0">
              <a:buNone/>
            </a:pPr>
            <a:endParaRPr lang="en-US" sz="2800" dirty="0">
              <a:solidFill>
                <a:schemeClr val="tx2">
                  <a:lumMod val="75000"/>
                </a:schemeClr>
              </a:solidFill>
            </a:endParaRPr>
          </a:p>
        </p:txBody>
      </p:sp>
    </p:spTree>
    <p:extLst>
      <p:ext uri="{BB962C8B-B14F-4D97-AF65-F5344CB8AC3E}">
        <p14:creationId xmlns:p14="http://schemas.microsoft.com/office/powerpoint/2010/main" val="27123789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b="1" dirty="0"/>
              <a:t>Copyright and publishing ethics</a:t>
            </a:r>
          </a:p>
        </p:txBody>
      </p:sp>
      <p:sp>
        <p:nvSpPr>
          <p:cNvPr id="7" name="Content Placeholder 6"/>
          <p:cNvSpPr>
            <a:spLocks noGrp="1"/>
          </p:cNvSpPr>
          <p:nvPr>
            <p:ph idx="13"/>
          </p:nvPr>
        </p:nvSpPr>
        <p:spPr>
          <a:xfrm>
            <a:off x="609603" y="1780989"/>
            <a:ext cx="10972797" cy="4938466"/>
          </a:xfrm>
        </p:spPr>
        <p:txBody>
          <a:bodyPr>
            <a:normAutofit/>
          </a:bodyPr>
          <a:lstStyle/>
          <a:p>
            <a:r>
              <a:rPr lang="en-US" sz="2800" dirty="0">
                <a:solidFill>
                  <a:schemeClr val="tx2">
                    <a:lumMod val="75000"/>
                  </a:schemeClr>
                </a:solidFill>
              </a:rPr>
              <a:t>Obtain permission for all copyrighted material</a:t>
            </a:r>
          </a:p>
          <a:p>
            <a:r>
              <a:rPr lang="en-US" sz="2800" dirty="0">
                <a:solidFill>
                  <a:schemeClr val="tx2">
                    <a:lumMod val="75000"/>
                  </a:schemeClr>
                </a:solidFill>
              </a:rPr>
              <a:t>Authorship / Acknowledgement</a:t>
            </a:r>
          </a:p>
          <a:p>
            <a:r>
              <a:rPr lang="en-US" sz="2800" dirty="0">
                <a:solidFill>
                  <a:schemeClr val="tx2">
                    <a:lumMod val="75000"/>
                  </a:schemeClr>
                </a:solidFill>
              </a:rPr>
              <a:t>Funding statement</a:t>
            </a:r>
          </a:p>
          <a:p>
            <a:r>
              <a:rPr lang="en-US" sz="2800" dirty="0">
                <a:solidFill>
                  <a:schemeClr val="tx2">
                    <a:lumMod val="75000"/>
                  </a:schemeClr>
                </a:solidFill>
              </a:rPr>
              <a:t>Conflict of interest</a:t>
            </a:r>
          </a:p>
          <a:p>
            <a:r>
              <a:rPr lang="en-US" sz="2800" dirty="0">
                <a:solidFill>
                  <a:schemeClr val="tx2">
                    <a:lumMod val="75000"/>
                  </a:schemeClr>
                </a:solidFill>
              </a:rPr>
              <a:t>Research ethics</a:t>
            </a:r>
          </a:p>
          <a:p>
            <a:r>
              <a:rPr lang="en-US" sz="2800" b="1" dirty="0">
                <a:solidFill>
                  <a:schemeClr val="tx2">
                    <a:lumMod val="75000"/>
                  </a:schemeClr>
                </a:solidFill>
              </a:rPr>
              <a:t>COPE</a:t>
            </a:r>
            <a:r>
              <a:rPr lang="en-US" sz="2800" dirty="0">
                <a:solidFill>
                  <a:schemeClr val="tx2">
                    <a:lumMod val="75000"/>
                  </a:schemeClr>
                </a:solidFill>
              </a:rPr>
              <a:t>: Committee of Publication Ethics (</a:t>
            </a:r>
            <a:r>
              <a:rPr lang="en-GB" sz="2800" dirty="0">
                <a:solidFill>
                  <a:schemeClr val="tx2">
                    <a:lumMod val="75000"/>
                  </a:schemeClr>
                </a:solidFill>
              </a:rPr>
              <a:t>95% of SAGE Journals are COPE members)</a:t>
            </a:r>
            <a:r>
              <a:rPr lang="en-US" sz="2800" dirty="0">
                <a:solidFill>
                  <a:schemeClr val="tx2">
                    <a:lumMod val="75000"/>
                  </a:schemeClr>
                </a:solidFill>
              </a:rPr>
              <a:t> </a:t>
            </a:r>
            <a:r>
              <a:rPr lang="en-US" sz="2800" dirty="0">
                <a:hlinkClick r:id="rId3"/>
              </a:rPr>
              <a:t>http://publicationethics.org/</a:t>
            </a:r>
            <a:r>
              <a:rPr lang="en-US" sz="2800" dirty="0"/>
              <a:t> </a:t>
            </a:r>
          </a:p>
          <a:p>
            <a:pPr marL="0" indent="0">
              <a:buNone/>
            </a:pPr>
            <a:endParaRPr lang="en-US" sz="2800" dirty="0">
              <a:solidFill>
                <a:schemeClr val="tx2">
                  <a:lumMod val="75000"/>
                </a:schemeClr>
              </a:solidFill>
            </a:endParaRPr>
          </a:p>
          <a:p>
            <a:pPr marL="0" indent="0">
              <a:buNone/>
            </a:pPr>
            <a:endParaRPr lang="en-US" sz="2800" dirty="0">
              <a:solidFill>
                <a:schemeClr val="tx2">
                  <a:lumMod val="75000"/>
                </a:schemeClr>
              </a:solidFill>
            </a:endParaRPr>
          </a:p>
          <a:p>
            <a:pPr marL="0" indent="0">
              <a:buNone/>
            </a:pPr>
            <a:endParaRPr lang="en-US" sz="2800" dirty="0">
              <a:solidFill>
                <a:schemeClr val="tx2">
                  <a:lumMod val="75000"/>
                </a:schemeClr>
              </a:solidFill>
            </a:endParaRPr>
          </a:p>
        </p:txBody>
      </p:sp>
    </p:spTree>
    <p:extLst>
      <p:ext uri="{BB962C8B-B14F-4D97-AF65-F5344CB8AC3E}">
        <p14:creationId xmlns:p14="http://schemas.microsoft.com/office/powerpoint/2010/main" val="38939426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09600" y="555616"/>
            <a:ext cx="10972800" cy="748988"/>
          </a:xfrm>
        </p:spPr>
        <p:txBody>
          <a:bodyPr/>
          <a:lstStyle/>
          <a:p>
            <a:r>
              <a:rPr lang="en-GB" b="1" dirty="0"/>
              <a:t>Responsibilities of the publisher</a:t>
            </a:r>
          </a:p>
        </p:txBody>
      </p:sp>
      <p:sp>
        <p:nvSpPr>
          <p:cNvPr id="7" name="Content Placeholder 6"/>
          <p:cNvSpPr>
            <a:spLocks noGrp="1"/>
          </p:cNvSpPr>
          <p:nvPr>
            <p:ph idx="13"/>
          </p:nvPr>
        </p:nvSpPr>
        <p:spPr>
          <a:xfrm>
            <a:off x="609603" y="1780989"/>
            <a:ext cx="10972797" cy="4938466"/>
          </a:xfrm>
        </p:spPr>
        <p:txBody>
          <a:bodyPr>
            <a:normAutofit/>
          </a:bodyPr>
          <a:lstStyle/>
          <a:p>
            <a:r>
              <a:rPr lang="en-SG" sz="2800" dirty="0">
                <a:solidFill>
                  <a:schemeClr val="tx2">
                    <a:lumMod val="75000"/>
                  </a:schemeClr>
                </a:solidFill>
              </a:rPr>
              <a:t>Sustainability of journals</a:t>
            </a:r>
          </a:p>
          <a:p>
            <a:r>
              <a:rPr lang="en-SG" sz="2800" dirty="0">
                <a:solidFill>
                  <a:schemeClr val="tx2">
                    <a:lumMod val="75000"/>
                  </a:schemeClr>
                </a:solidFill>
              </a:rPr>
              <a:t>Quality of journals</a:t>
            </a:r>
          </a:p>
          <a:p>
            <a:r>
              <a:rPr lang="en-SG" sz="2800" dirty="0">
                <a:solidFill>
                  <a:schemeClr val="tx2">
                    <a:lumMod val="75000"/>
                  </a:schemeClr>
                </a:solidFill>
              </a:rPr>
              <a:t>Quality of editor and editorial boards</a:t>
            </a:r>
          </a:p>
          <a:p>
            <a:r>
              <a:rPr lang="en-SG" sz="2800" dirty="0">
                <a:solidFill>
                  <a:schemeClr val="tx2">
                    <a:lumMod val="75000"/>
                  </a:schemeClr>
                </a:solidFill>
              </a:rPr>
              <a:t>Relevance of the journal as a field develops (managing the aims and scope)</a:t>
            </a:r>
          </a:p>
          <a:p>
            <a:r>
              <a:rPr lang="en-SG" sz="2800" dirty="0">
                <a:solidFill>
                  <a:schemeClr val="tx2">
                    <a:lumMod val="75000"/>
                  </a:schemeClr>
                </a:solidFill>
              </a:rPr>
              <a:t>Dissemination of content</a:t>
            </a:r>
          </a:p>
          <a:p>
            <a:r>
              <a:rPr lang="en-SG" sz="2800" dirty="0">
                <a:solidFill>
                  <a:schemeClr val="tx2">
                    <a:lumMod val="75000"/>
                  </a:schemeClr>
                </a:solidFill>
              </a:rPr>
              <a:t>Uphold ethical values of the publication</a:t>
            </a:r>
          </a:p>
          <a:p>
            <a:pPr marL="0" indent="0">
              <a:buNone/>
            </a:pPr>
            <a:endParaRPr lang="en-US" sz="2800" b="1" dirty="0">
              <a:solidFill>
                <a:schemeClr val="accent3"/>
              </a:solidFill>
            </a:endParaRPr>
          </a:p>
          <a:p>
            <a:pPr marL="0" indent="0">
              <a:buNone/>
            </a:pPr>
            <a:endParaRPr lang="en-US" sz="2800" dirty="0">
              <a:solidFill>
                <a:schemeClr val="tx2">
                  <a:lumMod val="75000"/>
                </a:schemeClr>
              </a:solidFill>
            </a:endParaRPr>
          </a:p>
          <a:p>
            <a:pPr marL="0" indent="0">
              <a:buNone/>
            </a:pPr>
            <a:endParaRPr lang="en-US" sz="2800" dirty="0">
              <a:solidFill>
                <a:schemeClr val="tx2">
                  <a:lumMod val="75000"/>
                </a:schemeClr>
              </a:solidFill>
            </a:endParaRPr>
          </a:p>
        </p:txBody>
      </p:sp>
    </p:spTree>
    <p:extLst>
      <p:ext uri="{BB962C8B-B14F-4D97-AF65-F5344CB8AC3E}">
        <p14:creationId xmlns:p14="http://schemas.microsoft.com/office/powerpoint/2010/main" val="19564044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09600" y="555616"/>
            <a:ext cx="10972800" cy="748988"/>
          </a:xfrm>
        </p:spPr>
        <p:txBody>
          <a:bodyPr/>
          <a:lstStyle/>
          <a:p>
            <a:r>
              <a:rPr lang="en-GB" b="1" dirty="0"/>
              <a:t>Author rights in the digital age</a:t>
            </a:r>
          </a:p>
        </p:txBody>
      </p:sp>
      <p:sp>
        <p:nvSpPr>
          <p:cNvPr id="7" name="Content Placeholder 6"/>
          <p:cNvSpPr>
            <a:spLocks noGrp="1"/>
          </p:cNvSpPr>
          <p:nvPr>
            <p:ph idx="13"/>
          </p:nvPr>
        </p:nvSpPr>
        <p:spPr>
          <a:xfrm>
            <a:off x="609603" y="1780989"/>
            <a:ext cx="10972797" cy="4938466"/>
          </a:xfrm>
        </p:spPr>
        <p:txBody>
          <a:bodyPr>
            <a:normAutofit/>
          </a:bodyPr>
          <a:lstStyle/>
          <a:p>
            <a:r>
              <a:rPr lang="en-SG" dirty="0">
                <a:solidFill>
                  <a:schemeClr val="tx2">
                    <a:lumMod val="75000"/>
                  </a:schemeClr>
                </a:solidFill>
              </a:rPr>
              <a:t>Copyright situation can be much more complex</a:t>
            </a:r>
            <a:endParaRPr lang="en-GB" dirty="0">
              <a:solidFill>
                <a:schemeClr val="tx2">
                  <a:lumMod val="75000"/>
                </a:schemeClr>
              </a:solidFill>
            </a:endParaRPr>
          </a:p>
          <a:p>
            <a:r>
              <a:rPr lang="en-SG" dirty="0">
                <a:solidFill>
                  <a:schemeClr val="tx2">
                    <a:lumMod val="75000"/>
                  </a:schemeClr>
                </a:solidFill>
              </a:rPr>
              <a:t>Funders may require authors to make their papers available in repositories</a:t>
            </a:r>
          </a:p>
          <a:p>
            <a:pPr lvl="1"/>
            <a:r>
              <a:rPr lang="en-SG" dirty="0">
                <a:solidFill>
                  <a:schemeClr val="tx2">
                    <a:lumMod val="75000"/>
                  </a:schemeClr>
                </a:solidFill>
              </a:rPr>
              <a:t>Responsibilities sometimes at odds with publisher requirements</a:t>
            </a:r>
          </a:p>
          <a:p>
            <a:pPr lvl="1"/>
            <a:r>
              <a:rPr lang="en-SG" dirty="0">
                <a:solidFill>
                  <a:schemeClr val="tx2">
                    <a:lumMod val="75000"/>
                  </a:schemeClr>
                </a:solidFill>
              </a:rPr>
              <a:t>It may be up to you to ensure the paper is posted in the right place</a:t>
            </a:r>
          </a:p>
          <a:p>
            <a:r>
              <a:rPr lang="en-SG" dirty="0">
                <a:solidFill>
                  <a:schemeClr val="tx2">
                    <a:lumMod val="75000"/>
                  </a:schemeClr>
                </a:solidFill>
              </a:rPr>
              <a:t>Publisher policies vary</a:t>
            </a:r>
          </a:p>
          <a:p>
            <a:endParaRPr lang="en-SG" dirty="0">
              <a:solidFill>
                <a:schemeClr val="tx2">
                  <a:lumMod val="75000"/>
                </a:schemeClr>
              </a:solidFill>
            </a:endParaRPr>
          </a:p>
          <a:p>
            <a:pPr marL="0" indent="0">
              <a:buNone/>
            </a:pPr>
            <a:r>
              <a:rPr lang="en-SG" b="1" dirty="0">
                <a:solidFill>
                  <a:schemeClr val="tx2">
                    <a:lumMod val="75000"/>
                  </a:schemeClr>
                </a:solidFill>
              </a:rPr>
              <a:t>Stay informed and if unsure, ask!</a:t>
            </a:r>
          </a:p>
          <a:p>
            <a:pPr marL="0" indent="0">
              <a:buNone/>
            </a:pPr>
            <a:endParaRPr lang="en-US" sz="2800" b="1" dirty="0">
              <a:solidFill>
                <a:schemeClr val="accent3"/>
              </a:solidFill>
            </a:endParaRPr>
          </a:p>
          <a:p>
            <a:pPr marL="0" indent="0">
              <a:buNone/>
            </a:pPr>
            <a:endParaRPr lang="en-US" sz="2800" dirty="0">
              <a:solidFill>
                <a:schemeClr val="tx2">
                  <a:lumMod val="75000"/>
                </a:schemeClr>
              </a:solidFill>
            </a:endParaRPr>
          </a:p>
          <a:p>
            <a:pPr marL="0" indent="0">
              <a:buNone/>
            </a:pPr>
            <a:endParaRPr lang="en-US" sz="2800" dirty="0">
              <a:solidFill>
                <a:schemeClr val="tx2">
                  <a:lumMod val="75000"/>
                </a:schemeClr>
              </a:solidFill>
            </a:endParaRPr>
          </a:p>
        </p:txBody>
      </p:sp>
    </p:spTree>
    <p:extLst>
      <p:ext uri="{BB962C8B-B14F-4D97-AF65-F5344CB8AC3E}">
        <p14:creationId xmlns:p14="http://schemas.microsoft.com/office/powerpoint/2010/main" val="23641895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de-CH" dirty="0"/>
              <a:t>Next steps</a:t>
            </a:r>
            <a:endParaRPr lang="en-US" dirty="0"/>
          </a:p>
        </p:txBody>
      </p:sp>
    </p:spTree>
    <p:extLst>
      <p:ext uri="{BB962C8B-B14F-4D97-AF65-F5344CB8AC3E}">
        <p14:creationId xmlns:p14="http://schemas.microsoft.com/office/powerpoint/2010/main" val="2227708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625599"/>
            <a:ext cx="10363200" cy="1810752"/>
          </a:xfrm>
        </p:spPr>
        <p:txBody>
          <a:bodyPr/>
          <a:lstStyle/>
          <a:p>
            <a:r>
              <a:rPr lang="de-CH" dirty="0"/>
              <a:t>What are journals looking for?</a:t>
            </a:r>
            <a:endParaRPr lang="en-US" dirty="0"/>
          </a:p>
        </p:txBody>
      </p:sp>
    </p:spTree>
    <p:extLst>
      <p:ext uri="{BB962C8B-B14F-4D97-AF65-F5344CB8AC3E}">
        <p14:creationId xmlns:p14="http://schemas.microsoft.com/office/powerpoint/2010/main" val="24101715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b="1" dirty="0"/>
              <a:t>Key summary</a:t>
            </a:r>
          </a:p>
        </p:txBody>
      </p:sp>
      <p:sp>
        <p:nvSpPr>
          <p:cNvPr id="7" name="Content Placeholder 6"/>
          <p:cNvSpPr>
            <a:spLocks noGrp="1"/>
          </p:cNvSpPr>
          <p:nvPr>
            <p:ph idx="13"/>
          </p:nvPr>
        </p:nvSpPr>
        <p:spPr/>
        <p:txBody>
          <a:bodyPr>
            <a:normAutofit lnSpcReduction="10000"/>
          </a:bodyPr>
          <a:lstStyle/>
          <a:p>
            <a:r>
              <a:rPr lang="en-US" dirty="0">
                <a:solidFill>
                  <a:schemeClr val="tx2">
                    <a:lumMod val="75000"/>
                  </a:schemeClr>
                </a:solidFill>
              </a:rPr>
              <a:t>Methodology quality is a key publishing criteria</a:t>
            </a:r>
          </a:p>
          <a:p>
            <a:r>
              <a:rPr lang="en-US" dirty="0">
                <a:solidFill>
                  <a:schemeClr val="tx2">
                    <a:lumMod val="75000"/>
                  </a:schemeClr>
                </a:solidFill>
              </a:rPr>
              <a:t>Make sure you have something worthwhile to say</a:t>
            </a:r>
          </a:p>
          <a:p>
            <a:r>
              <a:rPr lang="en-US" dirty="0">
                <a:solidFill>
                  <a:schemeClr val="tx2">
                    <a:lumMod val="75000"/>
                  </a:schemeClr>
                </a:solidFill>
              </a:rPr>
              <a:t>Find the right journal to say it in</a:t>
            </a:r>
          </a:p>
          <a:p>
            <a:r>
              <a:rPr lang="en-US" dirty="0">
                <a:solidFill>
                  <a:schemeClr val="tx2">
                    <a:lumMod val="75000"/>
                  </a:schemeClr>
                </a:solidFill>
              </a:rPr>
              <a:t>Read articles from your chosen journal to get a sense for what they publish</a:t>
            </a:r>
          </a:p>
          <a:p>
            <a:r>
              <a:rPr lang="en-US" dirty="0">
                <a:solidFill>
                  <a:schemeClr val="tx2">
                    <a:lumMod val="75000"/>
                  </a:schemeClr>
                </a:solidFill>
              </a:rPr>
              <a:t>Ask a friend, colleague or peer to proofread your work before submission</a:t>
            </a:r>
          </a:p>
          <a:p>
            <a:r>
              <a:rPr lang="en-US" dirty="0">
                <a:solidFill>
                  <a:schemeClr val="tx2">
                    <a:lumMod val="75000"/>
                  </a:schemeClr>
                </a:solidFill>
              </a:rPr>
              <a:t>Find specific submission guidelines and follow them completely</a:t>
            </a:r>
          </a:p>
          <a:p>
            <a:r>
              <a:rPr lang="en-US" dirty="0">
                <a:solidFill>
                  <a:schemeClr val="tx2">
                    <a:lumMod val="75000"/>
                  </a:schemeClr>
                </a:solidFill>
              </a:rPr>
              <a:t>Submit to only one journal at a time</a:t>
            </a:r>
          </a:p>
          <a:p>
            <a:r>
              <a:rPr lang="en-US" dirty="0">
                <a:solidFill>
                  <a:schemeClr val="tx2">
                    <a:lumMod val="75000"/>
                  </a:schemeClr>
                </a:solidFill>
              </a:rPr>
              <a:t>Take any feedback constructively – not personally</a:t>
            </a:r>
          </a:p>
        </p:txBody>
      </p:sp>
    </p:spTree>
    <p:extLst>
      <p:ext uri="{BB962C8B-B14F-4D97-AF65-F5344CB8AC3E}">
        <p14:creationId xmlns:p14="http://schemas.microsoft.com/office/powerpoint/2010/main" val="273312210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09600" y="555616"/>
            <a:ext cx="10972800" cy="748988"/>
          </a:xfrm>
        </p:spPr>
        <p:txBody>
          <a:bodyPr/>
          <a:lstStyle/>
          <a:p>
            <a:r>
              <a:rPr lang="en-GB" b="1" dirty="0"/>
              <a:t>Where can you find help and support?</a:t>
            </a:r>
          </a:p>
        </p:txBody>
      </p:sp>
      <p:sp>
        <p:nvSpPr>
          <p:cNvPr id="7" name="Content Placeholder 6"/>
          <p:cNvSpPr>
            <a:spLocks noGrp="1"/>
          </p:cNvSpPr>
          <p:nvPr>
            <p:ph idx="13"/>
          </p:nvPr>
        </p:nvSpPr>
        <p:spPr>
          <a:xfrm>
            <a:off x="609603" y="1780989"/>
            <a:ext cx="10972797" cy="4938466"/>
          </a:xfrm>
        </p:spPr>
        <p:txBody>
          <a:bodyPr>
            <a:normAutofit fontScale="62500" lnSpcReduction="20000"/>
          </a:bodyPr>
          <a:lstStyle/>
          <a:p>
            <a:pPr marL="0" indent="0">
              <a:lnSpc>
                <a:spcPct val="170000"/>
              </a:lnSpc>
              <a:buNone/>
            </a:pPr>
            <a:r>
              <a:rPr lang="en-GB" sz="3200" b="1" dirty="0">
                <a:solidFill>
                  <a:schemeClr val="tx2">
                    <a:lumMod val="75000"/>
                  </a:schemeClr>
                </a:solidFill>
              </a:rPr>
              <a:t>Your colleagues, faculty, the library!</a:t>
            </a:r>
          </a:p>
          <a:p>
            <a:pPr marL="0" indent="0">
              <a:lnSpc>
                <a:spcPct val="170000"/>
              </a:lnSpc>
              <a:buNone/>
            </a:pPr>
            <a:endParaRPr lang="en-GB" sz="800" b="1" dirty="0">
              <a:solidFill>
                <a:schemeClr val="tx2">
                  <a:lumMod val="60000"/>
                  <a:lumOff val="40000"/>
                </a:schemeClr>
              </a:solidFill>
            </a:endParaRPr>
          </a:p>
          <a:p>
            <a:pPr marL="0" indent="0">
              <a:lnSpc>
                <a:spcPct val="170000"/>
              </a:lnSpc>
              <a:buNone/>
            </a:pPr>
            <a:r>
              <a:rPr lang="en-GB" sz="3200" b="1" dirty="0">
                <a:solidFill>
                  <a:schemeClr val="tx2">
                    <a:lumMod val="60000"/>
                    <a:lumOff val="40000"/>
                  </a:schemeClr>
                </a:solidFill>
              </a:rPr>
              <a:t>Think. Check. Submit</a:t>
            </a:r>
          </a:p>
          <a:p>
            <a:pPr>
              <a:lnSpc>
                <a:spcPct val="170000"/>
              </a:lnSpc>
            </a:pPr>
            <a:r>
              <a:rPr lang="en-GB" sz="2800" dirty="0">
                <a:solidFill>
                  <a:schemeClr val="tx2">
                    <a:lumMod val="75000"/>
                  </a:schemeClr>
                </a:solidFill>
              </a:rPr>
              <a:t>A </a:t>
            </a:r>
            <a:r>
              <a:rPr lang="en-GB" sz="2800" b="1" dirty="0">
                <a:solidFill>
                  <a:schemeClr val="tx2">
                    <a:lumMod val="75000"/>
                  </a:schemeClr>
                </a:solidFill>
                <a:hlinkClick r:id="rId3"/>
              </a:rPr>
              <a:t>campaign</a:t>
            </a:r>
            <a:r>
              <a:rPr lang="en-GB" sz="2800" dirty="0">
                <a:solidFill>
                  <a:schemeClr val="tx2">
                    <a:lumMod val="75000"/>
                  </a:schemeClr>
                </a:solidFill>
              </a:rPr>
              <a:t> designed to help researchers follow best-practice during the submission process</a:t>
            </a:r>
          </a:p>
          <a:p>
            <a:pPr marL="0" indent="0">
              <a:lnSpc>
                <a:spcPct val="170000"/>
              </a:lnSpc>
              <a:buNone/>
            </a:pPr>
            <a:endParaRPr lang="en-GB" sz="800" b="1" dirty="0">
              <a:solidFill>
                <a:srgbClr val="E10598"/>
              </a:solidFill>
            </a:endParaRPr>
          </a:p>
          <a:p>
            <a:pPr marL="0" indent="0">
              <a:lnSpc>
                <a:spcPct val="170000"/>
              </a:lnSpc>
              <a:buNone/>
            </a:pPr>
            <a:r>
              <a:rPr lang="en-GB" sz="3200" b="1" dirty="0">
                <a:solidFill>
                  <a:schemeClr val="tx2">
                    <a:lumMod val="60000"/>
                    <a:lumOff val="40000"/>
                  </a:schemeClr>
                </a:solidFill>
              </a:rPr>
              <a:t>Sense About Science</a:t>
            </a:r>
          </a:p>
          <a:p>
            <a:pPr>
              <a:lnSpc>
                <a:spcPct val="170000"/>
              </a:lnSpc>
            </a:pPr>
            <a:r>
              <a:rPr lang="en-GB" sz="2800" dirty="0">
                <a:solidFill>
                  <a:schemeClr val="tx2">
                    <a:lumMod val="75000"/>
                  </a:schemeClr>
                </a:solidFill>
              </a:rPr>
              <a:t>Offers </a:t>
            </a:r>
            <a:r>
              <a:rPr lang="en-GB" sz="2800" b="1" dirty="0">
                <a:solidFill>
                  <a:schemeClr val="tx2">
                    <a:lumMod val="75000"/>
                  </a:schemeClr>
                </a:solidFill>
                <a:hlinkClick r:id="rId4"/>
              </a:rPr>
              <a:t>free resources</a:t>
            </a:r>
            <a:r>
              <a:rPr lang="en-GB" sz="2800" b="1" dirty="0">
                <a:solidFill>
                  <a:schemeClr val="tx2">
                    <a:lumMod val="75000"/>
                  </a:schemeClr>
                </a:solidFill>
              </a:rPr>
              <a:t> </a:t>
            </a:r>
            <a:r>
              <a:rPr lang="en-GB" sz="2800" dirty="0">
                <a:solidFill>
                  <a:schemeClr val="tx2">
                    <a:lumMod val="75000"/>
                  </a:schemeClr>
                </a:solidFill>
              </a:rPr>
              <a:t>to help scientists ensure their work is academically rigorous and reaches the widest possible audience</a:t>
            </a:r>
          </a:p>
          <a:p>
            <a:pPr>
              <a:lnSpc>
                <a:spcPct val="170000"/>
              </a:lnSpc>
            </a:pPr>
            <a:endParaRPr lang="en-GB" sz="800" i="1" dirty="0"/>
          </a:p>
          <a:p>
            <a:pPr marL="0" indent="0">
              <a:lnSpc>
                <a:spcPct val="170000"/>
              </a:lnSpc>
              <a:buNone/>
            </a:pPr>
            <a:r>
              <a:rPr lang="en-GB" sz="3200" b="1" dirty="0">
                <a:solidFill>
                  <a:schemeClr val="tx2">
                    <a:lumMod val="60000"/>
                    <a:lumOff val="40000"/>
                  </a:schemeClr>
                </a:solidFill>
              </a:rPr>
              <a:t>SAGE is dedicated to helping researchers be the best they can be</a:t>
            </a:r>
            <a:endParaRPr lang="en-GB" sz="3200" dirty="0">
              <a:solidFill>
                <a:schemeClr val="tx2">
                  <a:lumMod val="60000"/>
                  <a:lumOff val="40000"/>
                </a:schemeClr>
              </a:solidFill>
            </a:endParaRPr>
          </a:p>
          <a:p>
            <a:pPr>
              <a:lnSpc>
                <a:spcPct val="170000"/>
              </a:lnSpc>
            </a:pPr>
            <a:r>
              <a:rPr lang="en-GB" sz="2800" dirty="0">
                <a:solidFill>
                  <a:schemeClr val="tx2">
                    <a:lumMod val="75000"/>
                  </a:schemeClr>
                </a:solidFill>
              </a:rPr>
              <a:t>SAGE’s </a:t>
            </a:r>
            <a:r>
              <a:rPr lang="en-GB" sz="2800" b="1" dirty="0">
                <a:solidFill>
                  <a:schemeClr val="tx2">
                    <a:lumMod val="75000"/>
                  </a:schemeClr>
                </a:solidFill>
                <a:hlinkClick r:id="rId5"/>
              </a:rPr>
              <a:t>Journal Author Gateway</a:t>
            </a:r>
            <a:r>
              <a:rPr lang="en-GB" sz="2800" b="1" dirty="0">
                <a:solidFill>
                  <a:schemeClr val="tx2">
                    <a:lumMod val="75000"/>
                  </a:schemeClr>
                </a:solidFill>
              </a:rPr>
              <a:t> </a:t>
            </a:r>
            <a:r>
              <a:rPr lang="en-GB" sz="2800" dirty="0">
                <a:solidFill>
                  <a:schemeClr val="tx2">
                    <a:lumMod val="75000"/>
                  </a:schemeClr>
                </a:solidFill>
              </a:rPr>
              <a:t>provides plenty of tips on improving your chances of publication</a:t>
            </a:r>
          </a:p>
          <a:p>
            <a:pPr>
              <a:lnSpc>
                <a:spcPct val="170000"/>
              </a:lnSpc>
            </a:pPr>
            <a:r>
              <a:rPr lang="en-GB" sz="2800" b="1" i="1" dirty="0">
                <a:solidFill>
                  <a:schemeClr val="tx2">
                    <a:lumMod val="75000"/>
                  </a:schemeClr>
                </a:solidFill>
                <a:hlinkClick r:id="rId6"/>
              </a:rPr>
              <a:t>SAGE Research Methods</a:t>
            </a:r>
            <a:r>
              <a:rPr lang="en-GB" sz="2800" b="1" i="1" dirty="0">
                <a:solidFill>
                  <a:schemeClr val="tx2">
                    <a:lumMod val="75000"/>
                  </a:schemeClr>
                </a:solidFill>
              </a:rPr>
              <a:t> </a:t>
            </a:r>
            <a:r>
              <a:rPr lang="en-GB" sz="2800" dirty="0">
                <a:solidFill>
                  <a:schemeClr val="tx2">
                    <a:lumMod val="75000"/>
                  </a:schemeClr>
                </a:solidFill>
              </a:rPr>
              <a:t>helps researchers refine and improve their research skills</a:t>
            </a:r>
          </a:p>
          <a:p>
            <a:pPr marL="0" indent="0">
              <a:buNone/>
            </a:pPr>
            <a:endParaRPr lang="en-US" sz="2800" b="1" dirty="0">
              <a:solidFill>
                <a:schemeClr val="accent3"/>
              </a:solidFill>
            </a:endParaRPr>
          </a:p>
          <a:p>
            <a:pPr marL="0" indent="0">
              <a:buNone/>
            </a:pPr>
            <a:endParaRPr lang="en-US" sz="2800" dirty="0">
              <a:solidFill>
                <a:schemeClr val="tx2">
                  <a:lumMod val="75000"/>
                </a:schemeClr>
              </a:solidFill>
            </a:endParaRPr>
          </a:p>
          <a:p>
            <a:pPr marL="0" indent="0">
              <a:buNone/>
            </a:pPr>
            <a:endParaRPr lang="en-US" sz="2800" dirty="0">
              <a:solidFill>
                <a:schemeClr val="tx2">
                  <a:lumMod val="75000"/>
                </a:schemeClr>
              </a:solidFill>
            </a:endParaRPr>
          </a:p>
        </p:txBody>
      </p:sp>
    </p:spTree>
    <p:extLst>
      <p:ext uri="{BB962C8B-B14F-4D97-AF65-F5344CB8AC3E}">
        <p14:creationId xmlns:p14="http://schemas.microsoft.com/office/powerpoint/2010/main" val="43432340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09600" y="555616"/>
            <a:ext cx="10972800" cy="615553"/>
          </a:xfrm>
        </p:spPr>
        <p:txBody>
          <a:bodyPr/>
          <a:lstStyle/>
          <a:p>
            <a:r>
              <a:rPr lang="en-GB" sz="3400" b="1" dirty="0"/>
              <a:t>Advice from the former editor of </a:t>
            </a:r>
            <a:r>
              <a:rPr lang="en-GB" sz="3400" b="1" i="1" dirty="0"/>
              <a:t>Current Sociology</a:t>
            </a:r>
            <a:r>
              <a:rPr lang="en-GB" sz="3400" b="1" dirty="0"/>
              <a:t>!</a:t>
            </a:r>
          </a:p>
        </p:txBody>
      </p:sp>
      <p:sp>
        <p:nvSpPr>
          <p:cNvPr id="7" name="Content Placeholder 6"/>
          <p:cNvSpPr>
            <a:spLocks noGrp="1"/>
          </p:cNvSpPr>
          <p:nvPr>
            <p:ph idx="13"/>
          </p:nvPr>
        </p:nvSpPr>
        <p:spPr>
          <a:xfrm>
            <a:off x="609603" y="1355075"/>
            <a:ext cx="10972797" cy="5364380"/>
          </a:xfrm>
        </p:spPr>
        <p:txBody>
          <a:bodyPr>
            <a:normAutofit/>
          </a:bodyPr>
          <a:lstStyle/>
          <a:p>
            <a:pPr marL="0" indent="0">
              <a:lnSpc>
                <a:spcPct val="170000"/>
              </a:lnSpc>
              <a:buNone/>
            </a:pPr>
            <a:r>
              <a:rPr lang="en-US" sz="1400" dirty="0">
                <a:solidFill>
                  <a:schemeClr val="tx2">
                    <a:lumMod val="75000"/>
                  </a:schemeClr>
                </a:solidFill>
              </a:rPr>
              <a:t>Martín, E. (2014). How to write a good article. </a:t>
            </a:r>
            <a:r>
              <a:rPr lang="en-US" sz="1400" i="1" dirty="0">
                <a:solidFill>
                  <a:schemeClr val="tx2">
                    <a:lumMod val="75000"/>
                  </a:schemeClr>
                </a:solidFill>
              </a:rPr>
              <a:t>Current Sociology</a:t>
            </a:r>
            <a:r>
              <a:rPr lang="en-US" sz="1400" dirty="0">
                <a:solidFill>
                  <a:schemeClr val="tx2">
                    <a:lumMod val="75000"/>
                  </a:schemeClr>
                </a:solidFill>
              </a:rPr>
              <a:t>, </a:t>
            </a:r>
            <a:r>
              <a:rPr lang="en-US" sz="1400" i="1" dirty="0">
                <a:solidFill>
                  <a:schemeClr val="tx2">
                    <a:lumMod val="75000"/>
                  </a:schemeClr>
                </a:solidFill>
              </a:rPr>
              <a:t>62</a:t>
            </a:r>
            <a:r>
              <a:rPr lang="en-US" sz="1400" dirty="0">
                <a:solidFill>
                  <a:schemeClr val="tx2">
                    <a:lumMod val="75000"/>
                  </a:schemeClr>
                </a:solidFill>
              </a:rPr>
              <a:t>(7), 949 -955.</a:t>
            </a:r>
            <a:r>
              <a:rPr lang="en-US" sz="1400" dirty="0"/>
              <a:t> </a:t>
            </a:r>
            <a:r>
              <a:rPr lang="en-US" sz="1400" dirty="0">
                <a:hlinkClick r:id="rId2"/>
              </a:rPr>
              <a:t>https://doi.org/10.1177/0011392114556034</a:t>
            </a:r>
            <a:endParaRPr lang="en-US" sz="1400" b="1" dirty="0">
              <a:solidFill>
                <a:schemeClr val="accent3"/>
              </a:solidFill>
            </a:endParaRPr>
          </a:p>
          <a:p>
            <a:pPr marL="0" indent="0">
              <a:buNone/>
            </a:pPr>
            <a:endParaRPr lang="en-US" sz="2800" dirty="0">
              <a:solidFill>
                <a:schemeClr val="tx2">
                  <a:lumMod val="75000"/>
                </a:schemeClr>
              </a:solidFill>
            </a:endParaRPr>
          </a:p>
          <a:p>
            <a:pPr marL="0" indent="0">
              <a:buNone/>
            </a:pPr>
            <a:endParaRPr lang="en-US" sz="2800" dirty="0">
              <a:solidFill>
                <a:schemeClr val="tx2">
                  <a:lumMod val="75000"/>
                </a:schemeClr>
              </a:solidFill>
            </a:endParaRPr>
          </a:p>
        </p:txBody>
      </p:sp>
      <p:pic>
        <p:nvPicPr>
          <p:cNvPr id="2" name="Picture 1"/>
          <p:cNvPicPr>
            <a:picLocks noChangeAspect="1"/>
          </p:cNvPicPr>
          <p:nvPr/>
        </p:nvPicPr>
        <p:blipFill>
          <a:blip r:embed="rId3"/>
          <a:stretch>
            <a:fillRect/>
          </a:stretch>
        </p:blipFill>
        <p:spPr>
          <a:xfrm>
            <a:off x="973156" y="1897681"/>
            <a:ext cx="10245688" cy="4688706"/>
          </a:xfrm>
          <a:prstGeom prst="rect">
            <a:avLst/>
          </a:prstGeom>
          <a:ln>
            <a:solidFill>
              <a:schemeClr val="tx1"/>
            </a:solidFill>
          </a:ln>
        </p:spPr>
      </p:pic>
    </p:spTree>
    <p:extLst>
      <p:ext uri="{BB962C8B-B14F-4D97-AF65-F5344CB8AC3E}">
        <p14:creationId xmlns:p14="http://schemas.microsoft.com/office/powerpoint/2010/main" val="34886226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Thank you for listening!</a:t>
            </a:r>
          </a:p>
        </p:txBody>
      </p:sp>
      <p:sp>
        <p:nvSpPr>
          <p:cNvPr id="4" name="Subtitle 3"/>
          <p:cNvSpPr>
            <a:spLocks noGrp="1"/>
          </p:cNvSpPr>
          <p:nvPr>
            <p:ph type="subTitle" idx="1"/>
          </p:nvPr>
        </p:nvSpPr>
        <p:spPr>
          <a:xfrm>
            <a:off x="914400" y="3001079"/>
            <a:ext cx="10363200" cy="1311962"/>
          </a:xfrm>
        </p:spPr>
        <p:txBody>
          <a:bodyPr/>
          <a:lstStyle/>
          <a:p>
            <a:r>
              <a:rPr lang="en-GB" sz="2000" dirty="0">
                <a:hlinkClick r:id="rId2"/>
              </a:rPr>
              <a:t>Chloe.Turner@sagepub.co.uk</a:t>
            </a:r>
            <a:endParaRPr lang="en-GB" sz="2000" dirty="0"/>
          </a:p>
          <a:p>
            <a:r>
              <a:rPr lang="en-GB" sz="2000" dirty="0">
                <a:hlinkClick r:id="rId3"/>
              </a:rPr>
              <a:t>Romy.Beard@eifl.net</a:t>
            </a:r>
            <a:r>
              <a:rPr lang="en-GB" sz="2000" dirty="0"/>
              <a:t>  </a:t>
            </a:r>
          </a:p>
        </p:txBody>
      </p:sp>
    </p:spTree>
    <p:extLst>
      <p:ext uri="{BB962C8B-B14F-4D97-AF65-F5344CB8AC3E}">
        <p14:creationId xmlns:p14="http://schemas.microsoft.com/office/powerpoint/2010/main" val="1565198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b="1" dirty="0"/>
              <a:t>Conducting publishable research</a:t>
            </a:r>
          </a:p>
        </p:txBody>
      </p:sp>
      <p:sp>
        <p:nvSpPr>
          <p:cNvPr id="7" name="Content Placeholder 6"/>
          <p:cNvSpPr>
            <a:spLocks noGrp="1"/>
          </p:cNvSpPr>
          <p:nvPr>
            <p:ph idx="13"/>
          </p:nvPr>
        </p:nvSpPr>
        <p:spPr/>
        <p:txBody>
          <a:bodyPr>
            <a:normAutofit fontScale="62500" lnSpcReduction="20000"/>
          </a:bodyPr>
          <a:lstStyle/>
          <a:p>
            <a:pPr marL="0" indent="0">
              <a:buNone/>
            </a:pPr>
            <a:r>
              <a:rPr lang="en-US" b="1" dirty="0">
                <a:solidFill>
                  <a:schemeClr val="tx2">
                    <a:lumMod val="75000"/>
                  </a:schemeClr>
                </a:solidFill>
              </a:rPr>
              <a:t>Make sure…</a:t>
            </a:r>
          </a:p>
          <a:p>
            <a:endParaRPr lang="en-US" dirty="0">
              <a:solidFill>
                <a:schemeClr val="tx2">
                  <a:lumMod val="75000"/>
                </a:schemeClr>
              </a:solidFill>
            </a:endParaRPr>
          </a:p>
          <a:p>
            <a:pPr marL="0" indent="0">
              <a:buNone/>
            </a:pPr>
            <a:r>
              <a:rPr lang="en-US" dirty="0">
                <a:solidFill>
                  <a:schemeClr val="tx2">
                    <a:lumMod val="75000"/>
                  </a:schemeClr>
                </a:solidFill>
              </a:rPr>
              <a:t>… Your question is researchable and interesting</a:t>
            </a:r>
          </a:p>
          <a:p>
            <a:pPr>
              <a:buFont typeface="Wingdings" panose="05000000000000000000" pitchFamily="2" charset="2"/>
              <a:buChar char="ü"/>
            </a:pPr>
            <a:r>
              <a:rPr lang="en-US" dirty="0">
                <a:solidFill>
                  <a:schemeClr val="accent1">
                    <a:lumMod val="75000"/>
                  </a:schemeClr>
                </a:solidFill>
              </a:rPr>
              <a:t>Spend time refining the question and seek guidance from a supervisor</a:t>
            </a:r>
          </a:p>
          <a:p>
            <a:endParaRPr lang="en-US" dirty="0">
              <a:solidFill>
                <a:schemeClr val="tx2">
                  <a:lumMod val="75000"/>
                </a:schemeClr>
              </a:solidFill>
            </a:endParaRPr>
          </a:p>
          <a:p>
            <a:pPr marL="0" indent="0">
              <a:buNone/>
            </a:pPr>
            <a:r>
              <a:rPr lang="en-US" dirty="0">
                <a:solidFill>
                  <a:schemeClr val="tx2">
                    <a:lumMod val="75000"/>
                  </a:schemeClr>
                </a:solidFill>
              </a:rPr>
              <a:t>… Your research has not been done before</a:t>
            </a:r>
          </a:p>
          <a:p>
            <a:pPr>
              <a:buFont typeface="Wingdings" panose="05000000000000000000" pitchFamily="2" charset="2"/>
              <a:buChar char="ü"/>
            </a:pPr>
            <a:r>
              <a:rPr lang="en-US" sz="2700" dirty="0">
                <a:solidFill>
                  <a:schemeClr val="accent1">
                    <a:lumMod val="75000"/>
                  </a:schemeClr>
                </a:solidFill>
              </a:rPr>
              <a:t>Conduct a thorough literature review before and during methodology design stage</a:t>
            </a:r>
          </a:p>
          <a:p>
            <a:endParaRPr lang="en-US" dirty="0">
              <a:solidFill>
                <a:schemeClr val="tx2">
                  <a:lumMod val="75000"/>
                </a:schemeClr>
              </a:solidFill>
            </a:endParaRPr>
          </a:p>
          <a:p>
            <a:pPr marL="0" indent="0">
              <a:buNone/>
            </a:pPr>
            <a:r>
              <a:rPr lang="en-US" dirty="0">
                <a:solidFill>
                  <a:schemeClr val="tx2">
                    <a:lumMod val="75000"/>
                  </a:schemeClr>
                </a:solidFill>
              </a:rPr>
              <a:t>… Your methodology is appropriate</a:t>
            </a:r>
          </a:p>
          <a:p>
            <a:pPr>
              <a:buFont typeface="Wingdings" panose="05000000000000000000" pitchFamily="2" charset="2"/>
              <a:buChar char="ü"/>
            </a:pPr>
            <a:r>
              <a:rPr lang="en-US" sz="2700" dirty="0">
                <a:solidFill>
                  <a:schemeClr val="accent1">
                    <a:lumMod val="75000"/>
                  </a:schemeClr>
                </a:solidFill>
              </a:rPr>
              <a:t>Choose the most appropriate data collection and analysis techniques </a:t>
            </a:r>
          </a:p>
          <a:p>
            <a:pPr>
              <a:buFont typeface="Wingdings" panose="05000000000000000000" pitchFamily="2" charset="2"/>
              <a:buChar char="ü"/>
            </a:pPr>
            <a:endParaRPr lang="en-US" sz="2700" dirty="0">
              <a:solidFill>
                <a:schemeClr val="accent1">
                  <a:lumMod val="75000"/>
                </a:schemeClr>
              </a:solidFill>
            </a:endParaRPr>
          </a:p>
          <a:p>
            <a:pPr marL="0" indent="0">
              <a:buNone/>
            </a:pPr>
            <a:r>
              <a:rPr lang="en-US" dirty="0">
                <a:solidFill>
                  <a:schemeClr val="tx2">
                    <a:lumMod val="75000"/>
                  </a:schemeClr>
                </a:solidFill>
              </a:rPr>
              <a:t>... Your data is good-quality, relevant and representative</a:t>
            </a:r>
          </a:p>
          <a:p>
            <a:pPr>
              <a:buFont typeface="Wingdings" panose="05000000000000000000" pitchFamily="2" charset="2"/>
              <a:buChar char="ü"/>
            </a:pPr>
            <a:r>
              <a:rPr lang="en-US" sz="2700" dirty="0">
                <a:solidFill>
                  <a:schemeClr val="accent1">
                    <a:lumMod val="75000"/>
                  </a:schemeClr>
                </a:solidFill>
              </a:rPr>
              <a:t>Pay attention to sampling your population and </a:t>
            </a:r>
            <a:r>
              <a:rPr lang="en-US" sz="2700" dirty="0" err="1">
                <a:solidFill>
                  <a:schemeClr val="accent1">
                    <a:lumMod val="75000"/>
                  </a:schemeClr>
                </a:solidFill>
              </a:rPr>
              <a:t>maximising</a:t>
            </a:r>
            <a:r>
              <a:rPr lang="en-US" sz="2700" dirty="0">
                <a:solidFill>
                  <a:schemeClr val="accent1">
                    <a:lumMod val="75000"/>
                  </a:schemeClr>
                </a:solidFill>
              </a:rPr>
              <a:t> the validity of your data</a:t>
            </a:r>
          </a:p>
          <a:p>
            <a:endParaRPr lang="en-US" dirty="0">
              <a:solidFill>
                <a:schemeClr val="tx2">
                  <a:lumMod val="75000"/>
                </a:schemeClr>
              </a:solidFill>
            </a:endParaRPr>
          </a:p>
          <a:p>
            <a:pPr marL="0" indent="0">
              <a:buNone/>
            </a:pPr>
            <a:r>
              <a:rPr lang="en-US" dirty="0">
                <a:solidFill>
                  <a:schemeClr val="tx2">
                    <a:lumMod val="75000"/>
                  </a:schemeClr>
                </a:solidFill>
              </a:rPr>
              <a:t>… Your write-up answers your research question</a:t>
            </a:r>
          </a:p>
          <a:p>
            <a:pPr>
              <a:buFont typeface="Wingdings" panose="05000000000000000000" pitchFamily="2" charset="2"/>
              <a:buChar char="ü"/>
            </a:pPr>
            <a:r>
              <a:rPr lang="en-US" sz="2700" dirty="0">
                <a:solidFill>
                  <a:schemeClr val="accent1">
                    <a:lumMod val="75000"/>
                  </a:schemeClr>
                </a:solidFill>
              </a:rPr>
              <a:t>Write critically and analytically, not descriptively</a:t>
            </a:r>
          </a:p>
          <a:p>
            <a:pPr>
              <a:buFont typeface="Wingdings" panose="05000000000000000000" pitchFamily="2" charset="2"/>
              <a:buChar char="ü"/>
            </a:pPr>
            <a:endParaRPr lang="en-US" sz="2700" dirty="0">
              <a:solidFill>
                <a:schemeClr val="accent1">
                  <a:lumMod val="75000"/>
                </a:schemeClr>
              </a:solidFill>
            </a:endParaRPr>
          </a:p>
        </p:txBody>
      </p:sp>
    </p:spTree>
    <p:extLst>
      <p:ext uri="{BB962C8B-B14F-4D97-AF65-F5344CB8AC3E}">
        <p14:creationId xmlns:p14="http://schemas.microsoft.com/office/powerpoint/2010/main" val="113407499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7">
                                            <p:txEl>
                                              <p:pRg st="12" end="1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xEl>
                                              <p:pRg st="14" end="14"/>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b="1" dirty="0"/>
              <a:t>Conducting publishable research</a:t>
            </a:r>
          </a:p>
        </p:txBody>
      </p:sp>
      <p:sp>
        <p:nvSpPr>
          <p:cNvPr id="7" name="Content Placeholder 6"/>
          <p:cNvSpPr>
            <a:spLocks noGrp="1"/>
          </p:cNvSpPr>
          <p:nvPr>
            <p:ph idx="13"/>
          </p:nvPr>
        </p:nvSpPr>
        <p:spPr/>
        <p:txBody>
          <a:bodyPr>
            <a:normAutofit fontScale="70000" lnSpcReduction="20000"/>
          </a:bodyPr>
          <a:lstStyle/>
          <a:p>
            <a:pPr marL="0" indent="0">
              <a:buNone/>
            </a:pPr>
            <a:r>
              <a:rPr lang="en-US" sz="3400" b="1" dirty="0">
                <a:solidFill>
                  <a:schemeClr val="accent1">
                    <a:lumMod val="75000"/>
                  </a:schemeClr>
                </a:solidFill>
              </a:rPr>
              <a:t>But how?</a:t>
            </a:r>
          </a:p>
          <a:p>
            <a:endParaRPr lang="en-US" dirty="0">
              <a:solidFill>
                <a:schemeClr val="tx2">
                  <a:lumMod val="75000"/>
                </a:schemeClr>
              </a:solidFill>
            </a:endParaRPr>
          </a:p>
          <a:p>
            <a:pPr marL="0" indent="0">
              <a:buNone/>
            </a:pPr>
            <a:r>
              <a:rPr lang="en-US" b="1" dirty="0">
                <a:solidFill>
                  <a:schemeClr val="tx2">
                    <a:lumMod val="75000"/>
                  </a:schemeClr>
                </a:solidFill>
              </a:rPr>
              <a:t>Speak to your supervisor</a:t>
            </a:r>
          </a:p>
          <a:p>
            <a:r>
              <a:rPr lang="en-US" dirty="0">
                <a:solidFill>
                  <a:schemeClr val="accent1">
                    <a:lumMod val="75000"/>
                  </a:schemeClr>
                </a:solidFill>
              </a:rPr>
              <a:t>They are there to help you, particularly regarding your research design and methodology</a:t>
            </a:r>
          </a:p>
          <a:p>
            <a:endParaRPr lang="en-US" dirty="0">
              <a:solidFill>
                <a:schemeClr val="tx2">
                  <a:lumMod val="75000"/>
                </a:schemeClr>
              </a:solidFill>
            </a:endParaRPr>
          </a:p>
          <a:p>
            <a:pPr marL="0" indent="0">
              <a:buNone/>
            </a:pPr>
            <a:r>
              <a:rPr lang="en-US" b="1" dirty="0">
                <a:solidFill>
                  <a:schemeClr val="tx2">
                    <a:lumMod val="75000"/>
                  </a:schemeClr>
                </a:solidFill>
              </a:rPr>
              <a:t>Communicate with other researchers</a:t>
            </a:r>
          </a:p>
          <a:p>
            <a:r>
              <a:rPr lang="en-US" dirty="0">
                <a:solidFill>
                  <a:schemeClr val="accent1">
                    <a:lumMod val="75000"/>
                  </a:schemeClr>
                </a:solidFill>
              </a:rPr>
              <a:t>Fellow researchers may have first-hand experiences they can share</a:t>
            </a:r>
          </a:p>
          <a:p>
            <a:endParaRPr lang="en-US" dirty="0">
              <a:solidFill>
                <a:schemeClr val="tx2">
                  <a:lumMod val="75000"/>
                </a:schemeClr>
              </a:solidFill>
            </a:endParaRPr>
          </a:p>
          <a:p>
            <a:pPr marL="0" indent="0">
              <a:buNone/>
            </a:pPr>
            <a:r>
              <a:rPr lang="en-US" b="1" dirty="0">
                <a:solidFill>
                  <a:schemeClr val="tx2">
                    <a:lumMod val="75000"/>
                  </a:schemeClr>
                </a:solidFill>
              </a:rPr>
              <a:t>Take advantage of your library’s services:</a:t>
            </a:r>
          </a:p>
          <a:p>
            <a:r>
              <a:rPr lang="en-US" dirty="0">
                <a:solidFill>
                  <a:schemeClr val="accent1">
                    <a:lumMod val="75000"/>
                  </a:schemeClr>
                </a:solidFill>
              </a:rPr>
              <a:t>Your library will probably provide training sessions and workshops about designing your research project, academic writing, preparing manuscripts, understanding Open Access</a:t>
            </a:r>
          </a:p>
          <a:p>
            <a:r>
              <a:rPr lang="en-US" dirty="0">
                <a:solidFill>
                  <a:schemeClr val="accent1">
                    <a:lumMod val="75000"/>
                  </a:schemeClr>
                </a:solidFill>
              </a:rPr>
              <a:t>Your library will also offer databases and digital and print resources to help with your research project, for example books, journals and databases such as </a:t>
            </a:r>
            <a:r>
              <a:rPr lang="en-US" i="1" dirty="0">
                <a:solidFill>
                  <a:schemeClr val="tx2"/>
                </a:solidFill>
              </a:rPr>
              <a:t>SAGE Journals</a:t>
            </a:r>
          </a:p>
        </p:txBody>
      </p:sp>
    </p:spTree>
    <p:extLst>
      <p:ext uri="{BB962C8B-B14F-4D97-AF65-F5344CB8AC3E}">
        <p14:creationId xmlns:p14="http://schemas.microsoft.com/office/powerpoint/2010/main" val="29529733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de-CH" dirty="0"/>
              <a:t>Preparation and submission</a:t>
            </a:r>
            <a:endParaRPr lang="en-US" dirty="0"/>
          </a:p>
        </p:txBody>
      </p:sp>
    </p:spTree>
    <p:extLst>
      <p:ext uri="{BB962C8B-B14F-4D97-AF65-F5344CB8AC3E}">
        <p14:creationId xmlns:p14="http://schemas.microsoft.com/office/powerpoint/2010/main" val="3288531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b="1" dirty="0"/>
              <a:t>Choosing the right journal</a:t>
            </a:r>
          </a:p>
        </p:txBody>
      </p:sp>
      <p:sp>
        <p:nvSpPr>
          <p:cNvPr id="7" name="Content Placeholder 6"/>
          <p:cNvSpPr>
            <a:spLocks noGrp="1"/>
          </p:cNvSpPr>
          <p:nvPr>
            <p:ph idx="13"/>
          </p:nvPr>
        </p:nvSpPr>
        <p:spPr/>
        <p:txBody>
          <a:bodyPr>
            <a:normAutofit/>
          </a:bodyPr>
          <a:lstStyle/>
          <a:p>
            <a:pPr marL="0" indent="0">
              <a:buNone/>
            </a:pPr>
            <a:r>
              <a:rPr lang="en-US" sz="2400" dirty="0">
                <a:solidFill>
                  <a:schemeClr val="tx2">
                    <a:lumMod val="75000"/>
                  </a:schemeClr>
                </a:solidFill>
              </a:rPr>
              <a:t>Choosing the right journal is </a:t>
            </a:r>
            <a:r>
              <a:rPr lang="en-US" sz="2400" b="1" dirty="0">
                <a:solidFill>
                  <a:schemeClr val="tx2">
                    <a:lumMod val="75000"/>
                  </a:schemeClr>
                </a:solidFill>
              </a:rPr>
              <a:t>key </a:t>
            </a:r>
            <a:r>
              <a:rPr lang="en-US" sz="2400" dirty="0">
                <a:solidFill>
                  <a:schemeClr val="tx2">
                    <a:lumMod val="75000"/>
                  </a:schemeClr>
                </a:solidFill>
              </a:rPr>
              <a:t>to acceptance. Consider:</a:t>
            </a:r>
          </a:p>
          <a:p>
            <a:pPr marL="0" indent="0">
              <a:buNone/>
            </a:pPr>
            <a:endParaRPr lang="en-US" sz="2400" dirty="0">
              <a:solidFill>
                <a:schemeClr val="tx2">
                  <a:lumMod val="75000"/>
                </a:schemeClr>
              </a:solidFill>
            </a:endParaRPr>
          </a:p>
          <a:p>
            <a:r>
              <a:rPr lang="en-US" sz="2000" dirty="0">
                <a:solidFill>
                  <a:schemeClr val="tx2">
                    <a:lumMod val="75000"/>
                  </a:schemeClr>
                </a:solidFill>
              </a:rPr>
              <a:t>Which journals do you read and cite regularly?</a:t>
            </a:r>
          </a:p>
          <a:p>
            <a:r>
              <a:rPr lang="en-US" sz="2000" dirty="0">
                <a:solidFill>
                  <a:schemeClr val="tx2">
                    <a:lumMod val="75000"/>
                  </a:schemeClr>
                </a:solidFill>
              </a:rPr>
              <a:t>Which journals focus most closely on your field of research?</a:t>
            </a:r>
          </a:p>
          <a:p>
            <a:r>
              <a:rPr lang="en-US" sz="2000" dirty="0">
                <a:solidFill>
                  <a:schemeClr val="tx2">
                    <a:lumMod val="75000"/>
                  </a:schemeClr>
                </a:solidFill>
              </a:rPr>
              <a:t>What is the publisher’s reputation?</a:t>
            </a:r>
          </a:p>
          <a:p>
            <a:r>
              <a:rPr lang="en-US" sz="2000" dirty="0">
                <a:solidFill>
                  <a:schemeClr val="tx2">
                    <a:lumMod val="75000"/>
                  </a:schemeClr>
                </a:solidFill>
              </a:rPr>
              <a:t>Who is the editor?</a:t>
            </a:r>
          </a:p>
          <a:p>
            <a:r>
              <a:rPr lang="en-US" sz="2000" dirty="0">
                <a:solidFill>
                  <a:schemeClr val="tx2">
                    <a:lumMod val="75000"/>
                  </a:schemeClr>
                </a:solidFill>
              </a:rPr>
              <a:t>Who is on the editorial board?</a:t>
            </a:r>
          </a:p>
          <a:p>
            <a:r>
              <a:rPr lang="en-US" sz="2000" dirty="0">
                <a:solidFill>
                  <a:schemeClr val="tx2">
                    <a:lumMod val="75000"/>
                  </a:schemeClr>
                </a:solidFill>
              </a:rPr>
              <a:t>How international is the journal’s scope?</a:t>
            </a:r>
          </a:p>
          <a:p>
            <a:r>
              <a:rPr lang="en-US" sz="2000" dirty="0">
                <a:solidFill>
                  <a:schemeClr val="tx2">
                    <a:lumMod val="75000"/>
                  </a:schemeClr>
                </a:solidFill>
              </a:rPr>
              <a:t>Do you know anyone who has published in the journal?</a:t>
            </a:r>
          </a:p>
          <a:p>
            <a:r>
              <a:rPr lang="en-US" sz="2000" dirty="0">
                <a:solidFill>
                  <a:schemeClr val="tx2">
                    <a:lumMod val="75000"/>
                  </a:schemeClr>
                </a:solidFill>
              </a:rPr>
              <a:t>Funded or self-funded?</a:t>
            </a:r>
            <a:r>
              <a:rPr lang="en-US" sz="2000" dirty="0">
                <a:solidFill>
                  <a:srgbClr val="708DEA"/>
                </a:solidFill>
              </a:rPr>
              <a:t> </a:t>
            </a: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5432" y="4459601"/>
            <a:ext cx="4367730" cy="210502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ular Callout 1"/>
          <p:cNvSpPr/>
          <p:nvPr/>
        </p:nvSpPr>
        <p:spPr>
          <a:xfrm>
            <a:off x="8848436" y="1487055"/>
            <a:ext cx="3020291" cy="1736436"/>
          </a:xfrm>
          <a:prstGeom prst="wedgeRectCallout">
            <a:avLst>
              <a:gd name="adj1" fmla="val -35512"/>
              <a:gd name="adj2" fmla="val 7792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TIP: Read 3 or 4 recently published articles from your chosen journal to get a feel for what submissions have been successful. </a:t>
            </a:r>
          </a:p>
        </p:txBody>
      </p:sp>
    </p:spTree>
    <p:extLst>
      <p:ext uri="{BB962C8B-B14F-4D97-AF65-F5344CB8AC3E}">
        <p14:creationId xmlns:p14="http://schemas.microsoft.com/office/powerpoint/2010/main" val="91174508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b="1" dirty="0"/>
              <a:t>Choosing the right journal</a:t>
            </a:r>
          </a:p>
        </p:txBody>
      </p:sp>
      <p:sp>
        <p:nvSpPr>
          <p:cNvPr id="7" name="Content Placeholder 6"/>
          <p:cNvSpPr>
            <a:spLocks noGrp="1"/>
          </p:cNvSpPr>
          <p:nvPr>
            <p:ph idx="13"/>
          </p:nvPr>
        </p:nvSpPr>
        <p:spPr/>
        <p:txBody>
          <a:bodyPr>
            <a:normAutofit fontScale="70000" lnSpcReduction="20000"/>
          </a:bodyPr>
          <a:lstStyle/>
          <a:p>
            <a:pPr marL="0" indent="0">
              <a:buNone/>
            </a:pPr>
            <a:r>
              <a:rPr lang="en-US" sz="2800" dirty="0">
                <a:solidFill>
                  <a:schemeClr val="tx2">
                    <a:lumMod val="75000"/>
                  </a:schemeClr>
                </a:solidFill>
              </a:rPr>
              <a:t>Once you have created your shortlist of potential journals… </a:t>
            </a:r>
          </a:p>
          <a:p>
            <a:pPr marL="0" indent="0">
              <a:buNone/>
            </a:pPr>
            <a:endParaRPr lang="en-US" sz="2000" dirty="0"/>
          </a:p>
          <a:p>
            <a:r>
              <a:rPr lang="en-US" sz="2400" dirty="0">
                <a:solidFill>
                  <a:schemeClr val="tx2">
                    <a:lumMod val="75000"/>
                  </a:schemeClr>
                </a:solidFill>
              </a:rPr>
              <a:t>What are their aims, scope and subject area?</a:t>
            </a:r>
          </a:p>
          <a:p>
            <a:r>
              <a:rPr lang="en-US" sz="2400" dirty="0">
                <a:solidFill>
                  <a:schemeClr val="tx2">
                    <a:lumMod val="75000"/>
                  </a:schemeClr>
                </a:solidFill>
              </a:rPr>
              <a:t>Are they are a member of COPE?</a:t>
            </a:r>
          </a:p>
          <a:p>
            <a:r>
              <a:rPr lang="en-US" sz="2400" dirty="0">
                <a:solidFill>
                  <a:schemeClr val="tx2">
                    <a:lumMod val="75000"/>
                  </a:schemeClr>
                </a:solidFill>
              </a:rPr>
              <a:t>What is their impact factor?</a:t>
            </a:r>
          </a:p>
          <a:p>
            <a:r>
              <a:rPr lang="en-US" sz="2400" dirty="0">
                <a:solidFill>
                  <a:schemeClr val="tx2">
                    <a:lumMod val="75000"/>
                  </a:schemeClr>
                </a:solidFill>
              </a:rPr>
              <a:t>How well-ranked are they?</a:t>
            </a:r>
          </a:p>
          <a:p>
            <a:r>
              <a:rPr lang="en-US" sz="2400" dirty="0">
                <a:solidFill>
                  <a:schemeClr val="tx2">
                    <a:lumMod val="75000"/>
                  </a:schemeClr>
                </a:solidFill>
              </a:rPr>
              <a:t>What is their open-access policy?</a:t>
            </a:r>
          </a:p>
          <a:p>
            <a:r>
              <a:rPr lang="en-US" sz="2400" dirty="0">
                <a:solidFill>
                  <a:schemeClr val="tx2">
                    <a:lumMod val="75000"/>
                  </a:schemeClr>
                </a:solidFill>
              </a:rPr>
              <a:t>How long would the process take?</a:t>
            </a:r>
          </a:p>
          <a:p>
            <a:pPr marL="0" indent="0">
              <a:buNone/>
            </a:pPr>
            <a:endParaRPr lang="en-US" sz="1800" dirty="0"/>
          </a:p>
          <a:p>
            <a:pPr marL="0" indent="0">
              <a:buNone/>
            </a:pPr>
            <a:r>
              <a:rPr lang="en-US" sz="2800" dirty="0">
                <a:solidFill>
                  <a:schemeClr val="tx2">
                    <a:lumMod val="75000"/>
                  </a:schemeClr>
                </a:solidFill>
              </a:rPr>
              <a:t>Review previous issues of each suitable journal…</a:t>
            </a:r>
          </a:p>
          <a:p>
            <a:pPr marL="0" indent="0">
              <a:buNone/>
            </a:pPr>
            <a:endParaRPr lang="en-US" sz="2800" dirty="0"/>
          </a:p>
          <a:p>
            <a:r>
              <a:rPr lang="en-US" sz="2400" dirty="0">
                <a:solidFill>
                  <a:schemeClr val="tx2">
                    <a:lumMod val="75000"/>
                  </a:schemeClr>
                </a:solidFill>
              </a:rPr>
              <a:t>Do they publish your kind of work?</a:t>
            </a:r>
          </a:p>
          <a:p>
            <a:r>
              <a:rPr lang="en-US" sz="2400" dirty="0">
                <a:solidFill>
                  <a:schemeClr val="tx2">
                    <a:lumMod val="75000"/>
                  </a:schemeClr>
                </a:solidFill>
              </a:rPr>
              <a:t>Do you like their style?</a:t>
            </a:r>
          </a:p>
          <a:p>
            <a:r>
              <a:rPr lang="en-US" sz="2400" dirty="0">
                <a:solidFill>
                  <a:schemeClr val="tx2">
                    <a:lumMod val="75000"/>
                  </a:schemeClr>
                </a:solidFill>
              </a:rPr>
              <a:t>Do you think they would accept your work?</a:t>
            </a:r>
          </a:p>
          <a:p>
            <a:r>
              <a:rPr lang="en-US" sz="2400" dirty="0">
                <a:solidFill>
                  <a:schemeClr val="tx2">
                    <a:lumMod val="75000"/>
                  </a:schemeClr>
                </a:solidFill>
              </a:rPr>
              <a:t>What are their individual submission guidelines? Can you meet them?</a:t>
            </a:r>
          </a:p>
        </p:txBody>
      </p:sp>
    </p:spTree>
    <p:extLst>
      <p:ext uri="{BB962C8B-B14F-4D97-AF65-F5344CB8AC3E}">
        <p14:creationId xmlns:p14="http://schemas.microsoft.com/office/powerpoint/2010/main" val="65348494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xEl>
                                              <p:pRg st="11" end="1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
                                            <p:txEl>
                                              <p:pRg st="12" end="12"/>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7">
                                            <p:txEl>
                                              <p:pRg st="13" end="13"/>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7">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b="1" dirty="0"/>
              <a:t>What is Open Access Publishing?</a:t>
            </a:r>
          </a:p>
        </p:txBody>
      </p:sp>
      <p:sp>
        <p:nvSpPr>
          <p:cNvPr id="7" name="Content Placeholder 6"/>
          <p:cNvSpPr>
            <a:spLocks noGrp="1"/>
          </p:cNvSpPr>
          <p:nvPr>
            <p:ph idx="13"/>
          </p:nvPr>
        </p:nvSpPr>
        <p:spPr>
          <a:xfrm>
            <a:off x="609603" y="1780989"/>
            <a:ext cx="10972797" cy="4603482"/>
          </a:xfrm>
        </p:spPr>
        <p:txBody>
          <a:bodyPr>
            <a:normAutofit fontScale="92500" lnSpcReduction="10000"/>
          </a:bodyPr>
          <a:lstStyle/>
          <a:p>
            <a:pPr marL="0" indent="0">
              <a:buNone/>
            </a:pPr>
            <a:r>
              <a:rPr lang="en-US" sz="2400" dirty="0">
                <a:solidFill>
                  <a:schemeClr val="tx2">
                    <a:lumMod val="75000"/>
                  </a:schemeClr>
                </a:solidFill>
              </a:rPr>
              <a:t>A paper published via an open access (OA) route means that research literature is free-to-view by anyone in the world via the internet, and to reuse with a attribution under a </a:t>
            </a:r>
            <a:r>
              <a:rPr lang="en-US" sz="2400" dirty="0">
                <a:solidFill>
                  <a:schemeClr val="tx2">
                    <a:lumMod val="75000"/>
                  </a:schemeClr>
                </a:solidFill>
                <a:hlinkClick r:id="rId3"/>
              </a:rPr>
              <a:t>Creative Commons </a:t>
            </a:r>
            <a:r>
              <a:rPr lang="en-US" sz="2400" dirty="0" err="1">
                <a:solidFill>
                  <a:schemeClr val="tx2">
                    <a:lumMod val="75000"/>
                  </a:schemeClr>
                </a:solidFill>
                <a:hlinkClick r:id="rId3"/>
              </a:rPr>
              <a:t>licence</a:t>
            </a:r>
            <a:r>
              <a:rPr lang="en-US" sz="2400" dirty="0">
                <a:solidFill>
                  <a:schemeClr val="tx2">
                    <a:lumMod val="75000"/>
                  </a:schemeClr>
                </a:solidFill>
              </a:rPr>
              <a:t>, or equivalent.</a:t>
            </a:r>
          </a:p>
          <a:p>
            <a:pPr marL="0" indent="0">
              <a:buNone/>
            </a:pPr>
            <a:r>
              <a:rPr lang="en-US" sz="2400" dirty="0">
                <a:solidFill>
                  <a:schemeClr val="tx2">
                    <a:lumMod val="75000"/>
                  </a:schemeClr>
                </a:solidFill>
              </a:rPr>
              <a:t>Three types of OA, all of which are available at SAGE:</a:t>
            </a:r>
          </a:p>
          <a:p>
            <a:r>
              <a:rPr lang="en-US" sz="2400" b="1" dirty="0">
                <a:solidFill>
                  <a:schemeClr val="tx2">
                    <a:lumMod val="75000"/>
                  </a:schemeClr>
                </a:solidFill>
                <a:hlinkClick r:id="rId4"/>
              </a:rPr>
              <a:t>Pure ‘Gold’ OA Publishing</a:t>
            </a:r>
            <a:r>
              <a:rPr lang="en-US" sz="2400" b="1" dirty="0">
                <a:solidFill>
                  <a:schemeClr val="tx2">
                    <a:lumMod val="75000"/>
                  </a:schemeClr>
                </a:solidFill>
              </a:rPr>
              <a:t> </a:t>
            </a:r>
            <a:r>
              <a:rPr lang="en-US" sz="2400" dirty="0">
                <a:solidFill>
                  <a:schemeClr val="tx2">
                    <a:lumMod val="75000"/>
                  </a:schemeClr>
                </a:solidFill>
              </a:rPr>
              <a:t>- Articles are peer reviewed, selected and formally published and then made available with no subscription pay-walls.</a:t>
            </a:r>
          </a:p>
          <a:p>
            <a:pPr marL="0" indent="0">
              <a:buNone/>
            </a:pPr>
            <a:r>
              <a:rPr lang="en-US" sz="2400" dirty="0">
                <a:solidFill>
                  <a:schemeClr val="tx2">
                    <a:lumMod val="75000"/>
                  </a:schemeClr>
                </a:solidFill>
              </a:rPr>
              <a:t>	(~200 pure gold journals at SAGE).</a:t>
            </a:r>
          </a:p>
          <a:p>
            <a:pPr marL="0" indent="0">
              <a:buNone/>
            </a:pPr>
            <a:r>
              <a:rPr lang="en-US" sz="2400" dirty="0">
                <a:solidFill>
                  <a:schemeClr val="tx2">
                    <a:lumMod val="75000"/>
                  </a:schemeClr>
                </a:solidFill>
              </a:rPr>
              <a:t>	</a:t>
            </a:r>
            <a:r>
              <a:rPr lang="en-US" sz="2400" dirty="0">
                <a:solidFill>
                  <a:schemeClr val="tx2">
                    <a:lumMod val="75000"/>
                  </a:schemeClr>
                </a:solidFill>
                <a:hlinkClick r:id="rId5"/>
              </a:rPr>
              <a:t>Mega journals </a:t>
            </a:r>
            <a:r>
              <a:rPr lang="en-US" sz="2400" dirty="0">
                <a:solidFill>
                  <a:schemeClr val="tx2">
                    <a:lumMod val="75000"/>
                  </a:schemeClr>
                </a:solidFill>
              </a:rPr>
              <a:t>– such as SAGE Open?</a:t>
            </a:r>
          </a:p>
          <a:p>
            <a:r>
              <a:rPr lang="en-US" sz="2400" b="1" dirty="0">
                <a:solidFill>
                  <a:schemeClr val="tx2">
                    <a:lumMod val="75000"/>
                  </a:schemeClr>
                </a:solidFill>
              </a:rPr>
              <a:t>Hybrid journals </a:t>
            </a:r>
            <a:r>
              <a:rPr lang="en-US" sz="2400" dirty="0">
                <a:solidFill>
                  <a:schemeClr val="tx2">
                    <a:lumMod val="75000"/>
                  </a:schemeClr>
                </a:solidFill>
              </a:rPr>
              <a:t>- This is the practice of making articles published in traditional subscription journals freely available (~98% of journals at SAGE)</a:t>
            </a:r>
          </a:p>
          <a:p>
            <a:r>
              <a:rPr lang="en-US" sz="2400" b="1" dirty="0">
                <a:solidFill>
                  <a:schemeClr val="tx2">
                    <a:lumMod val="75000"/>
                  </a:schemeClr>
                </a:solidFill>
                <a:hlinkClick r:id="rId6"/>
              </a:rPr>
              <a:t>‘Green’ Open Access Archiving </a:t>
            </a:r>
            <a:r>
              <a:rPr lang="en-US" sz="2400" dirty="0">
                <a:solidFill>
                  <a:schemeClr val="tx2">
                    <a:lumMod val="75000"/>
                  </a:schemeClr>
                </a:solidFill>
              </a:rPr>
              <a:t>- This relates to the practice of archiving a version of the article somewhere other than the publisher’s website where the final version of the article is hosted.</a:t>
            </a:r>
          </a:p>
        </p:txBody>
      </p:sp>
    </p:spTree>
    <p:extLst>
      <p:ext uri="{BB962C8B-B14F-4D97-AF65-F5344CB8AC3E}">
        <p14:creationId xmlns:p14="http://schemas.microsoft.com/office/powerpoint/2010/main" val="323252409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New Master Slides widescreen">
  <a:themeElements>
    <a:clrScheme name="SAGE">
      <a:dk1>
        <a:srgbClr val="000000"/>
      </a:dk1>
      <a:lt1>
        <a:sysClr val="window" lastClr="FFFFFF"/>
      </a:lt1>
      <a:dk2>
        <a:srgbClr val="004D94"/>
      </a:dk2>
      <a:lt2>
        <a:srgbClr val="FFFFFF"/>
      </a:lt2>
      <a:accent1>
        <a:srgbClr val="61AEED"/>
      </a:accent1>
      <a:accent2>
        <a:srgbClr val="0099A8"/>
      </a:accent2>
      <a:accent3>
        <a:srgbClr val="F0536A"/>
      </a:accent3>
      <a:accent4>
        <a:srgbClr val="630361"/>
      </a:accent4>
      <a:accent5>
        <a:srgbClr val="66BA6B"/>
      </a:accent5>
      <a:accent6>
        <a:srgbClr val="FBAE16"/>
      </a:accent6>
      <a:hlink>
        <a:srgbClr val="004D94"/>
      </a:hlink>
      <a:folHlink>
        <a:srgbClr val="004D94"/>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lumMod val="60000"/>
            <a:lumOff val="40000"/>
          </a:schemeClr>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xmlns="" name="SAGE Slideshow Template Widescreen 2018 [Read-Only]" id="{B5B8AD58-4E3D-40CF-A59E-93CDAEB0E548}" vid="{E611C9A2-7B86-4181-AEF8-D597534E9D4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E089E322BD5F848B70CDAA080340707" ma:contentTypeVersion="5" ma:contentTypeDescription="Create a new document." ma:contentTypeScope="" ma:versionID="5c5f10f0e095b58765cb48dd38114a45">
  <xsd:schema xmlns:xsd="http://www.w3.org/2001/XMLSchema" xmlns:xs="http://www.w3.org/2001/XMLSchema" xmlns:p="http://schemas.microsoft.com/office/2006/metadata/properties" xmlns:ns2="b787075e-fc3b-4fc4-adb7-088d9a64088d" targetNamespace="http://schemas.microsoft.com/office/2006/metadata/properties" ma:root="true" ma:fieldsID="06dbe6a3bbdf122417407e3ab5680751" ns2:_="">
    <xsd:import namespace="b787075e-fc3b-4fc4-adb7-088d9a64088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87075e-fc3b-4fc4-adb7-088d9a64088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45E7D66-9C3E-4CA3-AABF-8C0ACEE7F8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787075e-fc3b-4fc4-adb7-088d9a64088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A7D8324-A612-499E-9881-289C460D11A0}">
  <ds:schemaRefs>
    <ds:schemaRef ds:uri="http://schemas.microsoft.com/sharepoint/v3/contenttype/forms"/>
  </ds:schemaRefs>
</ds:datastoreItem>
</file>

<file path=customXml/itemProps3.xml><?xml version="1.0" encoding="utf-8"?>
<ds:datastoreItem xmlns:ds="http://schemas.openxmlformats.org/officeDocument/2006/customXml" ds:itemID="{D5994387-6F51-4033-8A51-30BA07565010}">
  <ds:schemaRefs>
    <ds:schemaRef ds:uri="http://purl.org/dc/elements/1.1/"/>
    <ds:schemaRef ds:uri="http://purl.org/dc/terms/"/>
    <ds:schemaRef ds:uri="http://schemas.microsoft.com/office/2006/documentManagement/types"/>
    <ds:schemaRef ds:uri="http://schemas.openxmlformats.org/package/2006/metadata/core-properties"/>
    <ds:schemaRef ds:uri="http://purl.org/dc/dcmitype/"/>
    <ds:schemaRef ds:uri="b787075e-fc3b-4fc4-adb7-088d9a64088d"/>
    <ds:schemaRef ds:uri="http://www.w3.org/XML/1998/namespace"/>
    <ds:schemaRef ds:uri="http://schemas.microsoft.com/office/infopath/2007/PartnerControl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SAGE Slideshow Template Widescreen 2018</Template>
  <TotalTime>478</TotalTime>
  <Words>2234</Words>
  <Application>Microsoft Macintosh PowerPoint</Application>
  <PresentationFormat>Custom</PresentationFormat>
  <Paragraphs>303</Paragraphs>
  <Slides>33</Slides>
  <Notes>15</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New Master Slides widescreen</vt:lpstr>
      <vt:lpstr>PowerPoint Presentation</vt:lpstr>
      <vt:lpstr>Agenda</vt:lpstr>
      <vt:lpstr>What are journals looking for?</vt:lpstr>
      <vt:lpstr>Conducting publishable research</vt:lpstr>
      <vt:lpstr>Conducting publishable research</vt:lpstr>
      <vt:lpstr>Preparation and submission</vt:lpstr>
      <vt:lpstr>Choosing the right journal</vt:lpstr>
      <vt:lpstr>Choosing the right journal</vt:lpstr>
      <vt:lpstr>What is Open Access Publishing?</vt:lpstr>
      <vt:lpstr>SAGE/EIFL offer when publishing in a fully open access SAGE journal</vt:lpstr>
      <vt:lpstr>Adhering to submission guidelines</vt:lpstr>
      <vt:lpstr>Writing your paper</vt:lpstr>
      <vt:lpstr>Preparing your title and abstract</vt:lpstr>
      <vt:lpstr>Submit your paper</vt:lpstr>
      <vt:lpstr>SAGE Track (Manuscript Central)</vt:lpstr>
      <vt:lpstr>The peer review procss</vt:lpstr>
      <vt:lpstr>The publication process</vt:lpstr>
      <vt:lpstr>Managing peer review</vt:lpstr>
      <vt:lpstr>Handling revisions</vt:lpstr>
      <vt:lpstr>Acceptance and rejection</vt:lpstr>
      <vt:lpstr>What to do if it goes right!?</vt:lpstr>
      <vt:lpstr>Why do papers get rejected?</vt:lpstr>
      <vt:lpstr>If your paper is rejected…</vt:lpstr>
      <vt:lpstr>Roles and responsibilities</vt:lpstr>
      <vt:lpstr>Responsibilities of the author</vt:lpstr>
      <vt:lpstr>Copyright and publishing ethics</vt:lpstr>
      <vt:lpstr>Responsibilities of the publisher</vt:lpstr>
      <vt:lpstr>Author rights in the digital age</vt:lpstr>
      <vt:lpstr>Next steps</vt:lpstr>
      <vt:lpstr>Key summary</vt:lpstr>
      <vt:lpstr>Where can you find help and support?</vt:lpstr>
      <vt:lpstr>Advice from the former editor of Current Sociology!</vt:lpstr>
      <vt:lpstr>Thank you for listening!</vt:lpstr>
    </vt:vector>
  </TitlesOfParts>
  <Company>SAGE Publishing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Rebecca Evans</dc:creator>
  <cp:lastModifiedBy>Jean Fairbairn</cp:lastModifiedBy>
  <cp:revision>38</cp:revision>
  <dcterms:created xsi:type="dcterms:W3CDTF">2018-11-14T11:44:19Z</dcterms:created>
  <dcterms:modified xsi:type="dcterms:W3CDTF">2019-10-01T09:30:41Z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0x010100DE089E322BD5F848B70CDAA080340707</vt:lpwstr>
  </property>
</Properties>
</file>