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1" r:id="rId4"/>
  </p:sldMasterIdLst>
  <p:notesMasterIdLst>
    <p:notesMasterId r:id="rId64"/>
  </p:notesMasterIdLst>
  <p:sldIdLst>
    <p:sldId id="256" r:id="rId5"/>
    <p:sldId id="258" r:id="rId6"/>
    <p:sldId id="259" r:id="rId7"/>
    <p:sldId id="261" r:id="rId8"/>
    <p:sldId id="260" r:id="rId9"/>
    <p:sldId id="257" r:id="rId10"/>
    <p:sldId id="266" r:id="rId11"/>
    <p:sldId id="267" r:id="rId12"/>
    <p:sldId id="269" r:id="rId13"/>
    <p:sldId id="270" r:id="rId14"/>
    <p:sldId id="274" r:id="rId15"/>
    <p:sldId id="275" r:id="rId16"/>
    <p:sldId id="276" r:id="rId17"/>
    <p:sldId id="263" r:id="rId18"/>
    <p:sldId id="277" r:id="rId19"/>
    <p:sldId id="264" r:id="rId20"/>
    <p:sldId id="278" r:id="rId21"/>
    <p:sldId id="265" r:id="rId22"/>
    <p:sldId id="283" r:id="rId23"/>
    <p:sldId id="284" r:id="rId24"/>
    <p:sldId id="285" r:id="rId25"/>
    <p:sldId id="286" r:id="rId26"/>
    <p:sldId id="279" r:id="rId27"/>
    <p:sldId id="280" r:id="rId28"/>
    <p:sldId id="281" r:id="rId29"/>
    <p:sldId id="282" r:id="rId30"/>
    <p:sldId id="318" r:id="rId31"/>
    <p:sldId id="288" r:id="rId32"/>
    <p:sldId id="289" r:id="rId33"/>
    <p:sldId id="290" r:id="rId34"/>
    <p:sldId id="291" r:id="rId35"/>
    <p:sldId id="292" r:id="rId36"/>
    <p:sldId id="293" r:id="rId37"/>
    <p:sldId id="294" r:id="rId38"/>
    <p:sldId id="295" r:id="rId39"/>
    <p:sldId id="296" r:id="rId40"/>
    <p:sldId id="302" r:id="rId41"/>
    <p:sldId id="303" r:id="rId42"/>
    <p:sldId id="297" r:id="rId43"/>
    <p:sldId id="298" r:id="rId44"/>
    <p:sldId id="299" r:id="rId45"/>
    <p:sldId id="300" r:id="rId46"/>
    <p:sldId id="301" r:id="rId47"/>
    <p:sldId id="304" r:id="rId48"/>
    <p:sldId id="323" r:id="rId49"/>
    <p:sldId id="306" r:id="rId50"/>
    <p:sldId id="307" r:id="rId51"/>
    <p:sldId id="310" r:id="rId52"/>
    <p:sldId id="311" r:id="rId53"/>
    <p:sldId id="312" r:id="rId54"/>
    <p:sldId id="324" r:id="rId55"/>
    <p:sldId id="314" r:id="rId56"/>
    <p:sldId id="315" r:id="rId57"/>
    <p:sldId id="316" r:id="rId58"/>
    <p:sldId id="317" r:id="rId59"/>
    <p:sldId id="319" r:id="rId60"/>
    <p:sldId id="320" r:id="rId61"/>
    <p:sldId id="322" r:id="rId62"/>
    <p:sldId id="321"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6E789-ED8F-4FB9-8822-7AAFBE77F006}" type="datetimeFigureOut">
              <a:rPr lang="en-US" smtClean="0"/>
              <a:t>11/6/2019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584858-86A4-4A5A-9AB3-C4F69CF9E310}" type="slidenum">
              <a:rPr lang="en-US" smtClean="0"/>
              <a:t>‹#›</a:t>
            </a:fld>
            <a:endParaRPr lang="en-US"/>
          </a:p>
        </p:txBody>
      </p:sp>
    </p:spTree>
    <p:extLst>
      <p:ext uri="{BB962C8B-B14F-4D97-AF65-F5344CB8AC3E}">
        <p14:creationId xmlns:p14="http://schemas.microsoft.com/office/powerpoint/2010/main" val="1428974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62437f5cca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62437f5cca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544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62437f5cca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62437f5cca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328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2437f5cca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2437f5cca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9066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62437f5cca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62437f5cca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010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62437f5cca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62437f5cca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0059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62437f5cca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62437f5cca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2292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4436b326dd_13_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4" name="Google Shape;844;g4436b326dd_13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9003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4434b4a2ae_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4434b4a2ae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501ACB-D5A0-44C2-B7E2-CD7018729547}"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EAF5F-D543-4B9B-BBEF-DE12323B08C5}" type="slidenum">
              <a:rPr lang="en-US" smtClean="0"/>
              <a:t>‹#›</a:t>
            </a:fld>
            <a:endParaRPr lang="en-US"/>
          </a:p>
        </p:txBody>
      </p:sp>
    </p:spTree>
    <p:extLst>
      <p:ext uri="{BB962C8B-B14F-4D97-AF65-F5344CB8AC3E}">
        <p14:creationId xmlns:p14="http://schemas.microsoft.com/office/powerpoint/2010/main" val="187911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01ACB-D5A0-44C2-B7E2-CD7018729547}"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EAF5F-D543-4B9B-BBEF-DE12323B08C5}" type="slidenum">
              <a:rPr lang="en-US" smtClean="0"/>
              <a:t>‹#›</a:t>
            </a:fld>
            <a:endParaRPr lang="en-US"/>
          </a:p>
        </p:txBody>
      </p:sp>
    </p:spTree>
    <p:extLst>
      <p:ext uri="{BB962C8B-B14F-4D97-AF65-F5344CB8AC3E}">
        <p14:creationId xmlns:p14="http://schemas.microsoft.com/office/powerpoint/2010/main" val="3060597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01ACB-D5A0-44C2-B7E2-CD7018729547}"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EAF5F-D543-4B9B-BBEF-DE12323B08C5}" type="slidenum">
              <a:rPr lang="en-US" smtClean="0"/>
              <a:t>‹#›</a:t>
            </a:fld>
            <a:endParaRPr lang="en-US"/>
          </a:p>
        </p:txBody>
      </p:sp>
    </p:spTree>
    <p:extLst>
      <p:ext uri="{BB962C8B-B14F-4D97-AF65-F5344CB8AC3E}">
        <p14:creationId xmlns:p14="http://schemas.microsoft.com/office/powerpoint/2010/main" val="2139454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481862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221286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004906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653724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3186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07861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605331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38732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01ACB-D5A0-44C2-B7E2-CD7018729547}"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EAF5F-D543-4B9B-BBEF-DE12323B08C5}" type="slidenum">
              <a:rPr lang="en-US" smtClean="0"/>
              <a:t>‹#›</a:t>
            </a:fld>
            <a:endParaRPr lang="en-US"/>
          </a:p>
        </p:txBody>
      </p:sp>
    </p:spTree>
    <p:extLst>
      <p:ext uri="{BB962C8B-B14F-4D97-AF65-F5344CB8AC3E}">
        <p14:creationId xmlns:p14="http://schemas.microsoft.com/office/powerpoint/2010/main" val="3806680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515035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858972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02802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453544"/>
            <a:ext cx="10972800" cy="13208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6" name="Tijdelijke aanduiding voor tekst 2"/>
          <p:cNvSpPr>
            <a:spLocks noGrp="1"/>
          </p:cNvSpPr>
          <p:nvPr>
            <p:ph idx="1"/>
          </p:nvPr>
        </p:nvSpPr>
        <p:spPr bwMode="auto">
          <a:xfrm>
            <a:off x="609600" y="1938867"/>
            <a:ext cx="10972800" cy="44174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rgbClr val="808080"/>
                </a:solidFill>
              </a:defRPr>
            </a:lvl1pPr>
            <a:lvl2pPr>
              <a:defRPr>
                <a:solidFill>
                  <a:srgbClr val="808080"/>
                </a:solidFill>
              </a:defRPr>
            </a:lvl2pPr>
            <a:lvl3pPr>
              <a:defRPr>
                <a:solidFill>
                  <a:srgbClr val="808080"/>
                </a:solidFill>
              </a:defRPr>
            </a:lvl3pPr>
            <a:lvl4pPr>
              <a:defRPr>
                <a:solidFill>
                  <a:srgbClr val="808080"/>
                </a:solidFill>
              </a:defRPr>
            </a:lvl4pPr>
            <a:lvl5pPr>
              <a:defRPr>
                <a:solidFill>
                  <a:srgbClr val="80808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7643092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angepaste indeling">
    <p:bg>
      <p:bgPr>
        <a:solidFill>
          <a:schemeClr val="bg2">
            <a:lumMod val="2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677007" y="1928573"/>
            <a:ext cx="7296727" cy="2872028"/>
          </a:xfrm>
        </p:spPr>
        <p:txBody>
          <a:bodyPr/>
          <a:lstStyle/>
          <a:p>
            <a:r>
              <a:rPr lang="nl-NL" smtClean="0"/>
              <a:t>Titelstijl van model bewerken</a:t>
            </a:r>
            <a:endParaRPr lang="nl-NL"/>
          </a:p>
        </p:txBody>
      </p:sp>
      <p:cxnSp>
        <p:nvCxnSpPr>
          <p:cNvPr id="4" name="Rechte verbindingslijn 3"/>
          <p:cNvCxnSpPr/>
          <p:nvPr userDrawn="1"/>
        </p:nvCxnSpPr>
        <p:spPr>
          <a:xfrm>
            <a:off x="2387600" y="2497667"/>
            <a:ext cx="0" cy="171026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Tijdelijke aanduiding voor tekst 7"/>
          <p:cNvSpPr>
            <a:spLocks noGrp="1"/>
          </p:cNvSpPr>
          <p:nvPr>
            <p:ph type="body" sz="quarter" idx="10"/>
          </p:nvPr>
        </p:nvSpPr>
        <p:spPr>
          <a:xfrm>
            <a:off x="389467" y="1928285"/>
            <a:ext cx="1811867" cy="2872316"/>
          </a:xfrm>
        </p:spPr>
        <p:txBody>
          <a:bodyPr anchor="ctr"/>
          <a:lstStyle>
            <a:lvl1pPr>
              <a:defRPr sz="5333">
                <a:solidFill>
                  <a:srgbClr val="FFFFFF"/>
                </a:solidFill>
              </a:defRPr>
            </a:lvl1pPr>
            <a:lvl2pPr>
              <a:defRPr sz="5333">
                <a:solidFill>
                  <a:srgbClr val="FFFFFF"/>
                </a:solidFill>
              </a:defRPr>
            </a:lvl2pPr>
            <a:lvl3pPr algn="l">
              <a:defRPr sz="6400">
                <a:solidFill>
                  <a:srgbClr val="FFFFFF"/>
                </a:solidFill>
              </a:defRPr>
            </a:lvl3pPr>
            <a:lvl4pPr>
              <a:defRPr sz="5333">
                <a:solidFill>
                  <a:srgbClr val="FFFFFF"/>
                </a:solidFill>
              </a:defRPr>
            </a:lvl4pPr>
            <a:lvl5pPr>
              <a:defRPr sz="5333">
                <a:solidFill>
                  <a:srgbClr val="FFFFFF"/>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416489853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cxnSp>
        <p:nvCxnSpPr>
          <p:cNvPr id="4" name="Straight Connector 7"/>
          <p:cNvCxnSpPr/>
          <p:nvPr userDrawn="1"/>
        </p:nvCxnSpPr>
        <p:spPr>
          <a:xfrm>
            <a:off x="914400" y="3439160"/>
            <a:ext cx="10464800" cy="2117"/>
          </a:xfrm>
          <a:prstGeom prst="line">
            <a:avLst/>
          </a:prstGeom>
          <a:ln w="19050">
            <a:solidFill>
              <a:srgbClr val="ED7C00"/>
            </a:solidFill>
          </a:ln>
        </p:spPr>
        <p:style>
          <a:lnRef idx="1">
            <a:schemeClr val="accent1"/>
          </a:lnRef>
          <a:fillRef idx="0">
            <a:schemeClr val="accent1"/>
          </a:fillRef>
          <a:effectRef idx="0">
            <a:schemeClr val="accent1"/>
          </a:effectRef>
          <a:fontRef idx="minor">
            <a:schemeClr val="tx1"/>
          </a:fontRef>
        </p:style>
      </p:cxnSp>
      <p:pic>
        <p:nvPicPr>
          <p:cNvPr id="6" name="Picture 8" descr="FOSTER-hir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942" y="1053509"/>
            <a:ext cx="4742847" cy="2527892"/>
          </a:xfrm>
          <a:prstGeom prst="rect">
            <a:avLst/>
          </a:prstGeom>
        </p:spPr>
      </p:pic>
      <p:pic>
        <p:nvPicPr>
          <p:cNvPr id="7" name="Picture 8" descr="FOSTER-hires.png"/>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698090" y="5249335"/>
            <a:ext cx="11151420" cy="5943600"/>
          </a:xfrm>
          <a:prstGeom prst="rect">
            <a:avLst/>
          </a:prstGeom>
        </p:spPr>
      </p:pic>
      <p:sp>
        <p:nvSpPr>
          <p:cNvPr id="8" name="Subtitle 2"/>
          <p:cNvSpPr>
            <a:spLocks noGrp="1"/>
          </p:cNvSpPr>
          <p:nvPr>
            <p:ph type="subTitle" idx="1"/>
          </p:nvPr>
        </p:nvSpPr>
        <p:spPr>
          <a:xfrm>
            <a:off x="914400" y="3581400"/>
            <a:ext cx="10464800" cy="1507067"/>
          </a:xfrm>
          <a:prstGeom prst="rect">
            <a:avLst/>
          </a:prstGeom>
        </p:spPr>
        <p:txBody>
          <a:bodyPr/>
          <a:lstStyle>
            <a:lvl1pPr marL="0" indent="0" algn="ctr">
              <a:buNone/>
              <a:defRPr>
                <a:solidFill>
                  <a:srgbClr val="544E4C"/>
                </a:solidFill>
                <a:latin typeface="Trebuchet MS"/>
                <a:cs typeface="Trebuchet MS"/>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3451081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cxnSp>
        <p:nvCxnSpPr>
          <p:cNvPr id="4" name="Straight Connector 7"/>
          <p:cNvCxnSpPr/>
          <p:nvPr userDrawn="1"/>
        </p:nvCxnSpPr>
        <p:spPr>
          <a:xfrm>
            <a:off x="215901" y="1559984"/>
            <a:ext cx="11163300" cy="0"/>
          </a:xfrm>
          <a:prstGeom prst="line">
            <a:avLst/>
          </a:prstGeom>
          <a:ln w="19050">
            <a:solidFill>
              <a:srgbClr val="ED7C00"/>
            </a:solidFill>
          </a:ln>
        </p:spPr>
        <p:style>
          <a:lnRef idx="1">
            <a:schemeClr val="accent1"/>
          </a:lnRef>
          <a:fillRef idx="0">
            <a:schemeClr val="accent1"/>
          </a:fillRef>
          <a:effectRef idx="0">
            <a:schemeClr val="accent1"/>
          </a:effectRef>
          <a:fontRef idx="minor">
            <a:schemeClr val="tx1"/>
          </a:fontRef>
        </p:style>
      </p:cxnSp>
      <p:pic>
        <p:nvPicPr>
          <p:cNvPr id="5" name="Picture 8" descr="FOSTER-hires.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5900" y="241300"/>
            <a:ext cx="2370667" cy="126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ownload.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88651" y="6369051"/>
            <a:ext cx="1403349" cy="48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2844800" y="431800"/>
            <a:ext cx="8534401" cy="1072853"/>
          </a:xfrm>
          <a:prstGeom prst="rect">
            <a:avLst/>
          </a:prstGeom>
        </p:spPr>
        <p:txBody>
          <a:bodyPr/>
          <a:lstStyle>
            <a:lvl1pPr marL="0" indent="0" algn="ctr">
              <a:buNone/>
              <a:defRPr>
                <a:solidFill>
                  <a:srgbClr val="544E4C"/>
                </a:solidFill>
                <a:latin typeface="Trebuchet MS"/>
                <a:cs typeface="Trebuchet MS"/>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smtClean="0"/>
              <a:t>Click to edit Master subtitle style</a:t>
            </a:r>
            <a:endParaRPr lang="en-US" dirty="0"/>
          </a:p>
        </p:txBody>
      </p:sp>
      <p:sp>
        <p:nvSpPr>
          <p:cNvPr id="9" name="Tijdelijke aanduiding voor tekst 2"/>
          <p:cNvSpPr>
            <a:spLocks noGrp="1"/>
          </p:cNvSpPr>
          <p:nvPr>
            <p:ph idx="10"/>
          </p:nvPr>
        </p:nvSpPr>
        <p:spPr bwMode="auto">
          <a:xfrm>
            <a:off x="609600" y="1938867"/>
            <a:ext cx="10972800" cy="4417484"/>
          </a:xfrm>
          <a:prstGeom prst="rect">
            <a:avLst/>
          </a:prstGeom>
          <a:noFill/>
          <a:ln w="9525">
            <a:noFill/>
            <a:miter lim="800000"/>
            <a:headEnd/>
            <a:tailEnd/>
          </a:ln>
        </p:spPr>
        <p:txBody>
          <a:bodyPr/>
          <a:lstStyle>
            <a:lvl1pPr>
              <a:defRPr>
                <a:solidFill>
                  <a:srgbClr val="808080"/>
                </a:solidFill>
              </a:defRPr>
            </a:lvl1pPr>
            <a:lvl2pPr>
              <a:defRPr>
                <a:solidFill>
                  <a:srgbClr val="808080"/>
                </a:solidFill>
              </a:defRPr>
            </a:lvl2pPr>
            <a:lvl3pPr>
              <a:defRPr>
                <a:solidFill>
                  <a:srgbClr val="808080"/>
                </a:solidFill>
              </a:defRPr>
            </a:lvl3pPr>
            <a:lvl4pPr>
              <a:defRPr>
                <a:solidFill>
                  <a:srgbClr val="808080"/>
                </a:solidFill>
              </a:defRPr>
            </a:lvl4pPr>
            <a:lvl5pPr>
              <a:defRPr>
                <a:solidFill>
                  <a:srgbClr val="80808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784000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pic>
        <p:nvPicPr>
          <p:cNvPr id="5" name="Picture 8" descr="FOSTER-hires.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341" y="6124602"/>
            <a:ext cx="1317907" cy="65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757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8" name="Fußzeilenplatzhalter 7"/>
          <p:cNvSpPr>
            <a:spLocks noGrp="1"/>
          </p:cNvSpPr>
          <p:nvPr>
            <p:ph type="ftr" sz="quarter" idx="11"/>
          </p:nvPr>
        </p:nvSpPr>
        <p:spPr/>
        <p:txBody>
          <a:bodyPr/>
          <a:lstStyle/>
          <a:p>
            <a:pPr defTabSz="609585" fontAlgn="base">
              <a:spcBef>
                <a:spcPct val="0"/>
              </a:spcBef>
              <a:spcAft>
                <a:spcPct val="0"/>
              </a:spcAft>
            </a:pPr>
            <a:endParaRPr lang="en-GB" dirty="0">
              <a:solidFill>
                <a:srgbClr val="545454"/>
              </a:solidFill>
              <a:latin typeface="Arial" charset="0"/>
            </a:endParaRPr>
          </a:p>
        </p:txBody>
      </p:sp>
      <p:pic>
        <p:nvPicPr>
          <p:cNvPr id="11" name="Picture 8" descr="FOSTER-hires.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341" y="198932"/>
            <a:ext cx="1317907" cy="65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138558"/>
      </p:ext>
    </p:extLst>
  </p:cSld>
  <p:clrMapOvr>
    <a:masterClrMapping/>
  </p:clrMapOvr>
  <mc:AlternateContent xmlns:mc="http://schemas.openxmlformats.org/markup-compatibility/2006" xmlns:p14="http://schemas.microsoft.com/office/powerpoint/2010/main">
    <mc:Choice Requires="p14">
      <p:transition spd="slow" p14:dur="5000" advTm="10000"/>
    </mc:Choice>
    <mc:Fallback xmlns="">
      <p:transition spd="slow" advTm="10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11"/>
          </p:nvPr>
        </p:nvSpPr>
        <p:spPr/>
        <p:txBody>
          <a:bodyPr/>
          <a:lstStyle/>
          <a:p>
            <a:pPr defTabSz="609585" fontAlgn="base">
              <a:spcBef>
                <a:spcPct val="0"/>
              </a:spcBef>
              <a:spcAft>
                <a:spcPct val="0"/>
              </a:spcAft>
            </a:pPr>
            <a:endParaRPr lang="en-GB" dirty="0">
              <a:solidFill>
                <a:srgbClr val="545454"/>
              </a:solidFill>
              <a:latin typeface="Arial" charset="0"/>
            </a:endParaRPr>
          </a:p>
        </p:txBody>
      </p:sp>
      <p:sp>
        <p:nvSpPr>
          <p:cNvPr id="7" name="Foliennummernplatzhalter 6"/>
          <p:cNvSpPr>
            <a:spLocks noGrp="1"/>
          </p:cNvSpPr>
          <p:nvPr>
            <p:ph type="sldNum" sz="quarter" idx="12"/>
          </p:nvPr>
        </p:nvSpPr>
        <p:spPr/>
        <p:txBody>
          <a:bodyPr/>
          <a:lstStyle/>
          <a:p>
            <a:pPr defTabSz="609585" fontAlgn="base">
              <a:spcBef>
                <a:spcPct val="0"/>
              </a:spcBef>
              <a:spcAft>
                <a:spcPct val="0"/>
              </a:spcAft>
            </a:pPr>
            <a:fld id="{1D7EC19F-5AED-4AE2-B491-99FC78655FA0}" type="slidenum">
              <a:rPr lang="en-GB" smtClean="0">
                <a:solidFill>
                  <a:srgbClr val="545454"/>
                </a:solidFill>
                <a:latin typeface="Arial" charset="0"/>
              </a:rPr>
              <a:pPr defTabSz="609585" fontAlgn="base">
                <a:spcBef>
                  <a:spcPct val="0"/>
                </a:spcBef>
                <a:spcAft>
                  <a:spcPct val="0"/>
                </a:spcAft>
              </a:pPr>
              <a:t>‹#›</a:t>
            </a:fld>
            <a:endParaRPr lang="en-GB">
              <a:solidFill>
                <a:srgbClr val="545454"/>
              </a:solidFill>
              <a:latin typeface="Arial" charset="0"/>
            </a:endParaRPr>
          </a:p>
        </p:txBody>
      </p:sp>
      <p:pic>
        <p:nvPicPr>
          <p:cNvPr id="9" name="Picture 8" descr="FOSTER-hires.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340" y="118243"/>
            <a:ext cx="1308943" cy="65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096797"/>
      </p:ext>
    </p:extLst>
  </p:cSld>
  <p:clrMapOvr>
    <a:masterClrMapping/>
  </p:clrMapOvr>
  <mc:AlternateContent xmlns:mc="http://schemas.openxmlformats.org/markup-compatibility/2006" xmlns:p14="http://schemas.microsoft.com/office/powerpoint/2010/main">
    <mc:Choice Requires="p14">
      <p:transition spd="slow" p14:dur="5000" advTm="10000"/>
    </mc:Choice>
    <mc:Fallback xmlns="">
      <p:transition spd="slow" advTm="1000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501ACB-D5A0-44C2-B7E2-CD7018729547}"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EAF5F-D543-4B9B-BBEF-DE12323B08C5}" type="slidenum">
              <a:rPr lang="en-US" smtClean="0"/>
              <a:t>‹#›</a:t>
            </a:fld>
            <a:endParaRPr lang="en-US"/>
          </a:p>
        </p:txBody>
      </p:sp>
    </p:spTree>
    <p:extLst>
      <p:ext uri="{BB962C8B-B14F-4D97-AF65-F5344CB8AC3E}">
        <p14:creationId xmlns:p14="http://schemas.microsoft.com/office/powerpoint/2010/main" val="1022793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09600" y="453544"/>
            <a:ext cx="10972800" cy="13208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4"/>
          <p:cNvSpPr txBox="1">
            <a:spLocks noGrp="1"/>
          </p:cNvSpPr>
          <p:nvPr>
            <p:ph type="body" idx="1"/>
          </p:nvPr>
        </p:nvSpPr>
        <p:spPr>
          <a:xfrm>
            <a:off x="609600" y="1938867"/>
            <a:ext cx="10972800" cy="4417484"/>
          </a:xfrm>
          <a:prstGeom prst="rect">
            <a:avLst/>
          </a:prstGeom>
          <a:noFill/>
          <a:ln>
            <a:noFill/>
          </a:ln>
        </p:spPr>
        <p:txBody>
          <a:bodyPr spcFirstLastPara="1" wrap="square" lIns="91425" tIns="45700" rIns="91425" bIns="45700" anchor="t" anchorCtr="0"/>
          <a:lstStyle>
            <a:lvl1pPr marL="609585" lvl="0" indent="-304792" algn="l">
              <a:spcBef>
                <a:spcPts val="480"/>
              </a:spcBef>
              <a:spcAft>
                <a:spcPts val="0"/>
              </a:spcAft>
              <a:buSzPts val="1400"/>
              <a:buNone/>
              <a:defRPr/>
            </a:lvl1pPr>
            <a:lvl2pPr marL="1219170" lvl="1" indent="-457189" algn="l">
              <a:spcBef>
                <a:spcPts val="480"/>
              </a:spcBef>
              <a:spcAft>
                <a:spcPts val="0"/>
              </a:spcAft>
              <a:buClr>
                <a:srgbClr val="808080"/>
              </a:buClr>
              <a:buSzPts val="1800"/>
              <a:buChar char="–"/>
              <a:defRPr/>
            </a:lvl2pPr>
            <a:lvl3pPr marL="1828754" lvl="2" indent="-457189" algn="l">
              <a:spcBef>
                <a:spcPts val="480"/>
              </a:spcBef>
              <a:spcAft>
                <a:spcPts val="0"/>
              </a:spcAft>
              <a:buClr>
                <a:srgbClr val="808080"/>
              </a:buClr>
              <a:buSzPts val="1800"/>
              <a:buChar char="•"/>
              <a:defRPr/>
            </a:lvl3pPr>
            <a:lvl4pPr marL="2438339" lvl="3" indent="-457189" algn="l">
              <a:spcBef>
                <a:spcPts val="480"/>
              </a:spcBef>
              <a:spcAft>
                <a:spcPts val="0"/>
              </a:spcAft>
              <a:buClr>
                <a:srgbClr val="808080"/>
              </a:buClr>
              <a:buSzPts val="1800"/>
              <a:buChar char="–"/>
              <a:defRPr/>
            </a:lvl4pPr>
            <a:lvl5pPr marL="3047924" lvl="4" indent="-457189" algn="l">
              <a:spcBef>
                <a:spcPts val="480"/>
              </a:spcBef>
              <a:spcAft>
                <a:spcPts val="0"/>
              </a:spcAft>
              <a:buClr>
                <a:srgbClr val="808080"/>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pic>
        <p:nvPicPr>
          <p:cNvPr id="59" name="Google Shape;59;p14" descr="FOSTER-hires.png"/>
          <p:cNvPicPr preferRelativeResize="0"/>
          <p:nvPr/>
        </p:nvPicPr>
        <p:blipFill rotWithShape="1">
          <a:blip r:embed="rId2">
            <a:alphaModFix/>
          </a:blip>
          <a:srcRect/>
          <a:stretch/>
        </p:blipFill>
        <p:spPr>
          <a:xfrm>
            <a:off x="143341" y="6124602"/>
            <a:ext cx="1317907" cy="652801"/>
          </a:xfrm>
          <a:prstGeom prst="rect">
            <a:avLst/>
          </a:prstGeom>
          <a:noFill/>
          <a:ln>
            <a:noFill/>
          </a:ln>
        </p:spPr>
      </p:pic>
    </p:spTree>
    <p:extLst>
      <p:ext uri="{BB962C8B-B14F-4D97-AF65-F5344CB8AC3E}">
        <p14:creationId xmlns:p14="http://schemas.microsoft.com/office/powerpoint/2010/main" val="1629705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609600" y="453544"/>
            <a:ext cx="10972800" cy="13208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5"/>
          <p:cNvSpPr txBox="1">
            <a:spLocks noGrp="1"/>
          </p:cNvSpPr>
          <p:nvPr>
            <p:ph type="body" idx="1"/>
          </p:nvPr>
        </p:nvSpPr>
        <p:spPr>
          <a:xfrm>
            <a:off x="609600" y="1938867"/>
            <a:ext cx="10972800" cy="4417484"/>
          </a:xfrm>
          <a:prstGeom prst="rect">
            <a:avLst/>
          </a:prstGeom>
          <a:noFill/>
          <a:ln>
            <a:noFill/>
          </a:ln>
        </p:spPr>
        <p:txBody>
          <a:bodyPr spcFirstLastPara="1" wrap="square" lIns="91425" tIns="45700" rIns="91425" bIns="45700" anchor="t" anchorCtr="0"/>
          <a:lstStyle>
            <a:lvl1pPr marL="609585" lvl="0" indent="-304792" algn="l">
              <a:spcBef>
                <a:spcPts val="640"/>
              </a:spcBef>
              <a:spcAft>
                <a:spcPts val="0"/>
              </a:spcAft>
              <a:buSzPts val="1400"/>
              <a:buNone/>
              <a:defRPr>
                <a:solidFill>
                  <a:srgbClr val="808080"/>
                </a:solidFill>
              </a:defRPr>
            </a:lvl1pPr>
            <a:lvl2pPr marL="1219170" lvl="1" indent="-507987" algn="l">
              <a:spcBef>
                <a:spcPts val="640"/>
              </a:spcBef>
              <a:spcAft>
                <a:spcPts val="0"/>
              </a:spcAft>
              <a:buClr>
                <a:srgbClr val="808080"/>
              </a:buClr>
              <a:buSzPts val="2400"/>
              <a:buChar char="–"/>
              <a:defRPr>
                <a:solidFill>
                  <a:srgbClr val="808080"/>
                </a:solidFill>
              </a:defRPr>
            </a:lvl2pPr>
            <a:lvl3pPr marL="1828754" lvl="2" indent="-507987" algn="l">
              <a:spcBef>
                <a:spcPts val="640"/>
              </a:spcBef>
              <a:spcAft>
                <a:spcPts val="0"/>
              </a:spcAft>
              <a:buClr>
                <a:srgbClr val="808080"/>
              </a:buClr>
              <a:buSzPts val="2400"/>
              <a:buChar char="•"/>
              <a:defRPr>
                <a:solidFill>
                  <a:srgbClr val="808080"/>
                </a:solidFill>
              </a:defRPr>
            </a:lvl3pPr>
            <a:lvl4pPr marL="2438339" lvl="3" indent="-474121" algn="l">
              <a:spcBef>
                <a:spcPts val="533"/>
              </a:spcBef>
              <a:spcAft>
                <a:spcPts val="0"/>
              </a:spcAft>
              <a:buClr>
                <a:srgbClr val="808080"/>
              </a:buClr>
              <a:buSzPts val="2000"/>
              <a:buChar char="–"/>
              <a:defRPr>
                <a:solidFill>
                  <a:srgbClr val="808080"/>
                </a:solidFill>
              </a:defRPr>
            </a:lvl4pPr>
            <a:lvl5pPr marL="3047924" lvl="4" indent="-474121" algn="l">
              <a:spcBef>
                <a:spcPts val="533"/>
              </a:spcBef>
              <a:spcAft>
                <a:spcPts val="0"/>
              </a:spcAft>
              <a:buClr>
                <a:srgbClr val="808080"/>
              </a:buClr>
              <a:buSzPts val="2000"/>
              <a:buChar char="»"/>
              <a:defRPr>
                <a:solidFill>
                  <a:srgbClr val="808080"/>
                </a:solidFill>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49073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Aangepaste indeling">
  <p:cSld name="Aangepaste indeling">
    <p:bg>
      <p:bgPr>
        <a:solidFill>
          <a:srgbClr val="3C3C3C"/>
        </a:solidFill>
        <a:effectLst/>
      </p:bgPr>
    </p:bg>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2677007" y="1928573"/>
            <a:ext cx="7296727" cy="2872028"/>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65" name="Google Shape;65;p16"/>
          <p:cNvCxnSpPr/>
          <p:nvPr/>
        </p:nvCxnSpPr>
        <p:spPr>
          <a:xfrm>
            <a:off x="2387600" y="2497667"/>
            <a:ext cx="0" cy="1710267"/>
          </a:xfrm>
          <a:prstGeom prst="straightConnector1">
            <a:avLst/>
          </a:prstGeom>
          <a:noFill/>
          <a:ln w="25400" cap="flat" cmpd="sng">
            <a:solidFill>
              <a:schemeClr val="lt1"/>
            </a:solidFill>
            <a:prstDash val="solid"/>
            <a:round/>
            <a:headEnd type="none" w="sm" len="sm"/>
            <a:tailEnd type="none" w="sm" len="sm"/>
          </a:ln>
        </p:spPr>
      </p:cxnSp>
      <p:sp>
        <p:nvSpPr>
          <p:cNvPr id="66" name="Google Shape;66;p16"/>
          <p:cNvSpPr txBox="1">
            <a:spLocks noGrp="1"/>
          </p:cNvSpPr>
          <p:nvPr>
            <p:ph type="body" idx="1"/>
          </p:nvPr>
        </p:nvSpPr>
        <p:spPr>
          <a:xfrm>
            <a:off x="389467" y="1928285"/>
            <a:ext cx="1811867" cy="2872316"/>
          </a:xfrm>
          <a:prstGeom prst="rect">
            <a:avLst/>
          </a:prstGeom>
          <a:noFill/>
          <a:ln>
            <a:noFill/>
          </a:ln>
        </p:spPr>
        <p:txBody>
          <a:bodyPr spcFirstLastPara="1" wrap="square" lIns="91425" tIns="45700" rIns="91425" bIns="45700" anchor="ctr" anchorCtr="0"/>
          <a:lstStyle>
            <a:lvl1pPr marL="609585" lvl="0" indent="-304792" algn="l">
              <a:spcBef>
                <a:spcPts val="1067"/>
              </a:spcBef>
              <a:spcAft>
                <a:spcPts val="0"/>
              </a:spcAft>
              <a:buSzPts val="1400"/>
              <a:buNone/>
              <a:defRPr sz="5333">
                <a:solidFill>
                  <a:srgbClr val="FFFFFF"/>
                </a:solidFill>
              </a:defRPr>
            </a:lvl1pPr>
            <a:lvl2pPr marL="1219170" lvl="1" indent="-643451" algn="l">
              <a:spcBef>
                <a:spcPts val="1067"/>
              </a:spcBef>
              <a:spcAft>
                <a:spcPts val="0"/>
              </a:spcAft>
              <a:buClr>
                <a:srgbClr val="FFFFFF"/>
              </a:buClr>
              <a:buSzPts val="4000"/>
              <a:buChar char="–"/>
              <a:defRPr sz="5333">
                <a:solidFill>
                  <a:srgbClr val="FFFFFF"/>
                </a:solidFill>
              </a:defRPr>
            </a:lvl2pPr>
            <a:lvl3pPr marL="1828754" lvl="2" indent="-711182" algn="l">
              <a:spcBef>
                <a:spcPts val="1280"/>
              </a:spcBef>
              <a:spcAft>
                <a:spcPts val="0"/>
              </a:spcAft>
              <a:buClr>
                <a:srgbClr val="FFFFFF"/>
              </a:buClr>
              <a:buSzPts val="4800"/>
              <a:buChar char="•"/>
              <a:defRPr sz="6400">
                <a:solidFill>
                  <a:srgbClr val="FFFFFF"/>
                </a:solidFill>
              </a:defRPr>
            </a:lvl3pPr>
            <a:lvl4pPr marL="2438339" lvl="3" indent="-643451" algn="l">
              <a:spcBef>
                <a:spcPts val="1067"/>
              </a:spcBef>
              <a:spcAft>
                <a:spcPts val="0"/>
              </a:spcAft>
              <a:buClr>
                <a:srgbClr val="FFFFFF"/>
              </a:buClr>
              <a:buSzPts val="4000"/>
              <a:buChar char="–"/>
              <a:defRPr sz="5333">
                <a:solidFill>
                  <a:srgbClr val="FFFFFF"/>
                </a:solidFill>
              </a:defRPr>
            </a:lvl4pPr>
            <a:lvl5pPr marL="3047924" lvl="4" indent="-643451" algn="l">
              <a:spcBef>
                <a:spcPts val="1067"/>
              </a:spcBef>
              <a:spcAft>
                <a:spcPts val="0"/>
              </a:spcAft>
              <a:buClr>
                <a:srgbClr val="FFFFFF"/>
              </a:buClr>
              <a:buSzPts val="4000"/>
              <a:buChar char="»"/>
              <a:defRPr sz="5333">
                <a:solidFill>
                  <a:srgbClr val="FFFFFF"/>
                </a:solidFill>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95725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el en object">
  <p:cSld name="1_Titel en object">
    <p:spTree>
      <p:nvGrpSpPr>
        <p:cNvPr id="1" name="Shape 67"/>
        <p:cNvGrpSpPr/>
        <p:nvPr/>
      </p:nvGrpSpPr>
      <p:grpSpPr>
        <a:xfrm>
          <a:off x="0" y="0"/>
          <a:ext cx="0" cy="0"/>
          <a:chOff x="0" y="0"/>
          <a:chExt cx="0" cy="0"/>
        </a:xfrm>
      </p:grpSpPr>
      <p:cxnSp>
        <p:nvCxnSpPr>
          <p:cNvPr id="68" name="Google Shape;68;p17"/>
          <p:cNvCxnSpPr/>
          <p:nvPr/>
        </p:nvCxnSpPr>
        <p:spPr>
          <a:xfrm>
            <a:off x="914400" y="3439160"/>
            <a:ext cx="10464800" cy="2117"/>
          </a:xfrm>
          <a:prstGeom prst="straightConnector1">
            <a:avLst/>
          </a:prstGeom>
          <a:noFill/>
          <a:ln w="19050" cap="flat" cmpd="sng">
            <a:solidFill>
              <a:srgbClr val="ED7C00"/>
            </a:solidFill>
            <a:prstDash val="solid"/>
            <a:round/>
            <a:headEnd type="none" w="sm" len="sm"/>
            <a:tailEnd type="none" w="sm" len="sm"/>
          </a:ln>
        </p:spPr>
      </p:cxnSp>
      <p:pic>
        <p:nvPicPr>
          <p:cNvPr id="69" name="Google Shape;69;p17" descr="FOSTER-hires.png"/>
          <p:cNvPicPr preferRelativeResize="0"/>
          <p:nvPr/>
        </p:nvPicPr>
        <p:blipFill rotWithShape="1">
          <a:blip r:embed="rId2">
            <a:alphaModFix/>
          </a:blip>
          <a:srcRect/>
          <a:stretch/>
        </p:blipFill>
        <p:spPr>
          <a:xfrm>
            <a:off x="3732942" y="1053509"/>
            <a:ext cx="4742847" cy="2527892"/>
          </a:xfrm>
          <a:prstGeom prst="rect">
            <a:avLst/>
          </a:prstGeom>
          <a:noFill/>
          <a:ln>
            <a:noFill/>
          </a:ln>
        </p:spPr>
      </p:pic>
      <p:pic>
        <p:nvPicPr>
          <p:cNvPr id="70" name="Google Shape;70;p17" descr="FOSTER-hires.png"/>
          <p:cNvPicPr preferRelativeResize="0"/>
          <p:nvPr/>
        </p:nvPicPr>
        <p:blipFill rotWithShape="1">
          <a:blip r:embed="rId2">
            <a:alphaModFix amt="20000"/>
          </a:blip>
          <a:srcRect/>
          <a:stretch/>
        </p:blipFill>
        <p:spPr>
          <a:xfrm>
            <a:off x="698090" y="5249335"/>
            <a:ext cx="11151420" cy="5943600"/>
          </a:xfrm>
          <a:prstGeom prst="rect">
            <a:avLst/>
          </a:prstGeom>
          <a:noFill/>
          <a:ln>
            <a:noFill/>
          </a:ln>
        </p:spPr>
      </p:pic>
      <p:sp>
        <p:nvSpPr>
          <p:cNvPr id="71" name="Google Shape;71;p17"/>
          <p:cNvSpPr txBox="1">
            <a:spLocks noGrp="1"/>
          </p:cNvSpPr>
          <p:nvPr>
            <p:ph type="subTitle" idx="1"/>
          </p:nvPr>
        </p:nvSpPr>
        <p:spPr>
          <a:xfrm>
            <a:off x="914400" y="3581400"/>
            <a:ext cx="10464800" cy="1507067"/>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544E4C"/>
              </a:buClr>
              <a:buSzPts val="2400"/>
              <a:buNone/>
              <a:defRPr>
                <a:solidFill>
                  <a:srgbClr val="544E4C"/>
                </a:solidFill>
                <a:latin typeface="Trebuchet MS"/>
                <a:ea typeface="Trebuchet MS"/>
                <a:cs typeface="Trebuchet MS"/>
                <a:sym typeface="Trebuchet MS"/>
              </a:defRPr>
            </a:lvl1pPr>
            <a:lvl2pPr lvl="1" algn="ctr">
              <a:spcBef>
                <a:spcPts val="640"/>
              </a:spcBef>
              <a:spcAft>
                <a:spcPts val="0"/>
              </a:spcAft>
              <a:buClr>
                <a:srgbClr val="979797"/>
              </a:buClr>
              <a:buSzPts val="2400"/>
              <a:buNone/>
              <a:defRPr>
                <a:solidFill>
                  <a:srgbClr val="979797"/>
                </a:solidFill>
              </a:defRPr>
            </a:lvl2pPr>
            <a:lvl3pPr lvl="2" algn="ctr">
              <a:spcBef>
                <a:spcPts val="640"/>
              </a:spcBef>
              <a:spcAft>
                <a:spcPts val="0"/>
              </a:spcAft>
              <a:buClr>
                <a:srgbClr val="979797"/>
              </a:buClr>
              <a:buSzPts val="2400"/>
              <a:buNone/>
              <a:defRPr>
                <a:solidFill>
                  <a:srgbClr val="979797"/>
                </a:solidFill>
              </a:defRPr>
            </a:lvl3pPr>
            <a:lvl4pPr lvl="3" algn="ctr">
              <a:spcBef>
                <a:spcPts val="533"/>
              </a:spcBef>
              <a:spcAft>
                <a:spcPts val="0"/>
              </a:spcAft>
              <a:buClr>
                <a:srgbClr val="979797"/>
              </a:buClr>
              <a:buSzPts val="2000"/>
              <a:buNone/>
              <a:defRPr>
                <a:solidFill>
                  <a:srgbClr val="979797"/>
                </a:solidFill>
              </a:defRPr>
            </a:lvl4pPr>
            <a:lvl5pPr lvl="4" algn="ctr">
              <a:spcBef>
                <a:spcPts val="533"/>
              </a:spcBef>
              <a:spcAft>
                <a:spcPts val="0"/>
              </a:spcAft>
              <a:buClr>
                <a:srgbClr val="979797"/>
              </a:buClr>
              <a:buSzPts val="2000"/>
              <a:buNone/>
              <a:defRPr>
                <a:solidFill>
                  <a:srgbClr val="979797"/>
                </a:solidFill>
              </a:defRPr>
            </a:lvl5pPr>
            <a:lvl6pPr lvl="5" algn="ctr">
              <a:spcBef>
                <a:spcPts val="533"/>
              </a:spcBef>
              <a:spcAft>
                <a:spcPts val="0"/>
              </a:spcAft>
              <a:buClr>
                <a:srgbClr val="979797"/>
              </a:buClr>
              <a:buSzPts val="2000"/>
              <a:buNone/>
              <a:defRPr>
                <a:solidFill>
                  <a:srgbClr val="979797"/>
                </a:solidFill>
              </a:defRPr>
            </a:lvl6pPr>
            <a:lvl7pPr lvl="6" algn="ctr">
              <a:spcBef>
                <a:spcPts val="533"/>
              </a:spcBef>
              <a:spcAft>
                <a:spcPts val="0"/>
              </a:spcAft>
              <a:buClr>
                <a:srgbClr val="979797"/>
              </a:buClr>
              <a:buSzPts val="2000"/>
              <a:buNone/>
              <a:defRPr>
                <a:solidFill>
                  <a:srgbClr val="979797"/>
                </a:solidFill>
              </a:defRPr>
            </a:lvl7pPr>
            <a:lvl8pPr lvl="7" algn="ctr">
              <a:spcBef>
                <a:spcPts val="533"/>
              </a:spcBef>
              <a:spcAft>
                <a:spcPts val="0"/>
              </a:spcAft>
              <a:buClr>
                <a:srgbClr val="979797"/>
              </a:buClr>
              <a:buSzPts val="2000"/>
              <a:buNone/>
              <a:defRPr>
                <a:solidFill>
                  <a:srgbClr val="979797"/>
                </a:solidFill>
              </a:defRPr>
            </a:lvl8pPr>
            <a:lvl9pPr lvl="8" algn="ctr">
              <a:spcBef>
                <a:spcPts val="533"/>
              </a:spcBef>
              <a:spcAft>
                <a:spcPts val="0"/>
              </a:spcAft>
              <a:buClr>
                <a:srgbClr val="979797"/>
              </a:buClr>
              <a:buSzPts val="2000"/>
              <a:buNone/>
              <a:defRPr>
                <a:solidFill>
                  <a:srgbClr val="979797"/>
                </a:solidFill>
              </a:defRPr>
            </a:lvl9pPr>
          </a:lstStyle>
          <a:p>
            <a:endParaRPr/>
          </a:p>
        </p:txBody>
      </p:sp>
    </p:spTree>
    <p:extLst>
      <p:ext uri="{BB962C8B-B14F-4D97-AF65-F5344CB8AC3E}">
        <p14:creationId xmlns:p14="http://schemas.microsoft.com/office/powerpoint/2010/main" val="36274342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Titel en object">
  <p:cSld name="2_Titel en object">
    <p:spTree>
      <p:nvGrpSpPr>
        <p:cNvPr id="1" name="Shape 72"/>
        <p:cNvGrpSpPr/>
        <p:nvPr/>
      </p:nvGrpSpPr>
      <p:grpSpPr>
        <a:xfrm>
          <a:off x="0" y="0"/>
          <a:ext cx="0" cy="0"/>
          <a:chOff x="0" y="0"/>
          <a:chExt cx="0" cy="0"/>
        </a:xfrm>
      </p:grpSpPr>
      <p:cxnSp>
        <p:nvCxnSpPr>
          <p:cNvPr id="73" name="Google Shape;73;p18"/>
          <p:cNvCxnSpPr/>
          <p:nvPr/>
        </p:nvCxnSpPr>
        <p:spPr>
          <a:xfrm>
            <a:off x="215901" y="1559984"/>
            <a:ext cx="11163300" cy="0"/>
          </a:xfrm>
          <a:prstGeom prst="straightConnector1">
            <a:avLst/>
          </a:prstGeom>
          <a:noFill/>
          <a:ln w="19050" cap="flat" cmpd="sng">
            <a:solidFill>
              <a:srgbClr val="ED7C00"/>
            </a:solidFill>
            <a:prstDash val="solid"/>
            <a:round/>
            <a:headEnd type="none" w="sm" len="sm"/>
            <a:tailEnd type="none" w="sm" len="sm"/>
          </a:ln>
        </p:spPr>
      </p:cxnSp>
      <p:pic>
        <p:nvPicPr>
          <p:cNvPr id="74" name="Google Shape;74;p18" descr="FOSTER-hires.png"/>
          <p:cNvPicPr preferRelativeResize="0"/>
          <p:nvPr/>
        </p:nvPicPr>
        <p:blipFill rotWithShape="1">
          <a:blip r:embed="rId2">
            <a:alphaModFix/>
          </a:blip>
          <a:srcRect/>
          <a:stretch/>
        </p:blipFill>
        <p:spPr>
          <a:xfrm>
            <a:off x="215900" y="241300"/>
            <a:ext cx="2370667" cy="1263651"/>
          </a:xfrm>
          <a:prstGeom prst="rect">
            <a:avLst/>
          </a:prstGeom>
          <a:noFill/>
          <a:ln>
            <a:noFill/>
          </a:ln>
        </p:spPr>
      </p:pic>
      <p:pic>
        <p:nvPicPr>
          <p:cNvPr id="75" name="Google Shape;75;p18" descr="download.png"/>
          <p:cNvPicPr preferRelativeResize="0"/>
          <p:nvPr/>
        </p:nvPicPr>
        <p:blipFill rotWithShape="1">
          <a:blip r:embed="rId3">
            <a:alphaModFix/>
          </a:blip>
          <a:srcRect/>
          <a:stretch/>
        </p:blipFill>
        <p:spPr>
          <a:xfrm>
            <a:off x="10788651" y="6369051"/>
            <a:ext cx="1403349" cy="488949"/>
          </a:xfrm>
          <a:prstGeom prst="rect">
            <a:avLst/>
          </a:prstGeom>
          <a:noFill/>
          <a:ln>
            <a:noFill/>
          </a:ln>
        </p:spPr>
      </p:pic>
      <p:sp>
        <p:nvSpPr>
          <p:cNvPr id="76" name="Google Shape;76;p18"/>
          <p:cNvSpPr txBox="1">
            <a:spLocks noGrp="1"/>
          </p:cNvSpPr>
          <p:nvPr>
            <p:ph type="subTitle" idx="1"/>
          </p:nvPr>
        </p:nvSpPr>
        <p:spPr>
          <a:xfrm>
            <a:off x="2844800" y="431800"/>
            <a:ext cx="8534401" cy="1072853"/>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544E4C"/>
              </a:buClr>
              <a:buSzPts val="2400"/>
              <a:buNone/>
              <a:defRPr>
                <a:solidFill>
                  <a:srgbClr val="544E4C"/>
                </a:solidFill>
                <a:latin typeface="Trebuchet MS"/>
                <a:ea typeface="Trebuchet MS"/>
                <a:cs typeface="Trebuchet MS"/>
                <a:sym typeface="Trebuchet MS"/>
              </a:defRPr>
            </a:lvl1pPr>
            <a:lvl2pPr lvl="1" algn="ctr">
              <a:spcBef>
                <a:spcPts val="640"/>
              </a:spcBef>
              <a:spcAft>
                <a:spcPts val="0"/>
              </a:spcAft>
              <a:buClr>
                <a:srgbClr val="979797"/>
              </a:buClr>
              <a:buSzPts val="2400"/>
              <a:buNone/>
              <a:defRPr>
                <a:solidFill>
                  <a:srgbClr val="979797"/>
                </a:solidFill>
              </a:defRPr>
            </a:lvl2pPr>
            <a:lvl3pPr lvl="2" algn="ctr">
              <a:spcBef>
                <a:spcPts val="640"/>
              </a:spcBef>
              <a:spcAft>
                <a:spcPts val="0"/>
              </a:spcAft>
              <a:buClr>
                <a:srgbClr val="979797"/>
              </a:buClr>
              <a:buSzPts val="2400"/>
              <a:buNone/>
              <a:defRPr>
                <a:solidFill>
                  <a:srgbClr val="979797"/>
                </a:solidFill>
              </a:defRPr>
            </a:lvl3pPr>
            <a:lvl4pPr lvl="3" algn="ctr">
              <a:spcBef>
                <a:spcPts val="533"/>
              </a:spcBef>
              <a:spcAft>
                <a:spcPts val="0"/>
              </a:spcAft>
              <a:buClr>
                <a:srgbClr val="979797"/>
              </a:buClr>
              <a:buSzPts val="2000"/>
              <a:buNone/>
              <a:defRPr>
                <a:solidFill>
                  <a:srgbClr val="979797"/>
                </a:solidFill>
              </a:defRPr>
            </a:lvl4pPr>
            <a:lvl5pPr lvl="4" algn="ctr">
              <a:spcBef>
                <a:spcPts val="533"/>
              </a:spcBef>
              <a:spcAft>
                <a:spcPts val="0"/>
              </a:spcAft>
              <a:buClr>
                <a:srgbClr val="979797"/>
              </a:buClr>
              <a:buSzPts val="2000"/>
              <a:buNone/>
              <a:defRPr>
                <a:solidFill>
                  <a:srgbClr val="979797"/>
                </a:solidFill>
              </a:defRPr>
            </a:lvl5pPr>
            <a:lvl6pPr lvl="5" algn="ctr">
              <a:spcBef>
                <a:spcPts val="533"/>
              </a:spcBef>
              <a:spcAft>
                <a:spcPts val="0"/>
              </a:spcAft>
              <a:buClr>
                <a:srgbClr val="979797"/>
              </a:buClr>
              <a:buSzPts val="2000"/>
              <a:buNone/>
              <a:defRPr>
                <a:solidFill>
                  <a:srgbClr val="979797"/>
                </a:solidFill>
              </a:defRPr>
            </a:lvl6pPr>
            <a:lvl7pPr lvl="6" algn="ctr">
              <a:spcBef>
                <a:spcPts val="533"/>
              </a:spcBef>
              <a:spcAft>
                <a:spcPts val="0"/>
              </a:spcAft>
              <a:buClr>
                <a:srgbClr val="979797"/>
              </a:buClr>
              <a:buSzPts val="2000"/>
              <a:buNone/>
              <a:defRPr>
                <a:solidFill>
                  <a:srgbClr val="979797"/>
                </a:solidFill>
              </a:defRPr>
            </a:lvl7pPr>
            <a:lvl8pPr lvl="7" algn="ctr">
              <a:spcBef>
                <a:spcPts val="533"/>
              </a:spcBef>
              <a:spcAft>
                <a:spcPts val="0"/>
              </a:spcAft>
              <a:buClr>
                <a:srgbClr val="979797"/>
              </a:buClr>
              <a:buSzPts val="2000"/>
              <a:buNone/>
              <a:defRPr>
                <a:solidFill>
                  <a:srgbClr val="979797"/>
                </a:solidFill>
              </a:defRPr>
            </a:lvl8pPr>
            <a:lvl9pPr lvl="8" algn="ctr">
              <a:spcBef>
                <a:spcPts val="533"/>
              </a:spcBef>
              <a:spcAft>
                <a:spcPts val="0"/>
              </a:spcAft>
              <a:buClr>
                <a:srgbClr val="979797"/>
              </a:buClr>
              <a:buSzPts val="2000"/>
              <a:buNone/>
              <a:defRPr>
                <a:solidFill>
                  <a:srgbClr val="979797"/>
                </a:solidFill>
              </a:defRPr>
            </a:lvl9pPr>
          </a:lstStyle>
          <a:p>
            <a:endParaRPr/>
          </a:p>
        </p:txBody>
      </p:sp>
      <p:sp>
        <p:nvSpPr>
          <p:cNvPr id="77" name="Google Shape;77;p18"/>
          <p:cNvSpPr txBox="1">
            <a:spLocks noGrp="1"/>
          </p:cNvSpPr>
          <p:nvPr>
            <p:ph type="body" idx="2"/>
          </p:nvPr>
        </p:nvSpPr>
        <p:spPr>
          <a:xfrm>
            <a:off x="609600" y="1938867"/>
            <a:ext cx="10972800" cy="4417484"/>
          </a:xfrm>
          <a:prstGeom prst="rect">
            <a:avLst/>
          </a:prstGeom>
          <a:noFill/>
          <a:ln>
            <a:noFill/>
          </a:ln>
        </p:spPr>
        <p:txBody>
          <a:bodyPr spcFirstLastPara="1" wrap="square" lIns="91425" tIns="45700" rIns="91425" bIns="45700" anchor="t" anchorCtr="0"/>
          <a:lstStyle>
            <a:lvl1pPr marL="609585" lvl="0" indent="-304792" algn="l">
              <a:spcBef>
                <a:spcPts val="640"/>
              </a:spcBef>
              <a:spcAft>
                <a:spcPts val="0"/>
              </a:spcAft>
              <a:buSzPts val="1400"/>
              <a:buNone/>
              <a:defRPr>
                <a:solidFill>
                  <a:srgbClr val="808080"/>
                </a:solidFill>
              </a:defRPr>
            </a:lvl1pPr>
            <a:lvl2pPr marL="1219170" lvl="1" indent="-507987" algn="l">
              <a:spcBef>
                <a:spcPts val="640"/>
              </a:spcBef>
              <a:spcAft>
                <a:spcPts val="0"/>
              </a:spcAft>
              <a:buClr>
                <a:srgbClr val="808080"/>
              </a:buClr>
              <a:buSzPts val="2400"/>
              <a:buChar char="–"/>
              <a:defRPr>
                <a:solidFill>
                  <a:srgbClr val="808080"/>
                </a:solidFill>
              </a:defRPr>
            </a:lvl2pPr>
            <a:lvl3pPr marL="1828754" lvl="2" indent="-507987" algn="l">
              <a:spcBef>
                <a:spcPts val="640"/>
              </a:spcBef>
              <a:spcAft>
                <a:spcPts val="0"/>
              </a:spcAft>
              <a:buClr>
                <a:srgbClr val="808080"/>
              </a:buClr>
              <a:buSzPts val="2400"/>
              <a:buChar char="•"/>
              <a:defRPr>
                <a:solidFill>
                  <a:srgbClr val="808080"/>
                </a:solidFill>
              </a:defRPr>
            </a:lvl3pPr>
            <a:lvl4pPr marL="2438339" lvl="3" indent="-474121" algn="l">
              <a:spcBef>
                <a:spcPts val="533"/>
              </a:spcBef>
              <a:spcAft>
                <a:spcPts val="0"/>
              </a:spcAft>
              <a:buClr>
                <a:srgbClr val="808080"/>
              </a:buClr>
              <a:buSzPts val="2000"/>
              <a:buChar char="–"/>
              <a:defRPr>
                <a:solidFill>
                  <a:srgbClr val="808080"/>
                </a:solidFill>
              </a:defRPr>
            </a:lvl4pPr>
            <a:lvl5pPr marL="3047924" lvl="4" indent="-474121" algn="l">
              <a:spcBef>
                <a:spcPts val="533"/>
              </a:spcBef>
              <a:spcAft>
                <a:spcPts val="0"/>
              </a:spcAft>
              <a:buClr>
                <a:srgbClr val="808080"/>
              </a:buClr>
              <a:buSzPts val="2000"/>
              <a:buChar char="»"/>
              <a:defRPr>
                <a:solidFill>
                  <a:srgbClr val="808080"/>
                </a:solidFill>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554342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gleich" type="twoTxTwoObj">
  <p:cSld name="Vergleich">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609600" y="453544"/>
            <a:ext cx="10972800" cy="13208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9"/>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lstStyle>
            <a:lvl1pPr marL="609585" lvl="0" indent="-304792" algn="l">
              <a:spcBef>
                <a:spcPts val="480"/>
              </a:spcBef>
              <a:spcAft>
                <a:spcPts val="0"/>
              </a:spcAft>
              <a:buClr>
                <a:srgbClr val="808080"/>
              </a:buClr>
              <a:buSzPts val="1800"/>
              <a:buNone/>
              <a:defRPr sz="2400" b="1"/>
            </a:lvl1pPr>
            <a:lvl2pPr marL="1219170" lvl="1" indent="-304792" algn="l">
              <a:spcBef>
                <a:spcPts val="400"/>
              </a:spcBef>
              <a:spcAft>
                <a:spcPts val="0"/>
              </a:spcAft>
              <a:buClr>
                <a:srgbClr val="808080"/>
              </a:buClr>
              <a:buSzPts val="1500"/>
              <a:buNone/>
              <a:defRPr sz="2000" b="1"/>
            </a:lvl2pPr>
            <a:lvl3pPr marL="1828754" lvl="2" indent="-304792" algn="l">
              <a:spcBef>
                <a:spcPts val="360"/>
              </a:spcBef>
              <a:spcAft>
                <a:spcPts val="0"/>
              </a:spcAft>
              <a:buClr>
                <a:srgbClr val="808080"/>
              </a:buClr>
              <a:buSzPts val="1350"/>
              <a:buNone/>
              <a:defRPr sz="1800" b="1"/>
            </a:lvl3pPr>
            <a:lvl4pPr marL="2438339" lvl="3" indent="-304792" algn="l">
              <a:spcBef>
                <a:spcPts val="320"/>
              </a:spcBef>
              <a:spcAft>
                <a:spcPts val="0"/>
              </a:spcAft>
              <a:buClr>
                <a:srgbClr val="808080"/>
              </a:buClr>
              <a:buSzPts val="1200"/>
              <a:buNone/>
              <a:defRPr sz="1600" b="1"/>
            </a:lvl4pPr>
            <a:lvl5pPr marL="3047924" lvl="4" indent="-304792" algn="l">
              <a:spcBef>
                <a:spcPts val="320"/>
              </a:spcBef>
              <a:spcAft>
                <a:spcPts val="0"/>
              </a:spcAft>
              <a:buClr>
                <a:srgbClr val="808080"/>
              </a:buClr>
              <a:buSzPts val="1200"/>
              <a:buNone/>
              <a:defRPr sz="1600" b="1"/>
            </a:lvl5pPr>
            <a:lvl6pPr marL="3657509" lvl="5" indent="-304792" algn="l">
              <a:spcBef>
                <a:spcPts val="320"/>
              </a:spcBef>
              <a:spcAft>
                <a:spcPts val="0"/>
              </a:spcAft>
              <a:buClr>
                <a:schemeClr val="dk1"/>
              </a:buClr>
              <a:buSzPts val="1200"/>
              <a:buNone/>
              <a:defRPr sz="1600" b="1"/>
            </a:lvl6pPr>
            <a:lvl7pPr marL="4267093" lvl="6" indent="-304792" algn="l">
              <a:spcBef>
                <a:spcPts val="320"/>
              </a:spcBef>
              <a:spcAft>
                <a:spcPts val="0"/>
              </a:spcAft>
              <a:buClr>
                <a:schemeClr val="dk1"/>
              </a:buClr>
              <a:buSzPts val="1200"/>
              <a:buNone/>
              <a:defRPr sz="1600" b="1"/>
            </a:lvl7pPr>
            <a:lvl8pPr marL="4876678" lvl="7" indent="-304792" algn="l">
              <a:spcBef>
                <a:spcPts val="320"/>
              </a:spcBef>
              <a:spcAft>
                <a:spcPts val="0"/>
              </a:spcAft>
              <a:buClr>
                <a:schemeClr val="dk1"/>
              </a:buClr>
              <a:buSzPts val="1200"/>
              <a:buNone/>
              <a:defRPr sz="1600" b="1"/>
            </a:lvl8pPr>
            <a:lvl9pPr marL="5486263" lvl="8" indent="-304792" algn="l">
              <a:spcBef>
                <a:spcPts val="320"/>
              </a:spcBef>
              <a:spcAft>
                <a:spcPts val="0"/>
              </a:spcAft>
              <a:buClr>
                <a:schemeClr val="dk1"/>
              </a:buClr>
              <a:buSzPts val="1200"/>
              <a:buNone/>
              <a:defRPr sz="1600" b="1"/>
            </a:lvl9pPr>
          </a:lstStyle>
          <a:p>
            <a:endParaRPr/>
          </a:p>
        </p:txBody>
      </p:sp>
      <p:sp>
        <p:nvSpPr>
          <p:cNvPr id="81" name="Google Shape;81;p19"/>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609585" lvl="0" indent="-304792" algn="l">
              <a:spcBef>
                <a:spcPts val="480"/>
              </a:spcBef>
              <a:spcAft>
                <a:spcPts val="0"/>
              </a:spcAft>
              <a:buSzPts val="1400"/>
              <a:buNone/>
              <a:defRPr sz="2400"/>
            </a:lvl1pPr>
            <a:lvl2pPr marL="1219170" lvl="1" indent="-431789" algn="l">
              <a:spcBef>
                <a:spcPts val="400"/>
              </a:spcBef>
              <a:spcAft>
                <a:spcPts val="0"/>
              </a:spcAft>
              <a:buClr>
                <a:srgbClr val="808080"/>
              </a:buClr>
              <a:buSzPts val="1500"/>
              <a:buChar char="–"/>
              <a:defRPr sz="2000"/>
            </a:lvl2pPr>
            <a:lvl3pPr marL="1828754" lvl="2" indent="-419090" algn="l">
              <a:spcBef>
                <a:spcPts val="360"/>
              </a:spcBef>
              <a:spcAft>
                <a:spcPts val="0"/>
              </a:spcAft>
              <a:buClr>
                <a:srgbClr val="808080"/>
              </a:buClr>
              <a:buSzPts val="1350"/>
              <a:buChar char="•"/>
              <a:defRPr sz="1800"/>
            </a:lvl3pPr>
            <a:lvl4pPr marL="2438339" lvl="3" indent="-406390" algn="l">
              <a:spcBef>
                <a:spcPts val="320"/>
              </a:spcBef>
              <a:spcAft>
                <a:spcPts val="0"/>
              </a:spcAft>
              <a:buClr>
                <a:srgbClr val="808080"/>
              </a:buClr>
              <a:buSzPts val="1200"/>
              <a:buChar char="–"/>
              <a:defRPr sz="1600"/>
            </a:lvl4pPr>
            <a:lvl5pPr marL="3047924" lvl="4" indent="-406390" algn="l">
              <a:spcBef>
                <a:spcPts val="320"/>
              </a:spcBef>
              <a:spcAft>
                <a:spcPts val="0"/>
              </a:spcAft>
              <a:buClr>
                <a:srgbClr val="808080"/>
              </a:buClr>
              <a:buSzPts val="1200"/>
              <a:buChar char="»"/>
              <a:defRPr sz="1600"/>
            </a:lvl5pPr>
            <a:lvl6pPr marL="3657509" lvl="5" indent="-406390" algn="l">
              <a:spcBef>
                <a:spcPts val="320"/>
              </a:spcBef>
              <a:spcAft>
                <a:spcPts val="0"/>
              </a:spcAft>
              <a:buClr>
                <a:schemeClr val="dk1"/>
              </a:buClr>
              <a:buSzPts val="1200"/>
              <a:buChar char="•"/>
              <a:defRPr sz="1600"/>
            </a:lvl6pPr>
            <a:lvl7pPr marL="4267093" lvl="6" indent="-406390" algn="l">
              <a:spcBef>
                <a:spcPts val="320"/>
              </a:spcBef>
              <a:spcAft>
                <a:spcPts val="0"/>
              </a:spcAft>
              <a:buClr>
                <a:schemeClr val="dk1"/>
              </a:buClr>
              <a:buSzPts val="1200"/>
              <a:buChar char="•"/>
              <a:defRPr sz="1600"/>
            </a:lvl7pPr>
            <a:lvl8pPr marL="4876678" lvl="7" indent="-406390" algn="l">
              <a:spcBef>
                <a:spcPts val="320"/>
              </a:spcBef>
              <a:spcAft>
                <a:spcPts val="0"/>
              </a:spcAft>
              <a:buClr>
                <a:schemeClr val="dk1"/>
              </a:buClr>
              <a:buSzPts val="1200"/>
              <a:buChar char="•"/>
              <a:defRPr sz="1600"/>
            </a:lvl8pPr>
            <a:lvl9pPr marL="5486263" lvl="8" indent="-406390" algn="l">
              <a:spcBef>
                <a:spcPts val="320"/>
              </a:spcBef>
              <a:spcAft>
                <a:spcPts val="0"/>
              </a:spcAft>
              <a:buClr>
                <a:schemeClr val="dk1"/>
              </a:buClr>
              <a:buSzPts val="1200"/>
              <a:buChar char="•"/>
              <a:defRPr sz="1600"/>
            </a:lvl9pPr>
          </a:lstStyle>
          <a:p>
            <a:endParaRPr/>
          </a:p>
        </p:txBody>
      </p:sp>
      <p:sp>
        <p:nvSpPr>
          <p:cNvPr id="82" name="Google Shape;82;p19"/>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lstStyle>
            <a:lvl1pPr marL="609585" lvl="0" indent="-304792" algn="l">
              <a:spcBef>
                <a:spcPts val="480"/>
              </a:spcBef>
              <a:spcAft>
                <a:spcPts val="0"/>
              </a:spcAft>
              <a:buClr>
                <a:srgbClr val="808080"/>
              </a:buClr>
              <a:buSzPts val="1800"/>
              <a:buNone/>
              <a:defRPr sz="2400" b="1"/>
            </a:lvl1pPr>
            <a:lvl2pPr marL="1219170" lvl="1" indent="-304792" algn="l">
              <a:spcBef>
                <a:spcPts val="400"/>
              </a:spcBef>
              <a:spcAft>
                <a:spcPts val="0"/>
              </a:spcAft>
              <a:buClr>
                <a:srgbClr val="808080"/>
              </a:buClr>
              <a:buSzPts val="1500"/>
              <a:buNone/>
              <a:defRPr sz="2000" b="1"/>
            </a:lvl2pPr>
            <a:lvl3pPr marL="1828754" lvl="2" indent="-304792" algn="l">
              <a:spcBef>
                <a:spcPts val="360"/>
              </a:spcBef>
              <a:spcAft>
                <a:spcPts val="0"/>
              </a:spcAft>
              <a:buClr>
                <a:srgbClr val="808080"/>
              </a:buClr>
              <a:buSzPts val="1350"/>
              <a:buNone/>
              <a:defRPr sz="1800" b="1"/>
            </a:lvl3pPr>
            <a:lvl4pPr marL="2438339" lvl="3" indent="-304792" algn="l">
              <a:spcBef>
                <a:spcPts val="320"/>
              </a:spcBef>
              <a:spcAft>
                <a:spcPts val="0"/>
              </a:spcAft>
              <a:buClr>
                <a:srgbClr val="808080"/>
              </a:buClr>
              <a:buSzPts val="1200"/>
              <a:buNone/>
              <a:defRPr sz="1600" b="1"/>
            </a:lvl4pPr>
            <a:lvl5pPr marL="3047924" lvl="4" indent="-304792" algn="l">
              <a:spcBef>
                <a:spcPts val="320"/>
              </a:spcBef>
              <a:spcAft>
                <a:spcPts val="0"/>
              </a:spcAft>
              <a:buClr>
                <a:srgbClr val="808080"/>
              </a:buClr>
              <a:buSzPts val="1200"/>
              <a:buNone/>
              <a:defRPr sz="1600" b="1"/>
            </a:lvl5pPr>
            <a:lvl6pPr marL="3657509" lvl="5" indent="-304792" algn="l">
              <a:spcBef>
                <a:spcPts val="320"/>
              </a:spcBef>
              <a:spcAft>
                <a:spcPts val="0"/>
              </a:spcAft>
              <a:buClr>
                <a:schemeClr val="dk1"/>
              </a:buClr>
              <a:buSzPts val="1200"/>
              <a:buNone/>
              <a:defRPr sz="1600" b="1"/>
            </a:lvl6pPr>
            <a:lvl7pPr marL="4267093" lvl="6" indent="-304792" algn="l">
              <a:spcBef>
                <a:spcPts val="320"/>
              </a:spcBef>
              <a:spcAft>
                <a:spcPts val="0"/>
              </a:spcAft>
              <a:buClr>
                <a:schemeClr val="dk1"/>
              </a:buClr>
              <a:buSzPts val="1200"/>
              <a:buNone/>
              <a:defRPr sz="1600" b="1"/>
            </a:lvl7pPr>
            <a:lvl8pPr marL="4876678" lvl="7" indent="-304792" algn="l">
              <a:spcBef>
                <a:spcPts val="320"/>
              </a:spcBef>
              <a:spcAft>
                <a:spcPts val="0"/>
              </a:spcAft>
              <a:buClr>
                <a:schemeClr val="dk1"/>
              </a:buClr>
              <a:buSzPts val="1200"/>
              <a:buNone/>
              <a:defRPr sz="1600" b="1"/>
            </a:lvl8pPr>
            <a:lvl9pPr marL="5486263" lvl="8" indent="-304792" algn="l">
              <a:spcBef>
                <a:spcPts val="320"/>
              </a:spcBef>
              <a:spcAft>
                <a:spcPts val="0"/>
              </a:spcAft>
              <a:buClr>
                <a:schemeClr val="dk1"/>
              </a:buClr>
              <a:buSzPts val="1200"/>
              <a:buNone/>
              <a:defRPr sz="1600" b="1"/>
            </a:lvl9pPr>
          </a:lstStyle>
          <a:p>
            <a:endParaRPr/>
          </a:p>
        </p:txBody>
      </p:sp>
      <p:sp>
        <p:nvSpPr>
          <p:cNvPr id="83" name="Google Shape;83;p19"/>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lstStyle>
            <a:lvl1pPr marL="609585" lvl="0" indent="-304792" algn="l">
              <a:spcBef>
                <a:spcPts val="480"/>
              </a:spcBef>
              <a:spcAft>
                <a:spcPts val="0"/>
              </a:spcAft>
              <a:buSzPts val="1400"/>
              <a:buNone/>
              <a:defRPr sz="2400"/>
            </a:lvl1pPr>
            <a:lvl2pPr marL="1219170" lvl="1" indent="-431789" algn="l">
              <a:spcBef>
                <a:spcPts val="400"/>
              </a:spcBef>
              <a:spcAft>
                <a:spcPts val="0"/>
              </a:spcAft>
              <a:buClr>
                <a:srgbClr val="808080"/>
              </a:buClr>
              <a:buSzPts val="1500"/>
              <a:buChar char="–"/>
              <a:defRPr sz="2000"/>
            </a:lvl2pPr>
            <a:lvl3pPr marL="1828754" lvl="2" indent="-419090" algn="l">
              <a:spcBef>
                <a:spcPts val="360"/>
              </a:spcBef>
              <a:spcAft>
                <a:spcPts val="0"/>
              </a:spcAft>
              <a:buClr>
                <a:srgbClr val="808080"/>
              </a:buClr>
              <a:buSzPts val="1350"/>
              <a:buChar char="•"/>
              <a:defRPr sz="1800"/>
            </a:lvl3pPr>
            <a:lvl4pPr marL="2438339" lvl="3" indent="-406390" algn="l">
              <a:spcBef>
                <a:spcPts val="320"/>
              </a:spcBef>
              <a:spcAft>
                <a:spcPts val="0"/>
              </a:spcAft>
              <a:buClr>
                <a:srgbClr val="808080"/>
              </a:buClr>
              <a:buSzPts val="1200"/>
              <a:buChar char="–"/>
              <a:defRPr sz="1600"/>
            </a:lvl4pPr>
            <a:lvl5pPr marL="3047924" lvl="4" indent="-406390" algn="l">
              <a:spcBef>
                <a:spcPts val="320"/>
              </a:spcBef>
              <a:spcAft>
                <a:spcPts val="0"/>
              </a:spcAft>
              <a:buClr>
                <a:srgbClr val="808080"/>
              </a:buClr>
              <a:buSzPts val="1200"/>
              <a:buChar char="»"/>
              <a:defRPr sz="1600"/>
            </a:lvl5pPr>
            <a:lvl6pPr marL="3657509" lvl="5" indent="-406390" algn="l">
              <a:spcBef>
                <a:spcPts val="320"/>
              </a:spcBef>
              <a:spcAft>
                <a:spcPts val="0"/>
              </a:spcAft>
              <a:buClr>
                <a:schemeClr val="dk1"/>
              </a:buClr>
              <a:buSzPts val="1200"/>
              <a:buChar char="•"/>
              <a:defRPr sz="1600"/>
            </a:lvl6pPr>
            <a:lvl7pPr marL="4267093" lvl="6" indent="-406390" algn="l">
              <a:spcBef>
                <a:spcPts val="320"/>
              </a:spcBef>
              <a:spcAft>
                <a:spcPts val="0"/>
              </a:spcAft>
              <a:buClr>
                <a:schemeClr val="dk1"/>
              </a:buClr>
              <a:buSzPts val="1200"/>
              <a:buChar char="•"/>
              <a:defRPr sz="1600"/>
            </a:lvl7pPr>
            <a:lvl8pPr marL="4876678" lvl="7" indent="-406390" algn="l">
              <a:spcBef>
                <a:spcPts val="320"/>
              </a:spcBef>
              <a:spcAft>
                <a:spcPts val="0"/>
              </a:spcAft>
              <a:buClr>
                <a:schemeClr val="dk1"/>
              </a:buClr>
              <a:buSzPts val="1200"/>
              <a:buChar char="•"/>
              <a:defRPr sz="1600"/>
            </a:lvl8pPr>
            <a:lvl9pPr marL="5486263" lvl="8" indent="-406390" algn="l">
              <a:spcBef>
                <a:spcPts val="320"/>
              </a:spcBef>
              <a:spcAft>
                <a:spcPts val="0"/>
              </a:spcAft>
              <a:buClr>
                <a:schemeClr val="dk1"/>
              </a:buClr>
              <a:buSzPts val="1200"/>
              <a:buChar char="•"/>
              <a:defRPr sz="1600"/>
            </a:lvl9pPr>
          </a:lstStyle>
          <a:p>
            <a:endParaRPr/>
          </a:p>
        </p:txBody>
      </p:sp>
      <p:sp>
        <p:nvSpPr>
          <p:cNvPr id="84" name="Google Shape;84;p19"/>
          <p:cNvSpPr txBox="1">
            <a:spLocks noGrp="1"/>
          </p:cNvSpPr>
          <p:nvPr>
            <p:ph type="ftr" idx="11"/>
          </p:nvPr>
        </p:nvSpPr>
        <p:spPr>
          <a:xfrm>
            <a:off x="0" y="0"/>
            <a:ext cx="4000000" cy="4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a:buClr>
                <a:srgbClr val="000000"/>
              </a:buClr>
              <a:buFont typeface="Arial"/>
              <a:buNone/>
            </a:pPr>
            <a:endParaRPr kern="0">
              <a:solidFill>
                <a:srgbClr val="545454"/>
              </a:solidFill>
            </a:endParaRPr>
          </a:p>
        </p:txBody>
      </p:sp>
      <p:pic>
        <p:nvPicPr>
          <p:cNvPr id="85" name="Google Shape;85;p19" descr="FOSTER-hires.png"/>
          <p:cNvPicPr preferRelativeResize="0"/>
          <p:nvPr/>
        </p:nvPicPr>
        <p:blipFill rotWithShape="1">
          <a:blip r:embed="rId2">
            <a:alphaModFix/>
          </a:blip>
          <a:srcRect/>
          <a:stretch/>
        </p:blipFill>
        <p:spPr>
          <a:xfrm>
            <a:off x="143341" y="198932"/>
            <a:ext cx="1317907" cy="652801"/>
          </a:xfrm>
          <a:prstGeom prst="rect">
            <a:avLst/>
          </a:prstGeom>
          <a:noFill/>
          <a:ln>
            <a:noFill/>
          </a:ln>
        </p:spPr>
      </p:pic>
    </p:spTree>
    <p:extLst>
      <p:ext uri="{BB962C8B-B14F-4D97-AF65-F5344CB8AC3E}">
        <p14:creationId xmlns:p14="http://schemas.microsoft.com/office/powerpoint/2010/main" val="1572661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Zwei Inhalte" type="twoObj">
  <p:cSld name="Zwei Inhalte">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609600" y="453544"/>
            <a:ext cx="10972800" cy="13208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0"/>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lstStyle>
            <a:lvl1pPr marL="609585" lvl="0" indent="-304792" algn="l">
              <a:spcBef>
                <a:spcPts val="560"/>
              </a:spcBef>
              <a:spcAft>
                <a:spcPts val="0"/>
              </a:spcAft>
              <a:buSzPts val="1400"/>
              <a:buNone/>
              <a:defRPr sz="2800"/>
            </a:lvl1pPr>
            <a:lvl2pPr marL="1219170" lvl="1" indent="-457189" algn="l">
              <a:spcBef>
                <a:spcPts val="480"/>
              </a:spcBef>
              <a:spcAft>
                <a:spcPts val="0"/>
              </a:spcAft>
              <a:buClr>
                <a:srgbClr val="808080"/>
              </a:buClr>
              <a:buSzPts val="1800"/>
              <a:buChar char="–"/>
              <a:defRPr sz="2400"/>
            </a:lvl2pPr>
            <a:lvl3pPr marL="1828754" lvl="2" indent="-431789" algn="l">
              <a:spcBef>
                <a:spcPts val="400"/>
              </a:spcBef>
              <a:spcAft>
                <a:spcPts val="0"/>
              </a:spcAft>
              <a:buClr>
                <a:srgbClr val="808080"/>
              </a:buClr>
              <a:buSzPts val="1500"/>
              <a:buChar char="•"/>
              <a:defRPr sz="2000"/>
            </a:lvl3pPr>
            <a:lvl4pPr marL="2438339" lvl="3" indent="-419090" algn="l">
              <a:spcBef>
                <a:spcPts val="360"/>
              </a:spcBef>
              <a:spcAft>
                <a:spcPts val="0"/>
              </a:spcAft>
              <a:buClr>
                <a:srgbClr val="808080"/>
              </a:buClr>
              <a:buSzPts val="1350"/>
              <a:buChar char="–"/>
              <a:defRPr sz="1800"/>
            </a:lvl4pPr>
            <a:lvl5pPr marL="3047924" lvl="4" indent="-419090" algn="l">
              <a:spcBef>
                <a:spcPts val="360"/>
              </a:spcBef>
              <a:spcAft>
                <a:spcPts val="0"/>
              </a:spcAft>
              <a:buClr>
                <a:srgbClr val="808080"/>
              </a:buClr>
              <a:buSzPts val="1350"/>
              <a:buChar char="»"/>
              <a:defRPr sz="1800"/>
            </a:lvl5pPr>
            <a:lvl6pPr marL="3657509" lvl="5" indent="-419090" algn="l">
              <a:spcBef>
                <a:spcPts val="360"/>
              </a:spcBef>
              <a:spcAft>
                <a:spcPts val="0"/>
              </a:spcAft>
              <a:buClr>
                <a:schemeClr val="dk1"/>
              </a:buClr>
              <a:buSzPts val="1350"/>
              <a:buChar char="•"/>
              <a:defRPr sz="1800"/>
            </a:lvl6pPr>
            <a:lvl7pPr marL="4267093" lvl="6" indent="-419090" algn="l">
              <a:spcBef>
                <a:spcPts val="360"/>
              </a:spcBef>
              <a:spcAft>
                <a:spcPts val="0"/>
              </a:spcAft>
              <a:buClr>
                <a:schemeClr val="dk1"/>
              </a:buClr>
              <a:buSzPts val="1350"/>
              <a:buChar char="•"/>
              <a:defRPr sz="1800"/>
            </a:lvl7pPr>
            <a:lvl8pPr marL="4876678" lvl="7" indent="-419090" algn="l">
              <a:spcBef>
                <a:spcPts val="360"/>
              </a:spcBef>
              <a:spcAft>
                <a:spcPts val="0"/>
              </a:spcAft>
              <a:buClr>
                <a:schemeClr val="dk1"/>
              </a:buClr>
              <a:buSzPts val="1350"/>
              <a:buChar char="•"/>
              <a:defRPr sz="1800"/>
            </a:lvl8pPr>
            <a:lvl9pPr marL="5486263" lvl="8" indent="-419090" algn="l">
              <a:spcBef>
                <a:spcPts val="360"/>
              </a:spcBef>
              <a:spcAft>
                <a:spcPts val="0"/>
              </a:spcAft>
              <a:buClr>
                <a:schemeClr val="dk1"/>
              </a:buClr>
              <a:buSzPts val="1350"/>
              <a:buChar char="•"/>
              <a:defRPr sz="1800"/>
            </a:lvl9pPr>
          </a:lstStyle>
          <a:p>
            <a:endParaRPr/>
          </a:p>
        </p:txBody>
      </p:sp>
      <p:sp>
        <p:nvSpPr>
          <p:cNvPr id="89" name="Google Shape;89;p20"/>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lstStyle>
            <a:lvl1pPr marL="609585" lvl="0" indent="-304792" algn="l">
              <a:spcBef>
                <a:spcPts val="560"/>
              </a:spcBef>
              <a:spcAft>
                <a:spcPts val="0"/>
              </a:spcAft>
              <a:buSzPts val="1400"/>
              <a:buNone/>
              <a:defRPr sz="2800"/>
            </a:lvl1pPr>
            <a:lvl2pPr marL="1219170" lvl="1" indent="-457189" algn="l">
              <a:spcBef>
                <a:spcPts val="480"/>
              </a:spcBef>
              <a:spcAft>
                <a:spcPts val="0"/>
              </a:spcAft>
              <a:buClr>
                <a:srgbClr val="808080"/>
              </a:buClr>
              <a:buSzPts val="1800"/>
              <a:buChar char="–"/>
              <a:defRPr sz="2400"/>
            </a:lvl2pPr>
            <a:lvl3pPr marL="1828754" lvl="2" indent="-431789" algn="l">
              <a:spcBef>
                <a:spcPts val="400"/>
              </a:spcBef>
              <a:spcAft>
                <a:spcPts val="0"/>
              </a:spcAft>
              <a:buClr>
                <a:srgbClr val="808080"/>
              </a:buClr>
              <a:buSzPts val="1500"/>
              <a:buChar char="•"/>
              <a:defRPr sz="2000"/>
            </a:lvl3pPr>
            <a:lvl4pPr marL="2438339" lvl="3" indent="-419090" algn="l">
              <a:spcBef>
                <a:spcPts val="360"/>
              </a:spcBef>
              <a:spcAft>
                <a:spcPts val="0"/>
              </a:spcAft>
              <a:buClr>
                <a:srgbClr val="808080"/>
              </a:buClr>
              <a:buSzPts val="1350"/>
              <a:buChar char="–"/>
              <a:defRPr sz="1800"/>
            </a:lvl4pPr>
            <a:lvl5pPr marL="3047924" lvl="4" indent="-419090" algn="l">
              <a:spcBef>
                <a:spcPts val="360"/>
              </a:spcBef>
              <a:spcAft>
                <a:spcPts val="0"/>
              </a:spcAft>
              <a:buClr>
                <a:srgbClr val="808080"/>
              </a:buClr>
              <a:buSzPts val="1350"/>
              <a:buChar char="»"/>
              <a:defRPr sz="1800"/>
            </a:lvl5pPr>
            <a:lvl6pPr marL="3657509" lvl="5" indent="-419090" algn="l">
              <a:spcBef>
                <a:spcPts val="360"/>
              </a:spcBef>
              <a:spcAft>
                <a:spcPts val="0"/>
              </a:spcAft>
              <a:buClr>
                <a:schemeClr val="dk1"/>
              </a:buClr>
              <a:buSzPts val="1350"/>
              <a:buChar char="•"/>
              <a:defRPr sz="1800"/>
            </a:lvl6pPr>
            <a:lvl7pPr marL="4267093" lvl="6" indent="-419090" algn="l">
              <a:spcBef>
                <a:spcPts val="360"/>
              </a:spcBef>
              <a:spcAft>
                <a:spcPts val="0"/>
              </a:spcAft>
              <a:buClr>
                <a:schemeClr val="dk1"/>
              </a:buClr>
              <a:buSzPts val="1350"/>
              <a:buChar char="•"/>
              <a:defRPr sz="1800"/>
            </a:lvl7pPr>
            <a:lvl8pPr marL="4876678" lvl="7" indent="-419090" algn="l">
              <a:spcBef>
                <a:spcPts val="360"/>
              </a:spcBef>
              <a:spcAft>
                <a:spcPts val="0"/>
              </a:spcAft>
              <a:buClr>
                <a:schemeClr val="dk1"/>
              </a:buClr>
              <a:buSzPts val="1350"/>
              <a:buChar char="•"/>
              <a:defRPr sz="1800"/>
            </a:lvl8pPr>
            <a:lvl9pPr marL="5486263" lvl="8" indent="-419090" algn="l">
              <a:spcBef>
                <a:spcPts val="360"/>
              </a:spcBef>
              <a:spcAft>
                <a:spcPts val="0"/>
              </a:spcAft>
              <a:buClr>
                <a:schemeClr val="dk1"/>
              </a:buClr>
              <a:buSzPts val="1350"/>
              <a:buChar char="•"/>
              <a:defRPr sz="1800"/>
            </a:lvl9pPr>
          </a:lstStyle>
          <a:p>
            <a:endParaRPr/>
          </a:p>
        </p:txBody>
      </p:sp>
      <p:sp>
        <p:nvSpPr>
          <p:cNvPr id="90" name="Google Shape;90;p20"/>
          <p:cNvSpPr txBox="1">
            <a:spLocks noGrp="1"/>
          </p:cNvSpPr>
          <p:nvPr>
            <p:ph type="ftr" idx="11"/>
          </p:nvPr>
        </p:nvSpPr>
        <p:spPr>
          <a:xfrm>
            <a:off x="0" y="0"/>
            <a:ext cx="4000000" cy="4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a:buClr>
                <a:srgbClr val="000000"/>
              </a:buClr>
              <a:buFont typeface="Arial"/>
              <a:buNone/>
            </a:pPr>
            <a:endParaRPr kern="0">
              <a:solidFill>
                <a:srgbClr val="545454"/>
              </a:solidFill>
            </a:endParaRPr>
          </a:p>
        </p:txBody>
      </p:sp>
      <p:sp>
        <p:nvSpPr>
          <p:cNvPr id="91" name="Google Shape;91;p20"/>
          <p:cNvSpPr txBox="1">
            <a:spLocks noGrp="1"/>
          </p:cNvSpPr>
          <p:nvPr>
            <p:ph type="sldNum" idx="12"/>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2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2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2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2400" b="0" i="0" u="none" strike="noStrike" cap="none">
                <a:solidFill>
                  <a:schemeClr val="dk1"/>
                </a:solidFill>
                <a:latin typeface="Arial"/>
                <a:ea typeface="Arial"/>
                <a:cs typeface="Arial"/>
                <a:sym typeface="Arial"/>
              </a:defRPr>
            </a:lvl9pPr>
          </a:lstStyle>
          <a:p>
            <a:pPr>
              <a:buClr>
                <a:srgbClr val="000000"/>
              </a:buClr>
              <a:buFont typeface="Arial"/>
              <a:buNone/>
            </a:pPr>
            <a:fld id="{00000000-1234-1234-1234-123412341234}" type="slidenum">
              <a:rPr lang="en" kern="0">
                <a:solidFill>
                  <a:srgbClr val="545454"/>
                </a:solidFill>
              </a:rPr>
              <a:pPr>
                <a:buClr>
                  <a:srgbClr val="000000"/>
                </a:buClr>
                <a:buFont typeface="Arial"/>
                <a:buNone/>
              </a:pPr>
              <a:t>‹#›</a:t>
            </a:fld>
            <a:endParaRPr kern="0">
              <a:solidFill>
                <a:srgbClr val="545454"/>
              </a:solidFill>
            </a:endParaRPr>
          </a:p>
        </p:txBody>
      </p:sp>
      <p:pic>
        <p:nvPicPr>
          <p:cNvPr id="92" name="Google Shape;92;p20" descr="FOSTER-hires.png"/>
          <p:cNvPicPr preferRelativeResize="0"/>
          <p:nvPr/>
        </p:nvPicPr>
        <p:blipFill rotWithShape="1">
          <a:blip r:embed="rId2">
            <a:alphaModFix/>
          </a:blip>
          <a:srcRect/>
          <a:stretch/>
        </p:blipFill>
        <p:spPr>
          <a:xfrm>
            <a:off x="143340" y="118243"/>
            <a:ext cx="1308943" cy="652801"/>
          </a:xfrm>
          <a:prstGeom prst="rect">
            <a:avLst/>
          </a:prstGeom>
          <a:noFill/>
          <a:ln>
            <a:noFill/>
          </a:ln>
        </p:spPr>
      </p:pic>
    </p:spTree>
    <p:extLst>
      <p:ext uri="{BB962C8B-B14F-4D97-AF65-F5344CB8AC3E}">
        <p14:creationId xmlns:p14="http://schemas.microsoft.com/office/powerpoint/2010/main" val="19789149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93"/>
        <p:cNvGrpSpPr/>
        <p:nvPr/>
      </p:nvGrpSpPr>
      <p:grpSpPr>
        <a:xfrm>
          <a:off x="0" y="0"/>
          <a:ext cx="0" cy="0"/>
          <a:chOff x="0" y="0"/>
          <a:chExt cx="0" cy="0"/>
        </a:xfrm>
      </p:grpSpPr>
      <p:sp>
        <p:nvSpPr>
          <p:cNvPr id="94" name="Google Shape;94;p21"/>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a:buClr>
                <a:srgbClr val="000000"/>
              </a:buClr>
              <a:buFont typeface="Arial"/>
              <a:buNone/>
            </a:pPr>
            <a:endParaRPr kern="0">
              <a:solidFill>
                <a:srgbClr val="545454"/>
              </a:solidFill>
            </a:endParaRPr>
          </a:p>
        </p:txBody>
      </p:sp>
      <p:sp>
        <p:nvSpPr>
          <p:cNvPr id="95" name="Google Shape;95;p21"/>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a:buClr>
                <a:srgbClr val="000000"/>
              </a:buClr>
              <a:buFont typeface="Arial"/>
              <a:buNone/>
            </a:pPr>
            <a:endParaRPr kern="0">
              <a:solidFill>
                <a:srgbClr val="545454"/>
              </a:solidFill>
            </a:endParaRPr>
          </a:p>
        </p:txBody>
      </p:sp>
      <p:sp>
        <p:nvSpPr>
          <p:cNvPr id="96" name="Google Shape;96;p21"/>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2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2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2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2400" b="0" i="0" u="none" strike="noStrike" cap="none">
                <a:solidFill>
                  <a:schemeClr val="dk1"/>
                </a:solidFill>
                <a:latin typeface="Arial"/>
                <a:ea typeface="Arial"/>
                <a:cs typeface="Arial"/>
                <a:sym typeface="Arial"/>
              </a:defRPr>
            </a:lvl9pPr>
          </a:lstStyle>
          <a:p>
            <a:pPr>
              <a:buClr>
                <a:srgbClr val="000000"/>
              </a:buClr>
              <a:buFont typeface="Arial"/>
              <a:buNone/>
            </a:pPr>
            <a:fld id="{00000000-1234-1234-1234-123412341234}" type="slidenum">
              <a:rPr lang="en" kern="0">
                <a:solidFill>
                  <a:srgbClr val="545454"/>
                </a:solidFill>
              </a:rPr>
              <a:pPr>
                <a:buClr>
                  <a:srgbClr val="000000"/>
                </a:buClr>
                <a:buFont typeface="Arial"/>
                <a:buNone/>
              </a:pPr>
              <a:t>‹#›</a:t>
            </a:fld>
            <a:endParaRPr kern="0">
              <a:solidFill>
                <a:srgbClr val="545454"/>
              </a:solidFill>
            </a:endParaRPr>
          </a:p>
        </p:txBody>
      </p:sp>
    </p:spTree>
    <p:extLst>
      <p:ext uri="{BB962C8B-B14F-4D97-AF65-F5344CB8AC3E}">
        <p14:creationId xmlns:p14="http://schemas.microsoft.com/office/powerpoint/2010/main" val="2573745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501ACB-D5A0-44C2-B7E2-CD7018729547}"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EAF5F-D543-4B9B-BBEF-DE12323B08C5}" type="slidenum">
              <a:rPr lang="en-US" smtClean="0"/>
              <a:t>‹#›</a:t>
            </a:fld>
            <a:endParaRPr lang="en-US"/>
          </a:p>
        </p:txBody>
      </p:sp>
    </p:spTree>
    <p:extLst>
      <p:ext uri="{BB962C8B-B14F-4D97-AF65-F5344CB8AC3E}">
        <p14:creationId xmlns:p14="http://schemas.microsoft.com/office/powerpoint/2010/main" val="334340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501ACB-D5A0-44C2-B7E2-CD7018729547}"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0EAF5F-D543-4B9B-BBEF-DE12323B08C5}" type="slidenum">
              <a:rPr lang="en-US" smtClean="0"/>
              <a:t>‹#›</a:t>
            </a:fld>
            <a:endParaRPr lang="en-US"/>
          </a:p>
        </p:txBody>
      </p:sp>
    </p:spTree>
    <p:extLst>
      <p:ext uri="{BB962C8B-B14F-4D97-AF65-F5344CB8AC3E}">
        <p14:creationId xmlns:p14="http://schemas.microsoft.com/office/powerpoint/2010/main" val="106413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501ACB-D5A0-44C2-B7E2-CD7018729547}"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0EAF5F-D543-4B9B-BBEF-DE12323B08C5}" type="slidenum">
              <a:rPr lang="en-US" smtClean="0"/>
              <a:t>‹#›</a:t>
            </a:fld>
            <a:endParaRPr lang="en-US"/>
          </a:p>
        </p:txBody>
      </p:sp>
    </p:spTree>
    <p:extLst>
      <p:ext uri="{BB962C8B-B14F-4D97-AF65-F5344CB8AC3E}">
        <p14:creationId xmlns:p14="http://schemas.microsoft.com/office/powerpoint/2010/main" val="28541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01ACB-D5A0-44C2-B7E2-CD7018729547}"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0EAF5F-D543-4B9B-BBEF-DE12323B08C5}" type="slidenum">
              <a:rPr lang="en-US" smtClean="0"/>
              <a:t>‹#›</a:t>
            </a:fld>
            <a:endParaRPr lang="en-US"/>
          </a:p>
        </p:txBody>
      </p:sp>
    </p:spTree>
    <p:extLst>
      <p:ext uri="{BB962C8B-B14F-4D97-AF65-F5344CB8AC3E}">
        <p14:creationId xmlns:p14="http://schemas.microsoft.com/office/powerpoint/2010/main" val="4284355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01ACB-D5A0-44C2-B7E2-CD7018729547}"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EAF5F-D543-4B9B-BBEF-DE12323B08C5}" type="slidenum">
              <a:rPr lang="en-US" smtClean="0"/>
              <a:t>‹#›</a:t>
            </a:fld>
            <a:endParaRPr lang="en-US"/>
          </a:p>
        </p:txBody>
      </p:sp>
    </p:spTree>
    <p:extLst>
      <p:ext uri="{BB962C8B-B14F-4D97-AF65-F5344CB8AC3E}">
        <p14:creationId xmlns:p14="http://schemas.microsoft.com/office/powerpoint/2010/main" val="3834202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01ACB-D5A0-44C2-B7E2-CD7018729547}"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EAF5F-D543-4B9B-BBEF-DE12323B08C5}" type="slidenum">
              <a:rPr lang="en-US" smtClean="0"/>
              <a:t>‹#›</a:t>
            </a:fld>
            <a:endParaRPr lang="en-US"/>
          </a:p>
        </p:txBody>
      </p:sp>
    </p:spTree>
    <p:extLst>
      <p:ext uri="{BB962C8B-B14F-4D97-AF65-F5344CB8AC3E}">
        <p14:creationId xmlns:p14="http://schemas.microsoft.com/office/powerpoint/2010/main" val="235454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01ACB-D5A0-44C2-B7E2-CD7018729547}" type="datetimeFigureOut">
              <a:rPr lang="en-US" smtClean="0"/>
              <a:t>11/6/2019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EAF5F-D543-4B9B-BBEF-DE12323B08C5}" type="slidenum">
              <a:rPr lang="en-US" smtClean="0"/>
              <a:t>‹#›</a:t>
            </a:fld>
            <a:endParaRPr lang="en-US"/>
          </a:p>
        </p:txBody>
      </p:sp>
    </p:spTree>
    <p:extLst>
      <p:ext uri="{BB962C8B-B14F-4D97-AF65-F5344CB8AC3E}">
        <p14:creationId xmlns:p14="http://schemas.microsoft.com/office/powerpoint/2010/main" val="1645030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7049486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13"/>
          <p:cNvSpPr/>
          <p:nvPr userDrawn="1"/>
        </p:nvSpPr>
        <p:spPr>
          <a:xfrm>
            <a:off x="0" y="0"/>
            <a:ext cx="12192000" cy="184045"/>
          </a:xfrm>
          <a:prstGeom prst="rect">
            <a:avLst/>
          </a:prstGeom>
          <a:solidFill>
            <a:srgbClr val="544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endParaRPr>
          </a:p>
        </p:txBody>
      </p:sp>
      <p:sp>
        <p:nvSpPr>
          <p:cNvPr id="10" name="Rectangle 14"/>
          <p:cNvSpPr/>
          <p:nvPr userDrawn="1"/>
        </p:nvSpPr>
        <p:spPr>
          <a:xfrm>
            <a:off x="1" y="0"/>
            <a:ext cx="2576747" cy="184045"/>
          </a:xfrm>
          <a:prstGeom prst="rect">
            <a:avLst/>
          </a:prstGeom>
          <a:solidFill>
            <a:srgbClr val="ED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endParaRPr>
          </a:p>
        </p:txBody>
      </p:sp>
      <p:sp>
        <p:nvSpPr>
          <p:cNvPr id="11" name="Rectangle 15"/>
          <p:cNvSpPr/>
          <p:nvPr userDrawn="1"/>
        </p:nvSpPr>
        <p:spPr>
          <a:xfrm>
            <a:off x="4878157" y="-1"/>
            <a:ext cx="7313844" cy="184047"/>
          </a:xfrm>
          <a:prstGeom prst="rect">
            <a:avLst/>
          </a:prstGeom>
          <a:solidFill>
            <a:srgbClr val="AB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endParaRPr>
          </a:p>
        </p:txBody>
      </p:sp>
      <p:sp>
        <p:nvSpPr>
          <p:cNvPr id="12" name="Title Placeholder 1"/>
          <p:cNvSpPr>
            <a:spLocks noGrp="1"/>
          </p:cNvSpPr>
          <p:nvPr>
            <p:ph type="title"/>
          </p:nvPr>
        </p:nvSpPr>
        <p:spPr>
          <a:xfrm>
            <a:off x="609600" y="453544"/>
            <a:ext cx="10972800" cy="13208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5" name="Tijdelijke aanduiding voor tekst 2"/>
          <p:cNvSpPr>
            <a:spLocks noGrp="1"/>
          </p:cNvSpPr>
          <p:nvPr>
            <p:ph type="body" idx="1"/>
          </p:nvPr>
        </p:nvSpPr>
        <p:spPr bwMode="auto">
          <a:xfrm>
            <a:off x="609600" y="1938867"/>
            <a:ext cx="10972800" cy="44174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1410178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sldNum="0" hdr="0" ftr="0" dt="0"/>
  <p:txStyles>
    <p:titleStyle>
      <a:lvl1pPr algn="l" defTabSz="609585" rtl="0" fontAlgn="base">
        <a:spcBef>
          <a:spcPct val="0"/>
        </a:spcBef>
        <a:spcAft>
          <a:spcPct val="0"/>
        </a:spcAft>
        <a:defRPr sz="4533" b="0" i="0" kern="1200">
          <a:solidFill>
            <a:srgbClr val="ED7C00"/>
          </a:solidFill>
          <a:latin typeface="Trebuchet MS"/>
          <a:ea typeface="+mj-ea"/>
          <a:cs typeface="Trebuchet MS"/>
        </a:defRPr>
      </a:lvl1pPr>
      <a:lvl2pPr algn="l" defTabSz="609585" rtl="0" fontAlgn="base">
        <a:spcBef>
          <a:spcPct val="0"/>
        </a:spcBef>
        <a:spcAft>
          <a:spcPct val="0"/>
        </a:spcAft>
        <a:defRPr sz="4267" b="1">
          <a:solidFill>
            <a:srgbClr val="00A6D6"/>
          </a:solidFill>
          <a:latin typeface="Calibri" pitchFamily="34" charset="0"/>
        </a:defRPr>
      </a:lvl2pPr>
      <a:lvl3pPr algn="l" defTabSz="609585" rtl="0" fontAlgn="base">
        <a:spcBef>
          <a:spcPct val="0"/>
        </a:spcBef>
        <a:spcAft>
          <a:spcPct val="0"/>
        </a:spcAft>
        <a:defRPr sz="4267" b="1">
          <a:solidFill>
            <a:srgbClr val="00A6D6"/>
          </a:solidFill>
          <a:latin typeface="Calibri" pitchFamily="34" charset="0"/>
        </a:defRPr>
      </a:lvl3pPr>
      <a:lvl4pPr algn="l" defTabSz="609585" rtl="0" fontAlgn="base">
        <a:spcBef>
          <a:spcPct val="0"/>
        </a:spcBef>
        <a:spcAft>
          <a:spcPct val="0"/>
        </a:spcAft>
        <a:defRPr sz="4267" b="1">
          <a:solidFill>
            <a:srgbClr val="00A6D6"/>
          </a:solidFill>
          <a:latin typeface="Calibri" pitchFamily="34" charset="0"/>
        </a:defRPr>
      </a:lvl4pPr>
      <a:lvl5pPr algn="l" defTabSz="609585" rtl="0" fontAlgn="base">
        <a:spcBef>
          <a:spcPct val="0"/>
        </a:spcBef>
        <a:spcAft>
          <a:spcPct val="0"/>
        </a:spcAft>
        <a:defRPr sz="4267" b="1">
          <a:solidFill>
            <a:srgbClr val="00A6D6"/>
          </a:solidFill>
          <a:latin typeface="Calibri" pitchFamily="34" charset="0"/>
        </a:defRPr>
      </a:lvl5pPr>
      <a:lvl6pPr marL="609585" algn="l" defTabSz="609585" rtl="0" fontAlgn="base">
        <a:spcBef>
          <a:spcPct val="0"/>
        </a:spcBef>
        <a:spcAft>
          <a:spcPct val="0"/>
        </a:spcAft>
        <a:defRPr sz="4267" b="1">
          <a:solidFill>
            <a:srgbClr val="00A6D6"/>
          </a:solidFill>
          <a:latin typeface="Calibri" pitchFamily="34" charset="0"/>
        </a:defRPr>
      </a:lvl6pPr>
      <a:lvl7pPr marL="1219170" algn="l" defTabSz="609585" rtl="0" fontAlgn="base">
        <a:spcBef>
          <a:spcPct val="0"/>
        </a:spcBef>
        <a:spcAft>
          <a:spcPct val="0"/>
        </a:spcAft>
        <a:defRPr sz="4267" b="1">
          <a:solidFill>
            <a:srgbClr val="00A6D6"/>
          </a:solidFill>
          <a:latin typeface="Calibri" pitchFamily="34" charset="0"/>
        </a:defRPr>
      </a:lvl7pPr>
      <a:lvl8pPr marL="1828754" algn="l" defTabSz="609585" rtl="0" fontAlgn="base">
        <a:spcBef>
          <a:spcPct val="0"/>
        </a:spcBef>
        <a:spcAft>
          <a:spcPct val="0"/>
        </a:spcAft>
        <a:defRPr sz="4267" b="1">
          <a:solidFill>
            <a:srgbClr val="00A6D6"/>
          </a:solidFill>
          <a:latin typeface="Calibri" pitchFamily="34" charset="0"/>
        </a:defRPr>
      </a:lvl8pPr>
      <a:lvl9pPr marL="2438339" algn="l" defTabSz="609585" rtl="0" fontAlgn="base">
        <a:spcBef>
          <a:spcPct val="0"/>
        </a:spcBef>
        <a:spcAft>
          <a:spcPct val="0"/>
        </a:spcAft>
        <a:defRPr sz="4267" b="1">
          <a:solidFill>
            <a:srgbClr val="00A6D6"/>
          </a:solidFill>
          <a:latin typeface="Calibri" pitchFamily="34" charset="0"/>
        </a:defRPr>
      </a:lvl9pPr>
    </p:titleStyle>
    <p:bodyStyle>
      <a:lvl1pPr indent="-457189" algn="l" defTabSz="609585" rtl="0" fontAlgn="base">
        <a:spcBef>
          <a:spcPct val="20000"/>
        </a:spcBef>
        <a:spcAft>
          <a:spcPct val="0"/>
        </a:spcAft>
        <a:buFont typeface="Arial" charset="0"/>
        <a:defRPr sz="3200" kern="1200">
          <a:solidFill>
            <a:srgbClr val="808080"/>
          </a:solidFill>
          <a:latin typeface="Trebuchet MS"/>
          <a:ea typeface="+mn-ea"/>
          <a:cs typeface="Trebuchet MS"/>
        </a:defRPr>
      </a:lvl1pPr>
      <a:lvl2pPr marL="990575" indent="-380990" algn="l" defTabSz="609585" rtl="0" fontAlgn="base">
        <a:spcBef>
          <a:spcPct val="20000"/>
        </a:spcBef>
        <a:spcAft>
          <a:spcPct val="0"/>
        </a:spcAft>
        <a:buFont typeface="Arial" charset="0"/>
        <a:buChar char="–"/>
        <a:defRPr sz="3200" kern="1200">
          <a:solidFill>
            <a:srgbClr val="808080"/>
          </a:solidFill>
          <a:latin typeface="Trebuchet MS"/>
          <a:ea typeface="+mn-ea"/>
          <a:cs typeface="Trebuchet MS"/>
        </a:defRPr>
      </a:lvl2pPr>
      <a:lvl3pPr marL="1523962" indent="-304792" algn="l" defTabSz="609585" rtl="0" fontAlgn="base">
        <a:spcBef>
          <a:spcPct val="20000"/>
        </a:spcBef>
        <a:spcAft>
          <a:spcPct val="0"/>
        </a:spcAft>
        <a:buFont typeface="Arial" charset="0"/>
        <a:buChar char="•"/>
        <a:defRPr sz="3200" kern="1200">
          <a:solidFill>
            <a:srgbClr val="808080"/>
          </a:solidFill>
          <a:latin typeface="Trebuchet MS"/>
          <a:ea typeface="+mn-ea"/>
          <a:cs typeface="Trebuchet MS"/>
        </a:defRPr>
      </a:lvl3pPr>
      <a:lvl4pPr marL="2133547" indent="-304792" algn="l" defTabSz="609585" rtl="0" fontAlgn="base">
        <a:spcBef>
          <a:spcPct val="20000"/>
        </a:spcBef>
        <a:spcAft>
          <a:spcPct val="0"/>
        </a:spcAft>
        <a:buFont typeface="Arial" charset="0"/>
        <a:buChar char="–"/>
        <a:defRPr sz="2667" kern="1200">
          <a:solidFill>
            <a:srgbClr val="808080"/>
          </a:solidFill>
          <a:latin typeface="Trebuchet MS"/>
          <a:ea typeface="+mn-ea"/>
          <a:cs typeface="Trebuchet MS"/>
        </a:defRPr>
      </a:lvl4pPr>
      <a:lvl5pPr marL="2743131" indent="-304792" algn="l" defTabSz="609585" rtl="0" fontAlgn="base">
        <a:spcBef>
          <a:spcPct val="20000"/>
        </a:spcBef>
        <a:spcAft>
          <a:spcPct val="0"/>
        </a:spcAft>
        <a:buFont typeface="Arial" charset="0"/>
        <a:buChar char="»"/>
        <a:defRPr sz="2667" kern="1200">
          <a:solidFill>
            <a:srgbClr val="808080"/>
          </a:solidFill>
          <a:latin typeface="Trebuchet MS"/>
          <a:ea typeface="+mn-ea"/>
          <a:cs typeface="Trebuchet M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12192000" cy="184045"/>
          </a:xfrm>
          <a:prstGeom prst="rect">
            <a:avLst/>
          </a:prstGeom>
          <a:solidFill>
            <a:srgbClr val="544E4C"/>
          </a:solidFill>
          <a:ln>
            <a:noFill/>
          </a:ln>
        </p:spPr>
        <p:txBody>
          <a:bodyPr spcFirstLastPara="1" wrap="square" lIns="121900" tIns="60933" rIns="121900" bIns="60933" anchor="ctr" anchorCtr="0">
            <a:noAutofit/>
          </a:bodyPr>
          <a:lstStyle/>
          <a:p>
            <a:pPr algn="ctr">
              <a:buClr>
                <a:srgbClr val="000000"/>
              </a:buClr>
              <a:buFont typeface="Arial"/>
              <a:buNone/>
            </a:pPr>
            <a:endParaRPr sz="2400" kern="0">
              <a:solidFill>
                <a:srgbClr val="FFFFFF"/>
              </a:solidFill>
              <a:ea typeface="Arial"/>
              <a:cs typeface="Arial"/>
              <a:sym typeface="Arial"/>
            </a:endParaRPr>
          </a:p>
        </p:txBody>
      </p:sp>
      <p:sp>
        <p:nvSpPr>
          <p:cNvPr id="52" name="Google Shape;52;p13"/>
          <p:cNvSpPr/>
          <p:nvPr/>
        </p:nvSpPr>
        <p:spPr>
          <a:xfrm>
            <a:off x="1" y="0"/>
            <a:ext cx="2576747" cy="184045"/>
          </a:xfrm>
          <a:prstGeom prst="rect">
            <a:avLst/>
          </a:prstGeom>
          <a:solidFill>
            <a:srgbClr val="ED7C00"/>
          </a:solidFill>
          <a:ln>
            <a:noFill/>
          </a:ln>
        </p:spPr>
        <p:txBody>
          <a:bodyPr spcFirstLastPara="1" wrap="square" lIns="121900" tIns="60933" rIns="121900" bIns="60933" anchor="ctr" anchorCtr="0">
            <a:noAutofit/>
          </a:bodyPr>
          <a:lstStyle/>
          <a:p>
            <a:pPr algn="ctr">
              <a:buClr>
                <a:srgbClr val="000000"/>
              </a:buClr>
              <a:buFont typeface="Arial"/>
              <a:buNone/>
            </a:pPr>
            <a:endParaRPr sz="2400" kern="0">
              <a:solidFill>
                <a:srgbClr val="FFFFFF"/>
              </a:solidFill>
              <a:ea typeface="Arial"/>
              <a:cs typeface="Arial"/>
              <a:sym typeface="Arial"/>
            </a:endParaRPr>
          </a:p>
        </p:txBody>
      </p:sp>
      <p:sp>
        <p:nvSpPr>
          <p:cNvPr id="53" name="Google Shape;53;p13"/>
          <p:cNvSpPr/>
          <p:nvPr/>
        </p:nvSpPr>
        <p:spPr>
          <a:xfrm>
            <a:off x="4878157" y="-1"/>
            <a:ext cx="7313844" cy="184047"/>
          </a:xfrm>
          <a:prstGeom prst="rect">
            <a:avLst/>
          </a:prstGeom>
          <a:solidFill>
            <a:srgbClr val="ABD5FF"/>
          </a:solidFill>
          <a:ln>
            <a:noFill/>
          </a:ln>
        </p:spPr>
        <p:txBody>
          <a:bodyPr spcFirstLastPara="1" wrap="square" lIns="121900" tIns="60933" rIns="121900" bIns="60933" anchor="ctr" anchorCtr="0">
            <a:noAutofit/>
          </a:bodyPr>
          <a:lstStyle/>
          <a:p>
            <a:pPr algn="ctr">
              <a:buClr>
                <a:srgbClr val="000000"/>
              </a:buClr>
              <a:buFont typeface="Arial"/>
              <a:buNone/>
            </a:pPr>
            <a:endParaRPr sz="2400" kern="0">
              <a:solidFill>
                <a:srgbClr val="FFFFFF"/>
              </a:solidFill>
              <a:ea typeface="Arial"/>
              <a:cs typeface="Arial"/>
              <a:sym typeface="Arial"/>
            </a:endParaRPr>
          </a:p>
        </p:txBody>
      </p:sp>
      <p:sp>
        <p:nvSpPr>
          <p:cNvPr id="54" name="Google Shape;54;p13"/>
          <p:cNvSpPr txBox="1">
            <a:spLocks noGrp="1"/>
          </p:cNvSpPr>
          <p:nvPr>
            <p:ph type="title"/>
          </p:nvPr>
        </p:nvSpPr>
        <p:spPr>
          <a:xfrm>
            <a:off x="609600" y="453544"/>
            <a:ext cx="10972800" cy="1320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400" b="0" i="0" u="none" strike="noStrike" cap="none">
                <a:solidFill>
                  <a:srgbClr val="ED7C00"/>
                </a:solidFill>
                <a:latin typeface="Trebuchet MS"/>
                <a:ea typeface="Trebuchet MS"/>
                <a:cs typeface="Trebuchet MS"/>
                <a:sym typeface="Trebuchet MS"/>
              </a:defRPr>
            </a:lvl1pPr>
            <a:lvl2pPr marR="0" lvl="1"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2pPr>
            <a:lvl3pPr marR="0" lvl="2"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3pPr>
            <a:lvl4pPr marR="0" lvl="3"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4pPr>
            <a:lvl5pPr marR="0" lvl="4"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5pPr>
            <a:lvl6pPr marR="0" lvl="5"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6pPr>
            <a:lvl7pPr marR="0" lvl="6"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7pPr>
            <a:lvl8pPr marR="0" lvl="7"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8pPr>
            <a:lvl9pPr marR="0" lvl="8"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9pPr>
          </a:lstStyle>
          <a:p>
            <a:endParaRPr/>
          </a:p>
        </p:txBody>
      </p:sp>
      <p:sp>
        <p:nvSpPr>
          <p:cNvPr id="55" name="Google Shape;55;p13"/>
          <p:cNvSpPr txBox="1">
            <a:spLocks noGrp="1"/>
          </p:cNvSpPr>
          <p:nvPr>
            <p:ph type="body" idx="1"/>
          </p:nvPr>
        </p:nvSpPr>
        <p:spPr>
          <a:xfrm>
            <a:off x="609600" y="1938867"/>
            <a:ext cx="10972800" cy="4417484"/>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SzPts val="1400"/>
              <a:buNone/>
              <a:defRPr sz="2400" b="0" i="0" u="none" strike="noStrike" cap="none">
                <a:solidFill>
                  <a:srgbClr val="808080"/>
                </a:solidFill>
                <a:latin typeface="Trebuchet MS"/>
                <a:ea typeface="Trebuchet MS"/>
                <a:cs typeface="Trebuchet MS"/>
                <a:sym typeface="Trebuchet MS"/>
              </a:defRPr>
            </a:lvl1pPr>
            <a:lvl2pPr marL="914400" marR="0" lvl="1" indent="-381000" algn="l" rtl="0">
              <a:spcBef>
                <a:spcPts val="480"/>
              </a:spcBef>
              <a:spcAft>
                <a:spcPts val="0"/>
              </a:spcAft>
              <a:buClr>
                <a:srgbClr val="808080"/>
              </a:buClr>
              <a:buSzPts val="2400"/>
              <a:buFont typeface="Arial"/>
              <a:buChar char="–"/>
              <a:defRPr sz="2400" b="0" i="0" u="none" strike="noStrike" cap="none">
                <a:solidFill>
                  <a:srgbClr val="808080"/>
                </a:solidFill>
                <a:latin typeface="Trebuchet MS"/>
                <a:ea typeface="Trebuchet MS"/>
                <a:cs typeface="Trebuchet MS"/>
                <a:sym typeface="Trebuchet MS"/>
              </a:defRPr>
            </a:lvl2pPr>
            <a:lvl3pPr marL="1371600" marR="0" lvl="2" indent="-381000" algn="l" rtl="0">
              <a:spcBef>
                <a:spcPts val="480"/>
              </a:spcBef>
              <a:spcAft>
                <a:spcPts val="0"/>
              </a:spcAft>
              <a:buClr>
                <a:srgbClr val="808080"/>
              </a:buClr>
              <a:buSzPts val="2400"/>
              <a:buFont typeface="Arial"/>
              <a:buChar char="•"/>
              <a:defRPr sz="2400" b="0" i="0" u="none" strike="noStrike" cap="none">
                <a:solidFill>
                  <a:srgbClr val="808080"/>
                </a:solidFill>
                <a:latin typeface="Trebuchet MS"/>
                <a:ea typeface="Trebuchet MS"/>
                <a:cs typeface="Trebuchet MS"/>
                <a:sym typeface="Trebuchet MS"/>
              </a:defRPr>
            </a:lvl3pPr>
            <a:lvl4pPr marL="1828800" marR="0" lvl="3" indent="-355600" algn="l" rtl="0">
              <a:spcBef>
                <a:spcPts val="400"/>
              </a:spcBef>
              <a:spcAft>
                <a:spcPts val="0"/>
              </a:spcAft>
              <a:buClr>
                <a:srgbClr val="808080"/>
              </a:buClr>
              <a:buSzPts val="2000"/>
              <a:buFont typeface="Arial"/>
              <a:buChar char="–"/>
              <a:defRPr sz="2000" b="0" i="0" u="none" strike="noStrike" cap="none">
                <a:solidFill>
                  <a:srgbClr val="808080"/>
                </a:solidFill>
                <a:latin typeface="Trebuchet MS"/>
                <a:ea typeface="Trebuchet MS"/>
                <a:cs typeface="Trebuchet MS"/>
                <a:sym typeface="Trebuchet MS"/>
              </a:defRPr>
            </a:lvl4pPr>
            <a:lvl5pPr marL="2286000" marR="0" lvl="4" indent="-355600" algn="l" rtl="0">
              <a:spcBef>
                <a:spcPts val="400"/>
              </a:spcBef>
              <a:spcAft>
                <a:spcPts val="0"/>
              </a:spcAft>
              <a:buClr>
                <a:srgbClr val="808080"/>
              </a:buClr>
              <a:buSzPts val="2000"/>
              <a:buFont typeface="Arial"/>
              <a:buChar char="»"/>
              <a:defRPr sz="2000" b="0" i="0" u="none" strike="noStrike" cap="none">
                <a:solidFill>
                  <a:srgbClr val="808080"/>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6753382"/>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drc.ca/sites/default/files/openebooks/Contextualizing-Openness/9781552506110.html#ch-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idrc.ca/sites/default/files/openebooks/Contextualizing-Openness/9781552506110.html#ch-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osteropenscience.eu/node/2334" TargetMode="External"/><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openaire.eu/item/open-science-and-research-results-exploitation-friends-or-foes" TargetMode="External"/><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ucad.sn/index.php?option=com_content&amp;view=article&amp;id=766:ecole-de-bibliothecaires-archivistes-et-documentalistes-ebad&amp;catid=161:ecoles-et-instituts-duniversite&amp;Itemid=38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hyopenresearch.org/" TargetMode="External"/><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hyopenresearch.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hyperlink" Target="http://whyopenresearch.org/visibility" TargetMode="External"/><Relationship Id="rId4" Type="http://schemas.openxmlformats.org/officeDocument/2006/relationships/hyperlink" Target="http://arxiv.org/abs/0906.5418"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arxiv.org/abs/0906.5418"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hyperlink" Target="http://whyopenresearch.org/visibility"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eprints.soton.ac.uk/268516/"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hyperlink" Target="http://whyopenresearch.org/visibilit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arxiv.org/abs/1503.05702"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20.png"/><Relationship Id="rId4" Type="http://schemas.openxmlformats.org/officeDocument/2006/relationships/hyperlink" Target="http://whyopenresearch.org/visibility"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hemistryworld.com/news/open-data-linked-to-higher-citations-for-journal-articles/3010723.article" TargetMode="External"/><Relationship Id="rId2" Type="http://schemas.openxmlformats.org/officeDocument/2006/relationships/image" Target="../media/image21.tmp"/><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zenodo.org/communities" TargetMode="External"/><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doaj.org/" TargetMode="External"/><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s://creativecommons.org/share-your-work/public-domain/cc0/" TargetMode="External"/><Relationship Id="rId5" Type="http://schemas.openxmlformats.org/officeDocument/2006/relationships/hyperlink" Target="http://cer.ihtm.bg.ac.rs/contact" TargetMode="Externa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herpa.ac.uk/romeo/index.php" TargetMode="External"/><Relationship Id="rId5" Type="http://schemas.openxmlformats.org/officeDocument/2006/relationships/hyperlink" Target="http://cer.ihtm.bg.ac.rs/contact" TargetMode="Externa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docs.google.com/document/d/1ohUqqST7Q23styDUlU6t25W2q7rvYpvbr_ZlsJxOfjA/edi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creativecommons.org/share-your-work/licensing-types-examples" TargetMode="External"/><Relationship Id="rId2" Type="http://schemas.openxmlformats.org/officeDocument/2006/relationships/image" Target="../media/image31.tmp"/><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zenodo.org/record/1209175#.XaHIXWZS" TargetMode="External"/><Relationship Id="rId2" Type="http://schemas.openxmlformats.org/officeDocument/2006/relationships/image" Target="../media/image32.tmp"/><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hyperlink" Target="https://zenodo.org/record/1209175#.XJi4q7hS83F" TargetMode="Externa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hyperlink" Target="https://zenodo.org/record/1209175#.XJi4q7hS83F"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s://zenodo.org/record/1209175#.XJi4q7hS83F" TargetMode="Externa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gettheresearch.org/" TargetMode="External"/><Relationship Id="rId2" Type="http://schemas.openxmlformats.org/officeDocument/2006/relationships/image" Target="../media/image34.tmp"/><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spaces.wacren.net/display/LIBSENSE" TargetMode="External"/><Relationship Id="rId2" Type="http://schemas.openxmlformats.org/officeDocument/2006/relationships/image" Target="../media/image39.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idrc.ca/en/book/contextualizing-openness-situating-open-science" TargetMode="External"/><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How to talk to your faculty about open </a:t>
            </a:r>
            <a:r>
              <a:rPr lang="en-US" b="1" dirty="0" smtClean="0"/>
              <a:t>access</a:t>
            </a:r>
            <a:endParaRPr lang="en-US" dirty="0"/>
          </a:p>
        </p:txBody>
      </p:sp>
      <p:sp>
        <p:nvSpPr>
          <p:cNvPr id="3" name="Subtitle 2"/>
          <p:cNvSpPr>
            <a:spLocks noGrp="1"/>
          </p:cNvSpPr>
          <p:nvPr>
            <p:ph type="subTitle" idx="1"/>
          </p:nvPr>
        </p:nvSpPr>
        <p:spPr/>
        <p:txBody>
          <a:bodyPr>
            <a:normAutofit/>
          </a:bodyPr>
          <a:lstStyle/>
          <a:p>
            <a:r>
              <a:rPr lang="en-US" sz="3200" dirty="0" smtClean="0"/>
              <a:t>Joint </a:t>
            </a:r>
            <a:r>
              <a:rPr lang="en-US" sz="3200" dirty="0" err="1" smtClean="0"/>
              <a:t>AfLIA</a:t>
            </a:r>
            <a:r>
              <a:rPr lang="en-US" sz="3200" dirty="0" smtClean="0"/>
              <a:t>, EIFL, WACREN and the LIBSENSE initiative community call</a:t>
            </a:r>
            <a:endParaRPr lang="en-US" sz="3200" dirty="0"/>
          </a:p>
        </p:txBody>
      </p:sp>
    </p:spTree>
    <p:extLst>
      <p:ext uri="{BB962C8B-B14F-4D97-AF65-F5344CB8AC3E}">
        <p14:creationId xmlns:p14="http://schemas.microsoft.com/office/powerpoint/2010/main" val="4073808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fontScale="90000"/>
          </a:bodyPr>
          <a:lstStyle/>
          <a:p>
            <a:r>
              <a:rPr lang="en-US" sz="4000" b="1" dirty="0">
                <a:hlinkClick r:id="rId2"/>
              </a:rPr>
              <a:t>Harmonization of Open Science and Commercialization in Research Partnerships in Kenya</a:t>
            </a: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r>
              <a:rPr lang="en-US" dirty="0"/>
              <a:t>“In recent years, Kenyan universities and research institutions have seen </a:t>
            </a:r>
            <a:r>
              <a:rPr lang="en-US" b="1" dirty="0"/>
              <a:t>the simultaneous growth in both pro-Open Science policies, as well as an </a:t>
            </a:r>
            <a:r>
              <a:rPr lang="en-US" b="1" dirty="0" smtClean="0"/>
              <a:t>increased </a:t>
            </a:r>
            <a:r>
              <a:rPr lang="en-US" b="1" dirty="0"/>
              <a:t>pursuit of knowledge patents</a:t>
            </a:r>
            <a:r>
              <a:rPr lang="en-US" dirty="0" smtClean="0"/>
              <a:t>.”</a:t>
            </a:r>
          </a:p>
          <a:p>
            <a:pPr marL="0" indent="0">
              <a:buNone/>
            </a:pPr>
            <a:r>
              <a:rPr lang="en-US" dirty="0" smtClean="0"/>
              <a:t>“Our general observation is that (1) </a:t>
            </a:r>
            <a:r>
              <a:rPr lang="en-US" b="1" dirty="0" smtClean="0"/>
              <a:t>the national policy and legal environment is supportive of Open Science approaches, and government is encouraging increased openness in availability and access to information</a:t>
            </a:r>
            <a:r>
              <a:rPr lang="en-US" dirty="0" smtClean="0"/>
              <a:t>. Similarly, (2) </a:t>
            </a:r>
            <a:r>
              <a:rPr lang="en-US" b="1" dirty="0" smtClean="0"/>
              <a:t>openness is being embraced at the institutional level with universities adopting OA policies and establishing infrastructure to support wider dissemination of their research outputs</a:t>
            </a:r>
            <a:r>
              <a:rPr lang="en-US" dirty="0" smtClean="0"/>
              <a:t>.”</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2913442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fontScale="90000"/>
          </a:bodyPr>
          <a:lstStyle/>
          <a:p>
            <a:r>
              <a:rPr lang="en-US" sz="4000" b="1" dirty="0">
                <a:hlinkClick r:id="rId2"/>
              </a:rPr>
              <a:t>Harmonization of Open Science and Commercialization in Research Partnerships in </a:t>
            </a:r>
            <a:r>
              <a:rPr lang="en-US" sz="4000" b="1" dirty="0" smtClean="0">
                <a:hlinkClick r:id="rId2"/>
              </a:rPr>
              <a:t>Kenya</a:t>
            </a:r>
            <a:r>
              <a:rPr lang="en-US" sz="4000" b="1" dirty="0" smtClean="0"/>
              <a:t> (2)</a:t>
            </a: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r>
              <a:rPr lang="en-US" dirty="0" smtClean="0"/>
              <a:t>“This embrace at the national level is being replicated at the institutional level with universities and public research institutes establishing and adopting </a:t>
            </a:r>
            <a:r>
              <a:rPr lang="en-US" b="1" dirty="0" smtClean="0"/>
              <a:t>OA policies</a:t>
            </a:r>
            <a:r>
              <a:rPr lang="en-US" dirty="0" smtClean="0"/>
              <a:t>, </a:t>
            </a:r>
            <a:r>
              <a:rPr lang="en-US" b="1" dirty="0" smtClean="0"/>
              <a:t>open repositories</a:t>
            </a:r>
            <a:r>
              <a:rPr lang="en-US" dirty="0" smtClean="0"/>
              <a:t> for their research outputs, and recognizing publications in OA journals. </a:t>
            </a:r>
            <a:r>
              <a:rPr lang="en-US" b="1" dirty="0" smtClean="0"/>
              <a:t>Trends in OA publishing show that public universities have been embracing OA journals as a preferred channel of publication</a:t>
            </a:r>
            <a:r>
              <a:rPr lang="en-US" dirty="0" smtClean="0"/>
              <a:t>. This is supported by </a:t>
            </a:r>
            <a:r>
              <a:rPr lang="en-US" b="1" dirty="0" smtClean="0"/>
              <a:t>changing institutional policies so that they </a:t>
            </a:r>
            <a:r>
              <a:rPr lang="en-US" b="1" dirty="0" err="1" smtClean="0"/>
              <a:t>favour</a:t>
            </a:r>
            <a:r>
              <a:rPr lang="en-US" b="1" dirty="0" smtClean="0"/>
              <a:t> OA and universities putting in place the requisite infrastructure</a:t>
            </a:r>
            <a:r>
              <a:rPr lang="en-US" dirty="0" smtClean="0"/>
              <a:t>, including OA repositories, and </a:t>
            </a:r>
            <a:r>
              <a:rPr lang="en-US" b="1" dirty="0" smtClean="0"/>
              <a:t>sensitizing their staff </a:t>
            </a:r>
            <a:r>
              <a:rPr lang="en-US" dirty="0" smtClean="0"/>
              <a:t>on the need to embrace open publishing.”</a:t>
            </a:r>
          </a:p>
          <a:p>
            <a:pPr marL="0" indent="0">
              <a:buNone/>
            </a:pPr>
            <a:endParaRPr lang="en-US" dirty="0" smtClean="0"/>
          </a:p>
        </p:txBody>
      </p:sp>
    </p:spTree>
    <p:extLst>
      <p:ext uri="{BB962C8B-B14F-4D97-AF65-F5344CB8AC3E}">
        <p14:creationId xmlns:p14="http://schemas.microsoft.com/office/powerpoint/2010/main" val="233366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en Science and Innovation | Open Science and Innovation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016" y="0"/>
            <a:ext cx="8887968" cy="6858000"/>
          </a:xfrm>
          <a:prstGeom prst="rect">
            <a:avLst/>
          </a:prstGeom>
        </p:spPr>
      </p:pic>
      <p:sp>
        <p:nvSpPr>
          <p:cNvPr id="5" name="Rectangle 4"/>
          <p:cNvSpPr/>
          <p:nvPr/>
        </p:nvSpPr>
        <p:spPr>
          <a:xfrm>
            <a:off x="3184034" y="590034"/>
            <a:ext cx="4632230" cy="369332"/>
          </a:xfrm>
          <a:prstGeom prst="rect">
            <a:avLst/>
          </a:prstGeom>
        </p:spPr>
        <p:txBody>
          <a:bodyPr wrap="none">
            <a:spAutoFit/>
          </a:bodyPr>
          <a:lstStyle/>
          <a:p>
            <a:r>
              <a:rPr lang="en-US" dirty="0" smtClean="0">
                <a:hlinkClick r:id="rId3"/>
              </a:rPr>
              <a:t>https://www.fosteropenscience.eu/node/2334</a:t>
            </a:r>
            <a:r>
              <a:rPr lang="en-US" dirty="0" smtClean="0"/>
              <a:t> </a:t>
            </a:r>
            <a:endParaRPr lang="en-US" dirty="0"/>
          </a:p>
        </p:txBody>
      </p:sp>
    </p:spTree>
    <p:extLst>
      <p:ext uri="{BB962C8B-B14F-4D97-AF65-F5344CB8AC3E}">
        <p14:creationId xmlns:p14="http://schemas.microsoft.com/office/powerpoint/2010/main" val="132310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en Science and Research Results Exploitation: friends or foes?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016" y="0"/>
            <a:ext cx="8887968" cy="6858000"/>
          </a:xfrm>
          <a:prstGeom prst="rect">
            <a:avLst/>
          </a:prstGeom>
        </p:spPr>
      </p:pic>
      <p:sp>
        <p:nvSpPr>
          <p:cNvPr id="3" name="Rectangle 2"/>
          <p:cNvSpPr/>
          <p:nvPr/>
        </p:nvSpPr>
        <p:spPr>
          <a:xfrm>
            <a:off x="190500" y="6488668"/>
            <a:ext cx="9042400" cy="369332"/>
          </a:xfrm>
          <a:prstGeom prst="rect">
            <a:avLst/>
          </a:prstGeom>
        </p:spPr>
        <p:txBody>
          <a:bodyPr wrap="square">
            <a:spAutoFit/>
          </a:bodyPr>
          <a:lstStyle/>
          <a:p>
            <a:r>
              <a:rPr lang="en-US" dirty="0" smtClean="0">
                <a:hlinkClick r:id="rId3"/>
              </a:rPr>
              <a:t>https://www.openaire.eu/item/open-science-and-research-results-exploitation-friends-or-foes</a:t>
            </a:r>
            <a:r>
              <a:rPr lang="en-US" dirty="0" smtClean="0"/>
              <a:t> </a:t>
            </a:r>
            <a:endParaRPr lang="en-US" dirty="0"/>
          </a:p>
        </p:txBody>
      </p:sp>
    </p:spTree>
    <p:extLst>
      <p:ext uri="{BB962C8B-B14F-4D97-AF65-F5344CB8AC3E}">
        <p14:creationId xmlns:p14="http://schemas.microsoft.com/office/powerpoint/2010/main" val="2656887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questions - How to convince communities/researchers</a:t>
            </a:r>
            <a:endParaRPr lang="en-US" dirty="0"/>
          </a:p>
        </p:txBody>
      </p:sp>
      <p:sp>
        <p:nvSpPr>
          <p:cNvPr id="3" name="Content Placeholder 2"/>
          <p:cNvSpPr>
            <a:spLocks noGrp="1"/>
          </p:cNvSpPr>
          <p:nvPr>
            <p:ph idx="1"/>
          </p:nvPr>
        </p:nvSpPr>
        <p:spPr/>
        <p:txBody>
          <a:bodyPr/>
          <a:lstStyle/>
          <a:p>
            <a:r>
              <a:rPr lang="en-US" dirty="0"/>
              <a:t>Talk and convince communities to engage them in the open access </a:t>
            </a:r>
            <a:r>
              <a:rPr lang="en-US" dirty="0" err="1"/>
              <a:t>programme</a:t>
            </a:r>
            <a:r>
              <a:rPr lang="en-US" dirty="0"/>
              <a:t> and activities (CECILE COULIBALY)</a:t>
            </a:r>
            <a:endParaRPr lang="en-US" b="0" dirty="0" smtClean="0">
              <a:effectLst/>
            </a:endParaRPr>
          </a:p>
          <a:p>
            <a:r>
              <a:rPr lang="en-US" dirty="0"/>
              <a:t>How to convince researchers and get them involved in OA movement (</a:t>
            </a:r>
            <a:r>
              <a:rPr lang="en-US" dirty="0" err="1"/>
              <a:t>Saida</a:t>
            </a:r>
            <a:r>
              <a:rPr lang="en-US" dirty="0"/>
              <a:t> MESSAOUDI</a:t>
            </a:r>
            <a:r>
              <a:rPr lang="en-US" dirty="0" smtClean="0"/>
              <a:t>)</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834165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OA repository project at </a:t>
            </a:r>
            <a:r>
              <a:rPr lang="en-US" b="1" dirty="0" err="1"/>
              <a:t>Cheikh</a:t>
            </a:r>
            <a:r>
              <a:rPr lang="en-US" b="1" dirty="0"/>
              <a:t> Anta </a:t>
            </a:r>
            <a:r>
              <a:rPr lang="en-US" b="1" dirty="0" err="1"/>
              <a:t>Diop</a:t>
            </a:r>
            <a:r>
              <a:rPr lang="en-US" b="1" dirty="0"/>
              <a:t> University of Dakar (UCAD)</a:t>
            </a:r>
          </a:p>
        </p:txBody>
      </p:sp>
      <p:sp>
        <p:nvSpPr>
          <p:cNvPr id="3" name="Content Placeholder 2"/>
          <p:cNvSpPr>
            <a:spLocks noGrp="1"/>
          </p:cNvSpPr>
          <p:nvPr>
            <p:ph idx="1"/>
          </p:nvPr>
        </p:nvSpPr>
        <p:spPr/>
        <p:txBody>
          <a:bodyPr>
            <a:normAutofit/>
          </a:bodyPr>
          <a:lstStyle/>
          <a:p>
            <a:pPr marL="0" indent="0">
              <a:buNone/>
            </a:pPr>
            <a:r>
              <a:rPr lang="en-US" b="1" dirty="0"/>
              <a:t>Researchers and research administrators leading the </a:t>
            </a:r>
            <a:r>
              <a:rPr lang="en-US" b="1" dirty="0" smtClean="0"/>
              <a:t>OA movement</a:t>
            </a:r>
          </a:p>
          <a:p>
            <a:pPr marL="0" indent="0">
              <a:buNone/>
            </a:pPr>
            <a:r>
              <a:rPr lang="en-US" dirty="0" smtClean="0"/>
              <a:t>Vice </a:t>
            </a:r>
            <a:r>
              <a:rPr lang="en-US" dirty="0"/>
              <a:t>Chancellor </a:t>
            </a:r>
            <a:r>
              <a:rPr lang="en-US" dirty="0" err="1"/>
              <a:t>Pr</a:t>
            </a:r>
            <a:r>
              <a:rPr lang="en-US" dirty="0"/>
              <a:t> </a:t>
            </a:r>
            <a:r>
              <a:rPr lang="en-US" dirty="0" err="1"/>
              <a:t>Ibrahima</a:t>
            </a:r>
            <a:r>
              <a:rPr lang="en-US" dirty="0"/>
              <a:t> </a:t>
            </a:r>
            <a:r>
              <a:rPr lang="en-US" dirty="0" err="1"/>
              <a:t>Thioub</a:t>
            </a:r>
            <a:r>
              <a:rPr lang="en-US" dirty="0"/>
              <a:t>, professor at the department of History, initiated digitizing and making available 463 </a:t>
            </a:r>
            <a:r>
              <a:rPr lang="en-US" dirty="0" smtClean="0"/>
              <a:t>theses </a:t>
            </a:r>
            <a:r>
              <a:rPr lang="en-US" dirty="0"/>
              <a:t>and dissertations at his department, defended since 1963. </a:t>
            </a:r>
            <a:endParaRPr lang="en-US" dirty="0" smtClean="0"/>
          </a:p>
          <a:p>
            <a:pPr marL="0" indent="0">
              <a:buNone/>
            </a:pPr>
            <a:r>
              <a:rPr lang="en-US" dirty="0" smtClean="0"/>
              <a:t>Commitment </a:t>
            </a:r>
            <a:r>
              <a:rPr lang="en-US" dirty="0"/>
              <a:t>of distinguished researchers - </a:t>
            </a:r>
            <a:r>
              <a:rPr lang="en-US" dirty="0" err="1"/>
              <a:t>Dr</a:t>
            </a:r>
            <a:r>
              <a:rPr lang="en-US" dirty="0"/>
              <a:t> </a:t>
            </a:r>
            <a:r>
              <a:rPr lang="en-US" dirty="0" err="1"/>
              <a:t>Abdou</a:t>
            </a:r>
            <a:r>
              <a:rPr lang="en-US" dirty="0"/>
              <a:t> Salam Fall, Director of research, and coordinator of the research laboratory on economic and social transformations (LARTES), </a:t>
            </a:r>
            <a:r>
              <a:rPr lang="en-US" dirty="0" err="1"/>
              <a:t>Dr</a:t>
            </a:r>
            <a:r>
              <a:rPr lang="en-US" dirty="0"/>
              <a:t> </a:t>
            </a:r>
            <a:r>
              <a:rPr lang="en-US" dirty="0" err="1"/>
              <a:t>Dieyi</a:t>
            </a:r>
            <a:r>
              <a:rPr lang="en-US" dirty="0"/>
              <a:t> </a:t>
            </a:r>
            <a:r>
              <a:rPr lang="en-US" dirty="0" err="1"/>
              <a:t>Diouf</a:t>
            </a:r>
            <a:r>
              <a:rPr lang="en-US" dirty="0"/>
              <a:t>, researcher at EBAD (</a:t>
            </a:r>
            <a:r>
              <a:rPr lang="en-US" dirty="0" err="1">
                <a:hlinkClick r:id="rId2"/>
              </a:rPr>
              <a:t>École</a:t>
            </a:r>
            <a:r>
              <a:rPr lang="en-US" dirty="0">
                <a:hlinkClick r:id="rId2"/>
              </a:rPr>
              <a:t> de </a:t>
            </a:r>
            <a:r>
              <a:rPr lang="en-US" dirty="0" err="1">
                <a:hlinkClick r:id="rId2"/>
              </a:rPr>
              <a:t>Bibliothécaires</a:t>
            </a:r>
            <a:r>
              <a:rPr lang="en-US" dirty="0">
                <a:hlinkClick r:id="rId2"/>
              </a:rPr>
              <a:t>, </a:t>
            </a:r>
            <a:r>
              <a:rPr lang="en-US" dirty="0" err="1">
                <a:hlinkClick r:id="rId2"/>
              </a:rPr>
              <a:t>Archivistes</a:t>
            </a:r>
            <a:r>
              <a:rPr lang="en-US" dirty="0">
                <a:hlinkClick r:id="rId2"/>
              </a:rPr>
              <a:t> et </a:t>
            </a:r>
            <a:r>
              <a:rPr lang="en-US" dirty="0" err="1">
                <a:hlinkClick r:id="rId2"/>
              </a:rPr>
              <a:t>Documentalistes</a:t>
            </a:r>
            <a:r>
              <a:rPr lang="en-US" dirty="0"/>
              <a:t>) and </a:t>
            </a:r>
            <a:r>
              <a:rPr lang="en-US" dirty="0" err="1"/>
              <a:t>Dr</a:t>
            </a:r>
            <a:r>
              <a:rPr lang="en-US" dirty="0"/>
              <a:t> Bernard Dione, researcher and EBAD director</a:t>
            </a:r>
            <a:r>
              <a:rPr lang="en-US" b="1" dirty="0"/>
              <a:t>, </a:t>
            </a:r>
            <a:r>
              <a:rPr lang="en-US" dirty="0"/>
              <a:t>to practice </a:t>
            </a:r>
            <a:r>
              <a:rPr lang="en-US" dirty="0" smtClean="0"/>
              <a:t>OA and </a:t>
            </a:r>
            <a:r>
              <a:rPr lang="en-US" dirty="0"/>
              <a:t>to advocate for it to other researchers. </a:t>
            </a:r>
          </a:p>
        </p:txBody>
      </p:sp>
    </p:spTree>
    <p:extLst>
      <p:ext uri="{BB962C8B-B14F-4D97-AF65-F5344CB8AC3E}">
        <p14:creationId xmlns:p14="http://schemas.microsoft.com/office/powerpoint/2010/main" val="159932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questions - How to convince authors to publish under free license?</a:t>
            </a:r>
            <a:endParaRPr lang="en-US" b="1" dirty="0"/>
          </a:p>
        </p:txBody>
      </p:sp>
      <p:sp>
        <p:nvSpPr>
          <p:cNvPr id="3" name="Content Placeholder 2"/>
          <p:cNvSpPr>
            <a:spLocks noGrp="1"/>
          </p:cNvSpPr>
          <p:nvPr>
            <p:ph idx="1"/>
          </p:nvPr>
        </p:nvSpPr>
        <p:spPr/>
        <p:txBody>
          <a:bodyPr/>
          <a:lstStyle/>
          <a:p>
            <a:r>
              <a:rPr lang="en-US" dirty="0"/>
              <a:t>How to convince authors to publish under free license? (</a:t>
            </a:r>
            <a:r>
              <a:rPr lang="en-US" dirty="0" err="1"/>
              <a:t>Souleymane</a:t>
            </a:r>
            <a:r>
              <a:rPr lang="en-US" dirty="0"/>
              <a:t> </a:t>
            </a:r>
            <a:r>
              <a:rPr lang="en-US" dirty="0" err="1"/>
              <a:t>Sogoba</a:t>
            </a:r>
            <a:r>
              <a:rPr lang="en-US" dirty="0" smtClean="0"/>
              <a:t>)</a:t>
            </a:r>
          </a:p>
          <a:p>
            <a:r>
              <a:rPr lang="en-US" dirty="0" smtClean="0"/>
              <a:t>Copyright </a:t>
            </a:r>
            <a:r>
              <a:rPr lang="en-US" dirty="0"/>
              <a:t>and </a:t>
            </a:r>
            <a:r>
              <a:rPr lang="en-US" dirty="0" err="1"/>
              <a:t>licencing</a:t>
            </a:r>
            <a:r>
              <a:rPr lang="en-US" dirty="0"/>
              <a:t> (Anna Leonard</a:t>
            </a:r>
            <a:r>
              <a:rPr lang="en-US" dirty="0" smtClean="0"/>
              <a:t>)</a:t>
            </a:r>
            <a:br>
              <a:rPr lang="en-US" dirty="0" smtClean="0"/>
            </a:br>
            <a:endParaRPr lang="en-US" dirty="0"/>
          </a:p>
        </p:txBody>
      </p:sp>
    </p:spTree>
    <p:extLst>
      <p:ext uri="{BB962C8B-B14F-4D97-AF65-F5344CB8AC3E}">
        <p14:creationId xmlns:p14="http://schemas.microsoft.com/office/powerpoint/2010/main" val="388817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731" y="0"/>
            <a:ext cx="6918538" cy="6858000"/>
          </a:xfrm>
          <a:prstGeom prst="rect">
            <a:avLst/>
          </a:prstGeom>
        </p:spPr>
      </p:pic>
    </p:spTree>
    <p:extLst>
      <p:ext uri="{BB962C8B-B14F-4D97-AF65-F5344CB8AC3E}">
        <p14:creationId xmlns:p14="http://schemas.microsoft.com/office/powerpoint/2010/main" val="3139747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questions - Convincing Staff</a:t>
            </a:r>
            <a:endParaRPr lang="en-US" b="1" dirty="0"/>
          </a:p>
        </p:txBody>
      </p:sp>
      <p:sp>
        <p:nvSpPr>
          <p:cNvPr id="3" name="Content Placeholder 2"/>
          <p:cNvSpPr>
            <a:spLocks noGrp="1"/>
          </p:cNvSpPr>
          <p:nvPr>
            <p:ph idx="1"/>
          </p:nvPr>
        </p:nvSpPr>
        <p:spPr/>
        <p:txBody>
          <a:bodyPr/>
          <a:lstStyle/>
          <a:p>
            <a:r>
              <a:rPr lang="en-US" dirty="0"/>
              <a:t>How to make faculty members appreciate the fact that open access is vital for academic growth. (Mary Ann </a:t>
            </a:r>
            <a:r>
              <a:rPr lang="en-US" dirty="0" err="1"/>
              <a:t>Alua</a:t>
            </a:r>
            <a:r>
              <a:rPr lang="en-US" dirty="0"/>
              <a:t> )</a:t>
            </a:r>
            <a:endParaRPr lang="en-US" b="0" dirty="0" smtClean="0">
              <a:effectLst/>
            </a:endParaRPr>
          </a:p>
          <a:p>
            <a:r>
              <a:rPr lang="en-US" dirty="0"/>
              <a:t>Convincing Staff that open access is actually important (Eva </a:t>
            </a:r>
            <a:r>
              <a:rPr lang="en-US" dirty="0" err="1"/>
              <a:t>Ainebyoona</a:t>
            </a:r>
            <a:r>
              <a:rPr lang="en-US" dirty="0" smtClean="0"/>
              <a:t>)</a:t>
            </a:r>
          </a:p>
          <a:p>
            <a:r>
              <a:rPr lang="en-US" dirty="0"/>
              <a:t>What is the individual benefit of depositing articles in an open access instead of making money out of paid downloads? (Murphy </a:t>
            </a:r>
            <a:r>
              <a:rPr lang="en-US" dirty="0" err="1"/>
              <a:t>Tersoo</a:t>
            </a:r>
            <a:r>
              <a:rPr lang="en-US" dirty="0"/>
              <a:t> </a:t>
            </a:r>
            <a:r>
              <a:rPr lang="en-US" dirty="0" err="1"/>
              <a:t>Igbudu</a:t>
            </a:r>
            <a:r>
              <a:rPr lang="en-US" dirty="0" smtClean="0"/>
              <a:t>)</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2577040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 Peter Suber on Twitter: &quot;Congratulations to Michael Kremer, new co-winner of the Nobel Prize in Economics. See his articles in #DASH, the @Harvard @openaccess repository. https://t.co/90EjIDnnBq&quot; / Twitter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516" y="0"/>
            <a:ext cx="8887968" cy="6858000"/>
          </a:xfrm>
          <a:prstGeom prst="rect">
            <a:avLst/>
          </a:prstGeom>
        </p:spPr>
      </p:pic>
    </p:spTree>
    <p:extLst>
      <p:ext uri="{BB962C8B-B14F-4D97-AF65-F5344CB8AC3E}">
        <p14:creationId xmlns:p14="http://schemas.microsoft.com/office/powerpoint/2010/main" val="1769431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9600" b="1" dirty="0" smtClean="0"/>
              <a:t>APCs and OA</a:t>
            </a:r>
            <a:endParaRPr lang="en-US" sz="9600"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029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arch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016" y="0"/>
            <a:ext cx="8887968" cy="6858000"/>
          </a:xfrm>
          <a:prstGeom prst="rect">
            <a:avLst/>
          </a:prstGeom>
        </p:spPr>
      </p:pic>
    </p:spTree>
    <p:extLst>
      <p:ext uri="{BB962C8B-B14F-4D97-AF65-F5344CB8AC3E}">
        <p14:creationId xmlns:p14="http://schemas.microsoft.com/office/powerpoint/2010/main" val="1964432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crease your visibility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10583"/>
            <a:ext cx="8905875" cy="6871817"/>
          </a:xfrm>
          <a:prstGeom prst="rect">
            <a:avLst/>
          </a:prstGeom>
        </p:spPr>
      </p:pic>
      <p:sp>
        <p:nvSpPr>
          <p:cNvPr id="3" name="Rectangle 2"/>
          <p:cNvSpPr/>
          <p:nvPr/>
        </p:nvSpPr>
        <p:spPr>
          <a:xfrm>
            <a:off x="1524000" y="6488668"/>
            <a:ext cx="2996846" cy="369332"/>
          </a:xfrm>
          <a:prstGeom prst="rect">
            <a:avLst/>
          </a:prstGeom>
        </p:spPr>
        <p:txBody>
          <a:bodyPr wrap="none">
            <a:spAutoFit/>
          </a:bodyPr>
          <a:lstStyle/>
          <a:p>
            <a:r>
              <a:rPr lang="en-US" dirty="0">
                <a:solidFill>
                  <a:prstClr val="black"/>
                </a:solidFill>
                <a:hlinkClick r:id="rId3"/>
              </a:rPr>
              <a:t>http://</a:t>
            </a:r>
            <a:r>
              <a:rPr lang="en-US" dirty="0">
                <a:solidFill>
                  <a:prstClr val="black"/>
                </a:solidFill>
                <a:hlinkClick r:id="rId3"/>
              </a:rPr>
              <a:t>whyopenresearch.org</a:t>
            </a:r>
            <a:r>
              <a:rPr lang="en-US" dirty="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2309244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6488668"/>
            <a:ext cx="2996846" cy="369332"/>
          </a:xfrm>
          <a:prstGeom prst="rect">
            <a:avLst/>
          </a:prstGeom>
        </p:spPr>
        <p:txBody>
          <a:bodyPr wrap="none">
            <a:spAutoFit/>
          </a:bodyPr>
          <a:lstStyle/>
          <a:p>
            <a:r>
              <a:rPr lang="en-US" dirty="0">
                <a:hlinkClick r:id="rId2"/>
              </a:rPr>
              <a:t>http://</a:t>
            </a:r>
            <a:r>
              <a:rPr lang="en-US" dirty="0">
                <a:hlinkClick r:id="rId2"/>
              </a:rPr>
              <a:t>whyopenresearch.org</a:t>
            </a:r>
            <a:r>
              <a:rPr lang="en-US" dirty="0"/>
              <a:t> </a:t>
            </a:r>
            <a:endParaRPr lang="en-US" dirty="0"/>
          </a:p>
        </p:txBody>
      </p:sp>
      <p:sp>
        <p:nvSpPr>
          <p:cNvPr id="7" name="Title 6"/>
          <p:cNvSpPr>
            <a:spLocks noGrp="1"/>
          </p:cNvSpPr>
          <p:nvPr>
            <p:ph type="title"/>
          </p:nvPr>
        </p:nvSpPr>
        <p:spPr/>
        <p:txBody>
          <a:bodyPr/>
          <a:lstStyle/>
          <a:p>
            <a:r>
              <a:rPr lang="en-US" b="1" dirty="0" smtClean="0"/>
              <a:t>Be open → Get more citations!</a:t>
            </a:r>
            <a:endParaRPr lang="en-US" b="1" dirty="0"/>
          </a:p>
        </p:txBody>
      </p:sp>
      <p:sp>
        <p:nvSpPr>
          <p:cNvPr id="8" name="Content Placeholder 7"/>
          <p:cNvSpPr>
            <a:spLocks noGrp="1"/>
          </p:cNvSpPr>
          <p:nvPr>
            <p:ph idx="1"/>
          </p:nvPr>
        </p:nvSpPr>
        <p:spPr/>
        <p:txBody>
          <a:bodyPr/>
          <a:lstStyle/>
          <a:p>
            <a:pPr marL="0" indent="0" fontAlgn="base">
              <a:buNone/>
            </a:pPr>
            <a:r>
              <a:rPr lang="en-US" sz="6000" dirty="0" smtClean="0"/>
              <a:t>Numerous </a:t>
            </a:r>
            <a:r>
              <a:rPr lang="en-US" sz="6000" dirty="0"/>
              <a:t>studies have shown that publishing openly – whether in an OA journal, or self-archiving in an open repository – confers a citation advantage.</a:t>
            </a:r>
          </a:p>
          <a:p>
            <a:endParaRPr lang="en-US" dirty="0"/>
          </a:p>
        </p:txBody>
      </p:sp>
    </p:spTree>
    <p:extLst>
      <p:ext uri="{BB962C8B-B14F-4D97-AF65-F5344CB8AC3E}">
        <p14:creationId xmlns:p14="http://schemas.microsoft.com/office/powerpoint/2010/main" val="2645364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51"/>
          <p:cNvPicPr preferRelativeResize="0"/>
          <p:nvPr/>
        </p:nvPicPr>
        <p:blipFill>
          <a:blip r:embed="rId3">
            <a:alphaModFix/>
          </a:blip>
          <a:stretch>
            <a:fillRect/>
          </a:stretch>
        </p:blipFill>
        <p:spPr>
          <a:xfrm>
            <a:off x="1542301" y="203201"/>
            <a:ext cx="9232900" cy="5549900"/>
          </a:xfrm>
          <a:prstGeom prst="rect">
            <a:avLst/>
          </a:prstGeom>
          <a:noFill/>
          <a:ln>
            <a:noFill/>
          </a:ln>
        </p:spPr>
      </p:pic>
      <p:sp>
        <p:nvSpPr>
          <p:cNvPr id="291" name="Google Shape;291;p51"/>
          <p:cNvSpPr txBox="1">
            <a:spLocks noGrp="1"/>
          </p:cNvSpPr>
          <p:nvPr>
            <p:ph type="body" idx="1"/>
          </p:nvPr>
        </p:nvSpPr>
        <p:spPr>
          <a:xfrm>
            <a:off x="415600" y="5640767"/>
            <a:ext cx="7998400" cy="806800"/>
          </a:xfrm>
          <a:prstGeom prst="rect">
            <a:avLst/>
          </a:prstGeom>
        </p:spPr>
        <p:txBody>
          <a:bodyPr spcFirstLastPara="1" wrap="square" lIns="121900" tIns="121900" rIns="121900" bIns="121900" anchor="ctr" anchorCtr="0">
            <a:noAutofit/>
          </a:bodyPr>
          <a:lstStyle/>
          <a:p>
            <a:pPr marL="0" indent="0"/>
            <a:r>
              <a:rPr lang="en" sz="1600" i="1">
                <a:solidFill>
                  <a:schemeClr val="dk1"/>
                </a:solidFill>
                <a:highlight>
                  <a:srgbClr val="FFFFFF"/>
                </a:highlight>
              </a:rPr>
              <a:t>Source: Anne Gentil-Beccot, Salvatore Mele, and Travis Brooks. 2009. </a:t>
            </a:r>
            <a:r>
              <a:rPr lang="en" sz="1600">
                <a:solidFill>
                  <a:srgbClr val="0000FF"/>
                </a:solidFill>
                <a:highlight>
                  <a:srgbClr val="FFFFFF"/>
                </a:highlight>
                <a:uFill>
                  <a:noFill/>
                </a:uFill>
                <a:hlinkClick r:id="rId4"/>
              </a:rPr>
              <a:t>arXiv:0906.5418v2</a:t>
            </a:r>
            <a:r>
              <a:rPr lang="en" sz="1600" i="1">
                <a:solidFill>
                  <a:schemeClr val="dk1"/>
                </a:solidFill>
                <a:highlight>
                  <a:srgbClr val="FFFFFF"/>
                </a:highlight>
              </a:rPr>
              <a:t>. </a:t>
            </a:r>
            <a:endParaRPr sz="1600" i="1">
              <a:solidFill>
                <a:schemeClr val="dk1"/>
              </a:solidFill>
              <a:highlight>
                <a:srgbClr val="FFFFFF"/>
              </a:highlight>
            </a:endParaRPr>
          </a:p>
          <a:p>
            <a:pPr marL="0" indent="0"/>
            <a:r>
              <a:rPr lang="en" sz="1467" u="sng">
                <a:solidFill>
                  <a:schemeClr val="hlink"/>
                </a:solidFill>
                <a:hlinkClick r:id="rId5"/>
              </a:rPr>
              <a:t>http://whyopenresearch.org/visibility</a:t>
            </a:r>
            <a:endParaRPr/>
          </a:p>
        </p:txBody>
      </p:sp>
    </p:spTree>
    <p:extLst>
      <p:ext uri="{BB962C8B-B14F-4D97-AF65-F5344CB8AC3E}">
        <p14:creationId xmlns:p14="http://schemas.microsoft.com/office/powerpoint/2010/main" val="2017352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2"/>
          <p:cNvSpPr txBox="1">
            <a:spLocks noGrp="1"/>
          </p:cNvSpPr>
          <p:nvPr>
            <p:ph type="body" idx="1"/>
          </p:nvPr>
        </p:nvSpPr>
        <p:spPr>
          <a:xfrm>
            <a:off x="415600" y="5640767"/>
            <a:ext cx="7998400" cy="806800"/>
          </a:xfrm>
          <a:prstGeom prst="rect">
            <a:avLst/>
          </a:prstGeom>
        </p:spPr>
        <p:txBody>
          <a:bodyPr spcFirstLastPara="1" wrap="square" lIns="121900" tIns="121900" rIns="121900" bIns="121900" anchor="ctr" anchorCtr="0">
            <a:noAutofit/>
          </a:bodyPr>
          <a:lstStyle/>
          <a:p>
            <a:pPr marL="0" indent="0"/>
            <a:r>
              <a:rPr lang="en" sz="1600" i="1">
                <a:solidFill>
                  <a:schemeClr val="dk1"/>
                </a:solidFill>
                <a:highlight>
                  <a:srgbClr val="FFFFFF"/>
                </a:highlight>
              </a:rPr>
              <a:t>Source: Anne Gentil-Beccot, Salvatore Mele, and Travis Brooks. 2009. </a:t>
            </a:r>
            <a:r>
              <a:rPr lang="en" sz="1600">
                <a:solidFill>
                  <a:srgbClr val="0000FF"/>
                </a:solidFill>
                <a:highlight>
                  <a:srgbClr val="FFFFFF"/>
                </a:highlight>
                <a:uFill>
                  <a:noFill/>
                </a:uFill>
                <a:hlinkClick r:id="rId3"/>
              </a:rPr>
              <a:t>arXiv:0906.5418v2</a:t>
            </a:r>
            <a:r>
              <a:rPr lang="en" sz="1600" i="1">
                <a:solidFill>
                  <a:schemeClr val="dk1"/>
                </a:solidFill>
                <a:highlight>
                  <a:srgbClr val="FFFFFF"/>
                </a:highlight>
              </a:rPr>
              <a:t>.</a:t>
            </a:r>
            <a:endParaRPr sz="1600" i="1">
              <a:solidFill>
                <a:schemeClr val="dk1"/>
              </a:solidFill>
              <a:highlight>
                <a:srgbClr val="FFFFFF"/>
              </a:highlight>
            </a:endParaRPr>
          </a:p>
          <a:p>
            <a:pPr marL="0" indent="0"/>
            <a:r>
              <a:rPr lang="en" sz="1467" u="sng">
                <a:solidFill>
                  <a:schemeClr val="hlink"/>
                </a:solidFill>
                <a:hlinkClick r:id="rId4"/>
              </a:rPr>
              <a:t>http://whyopenresearch.org/visibility</a:t>
            </a:r>
            <a:endParaRPr sz="1600" i="1">
              <a:solidFill>
                <a:schemeClr val="dk1"/>
              </a:solidFill>
              <a:highlight>
                <a:srgbClr val="FFFFFF"/>
              </a:highlight>
            </a:endParaRPr>
          </a:p>
        </p:txBody>
      </p:sp>
      <p:pic>
        <p:nvPicPr>
          <p:cNvPr id="297" name="Google Shape;297;p52"/>
          <p:cNvPicPr preferRelativeResize="0"/>
          <p:nvPr/>
        </p:nvPicPr>
        <p:blipFill>
          <a:blip r:embed="rId5">
            <a:alphaModFix/>
          </a:blip>
          <a:stretch>
            <a:fillRect/>
          </a:stretch>
        </p:blipFill>
        <p:spPr>
          <a:xfrm>
            <a:off x="1121401" y="331600"/>
            <a:ext cx="9410700" cy="5232400"/>
          </a:xfrm>
          <a:prstGeom prst="rect">
            <a:avLst/>
          </a:prstGeom>
          <a:noFill/>
          <a:ln>
            <a:noFill/>
          </a:ln>
        </p:spPr>
      </p:pic>
    </p:spTree>
    <p:extLst>
      <p:ext uri="{BB962C8B-B14F-4D97-AF65-F5344CB8AC3E}">
        <p14:creationId xmlns:p14="http://schemas.microsoft.com/office/powerpoint/2010/main" val="5844983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3"/>
          <p:cNvSpPr txBox="1">
            <a:spLocks noGrp="1"/>
          </p:cNvSpPr>
          <p:nvPr>
            <p:ph type="body" idx="1"/>
          </p:nvPr>
        </p:nvSpPr>
        <p:spPr>
          <a:xfrm>
            <a:off x="415600" y="5640767"/>
            <a:ext cx="7998400" cy="806800"/>
          </a:xfrm>
          <a:prstGeom prst="rect">
            <a:avLst/>
          </a:prstGeom>
        </p:spPr>
        <p:txBody>
          <a:bodyPr spcFirstLastPara="1" wrap="square" lIns="121900" tIns="121900" rIns="121900" bIns="121900" anchor="ctr" anchorCtr="0">
            <a:noAutofit/>
          </a:bodyPr>
          <a:lstStyle/>
          <a:p>
            <a:pPr marL="0" indent="0"/>
            <a:r>
              <a:rPr lang="en" sz="1600" i="1">
                <a:solidFill>
                  <a:schemeClr val="dk1"/>
                </a:solidFill>
                <a:highlight>
                  <a:srgbClr val="FFFFFF"/>
                </a:highlight>
              </a:rPr>
              <a:t>Source: Data from </a:t>
            </a:r>
            <a:r>
              <a:rPr lang="en" sz="1600">
                <a:solidFill>
                  <a:srgbClr val="0000FF"/>
                </a:solidFill>
                <a:highlight>
                  <a:srgbClr val="FFFFFF"/>
                </a:highlight>
                <a:uFill>
                  <a:noFill/>
                </a:uFill>
                <a:hlinkClick r:id="rId3"/>
              </a:rPr>
              <a:t>Alma Swan, 2010</a:t>
            </a:r>
            <a:r>
              <a:rPr lang="en" sz="1600" i="1">
                <a:solidFill>
                  <a:schemeClr val="dk1"/>
                </a:solidFill>
                <a:highlight>
                  <a:srgbClr val="FFFFFF"/>
                </a:highlight>
              </a:rPr>
              <a:t>. Figure produced by E.C. McKiernan (CC BY).</a:t>
            </a:r>
            <a:endParaRPr sz="1600" i="1">
              <a:solidFill>
                <a:schemeClr val="dk1"/>
              </a:solidFill>
              <a:highlight>
                <a:srgbClr val="FFFFFF"/>
              </a:highlight>
            </a:endParaRPr>
          </a:p>
          <a:p>
            <a:pPr marL="0" indent="0"/>
            <a:r>
              <a:rPr lang="en" sz="1467" u="sng">
                <a:solidFill>
                  <a:schemeClr val="hlink"/>
                </a:solidFill>
                <a:hlinkClick r:id="rId4"/>
              </a:rPr>
              <a:t>http://whyopenresearch.org/visibility</a:t>
            </a:r>
            <a:endParaRPr sz="1600" i="1">
              <a:solidFill>
                <a:schemeClr val="dk1"/>
              </a:solidFill>
              <a:highlight>
                <a:srgbClr val="FFFFFF"/>
              </a:highlight>
            </a:endParaRPr>
          </a:p>
        </p:txBody>
      </p:sp>
      <p:pic>
        <p:nvPicPr>
          <p:cNvPr id="303" name="Google Shape;303;p53"/>
          <p:cNvPicPr preferRelativeResize="0"/>
          <p:nvPr/>
        </p:nvPicPr>
        <p:blipFill>
          <a:blip r:embed="rId5">
            <a:alphaModFix/>
          </a:blip>
          <a:stretch>
            <a:fillRect/>
          </a:stretch>
        </p:blipFill>
        <p:spPr>
          <a:xfrm>
            <a:off x="1478534" y="152167"/>
            <a:ext cx="8848573" cy="5234367"/>
          </a:xfrm>
          <a:prstGeom prst="rect">
            <a:avLst/>
          </a:prstGeom>
          <a:noFill/>
          <a:ln>
            <a:noFill/>
          </a:ln>
        </p:spPr>
      </p:pic>
    </p:spTree>
    <p:extLst>
      <p:ext uri="{BB962C8B-B14F-4D97-AF65-F5344CB8AC3E}">
        <p14:creationId xmlns:p14="http://schemas.microsoft.com/office/powerpoint/2010/main" val="22294037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4"/>
          <p:cNvSpPr txBox="1">
            <a:spLocks noGrp="1"/>
          </p:cNvSpPr>
          <p:nvPr>
            <p:ph type="body" idx="1"/>
          </p:nvPr>
        </p:nvSpPr>
        <p:spPr>
          <a:xfrm>
            <a:off x="415600" y="5640767"/>
            <a:ext cx="7998400" cy="806800"/>
          </a:xfrm>
          <a:prstGeom prst="rect">
            <a:avLst/>
          </a:prstGeom>
        </p:spPr>
        <p:txBody>
          <a:bodyPr spcFirstLastPara="1" wrap="square" lIns="121900" tIns="121900" rIns="121900" bIns="121900" anchor="ctr" anchorCtr="0">
            <a:noAutofit/>
          </a:bodyPr>
          <a:lstStyle/>
          <a:p>
            <a:pPr marL="0" indent="0"/>
            <a:r>
              <a:rPr lang="en" sz="1600" i="1">
                <a:solidFill>
                  <a:schemeClr val="dk1"/>
                </a:solidFill>
                <a:highlight>
                  <a:srgbClr val="FFFFFF"/>
                </a:highlight>
              </a:rPr>
              <a:t>Source: Xianwen Wang, Chen Liu, Wenli Mao, and Zhichao Fang. 2015. </a:t>
            </a:r>
            <a:r>
              <a:rPr lang="en" sz="1600">
                <a:solidFill>
                  <a:srgbClr val="0000FF"/>
                </a:solidFill>
                <a:highlight>
                  <a:srgbClr val="FFFFFF"/>
                </a:highlight>
                <a:uFill>
                  <a:noFill/>
                </a:uFill>
                <a:hlinkClick r:id="rId3"/>
              </a:rPr>
              <a:t>arXiv:1503.05702</a:t>
            </a:r>
            <a:r>
              <a:rPr lang="en" sz="1600" i="1">
                <a:solidFill>
                  <a:schemeClr val="dk1"/>
                </a:solidFill>
                <a:highlight>
                  <a:srgbClr val="FFFFFF"/>
                </a:highlight>
              </a:rPr>
              <a:t>.</a:t>
            </a:r>
            <a:endParaRPr sz="1600" i="1">
              <a:solidFill>
                <a:schemeClr val="dk1"/>
              </a:solidFill>
              <a:highlight>
                <a:srgbClr val="FFFFFF"/>
              </a:highlight>
            </a:endParaRPr>
          </a:p>
          <a:p>
            <a:pPr marL="0" indent="0"/>
            <a:r>
              <a:rPr lang="en" sz="1467" u="sng">
                <a:solidFill>
                  <a:schemeClr val="hlink"/>
                </a:solidFill>
                <a:hlinkClick r:id="rId4"/>
              </a:rPr>
              <a:t>http://whyopenresearch.org/visibility</a:t>
            </a:r>
            <a:endParaRPr sz="1600" i="1">
              <a:solidFill>
                <a:schemeClr val="dk1"/>
              </a:solidFill>
              <a:highlight>
                <a:srgbClr val="FFFFFF"/>
              </a:highlight>
            </a:endParaRPr>
          </a:p>
        </p:txBody>
      </p:sp>
      <p:pic>
        <p:nvPicPr>
          <p:cNvPr id="309" name="Google Shape;309;p54"/>
          <p:cNvPicPr preferRelativeResize="0"/>
          <p:nvPr/>
        </p:nvPicPr>
        <p:blipFill>
          <a:blip r:embed="rId5">
            <a:alphaModFix/>
          </a:blip>
          <a:stretch>
            <a:fillRect/>
          </a:stretch>
        </p:blipFill>
        <p:spPr>
          <a:xfrm>
            <a:off x="1765651" y="164934"/>
            <a:ext cx="7997491" cy="5234367"/>
          </a:xfrm>
          <a:prstGeom prst="rect">
            <a:avLst/>
          </a:prstGeom>
          <a:noFill/>
          <a:ln>
            <a:noFill/>
          </a:ln>
        </p:spPr>
      </p:pic>
    </p:spTree>
    <p:extLst>
      <p:ext uri="{BB962C8B-B14F-4D97-AF65-F5344CB8AC3E}">
        <p14:creationId xmlns:p14="http://schemas.microsoft.com/office/powerpoint/2010/main" val="7331517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en data linked to higher citations for journal articles | News | Chemistry World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7659" y="-1"/>
            <a:ext cx="8887969" cy="6858001"/>
          </a:xfrm>
          <a:prstGeom prst="rect">
            <a:avLst/>
          </a:prstGeom>
        </p:spPr>
      </p:pic>
      <p:sp>
        <p:nvSpPr>
          <p:cNvPr id="5" name="Rectangle 4"/>
          <p:cNvSpPr/>
          <p:nvPr/>
        </p:nvSpPr>
        <p:spPr>
          <a:xfrm>
            <a:off x="2099687" y="6581001"/>
            <a:ext cx="9144000" cy="276999"/>
          </a:xfrm>
          <a:prstGeom prst="rect">
            <a:avLst/>
          </a:prstGeom>
        </p:spPr>
        <p:txBody>
          <a:bodyPr wrap="square">
            <a:spAutoFit/>
          </a:bodyPr>
          <a:lstStyle/>
          <a:p>
            <a:r>
              <a:rPr lang="en-US" sz="1200" dirty="0">
                <a:solidFill>
                  <a:prstClr val="black"/>
                </a:solidFill>
                <a:hlinkClick r:id="rId3"/>
              </a:rPr>
              <a:t>https://www.chemistryworld.com/news/open-data-linked-to-higher-citations-for-journal-articles/3010723.article</a:t>
            </a:r>
            <a:r>
              <a:rPr lang="uk-UA" sz="1200" dirty="0">
                <a:solidFill>
                  <a:prstClr val="black"/>
                </a:solidFill>
              </a:rPr>
              <a:t> </a:t>
            </a:r>
            <a:endParaRPr lang="en-US" sz="1200" dirty="0">
              <a:solidFill>
                <a:prstClr val="black"/>
              </a:solidFill>
            </a:endParaRPr>
          </a:p>
        </p:txBody>
      </p:sp>
    </p:spTree>
    <p:extLst>
      <p:ext uri="{BB962C8B-B14F-4D97-AF65-F5344CB8AC3E}">
        <p14:creationId xmlns:p14="http://schemas.microsoft.com/office/powerpoint/2010/main" val="897347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questions - Repositories</a:t>
            </a:r>
            <a:endParaRPr lang="en-US" b="1" dirty="0"/>
          </a:p>
        </p:txBody>
      </p:sp>
      <p:sp>
        <p:nvSpPr>
          <p:cNvPr id="3" name="Content Placeholder 2"/>
          <p:cNvSpPr>
            <a:spLocks noGrp="1"/>
          </p:cNvSpPr>
          <p:nvPr>
            <p:ph idx="1"/>
          </p:nvPr>
        </p:nvSpPr>
        <p:spPr/>
        <p:txBody>
          <a:bodyPr>
            <a:normAutofit lnSpcReduction="10000"/>
          </a:bodyPr>
          <a:lstStyle/>
          <a:p>
            <a:r>
              <a:rPr lang="en-US" dirty="0"/>
              <a:t>Our library does not own a repository. How do I advocate OA to my researchers when I do not provide them with tools? (Thalia </a:t>
            </a:r>
            <a:r>
              <a:rPr lang="en-US" dirty="0" err="1"/>
              <a:t>Gonda</a:t>
            </a:r>
            <a:r>
              <a:rPr lang="en-US" dirty="0" smtClean="0"/>
              <a:t>)</a:t>
            </a:r>
          </a:p>
          <a:p>
            <a:r>
              <a:rPr lang="en-US" dirty="0"/>
              <a:t>Getting Faculty to self-archive in the institutional repository (Deborah </a:t>
            </a:r>
            <a:r>
              <a:rPr lang="en-US" dirty="0" err="1"/>
              <a:t>Mwintierong</a:t>
            </a:r>
            <a:r>
              <a:rPr lang="en-US" dirty="0"/>
              <a:t> </a:t>
            </a:r>
            <a:r>
              <a:rPr lang="en-US" dirty="0" err="1"/>
              <a:t>Bumbie</a:t>
            </a:r>
            <a:r>
              <a:rPr lang="en-US" dirty="0"/>
              <a:t>-Chi)</a:t>
            </a:r>
            <a:endParaRPr lang="en-US" b="0" dirty="0" smtClean="0">
              <a:effectLst/>
            </a:endParaRPr>
          </a:p>
          <a:p>
            <a:r>
              <a:rPr lang="en-US" dirty="0" smtClean="0"/>
              <a:t>Are </a:t>
            </a:r>
            <a:r>
              <a:rPr lang="en-US" dirty="0"/>
              <a:t>there any motivation/incentives on making researchers publish more in institutional repositories? (</a:t>
            </a:r>
            <a:r>
              <a:rPr lang="en-US" dirty="0" err="1"/>
              <a:t>Obrad</a:t>
            </a:r>
            <a:r>
              <a:rPr lang="en-US" dirty="0"/>
              <a:t> </a:t>
            </a:r>
            <a:r>
              <a:rPr lang="en-US" dirty="0" err="1"/>
              <a:t>Vučkovac</a:t>
            </a:r>
            <a:r>
              <a:rPr lang="en-US" dirty="0"/>
              <a:t>)</a:t>
            </a:r>
            <a:endParaRPr lang="en-US" b="0" dirty="0" smtClean="0">
              <a:effectLst/>
            </a:endParaRPr>
          </a:p>
          <a:p>
            <a:r>
              <a:rPr lang="en-US" dirty="0"/>
              <a:t>How to influence faculty on Institutional Repository set up for my institution and beyond (MCWILLIAMS HODZI</a:t>
            </a:r>
            <a:r>
              <a:rPr lang="en-US" dirty="0" smtClean="0"/>
              <a:t>)</a:t>
            </a:r>
          </a:p>
          <a:p>
            <a:r>
              <a:rPr lang="en-US" dirty="0"/>
              <a:t>How would librarians overcome the do face thereby increase deposit rates in their repositories? (</a:t>
            </a:r>
            <a:r>
              <a:rPr lang="en-US" dirty="0" err="1"/>
              <a:t>Abubakar</a:t>
            </a:r>
            <a:r>
              <a:rPr lang="en-US" dirty="0"/>
              <a:t> </a:t>
            </a:r>
            <a:r>
              <a:rPr lang="en-US" dirty="0" err="1"/>
              <a:t>Sadeeq</a:t>
            </a:r>
            <a:r>
              <a:rPr lang="en-US" dirty="0"/>
              <a:t> Isa</a:t>
            </a:r>
            <a:r>
              <a:rPr lang="en-US" dirty="0" smtClean="0"/>
              <a:t>)</a:t>
            </a:r>
            <a:endParaRPr lang="en-US" dirty="0"/>
          </a:p>
        </p:txBody>
      </p:sp>
    </p:spTree>
    <p:extLst>
      <p:ext uri="{BB962C8B-B14F-4D97-AF65-F5344CB8AC3E}">
        <p14:creationId xmlns:p14="http://schemas.microsoft.com/office/powerpoint/2010/main" val="2058344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munities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016" y="0"/>
            <a:ext cx="8887968" cy="6858000"/>
          </a:xfrm>
          <a:prstGeom prst="rect">
            <a:avLst/>
          </a:prstGeom>
        </p:spPr>
      </p:pic>
      <p:sp>
        <p:nvSpPr>
          <p:cNvPr id="5" name="Rectangle 4"/>
          <p:cNvSpPr/>
          <p:nvPr/>
        </p:nvSpPr>
        <p:spPr>
          <a:xfrm>
            <a:off x="5049257" y="6292334"/>
            <a:ext cx="3363485" cy="369332"/>
          </a:xfrm>
          <a:prstGeom prst="rect">
            <a:avLst/>
          </a:prstGeom>
        </p:spPr>
        <p:txBody>
          <a:bodyPr wrap="none">
            <a:spAutoFit/>
          </a:bodyPr>
          <a:lstStyle/>
          <a:p>
            <a:r>
              <a:rPr lang="en-US" dirty="0" smtClean="0">
                <a:hlinkClick r:id="rId3"/>
              </a:rPr>
              <a:t>https://zenodo.org/communities</a:t>
            </a:r>
            <a:r>
              <a:rPr lang="en-US" dirty="0" smtClean="0"/>
              <a:t> </a:t>
            </a:r>
            <a:endParaRPr lang="en-US" dirty="0"/>
          </a:p>
        </p:txBody>
      </p:sp>
    </p:spTree>
    <p:extLst>
      <p:ext uri="{BB962C8B-B14F-4D97-AF65-F5344CB8AC3E}">
        <p14:creationId xmlns:p14="http://schemas.microsoft.com/office/powerpoint/2010/main" val="195875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rectory of Open Access Journals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016" y="0"/>
            <a:ext cx="8887968" cy="6858000"/>
          </a:xfrm>
          <a:prstGeom prst="rect">
            <a:avLst/>
          </a:prstGeom>
        </p:spPr>
      </p:pic>
      <p:sp>
        <p:nvSpPr>
          <p:cNvPr id="5" name="Rectangle 4"/>
          <p:cNvSpPr/>
          <p:nvPr/>
        </p:nvSpPr>
        <p:spPr>
          <a:xfrm>
            <a:off x="4837808" y="640834"/>
            <a:ext cx="1734706" cy="369332"/>
          </a:xfrm>
          <a:prstGeom prst="rect">
            <a:avLst/>
          </a:prstGeom>
        </p:spPr>
        <p:txBody>
          <a:bodyPr wrap="none">
            <a:spAutoFit/>
          </a:bodyPr>
          <a:lstStyle/>
          <a:p>
            <a:r>
              <a:rPr lang="en-US" dirty="0" smtClean="0">
                <a:hlinkClick r:id="rId3"/>
              </a:rPr>
              <a:t>https://doaj.org</a:t>
            </a:r>
            <a:r>
              <a:rPr lang="en-US" dirty="0" smtClean="0"/>
              <a:t> </a:t>
            </a:r>
            <a:endParaRPr lang="en-US" dirty="0"/>
          </a:p>
        </p:txBody>
      </p:sp>
    </p:spTree>
    <p:extLst>
      <p:ext uri="{BB962C8B-B14F-4D97-AF65-F5344CB8AC3E}">
        <p14:creationId xmlns:p14="http://schemas.microsoft.com/office/powerpoint/2010/main" val="3759272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partment of Information and Communication Technologies, UPF, Barcelona | Zenodo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016" y="0"/>
            <a:ext cx="8887968" cy="6858000"/>
          </a:xfrm>
          <a:prstGeom prst="rect">
            <a:avLst/>
          </a:prstGeom>
        </p:spPr>
      </p:pic>
    </p:spTree>
    <p:extLst>
      <p:ext uri="{BB962C8B-B14F-4D97-AF65-F5344CB8AC3E}">
        <p14:creationId xmlns:p14="http://schemas.microsoft.com/office/powerpoint/2010/main" val="2627105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Link repository to assessment, evaluation, promotion, awards</a:t>
            </a:r>
            <a:endParaRPr lang="en-US" b="1" dirty="0"/>
          </a:p>
        </p:txBody>
      </p:sp>
      <p:sp>
        <p:nvSpPr>
          <p:cNvPr id="3" name="Content Placeholder 2"/>
          <p:cNvSpPr>
            <a:spLocks noGrp="1"/>
          </p:cNvSpPr>
          <p:nvPr>
            <p:ph idx="1"/>
          </p:nvPr>
        </p:nvSpPr>
        <p:spPr/>
        <p:txBody>
          <a:bodyPr/>
          <a:lstStyle/>
          <a:p>
            <a:pPr marL="0" indent="0">
              <a:buNone/>
            </a:pPr>
            <a:r>
              <a:rPr lang="en-US" dirty="0" smtClean="0"/>
              <a:t>On </a:t>
            </a:r>
            <a:r>
              <a:rPr lang="en-US" dirty="0"/>
              <a:t>February 4, 2013, the Rector of UCAD issued Circular No. 721 addressed to Deans and Directors of research institutes inviting the candidates applying for evaluation and promotion at CAMES (</a:t>
            </a:r>
            <a:r>
              <a:rPr lang="en-US" dirty="0" err="1"/>
              <a:t>Conseil</a:t>
            </a:r>
            <a:r>
              <a:rPr lang="en-US" dirty="0"/>
              <a:t> </a:t>
            </a:r>
            <a:r>
              <a:rPr lang="en-US" dirty="0" err="1"/>
              <a:t>africain</a:t>
            </a:r>
            <a:r>
              <a:rPr lang="en-US" dirty="0"/>
              <a:t> et </a:t>
            </a:r>
            <a:r>
              <a:rPr lang="en-US" dirty="0" err="1"/>
              <a:t>malgache</a:t>
            </a:r>
            <a:r>
              <a:rPr lang="en-US" dirty="0"/>
              <a:t> pour </a:t>
            </a:r>
            <a:r>
              <a:rPr lang="en-US" dirty="0" err="1"/>
              <a:t>l'enseignement</a:t>
            </a:r>
            <a:r>
              <a:rPr lang="en-US" dirty="0"/>
              <a:t> </a:t>
            </a:r>
            <a:r>
              <a:rPr lang="en-US" dirty="0" err="1"/>
              <a:t>supérieur</a:t>
            </a:r>
            <a:r>
              <a:rPr lang="en-US" dirty="0"/>
              <a:t>) to register and deposit their articles and theses and dissertations </a:t>
            </a:r>
            <a:r>
              <a:rPr lang="en-US" dirty="0" smtClean="0"/>
              <a:t>in the digital </a:t>
            </a:r>
            <a:r>
              <a:rPr lang="en-US" dirty="0"/>
              <a:t>library.</a:t>
            </a:r>
          </a:p>
        </p:txBody>
      </p:sp>
    </p:spTree>
    <p:extLst>
      <p:ext uri="{BB962C8B-B14F-4D97-AF65-F5344CB8AC3E}">
        <p14:creationId xmlns:p14="http://schemas.microsoft.com/office/powerpoint/2010/main" val="4090435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Strategies to encourage faculty to deposit their publications in institutional repositories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LESSONS </a:t>
            </a:r>
            <a:r>
              <a:rPr lang="en-US" b="1" dirty="0"/>
              <a:t>FROM COVENANT </a:t>
            </a:r>
            <a:r>
              <a:rPr lang="en-US" b="1" dirty="0" smtClean="0"/>
              <a:t>UNIVERSITY</a:t>
            </a:r>
          </a:p>
          <a:p>
            <a:pPr lvl="0"/>
            <a:r>
              <a:rPr lang="en-US" dirty="0"/>
              <a:t>The University Management has made it mandatory for all faculty to deposit their scholarly and other intellectual outputs in the repository. This policy acts as an administrative impetus to stimulate awareness, increase and enrich content accumulation for the University’s repository (</a:t>
            </a:r>
            <a:r>
              <a:rPr lang="en-US" dirty="0" err="1"/>
              <a:t>Nkiko</a:t>
            </a:r>
            <a:r>
              <a:rPr lang="en-US" dirty="0"/>
              <a:t>, </a:t>
            </a:r>
            <a:r>
              <a:rPr lang="en-US" dirty="0" err="1"/>
              <a:t>Bolu</a:t>
            </a:r>
            <a:r>
              <a:rPr lang="en-US" dirty="0"/>
              <a:t> and Michael-</a:t>
            </a:r>
            <a:r>
              <a:rPr lang="en-US" dirty="0" err="1"/>
              <a:t>Onuoha</a:t>
            </a:r>
            <a:r>
              <a:rPr lang="en-US" dirty="0"/>
              <a:t>, 2014). </a:t>
            </a:r>
          </a:p>
          <a:p>
            <a:pPr lvl="0"/>
            <a:r>
              <a:rPr lang="en-US" dirty="0"/>
              <a:t>Consequently, faculty applying for promotion must first deposit copies of their scholarly works in the repository. Scholarly works that are not deposited in the repository will not be considered for promotion exercises.</a:t>
            </a:r>
          </a:p>
          <a:p>
            <a:pPr marL="0" indent="0">
              <a:buNone/>
            </a:pPr>
            <a:r>
              <a:rPr lang="en-US" b="1" dirty="0" smtClean="0"/>
              <a:t>By </a:t>
            </a:r>
            <a:r>
              <a:rPr lang="en-US" b="1" dirty="0" err="1" smtClean="0"/>
              <a:t>Ilo</a:t>
            </a:r>
            <a:r>
              <a:rPr lang="en-US" b="1" dirty="0"/>
              <a:t>, Promise (PhD) and </a:t>
            </a:r>
            <a:r>
              <a:rPr lang="en-US" b="1" dirty="0" err="1"/>
              <a:t>Ifijeh</a:t>
            </a:r>
            <a:r>
              <a:rPr lang="en-US" b="1" dirty="0"/>
              <a:t>, </a:t>
            </a:r>
            <a:r>
              <a:rPr lang="en-US" b="1" dirty="0" err="1"/>
              <a:t>Goodluck</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8153862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Strategies to encourage faculty to deposit their publications in institutional repositories (2)</a:t>
            </a:r>
            <a:endParaRPr lang="en-US" dirty="0"/>
          </a:p>
        </p:txBody>
      </p:sp>
      <p:sp>
        <p:nvSpPr>
          <p:cNvPr id="3" name="Content Placeholder 2"/>
          <p:cNvSpPr>
            <a:spLocks noGrp="1"/>
          </p:cNvSpPr>
          <p:nvPr>
            <p:ph idx="1"/>
          </p:nvPr>
        </p:nvSpPr>
        <p:spPr/>
        <p:txBody>
          <a:bodyPr/>
          <a:lstStyle/>
          <a:p>
            <a:pPr marL="0" indent="0">
              <a:buNone/>
            </a:pPr>
            <a:r>
              <a:rPr lang="en-US" b="1" dirty="0" smtClean="0"/>
              <a:t>LESSONS </a:t>
            </a:r>
            <a:r>
              <a:rPr lang="en-US" b="1" dirty="0"/>
              <a:t>FROM COVENANT </a:t>
            </a:r>
            <a:r>
              <a:rPr lang="en-US" b="1" dirty="0" smtClean="0"/>
              <a:t>UNIVERSITY (2)</a:t>
            </a:r>
          </a:p>
          <a:p>
            <a:pPr lvl="0"/>
            <a:r>
              <a:rPr lang="en-US" dirty="0"/>
              <a:t>The Covenant University Library consistently engages in awareness and advocacy programs geared towards encouraging faculty to deposit their works in the repository.</a:t>
            </a:r>
          </a:p>
          <a:p>
            <a:pPr lvl="0"/>
            <a:r>
              <a:rPr lang="en-US" dirty="0"/>
              <a:t>The library has also employed staff who are saddled with the responsibility of searching the internet for publications authored by Covenant University faculty and uploading same on the repository. However, only the abstracts of copyrighted (or subscribed) works are uploaded</a:t>
            </a:r>
            <a:r>
              <a:rPr lang="en-US" dirty="0" smtClean="0"/>
              <a:t>.</a:t>
            </a:r>
          </a:p>
          <a:p>
            <a:pPr marL="0" indent="0">
              <a:buNone/>
            </a:pPr>
            <a:r>
              <a:rPr lang="en-US" b="1" dirty="0" smtClean="0"/>
              <a:t>By </a:t>
            </a:r>
            <a:r>
              <a:rPr lang="en-US" b="1" dirty="0" err="1" smtClean="0"/>
              <a:t>Ilo</a:t>
            </a:r>
            <a:r>
              <a:rPr lang="en-US" b="1" dirty="0" smtClean="0"/>
              <a:t>, Promise (PhD) and </a:t>
            </a:r>
            <a:r>
              <a:rPr lang="en-US" b="1" dirty="0" err="1" smtClean="0"/>
              <a:t>Ifijeh</a:t>
            </a:r>
            <a:r>
              <a:rPr lang="en-US" b="1" dirty="0" smtClean="0"/>
              <a:t>, </a:t>
            </a:r>
            <a:r>
              <a:rPr lang="en-US" b="1" dirty="0" err="1" smtClean="0"/>
              <a:t>Goodluck</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2368098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questions – Repositories (2)</a:t>
            </a:r>
            <a:endParaRPr lang="en-US" dirty="0"/>
          </a:p>
        </p:txBody>
      </p:sp>
      <p:sp>
        <p:nvSpPr>
          <p:cNvPr id="3" name="Content Placeholder 2"/>
          <p:cNvSpPr>
            <a:spLocks noGrp="1"/>
          </p:cNvSpPr>
          <p:nvPr>
            <p:ph idx="1"/>
          </p:nvPr>
        </p:nvSpPr>
        <p:spPr/>
        <p:txBody>
          <a:bodyPr>
            <a:normAutofit/>
          </a:bodyPr>
          <a:lstStyle/>
          <a:p>
            <a:r>
              <a:rPr lang="en-US" dirty="0"/>
              <a:t>How to react to the statement: "Preprints/</a:t>
            </a:r>
            <a:r>
              <a:rPr lang="en-US" dirty="0" err="1"/>
              <a:t>postprints</a:t>
            </a:r>
            <a:r>
              <a:rPr lang="en-US" dirty="0"/>
              <a:t> are not sufficient versions to use them in referencing list, I need access to published version for proper citing." (</a:t>
            </a:r>
            <a:r>
              <a:rPr lang="en-US" dirty="0" err="1"/>
              <a:t>Pavla</a:t>
            </a:r>
            <a:r>
              <a:rPr lang="en-US" dirty="0"/>
              <a:t> </a:t>
            </a:r>
            <a:r>
              <a:rPr lang="en-US" dirty="0" err="1"/>
              <a:t>Rygelova</a:t>
            </a:r>
            <a:r>
              <a:rPr lang="en-US" dirty="0"/>
              <a:t>) </a:t>
            </a:r>
            <a:endParaRPr lang="en-US" dirty="0" smtClean="0"/>
          </a:p>
          <a:p>
            <a:r>
              <a:rPr lang="en-US" dirty="0" smtClean="0"/>
              <a:t>A </a:t>
            </a:r>
            <a:r>
              <a:rPr lang="en-US" dirty="0"/>
              <a:t>lot of colleagues prefer to cite their publications right than in open access.  How do we encourage them the more to be open than closed (Michael-</a:t>
            </a:r>
            <a:r>
              <a:rPr lang="en-US" dirty="0" err="1"/>
              <a:t>Onuoha</a:t>
            </a:r>
            <a:r>
              <a:rPr lang="en-US" dirty="0"/>
              <a:t> Happiness)</a:t>
            </a:r>
            <a:endParaRPr lang="en-US" b="0" dirty="0" smtClean="0">
              <a:effectLst/>
            </a:endParaRPr>
          </a:p>
          <a:p>
            <a:r>
              <a:rPr lang="en-US" dirty="0"/>
              <a:t>Latest policies on management of repository by an academic library (ADETOMIWA  BASIRU</a:t>
            </a:r>
            <a:r>
              <a:rPr lang="en-US" dirty="0" smtClean="0"/>
              <a:t>)</a:t>
            </a:r>
            <a:endParaRPr lang="en-US" dirty="0"/>
          </a:p>
        </p:txBody>
      </p:sp>
    </p:spTree>
    <p:extLst>
      <p:ext uri="{BB962C8B-B14F-4D97-AF65-F5344CB8AC3E}">
        <p14:creationId xmlns:p14="http://schemas.microsoft.com/office/powerpoint/2010/main" val="30362193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45"/>
          <p:cNvPicPr preferRelativeResize="0"/>
          <p:nvPr/>
        </p:nvPicPr>
        <p:blipFill>
          <a:blip r:embed="rId3">
            <a:alphaModFix/>
          </a:blip>
          <a:stretch>
            <a:fillRect/>
          </a:stretch>
        </p:blipFill>
        <p:spPr>
          <a:xfrm>
            <a:off x="0" y="0"/>
            <a:ext cx="6229900" cy="5848350"/>
          </a:xfrm>
          <a:prstGeom prst="rect">
            <a:avLst/>
          </a:prstGeom>
          <a:noFill/>
          <a:ln>
            <a:noFill/>
          </a:ln>
        </p:spPr>
      </p:pic>
      <p:pic>
        <p:nvPicPr>
          <p:cNvPr id="247" name="Google Shape;247;p45"/>
          <p:cNvPicPr preferRelativeResize="0"/>
          <p:nvPr/>
        </p:nvPicPr>
        <p:blipFill>
          <a:blip r:embed="rId4">
            <a:alphaModFix/>
          </a:blip>
          <a:stretch>
            <a:fillRect/>
          </a:stretch>
        </p:blipFill>
        <p:spPr>
          <a:xfrm>
            <a:off x="6229900" y="153927"/>
            <a:ext cx="5838400" cy="5084823"/>
          </a:xfrm>
          <a:prstGeom prst="rect">
            <a:avLst/>
          </a:prstGeom>
          <a:noFill/>
          <a:ln>
            <a:noFill/>
          </a:ln>
        </p:spPr>
      </p:pic>
      <p:sp>
        <p:nvSpPr>
          <p:cNvPr id="248" name="Google Shape;248;p45"/>
          <p:cNvSpPr txBox="1"/>
          <p:nvPr/>
        </p:nvSpPr>
        <p:spPr>
          <a:xfrm>
            <a:off x="443300" y="6142350"/>
            <a:ext cx="3000000" cy="315600"/>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 sz="1400" u="sng" kern="0" dirty="0">
                <a:solidFill>
                  <a:srgbClr val="0097A7"/>
                </a:solidFill>
                <a:cs typeface="Arial"/>
                <a:sym typeface="Arial"/>
                <a:hlinkClick r:id="rId5"/>
              </a:rPr>
              <a:t>http://cer.ihtm.bg.ac.rs/contact</a:t>
            </a:r>
            <a:r>
              <a:rPr lang="en" sz="1400" kern="0" dirty="0">
                <a:solidFill>
                  <a:srgbClr val="000000"/>
                </a:solidFill>
                <a:cs typeface="Arial"/>
                <a:sym typeface="Arial"/>
              </a:rPr>
              <a:t> </a:t>
            </a:r>
            <a:endParaRPr sz="1400" kern="0" dirty="0">
              <a:solidFill>
                <a:srgbClr val="000000"/>
              </a:solidFill>
              <a:cs typeface="Arial"/>
              <a:sym typeface="Arial"/>
            </a:endParaRPr>
          </a:p>
        </p:txBody>
      </p:sp>
      <p:sp>
        <p:nvSpPr>
          <p:cNvPr id="2" name="Rectangle 1"/>
          <p:cNvSpPr/>
          <p:nvPr/>
        </p:nvSpPr>
        <p:spPr>
          <a:xfrm>
            <a:off x="6101100" y="5535069"/>
            <a:ext cx="6096000" cy="646331"/>
          </a:xfrm>
          <a:prstGeom prst="rect">
            <a:avLst/>
          </a:prstGeom>
        </p:spPr>
        <p:txBody>
          <a:bodyPr>
            <a:spAutoFit/>
          </a:bodyPr>
          <a:lstStyle/>
          <a:p>
            <a:r>
              <a:rPr lang="en-US" b="0" i="0" dirty="0" smtClean="0">
                <a:effectLst/>
                <a:latin typeface="Helvetica" panose="020B0604020202020204" pitchFamily="34" charset="0"/>
              </a:rPr>
              <a:t>The metadata are freely accessible to all, and freely reusable by all, under the terms of the </a:t>
            </a:r>
            <a:r>
              <a:rPr lang="en-US" b="0" i="0" u="none" strike="noStrike" dirty="0" smtClean="0">
                <a:solidFill>
                  <a:srgbClr val="3366CC"/>
                </a:solidFill>
                <a:effectLst/>
                <a:latin typeface="Helvetica" panose="020B0604020202020204" pitchFamily="34" charset="0"/>
                <a:hlinkClick r:id="rId6"/>
              </a:rPr>
              <a:t>CC0 license</a:t>
            </a:r>
            <a:r>
              <a:rPr lang="en-US" b="0" i="0" dirty="0" smtClean="0">
                <a:effectLst/>
                <a:latin typeface="Helvetica" panose="020B0604020202020204" pitchFamily="34" charset="0"/>
              </a:rPr>
              <a:t>.</a:t>
            </a:r>
            <a:endParaRPr lang="en-US" dirty="0"/>
          </a:p>
        </p:txBody>
      </p:sp>
    </p:spTree>
    <p:extLst>
      <p:ext uri="{BB962C8B-B14F-4D97-AF65-F5344CB8AC3E}">
        <p14:creationId xmlns:p14="http://schemas.microsoft.com/office/powerpoint/2010/main" val="3709501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46"/>
          <p:cNvPicPr preferRelativeResize="0"/>
          <p:nvPr/>
        </p:nvPicPr>
        <p:blipFill>
          <a:blip r:embed="rId3">
            <a:alphaModFix/>
          </a:blip>
          <a:stretch>
            <a:fillRect/>
          </a:stretch>
        </p:blipFill>
        <p:spPr>
          <a:xfrm>
            <a:off x="0" y="139700"/>
            <a:ext cx="7396198" cy="5708651"/>
          </a:xfrm>
          <a:prstGeom prst="rect">
            <a:avLst/>
          </a:prstGeom>
          <a:noFill/>
          <a:ln>
            <a:noFill/>
          </a:ln>
        </p:spPr>
      </p:pic>
      <p:pic>
        <p:nvPicPr>
          <p:cNvPr id="254" name="Google Shape;254;p46"/>
          <p:cNvPicPr preferRelativeResize="0"/>
          <p:nvPr/>
        </p:nvPicPr>
        <p:blipFill>
          <a:blip r:embed="rId4">
            <a:alphaModFix/>
          </a:blip>
          <a:stretch>
            <a:fillRect/>
          </a:stretch>
        </p:blipFill>
        <p:spPr>
          <a:xfrm>
            <a:off x="7396199" y="2095500"/>
            <a:ext cx="4795802" cy="3752851"/>
          </a:xfrm>
          <a:prstGeom prst="rect">
            <a:avLst/>
          </a:prstGeom>
          <a:noFill/>
          <a:ln>
            <a:noFill/>
          </a:ln>
        </p:spPr>
      </p:pic>
      <p:sp>
        <p:nvSpPr>
          <p:cNvPr id="255" name="Google Shape;255;p46"/>
          <p:cNvSpPr txBox="1"/>
          <p:nvPr/>
        </p:nvSpPr>
        <p:spPr>
          <a:xfrm>
            <a:off x="8867075" y="6022100"/>
            <a:ext cx="3000000" cy="315600"/>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 sz="1400" u="sng" kern="0" dirty="0">
                <a:solidFill>
                  <a:srgbClr val="0097A7"/>
                </a:solidFill>
                <a:cs typeface="Arial"/>
                <a:sym typeface="Arial"/>
                <a:hlinkClick r:id="rId5"/>
              </a:rPr>
              <a:t>http://cer.ihtm.bg.ac.rs/contact</a:t>
            </a:r>
            <a:r>
              <a:rPr lang="en" sz="1400" kern="0" dirty="0">
                <a:solidFill>
                  <a:srgbClr val="000000"/>
                </a:solidFill>
                <a:cs typeface="Arial"/>
                <a:sym typeface="Arial"/>
              </a:rPr>
              <a:t> </a:t>
            </a:r>
            <a:endParaRPr sz="1400" kern="0" dirty="0">
              <a:solidFill>
                <a:srgbClr val="000000"/>
              </a:solidFill>
              <a:cs typeface="Arial"/>
              <a:sym typeface="Arial"/>
            </a:endParaRPr>
          </a:p>
        </p:txBody>
      </p:sp>
      <p:sp>
        <p:nvSpPr>
          <p:cNvPr id="3" name="Rectangle 2"/>
          <p:cNvSpPr/>
          <p:nvPr/>
        </p:nvSpPr>
        <p:spPr>
          <a:xfrm>
            <a:off x="279400" y="6014534"/>
            <a:ext cx="6096000" cy="646331"/>
          </a:xfrm>
          <a:prstGeom prst="rect">
            <a:avLst/>
          </a:prstGeom>
        </p:spPr>
        <p:txBody>
          <a:bodyPr>
            <a:spAutoFit/>
          </a:bodyPr>
          <a:lstStyle/>
          <a:p>
            <a:r>
              <a:rPr lang="en-US" b="0" i="0" dirty="0" smtClean="0">
                <a:effectLst/>
                <a:latin typeface="Helvetica" panose="020B0604020202020204" pitchFamily="34" charset="0"/>
              </a:rPr>
              <a:t>To check publishers’ self-archiving policies you may use </a:t>
            </a:r>
            <a:r>
              <a:rPr lang="en-US" b="0" i="0" u="none" strike="noStrike" dirty="0" smtClean="0">
                <a:solidFill>
                  <a:srgbClr val="3366CC"/>
                </a:solidFill>
                <a:effectLst/>
                <a:latin typeface="Helvetica" panose="020B0604020202020204" pitchFamily="34" charset="0"/>
                <a:hlinkClick r:id="rId6"/>
              </a:rPr>
              <a:t>SHERPA/ROMEO</a:t>
            </a:r>
            <a:r>
              <a:rPr lang="en-US" b="0" i="0" dirty="0" smtClean="0">
                <a:effectLst/>
                <a:latin typeface="Helvetica" panose="020B0604020202020204" pitchFamily="34" charset="0"/>
              </a:rPr>
              <a:t>.</a:t>
            </a:r>
            <a:endParaRPr lang="en-US" dirty="0"/>
          </a:p>
        </p:txBody>
      </p:sp>
    </p:spTree>
    <p:extLst>
      <p:ext uri="{BB962C8B-B14F-4D97-AF65-F5344CB8AC3E}">
        <p14:creationId xmlns:p14="http://schemas.microsoft.com/office/powerpoint/2010/main" val="31071620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161567"/>
            <a:ext cx="11360800" cy="763600"/>
          </a:xfrm>
        </p:spPr>
        <p:txBody>
          <a:bodyPr/>
          <a:lstStyle/>
          <a:p>
            <a:r>
              <a:rPr lang="en-US" b="1" dirty="0"/>
              <a:t>Your questions – </a:t>
            </a:r>
            <a:r>
              <a:rPr lang="en-US" b="1" dirty="0" smtClean="0"/>
              <a:t>How </a:t>
            </a:r>
            <a:r>
              <a:rPr lang="en-US" b="1" dirty="0"/>
              <a:t>do I convince university </a:t>
            </a:r>
            <a:r>
              <a:rPr lang="en-US" b="1" dirty="0" smtClean="0"/>
              <a:t>management?</a:t>
            </a:r>
            <a:r>
              <a:rPr lang="en-US" dirty="0"/>
              <a:t/>
            </a:r>
            <a:br>
              <a:rPr lang="en-US" dirty="0"/>
            </a:br>
            <a:r>
              <a:rPr lang="en-US" dirty="0"/>
              <a:t/>
            </a:r>
            <a:br>
              <a:rPr lang="en-US" dirty="0"/>
            </a:br>
            <a:endParaRPr lang="en-US" dirty="0"/>
          </a:p>
        </p:txBody>
      </p:sp>
      <p:sp>
        <p:nvSpPr>
          <p:cNvPr id="3" name="Text Placeholder 2"/>
          <p:cNvSpPr>
            <a:spLocks noGrp="1"/>
          </p:cNvSpPr>
          <p:nvPr>
            <p:ph type="body" idx="1"/>
          </p:nvPr>
        </p:nvSpPr>
        <p:spPr/>
        <p:txBody>
          <a:bodyPr/>
          <a:lstStyle/>
          <a:p>
            <a:r>
              <a:rPr lang="en-US" dirty="0"/>
              <a:t>Convince top management to mandate OA (</a:t>
            </a:r>
            <a:r>
              <a:rPr lang="en-US" dirty="0" err="1"/>
              <a:t>Abdrahamane</a:t>
            </a:r>
            <a:r>
              <a:rPr lang="en-US" dirty="0"/>
              <a:t> ANNE)</a:t>
            </a:r>
            <a:endParaRPr lang="en-US" dirty="0"/>
          </a:p>
          <a:p>
            <a:r>
              <a:rPr lang="en-US" dirty="0"/>
              <a:t>How does the institutional repository increase on the university ranking? (</a:t>
            </a:r>
            <a:r>
              <a:rPr lang="en-US" dirty="0" err="1"/>
              <a:t>Nuwajuna</a:t>
            </a:r>
            <a:r>
              <a:rPr lang="en-US" dirty="0"/>
              <a:t> </a:t>
            </a:r>
            <a:r>
              <a:rPr lang="en-US" dirty="0" err="1"/>
              <a:t>Dianah</a:t>
            </a:r>
            <a:r>
              <a:rPr lang="en-US" dirty="0"/>
              <a:t>)</a:t>
            </a:r>
            <a:endParaRPr lang="en-US" dirty="0"/>
          </a:p>
          <a:p>
            <a:r>
              <a:rPr lang="en-US" dirty="0"/>
              <a:t>Lobbying / Advocacy strategies (</a:t>
            </a:r>
            <a:r>
              <a:rPr lang="en-US" dirty="0" err="1"/>
              <a:t>Ganiyatu</a:t>
            </a:r>
            <a:r>
              <a:rPr lang="en-US" dirty="0"/>
              <a:t> </a:t>
            </a:r>
            <a:r>
              <a:rPr lang="en-US" dirty="0" err="1"/>
              <a:t>Tiamiyu</a:t>
            </a:r>
            <a:r>
              <a:rPr lang="en-US" dirty="0"/>
              <a:t>)</a:t>
            </a:r>
            <a:endParaRPr lang="en-US" dirty="0"/>
          </a:p>
          <a:p>
            <a:r>
              <a:rPr lang="en-US" dirty="0"/>
              <a:t>How do I convince university management to accept and recognize open access publication during faculty promotion (</a:t>
            </a:r>
            <a:r>
              <a:rPr lang="en-US" dirty="0" err="1"/>
              <a:t>Chinwe</a:t>
            </a:r>
            <a:r>
              <a:rPr lang="en-US" dirty="0"/>
              <a:t> </a:t>
            </a:r>
            <a:r>
              <a:rPr lang="en-US" dirty="0" err="1"/>
              <a:t>Anunobi</a:t>
            </a:r>
            <a:r>
              <a:rPr lang="en-US" dirty="0"/>
              <a:t>)</a:t>
            </a:r>
            <a:endParaRPr lang="en-US" dirty="0"/>
          </a:p>
          <a:p>
            <a:r>
              <a:rPr lang="en-US" dirty="0"/>
              <a:t>How to convince management of university to support open access not only by words but also by strong policy and by money? What is the right argument for our university managers/politicians.  (</a:t>
            </a:r>
            <a:r>
              <a:rPr lang="en-US" dirty="0" err="1"/>
              <a:t>Tereza</a:t>
            </a:r>
            <a:r>
              <a:rPr lang="en-US" dirty="0"/>
              <a:t> </a:t>
            </a:r>
            <a:r>
              <a:rPr lang="en-US" dirty="0" err="1"/>
              <a:t>Simandlová</a:t>
            </a:r>
            <a:r>
              <a:rPr lang="en-US" dirty="0"/>
              <a:t>)</a:t>
            </a:r>
            <a:endParaRPr lang="en-US" dirty="0"/>
          </a:p>
          <a:p>
            <a:r>
              <a:rPr lang="en-US" dirty="0"/>
              <a:t>How to convince top management on importance of institutional repository (IR) (Johnson  </a:t>
            </a:r>
            <a:r>
              <a:rPr lang="en-US" dirty="0" err="1"/>
              <a:t>Rugoye</a:t>
            </a:r>
            <a:r>
              <a:rPr lang="en-US" dirty="0" smtClean="0"/>
              <a:t>)</a:t>
            </a: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2974246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85;p50"/>
          <p:cNvPicPr preferRelativeResize="0"/>
          <p:nvPr/>
        </p:nvPicPr>
        <p:blipFill>
          <a:blip r:embed="rId2">
            <a:alphaModFix/>
          </a:blip>
          <a:stretch>
            <a:fillRect/>
          </a:stretch>
        </p:blipFill>
        <p:spPr>
          <a:xfrm>
            <a:off x="0" y="838200"/>
            <a:ext cx="12192000" cy="4686299"/>
          </a:xfrm>
          <a:prstGeom prst="rect">
            <a:avLst/>
          </a:prstGeom>
          <a:noFill/>
          <a:ln>
            <a:noFill/>
          </a:ln>
        </p:spPr>
      </p:pic>
    </p:spTree>
    <p:extLst>
      <p:ext uri="{BB962C8B-B14F-4D97-AF65-F5344CB8AC3E}">
        <p14:creationId xmlns:p14="http://schemas.microsoft.com/office/powerpoint/2010/main" val="34822183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Your questions – </a:t>
            </a:r>
            <a:r>
              <a:rPr lang="en-US" b="1" dirty="0" smtClean="0"/>
              <a:t>Awareness </a:t>
            </a:r>
            <a:r>
              <a:rPr lang="en-US" b="1" dirty="0"/>
              <a:t>raising/training</a:t>
            </a:r>
            <a:r>
              <a:rPr lang="en-US" dirty="0"/>
              <a:t/>
            </a:r>
            <a:br>
              <a:rPr lang="en-US" dirty="0"/>
            </a:br>
            <a:r>
              <a:rPr lang="en-US" dirty="0"/>
              <a:t/>
            </a:r>
            <a:br>
              <a:rPr lang="en-US" dirty="0"/>
            </a:br>
            <a:endParaRPr lang="en-US" dirty="0"/>
          </a:p>
        </p:txBody>
      </p:sp>
      <p:sp>
        <p:nvSpPr>
          <p:cNvPr id="3" name="Text Placeholder 2"/>
          <p:cNvSpPr>
            <a:spLocks noGrp="1"/>
          </p:cNvSpPr>
          <p:nvPr>
            <p:ph type="body" idx="1"/>
          </p:nvPr>
        </p:nvSpPr>
        <p:spPr/>
        <p:txBody>
          <a:bodyPr/>
          <a:lstStyle/>
          <a:p>
            <a:r>
              <a:rPr lang="en-US" dirty="0"/>
              <a:t>How to promote/encourage Open Access (</a:t>
            </a:r>
            <a:r>
              <a:rPr lang="en-US" dirty="0" err="1"/>
              <a:t>Raed</a:t>
            </a:r>
            <a:r>
              <a:rPr lang="en-US" dirty="0"/>
              <a:t> Al-</a:t>
            </a:r>
            <a:r>
              <a:rPr lang="en-US" dirty="0" err="1"/>
              <a:t>Zoubi</a:t>
            </a:r>
            <a:r>
              <a:rPr lang="en-US" dirty="0" smtClean="0"/>
              <a:t>)</a:t>
            </a:r>
          </a:p>
          <a:p>
            <a:r>
              <a:rPr lang="en-US" dirty="0" smtClean="0"/>
              <a:t>How </a:t>
            </a:r>
            <a:r>
              <a:rPr lang="en-US" dirty="0"/>
              <a:t>to promote OA among our academic staff (</a:t>
            </a:r>
            <a:r>
              <a:rPr lang="en-US" dirty="0" err="1"/>
              <a:t>Šárka</a:t>
            </a:r>
            <a:r>
              <a:rPr lang="en-US" dirty="0"/>
              <a:t> </a:t>
            </a:r>
            <a:r>
              <a:rPr lang="en-US" dirty="0" err="1"/>
              <a:t>Grofová</a:t>
            </a:r>
            <a:r>
              <a:rPr lang="en-US" dirty="0" smtClean="0"/>
              <a:t>)</a:t>
            </a:r>
          </a:p>
          <a:p>
            <a:r>
              <a:rPr lang="en-US" dirty="0"/>
              <a:t>How do I make Faculty members see the need to attend workshops/seminars organized by the Library on open access or related fields.  (ANGELA ACHIAA AIKINS</a:t>
            </a:r>
            <a:r>
              <a:rPr lang="en-US" dirty="0" smtClean="0"/>
              <a:t>)</a:t>
            </a:r>
            <a:endParaRPr lang="en-US" dirty="0"/>
          </a:p>
        </p:txBody>
      </p:sp>
    </p:spTree>
    <p:extLst>
      <p:ext uri="{BB962C8B-B14F-4D97-AF65-F5344CB8AC3E}">
        <p14:creationId xmlns:p14="http://schemas.microsoft.com/office/powerpoint/2010/main" val="1048992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70% of the journals listed by the DOAJ do not charge Article Processing Charges (APCs)</a:t>
            </a:r>
            <a:endParaRPr lang="en-US" dirty="0"/>
          </a:p>
        </p:txBody>
      </p:sp>
      <p:sp>
        <p:nvSpPr>
          <p:cNvPr id="3" name="Text Placeholder 2"/>
          <p:cNvSpPr>
            <a:spLocks noGrp="1"/>
          </p:cNvSpPr>
          <p:nvPr>
            <p:ph type="body" idx="1"/>
          </p:nvPr>
        </p:nvSpPr>
        <p:spPr/>
        <p:txBody>
          <a:bodyPr/>
          <a:lstStyle/>
          <a:p>
            <a:r>
              <a:rPr lang="en-US" dirty="0" smtClean="0"/>
              <a:t>74%</a:t>
            </a:r>
            <a:endParaRPr lang="en-US" dirty="0"/>
          </a:p>
        </p:txBody>
      </p:sp>
    </p:spTree>
    <p:extLst>
      <p:ext uri="{BB962C8B-B14F-4D97-AF65-F5344CB8AC3E}">
        <p14:creationId xmlns:p14="http://schemas.microsoft.com/office/powerpoint/2010/main" val="32117695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21"/>
          <p:cNvSpPr txBox="1">
            <a:spLocks noGrp="1"/>
          </p:cNvSpPr>
          <p:nvPr>
            <p:ph type="title"/>
          </p:nvPr>
        </p:nvSpPr>
        <p:spPr>
          <a:xfrm>
            <a:off x="609600" y="453544"/>
            <a:ext cx="10972800" cy="1320800"/>
          </a:xfrm>
          <a:prstGeom prst="rect">
            <a:avLst/>
          </a:prstGeom>
          <a:noFill/>
          <a:ln>
            <a:noFill/>
          </a:ln>
        </p:spPr>
        <p:txBody>
          <a:bodyPr spcFirstLastPara="1" vert="horz" wrap="square" lIns="121900" tIns="60933" rIns="121900" bIns="60933" rtlCol="0" anchor="ctr" anchorCtr="0">
            <a:noAutofit/>
          </a:bodyPr>
          <a:lstStyle/>
          <a:p>
            <a:pPr>
              <a:spcBef>
                <a:spcPts val="0"/>
              </a:spcBef>
            </a:pPr>
            <a:r>
              <a:rPr lang="en" sz="4080" b="1"/>
              <a:t>Finding a place for your training &amp; messages in the competitive research landscape </a:t>
            </a:r>
            <a:endParaRPr sz="4080" b="1"/>
          </a:p>
        </p:txBody>
      </p:sp>
      <p:sp>
        <p:nvSpPr>
          <p:cNvPr id="847" name="Google Shape;847;p121"/>
          <p:cNvSpPr txBox="1">
            <a:spLocks noGrp="1"/>
          </p:cNvSpPr>
          <p:nvPr>
            <p:ph type="body" idx="1"/>
          </p:nvPr>
        </p:nvSpPr>
        <p:spPr>
          <a:xfrm>
            <a:off x="609600" y="2206823"/>
            <a:ext cx="10972800" cy="4417484"/>
          </a:xfrm>
          <a:prstGeom prst="rect">
            <a:avLst/>
          </a:prstGeom>
          <a:noFill/>
          <a:ln>
            <a:noFill/>
          </a:ln>
        </p:spPr>
        <p:txBody>
          <a:bodyPr spcFirstLastPara="1" vert="horz" wrap="square" lIns="121900" tIns="60933" rIns="121900" bIns="60933" rtlCol="0" anchor="t" anchorCtr="0">
            <a:noAutofit/>
          </a:bodyPr>
          <a:lstStyle/>
          <a:p>
            <a:pPr marL="457189" indent="-457189">
              <a:spcBef>
                <a:spcPts val="0"/>
              </a:spcBef>
              <a:buClr>
                <a:srgbClr val="808080"/>
              </a:buClr>
              <a:buSzPts val="2800"/>
              <a:buFont typeface="Arial"/>
              <a:buChar char="•"/>
            </a:pPr>
            <a:r>
              <a:rPr lang="en" sz="3733"/>
              <a:t>What methods do you, and could you, use to drive </a:t>
            </a:r>
            <a:r>
              <a:rPr lang="en" sz="3733" b="1"/>
              <a:t>attention </a:t>
            </a:r>
            <a:r>
              <a:rPr lang="en" sz="3733"/>
              <a:t>to your training activities? </a:t>
            </a:r>
            <a:endParaRPr/>
          </a:p>
          <a:p>
            <a:pPr marL="457189" indent="-457189">
              <a:spcBef>
                <a:spcPts val="747"/>
              </a:spcBef>
              <a:buClr>
                <a:srgbClr val="808080"/>
              </a:buClr>
              <a:buSzPts val="2800"/>
              <a:buFont typeface="Arial"/>
              <a:buChar char="•"/>
            </a:pPr>
            <a:r>
              <a:rPr lang="en" sz="3733"/>
              <a:t>What methods do you, and could you, use to drive up </a:t>
            </a:r>
            <a:r>
              <a:rPr lang="en" sz="3733" b="1"/>
              <a:t>attendance</a:t>
            </a:r>
            <a:r>
              <a:rPr lang="en" sz="3733"/>
              <a:t> at your training activities - how can you turn REGISTRATION (i.e. interest) into ATTENDANCE (i.e. action) </a:t>
            </a:r>
            <a:r>
              <a:rPr lang="en" sz="2667" u="sng">
                <a:solidFill>
                  <a:schemeClr val="hlink"/>
                </a:solidFill>
                <a:hlinkClick r:id="rId3"/>
              </a:rPr>
              <a:t>https://docs.google.com/document/d/1ohUqqST7Q23styDUlU6t25W2q7rvYpvbr_ZlsJxOfjA/edit</a:t>
            </a:r>
            <a:r>
              <a:rPr lang="en" sz="2667" u="sng"/>
              <a:t> </a:t>
            </a:r>
            <a:endParaRPr sz="3733"/>
          </a:p>
        </p:txBody>
      </p:sp>
    </p:spTree>
    <p:extLst>
      <p:ext uri="{BB962C8B-B14F-4D97-AF65-F5344CB8AC3E}">
        <p14:creationId xmlns:p14="http://schemas.microsoft.com/office/powerpoint/2010/main" val="26682493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lb: Powering up your 2018 (data skills) training - online workbook v2 - Google Docs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218"/>
            <a:ext cx="12192000" cy="6563565"/>
          </a:xfrm>
          <a:prstGeom prst="rect">
            <a:avLst/>
          </a:prstGeom>
        </p:spPr>
      </p:pic>
    </p:spTree>
    <p:extLst>
      <p:ext uri="{BB962C8B-B14F-4D97-AF65-F5344CB8AC3E}">
        <p14:creationId xmlns:p14="http://schemas.microsoft.com/office/powerpoint/2010/main" val="15357383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lb: Powering up your 2018 (data skills) training - online workbook v2 - Google Docs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218"/>
            <a:ext cx="12192000" cy="6563565"/>
          </a:xfrm>
          <a:prstGeom prst="rect">
            <a:avLst/>
          </a:prstGeom>
        </p:spPr>
      </p:pic>
    </p:spTree>
    <p:extLst>
      <p:ext uri="{BB962C8B-B14F-4D97-AF65-F5344CB8AC3E}">
        <p14:creationId xmlns:p14="http://schemas.microsoft.com/office/powerpoint/2010/main" val="17997824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Your questions – </a:t>
            </a:r>
            <a:r>
              <a:rPr lang="en-US" b="1" dirty="0" smtClean="0"/>
              <a:t>OA books, textbooks</a:t>
            </a:r>
            <a:endParaRPr lang="en-US" dirty="0"/>
          </a:p>
        </p:txBody>
      </p:sp>
      <p:sp>
        <p:nvSpPr>
          <p:cNvPr id="3" name="Content Placeholder 2"/>
          <p:cNvSpPr>
            <a:spLocks noGrp="1"/>
          </p:cNvSpPr>
          <p:nvPr>
            <p:ph idx="1"/>
          </p:nvPr>
        </p:nvSpPr>
        <p:spPr/>
        <p:txBody>
          <a:bodyPr/>
          <a:lstStyle/>
          <a:p>
            <a:r>
              <a:rPr lang="en-US" dirty="0"/>
              <a:t>How free is open access?</a:t>
            </a:r>
            <a:endParaRPr lang="en-US" dirty="0" smtClean="0">
              <a:effectLst/>
            </a:endParaRPr>
          </a:p>
          <a:p>
            <a:r>
              <a:rPr lang="en-US" dirty="0"/>
              <a:t>For those textbooks that we are able to download "for free" online, is it okay to include them in the library catalogues of institutions? (</a:t>
            </a:r>
            <a:r>
              <a:rPr lang="en-US" dirty="0" err="1"/>
              <a:t>Wilhemina</a:t>
            </a:r>
            <a:r>
              <a:rPr lang="en-US" dirty="0"/>
              <a:t> </a:t>
            </a:r>
            <a:r>
              <a:rPr lang="en-US" dirty="0" err="1"/>
              <a:t>Ofori</a:t>
            </a:r>
            <a:r>
              <a:rPr lang="en-US" dirty="0"/>
              <a:t>)</a:t>
            </a:r>
            <a:endParaRPr lang="en-US" b="0" dirty="0" smtClean="0">
              <a:effectLst/>
            </a:endParaRPr>
          </a:p>
          <a:p>
            <a:r>
              <a:rPr lang="en-US" dirty="0" smtClean="0"/>
              <a:t>Spreading </a:t>
            </a:r>
            <a:r>
              <a:rPr lang="en-US" dirty="0"/>
              <a:t>the word about OA books and the benefits of OA to researchers - busting myths and persuading with a positive message. (Lucy Barnes</a:t>
            </a:r>
            <a:r>
              <a:rPr lang="en-US" dirty="0" smtClean="0"/>
              <a:t>)</a:t>
            </a:r>
            <a:endParaRPr lang="en-US" dirty="0"/>
          </a:p>
        </p:txBody>
      </p:sp>
    </p:spTree>
    <p:extLst>
      <p:ext uri="{BB962C8B-B14F-4D97-AF65-F5344CB8AC3E}">
        <p14:creationId xmlns:p14="http://schemas.microsoft.com/office/powerpoint/2010/main" val="38082737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eative Commons licenses - Creative Commons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016" y="0"/>
            <a:ext cx="8887968" cy="6858000"/>
          </a:xfrm>
          <a:prstGeom prst="rect">
            <a:avLst/>
          </a:prstGeom>
        </p:spPr>
      </p:pic>
      <p:sp>
        <p:nvSpPr>
          <p:cNvPr id="5" name="Rectangle 4"/>
          <p:cNvSpPr/>
          <p:nvPr/>
        </p:nvSpPr>
        <p:spPr>
          <a:xfrm>
            <a:off x="5245100" y="6488668"/>
            <a:ext cx="7264400" cy="369332"/>
          </a:xfrm>
          <a:prstGeom prst="rect">
            <a:avLst/>
          </a:prstGeom>
        </p:spPr>
        <p:txBody>
          <a:bodyPr wrap="square">
            <a:spAutoFit/>
          </a:bodyPr>
          <a:lstStyle/>
          <a:p>
            <a:r>
              <a:rPr lang="en-US" dirty="0" smtClean="0">
                <a:hlinkClick r:id="rId3"/>
              </a:rPr>
              <a:t>https://creativecommons.org/share-your-work/licensing-types-examples</a:t>
            </a:r>
            <a:r>
              <a:rPr lang="en-US" dirty="0" smtClean="0"/>
              <a:t> </a:t>
            </a:r>
            <a:endParaRPr lang="en-US" dirty="0"/>
          </a:p>
        </p:txBody>
      </p:sp>
    </p:spTree>
    <p:extLst>
      <p:ext uri="{BB962C8B-B14F-4D97-AF65-F5344CB8AC3E}">
        <p14:creationId xmlns:p14="http://schemas.microsoft.com/office/powerpoint/2010/main" val="7726706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 to engage students more in the open science </a:t>
            </a:r>
            <a:r>
              <a:rPr lang="en-US" dirty="0" err="1" smtClean="0"/>
              <a:t>endeavour</a:t>
            </a:r>
            <a:r>
              <a:rPr lang="en-US" dirty="0" smtClean="0"/>
              <a:t> (from the library's perspective and within the possible scope of action here)?</a:t>
            </a:r>
            <a:endParaRPr lang="en-US" dirty="0"/>
          </a:p>
        </p:txBody>
      </p:sp>
      <p:sp>
        <p:nvSpPr>
          <p:cNvPr id="5" name="Text Placeholder 4"/>
          <p:cNvSpPr>
            <a:spLocks noGrp="1"/>
          </p:cNvSpPr>
          <p:nvPr>
            <p:ph type="body" idx="1"/>
          </p:nvPr>
        </p:nvSpPr>
        <p:spPr/>
        <p:txBody>
          <a:bodyPr/>
          <a:lstStyle/>
          <a:p>
            <a:r>
              <a:rPr lang="en-US" dirty="0" smtClean="0"/>
              <a:t>(Lea Ferguson)</a:t>
            </a:r>
            <a:endParaRPr lang="en-US" dirty="0"/>
          </a:p>
        </p:txBody>
      </p:sp>
    </p:spTree>
    <p:extLst>
      <p:ext uri="{BB962C8B-B14F-4D97-AF65-F5344CB8AC3E}">
        <p14:creationId xmlns:p14="http://schemas.microsoft.com/office/powerpoint/2010/main" val="9010104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admap for Implementing Open Science Training Practices in Research Institutions | Zenodo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016" y="0"/>
            <a:ext cx="8887968" cy="6858000"/>
          </a:xfrm>
          <a:prstGeom prst="rect">
            <a:avLst/>
          </a:prstGeom>
        </p:spPr>
      </p:pic>
      <p:sp>
        <p:nvSpPr>
          <p:cNvPr id="5" name="Rectangle 4"/>
          <p:cNvSpPr/>
          <p:nvPr/>
        </p:nvSpPr>
        <p:spPr>
          <a:xfrm>
            <a:off x="1652017" y="6447631"/>
            <a:ext cx="7549663" cy="379656"/>
          </a:xfrm>
          <a:prstGeom prst="rect">
            <a:avLst/>
          </a:prstGeom>
        </p:spPr>
        <p:txBody>
          <a:bodyPr wrap="square">
            <a:spAutoFit/>
          </a:bodyPr>
          <a:lstStyle/>
          <a:p>
            <a:pPr defTabSz="609585" fontAlgn="base">
              <a:spcBef>
                <a:spcPct val="0"/>
              </a:spcBef>
              <a:spcAft>
                <a:spcPct val="0"/>
              </a:spcAft>
            </a:pPr>
            <a:r>
              <a:rPr lang="en-US" sz="1867" dirty="0">
                <a:solidFill>
                  <a:srgbClr val="545454"/>
                </a:solidFill>
                <a:latin typeface="Arial" charset="0"/>
                <a:hlinkClick r:id="rId3"/>
              </a:rPr>
              <a:t>https://zenodo.org/record/1209175#.</a:t>
            </a:r>
            <a:r>
              <a:rPr lang="en-US" sz="1867" dirty="0">
                <a:solidFill>
                  <a:srgbClr val="545454"/>
                </a:solidFill>
                <a:latin typeface="Arial" charset="0"/>
                <a:hlinkClick r:id="rId3"/>
              </a:rPr>
              <a:t>XaHIXWZS</a:t>
            </a:r>
            <a:r>
              <a:rPr lang="en-US" sz="1867" dirty="0">
                <a:solidFill>
                  <a:srgbClr val="545454"/>
                </a:solidFill>
                <a:latin typeface="Arial" charset="0"/>
              </a:rPr>
              <a:t> _</a:t>
            </a:r>
            <a:r>
              <a:rPr lang="en-US" sz="1867" dirty="0">
                <a:solidFill>
                  <a:srgbClr val="545454"/>
                </a:solidFill>
                <a:latin typeface="Arial" charset="0"/>
              </a:rPr>
              <a:t>cs</a:t>
            </a:r>
          </a:p>
        </p:txBody>
      </p:sp>
    </p:spTree>
    <p:extLst>
      <p:ext uri="{BB962C8B-B14F-4D97-AF65-F5344CB8AC3E}">
        <p14:creationId xmlns:p14="http://schemas.microsoft.com/office/powerpoint/2010/main" val="15678120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2560"/>
            <a:ext cx="10972800" cy="1320800"/>
          </a:xfrm>
        </p:spPr>
        <p:txBody>
          <a:bodyPr>
            <a:noAutofit/>
          </a:bodyPr>
          <a:lstStyle/>
          <a:p>
            <a:pPr algn="l"/>
            <a:r>
              <a:rPr lang="en-US" b="1" dirty="0"/>
              <a:t>Roadmap for Implementing Open Science Training </a:t>
            </a:r>
            <a:r>
              <a:rPr lang="en-US" b="1" dirty="0" smtClean="0"/>
              <a:t>Practices</a:t>
            </a:r>
            <a:endParaRPr lang="en-US" dirty="0"/>
          </a:p>
        </p:txBody>
      </p:sp>
      <p:sp>
        <p:nvSpPr>
          <p:cNvPr id="3" name="Content Placeholder 2"/>
          <p:cNvSpPr>
            <a:spLocks noGrp="1"/>
          </p:cNvSpPr>
          <p:nvPr>
            <p:ph idx="1"/>
          </p:nvPr>
        </p:nvSpPr>
        <p:spPr>
          <a:xfrm>
            <a:off x="609600" y="2193426"/>
            <a:ext cx="10972800" cy="4417484"/>
          </a:xfrm>
        </p:spPr>
        <p:txBody>
          <a:bodyPr/>
          <a:lstStyle/>
          <a:p>
            <a:pPr lvl="0"/>
            <a:r>
              <a:rPr lang="en-US" sz="3733" dirty="0"/>
              <a:t>Integrate open science content in researcher training by </a:t>
            </a:r>
            <a:r>
              <a:rPr lang="en-US" sz="3733" b="1" dirty="0"/>
              <a:t>embedding training modules focused on practical skills into ongoing educational </a:t>
            </a:r>
            <a:r>
              <a:rPr lang="en-US" sz="3733" b="1" dirty="0" err="1"/>
              <a:t>programmes</a:t>
            </a:r>
            <a:r>
              <a:rPr lang="en-US" sz="3733" b="1" dirty="0"/>
              <a:t> on a regular and standardized basis from as early as possible</a:t>
            </a:r>
            <a:r>
              <a:rPr lang="en-US" sz="3733" dirty="0"/>
              <a:t>. </a:t>
            </a:r>
          </a:p>
          <a:p>
            <a:pPr lvl="0"/>
            <a:r>
              <a:rPr lang="en-US" sz="3733" dirty="0"/>
              <a:t>Tailor open science resources to research disciplines. </a:t>
            </a:r>
          </a:p>
          <a:p>
            <a:pPr indent="0"/>
            <a:endParaRPr lang="en-US" dirty="0"/>
          </a:p>
        </p:txBody>
      </p:sp>
      <p:sp>
        <p:nvSpPr>
          <p:cNvPr id="5" name="Rectangle 1"/>
          <p:cNvSpPr>
            <a:spLocks noChangeArrowheads="1"/>
          </p:cNvSpPr>
          <p:nvPr/>
        </p:nvSpPr>
        <p:spPr bwMode="auto">
          <a:xfrm>
            <a:off x="8031983" y="6015417"/>
            <a:ext cx="382733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eaLnBrk="0" fontAlgn="base" hangingPunct="0">
              <a:spcBef>
                <a:spcPct val="0"/>
              </a:spcBef>
              <a:spcAft>
                <a:spcPct val="0"/>
              </a:spcAft>
            </a:pPr>
            <a:r>
              <a:rPr lang="en-US" altLang="en-US" sz="2400" dirty="0">
                <a:solidFill>
                  <a:srgbClr val="545454"/>
                </a:solidFill>
                <a:latin typeface="Arial" panose="020B0604020202020204" pitchFamily="34" charset="0"/>
                <a:cs typeface="Arial" panose="020B0604020202020204" pitchFamily="34" charset="0"/>
                <a:hlinkClick r:id="rId2"/>
              </a:rPr>
              <a:t>10.5281/zenodo.1209175</a:t>
            </a:r>
            <a:r>
              <a:rPr lang="en-US" altLang="en-US" sz="2400" b="1" dirty="0">
                <a:solidFill>
                  <a:srgbClr val="545454"/>
                </a:solidFill>
                <a:latin typeface="Arial" panose="020B0604020202020204" pitchFamily="34" charset="0"/>
                <a:cs typeface="Arial" panose="020B0604020202020204" pitchFamily="34" charset="0"/>
              </a:rPr>
              <a:t> </a:t>
            </a:r>
          </a:p>
          <a:p>
            <a:pPr eaLnBrk="0" fontAlgn="base" hangingPunct="0">
              <a:spcBef>
                <a:spcPct val="0"/>
              </a:spcBef>
              <a:spcAft>
                <a:spcPct val="0"/>
              </a:spcAft>
            </a:pPr>
            <a:endParaRPr lang="en-US" altLang="en-US" sz="2400" dirty="0">
              <a:solidFill>
                <a:srgbClr val="545454"/>
              </a:solidFill>
              <a:latin typeface="Arial" panose="020B0604020202020204" pitchFamily="34" charset="0"/>
            </a:endParaRPr>
          </a:p>
        </p:txBody>
      </p:sp>
    </p:spTree>
    <p:extLst>
      <p:ext uri="{BB962C8B-B14F-4D97-AF65-F5344CB8AC3E}">
        <p14:creationId xmlns:p14="http://schemas.microsoft.com/office/powerpoint/2010/main" val="31503270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9"/>
          <p:cNvSpPr txBox="1">
            <a:spLocks noGrp="1"/>
          </p:cNvSpPr>
          <p:nvPr>
            <p:ph type="title"/>
          </p:nvPr>
        </p:nvSpPr>
        <p:spPr>
          <a:xfrm>
            <a:off x="609600" y="453544"/>
            <a:ext cx="10972800" cy="1320800"/>
          </a:xfrm>
          <a:prstGeom prst="rect">
            <a:avLst/>
          </a:prstGeom>
        </p:spPr>
        <p:txBody>
          <a:bodyPr spcFirstLastPara="1" wrap="square" lIns="121900" tIns="60933" rIns="121900" bIns="60933" anchor="ctr" anchorCtr="0">
            <a:noAutofit/>
          </a:bodyPr>
          <a:lstStyle/>
          <a:p>
            <a:r>
              <a:rPr lang="en"/>
              <a:t>Hands-on &amp; interactive</a:t>
            </a:r>
            <a:endParaRPr/>
          </a:p>
        </p:txBody>
      </p:sp>
      <p:pic>
        <p:nvPicPr>
          <p:cNvPr id="510" name="Google Shape;510;p79"/>
          <p:cNvPicPr preferRelativeResize="0"/>
          <p:nvPr/>
        </p:nvPicPr>
        <p:blipFill>
          <a:blip r:embed="rId3">
            <a:alphaModFix/>
          </a:blip>
          <a:stretch>
            <a:fillRect/>
          </a:stretch>
        </p:blipFill>
        <p:spPr>
          <a:xfrm>
            <a:off x="2179267" y="1533634"/>
            <a:ext cx="7397748" cy="5324365"/>
          </a:xfrm>
          <a:prstGeom prst="rect">
            <a:avLst/>
          </a:prstGeom>
          <a:noFill/>
          <a:ln>
            <a:noFill/>
          </a:ln>
        </p:spPr>
      </p:pic>
    </p:spTree>
    <p:extLst>
      <p:ext uri="{BB962C8B-B14F-4D97-AF65-F5344CB8AC3E}">
        <p14:creationId xmlns:p14="http://schemas.microsoft.com/office/powerpoint/2010/main" val="27736005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87521"/>
            <a:ext cx="10972800" cy="1320800"/>
          </a:xfrm>
        </p:spPr>
        <p:txBody>
          <a:bodyPr>
            <a:noAutofit/>
          </a:bodyPr>
          <a:lstStyle/>
          <a:p>
            <a:pPr algn="l"/>
            <a:r>
              <a:rPr lang="en-US" b="1" dirty="0"/>
              <a:t>Roadmap for Implementing Open Science Training Practices </a:t>
            </a:r>
            <a:r>
              <a:rPr lang="en-US" b="1" dirty="0" smtClean="0"/>
              <a:t>(</a:t>
            </a:r>
            <a:r>
              <a:rPr lang="en-US" b="1" dirty="0"/>
              <a:t>2)</a:t>
            </a:r>
            <a:endParaRPr lang="en-US" dirty="0"/>
          </a:p>
        </p:txBody>
      </p:sp>
      <p:sp>
        <p:nvSpPr>
          <p:cNvPr id="3" name="Content Placeholder 2"/>
          <p:cNvSpPr>
            <a:spLocks noGrp="1"/>
          </p:cNvSpPr>
          <p:nvPr>
            <p:ph idx="1"/>
          </p:nvPr>
        </p:nvSpPr>
        <p:spPr>
          <a:xfrm>
            <a:off x="616299" y="2440517"/>
            <a:ext cx="10972800" cy="4417484"/>
          </a:xfrm>
        </p:spPr>
        <p:txBody>
          <a:bodyPr>
            <a:normAutofit/>
          </a:bodyPr>
          <a:lstStyle/>
          <a:p>
            <a:pPr lvl="0"/>
            <a:r>
              <a:rPr lang="en-US" sz="3733" b="1" dirty="0"/>
              <a:t>Support and promote open science skills acquisition</a:t>
            </a:r>
            <a:r>
              <a:rPr lang="en-US" sz="3733" dirty="0"/>
              <a:t>. The young generation of scientists and researchers is a major audience for training. Supervisors and researchers guide their mentees and are therefore an important target group to recognize the value of open science training, too</a:t>
            </a:r>
            <a:r>
              <a:rPr lang="en-US" sz="3733" dirty="0"/>
              <a:t>.</a:t>
            </a:r>
            <a:endParaRPr lang="en-US" sz="3733" dirty="0"/>
          </a:p>
        </p:txBody>
      </p:sp>
      <p:sp>
        <p:nvSpPr>
          <p:cNvPr id="5" name="Rectangle 1"/>
          <p:cNvSpPr>
            <a:spLocks noChangeArrowheads="1"/>
          </p:cNvSpPr>
          <p:nvPr/>
        </p:nvSpPr>
        <p:spPr bwMode="auto">
          <a:xfrm>
            <a:off x="1658445" y="6209886"/>
            <a:ext cx="382733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eaLnBrk="0" fontAlgn="base" hangingPunct="0">
              <a:spcBef>
                <a:spcPct val="0"/>
              </a:spcBef>
              <a:spcAft>
                <a:spcPct val="0"/>
              </a:spcAft>
            </a:pPr>
            <a:r>
              <a:rPr lang="en-US" altLang="en-US" sz="2400" dirty="0">
                <a:solidFill>
                  <a:srgbClr val="545454"/>
                </a:solidFill>
                <a:latin typeface="Arial" panose="020B0604020202020204" pitchFamily="34" charset="0"/>
                <a:cs typeface="Arial" panose="020B0604020202020204" pitchFamily="34" charset="0"/>
                <a:hlinkClick r:id="rId2"/>
              </a:rPr>
              <a:t>10.5281/zenodo.1209175</a:t>
            </a:r>
            <a:r>
              <a:rPr lang="en-US" altLang="en-US" sz="2400" b="1" dirty="0">
                <a:solidFill>
                  <a:srgbClr val="545454"/>
                </a:solidFill>
                <a:latin typeface="Arial" panose="020B0604020202020204" pitchFamily="34" charset="0"/>
                <a:cs typeface="Arial" panose="020B0604020202020204" pitchFamily="34" charset="0"/>
              </a:rPr>
              <a:t> </a:t>
            </a:r>
          </a:p>
          <a:p>
            <a:pPr eaLnBrk="0" fontAlgn="base" hangingPunct="0">
              <a:spcBef>
                <a:spcPct val="0"/>
              </a:spcBef>
              <a:spcAft>
                <a:spcPct val="0"/>
              </a:spcAft>
            </a:pPr>
            <a:endParaRPr lang="en-US" altLang="en-US" sz="2400" dirty="0">
              <a:solidFill>
                <a:srgbClr val="545454"/>
              </a:solidFill>
              <a:latin typeface="Arial" panose="020B0604020202020204" pitchFamily="34" charset="0"/>
            </a:endParaRPr>
          </a:p>
        </p:txBody>
      </p:sp>
    </p:spTree>
    <p:extLst>
      <p:ext uri="{BB962C8B-B14F-4D97-AF65-F5344CB8AC3E}">
        <p14:creationId xmlns:p14="http://schemas.microsoft.com/office/powerpoint/2010/main" val="1882778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rectory of Open Access Journals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016" y="0"/>
            <a:ext cx="8887968" cy="6858000"/>
          </a:xfrm>
          <a:prstGeom prst="rect">
            <a:avLst/>
          </a:prstGeom>
        </p:spPr>
      </p:pic>
    </p:spTree>
    <p:extLst>
      <p:ext uri="{BB962C8B-B14F-4D97-AF65-F5344CB8AC3E}">
        <p14:creationId xmlns:p14="http://schemas.microsoft.com/office/powerpoint/2010/main" val="25088209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a:t>Roadmap for Implementing Open Science Training Practices </a:t>
            </a:r>
            <a:r>
              <a:rPr lang="en-US" b="1" dirty="0" smtClean="0"/>
              <a:t>(3</a:t>
            </a:r>
            <a:r>
              <a:rPr lang="en-US" b="1" dirty="0"/>
              <a:t>)</a:t>
            </a:r>
            <a:endParaRPr lang="en-US" dirty="0"/>
          </a:p>
        </p:txBody>
      </p:sp>
      <p:sp>
        <p:nvSpPr>
          <p:cNvPr id="3" name="Content Placeholder 2"/>
          <p:cNvSpPr>
            <a:spLocks noGrp="1"/>
          </p:cNvSpPr>
          <p:nvPr>
            <p:ph idx="1"/>
          </p:nvPr>
        </p:nvSpPr>
        <p:spPr/>
        <p:txBody>
          <a:bodyPr>
            <a:normAutofit/>
          </a:bodyPr>
          <a:lstStyle/>
          <a:p>
            <a:pPr lvl="0"/>
            <a:r>
              <a:rPr lang="en-US" sz="3733" b="1" dirty="0"/>
              <a:t>Recognize </a:t>
            </a:r>
            <a:r>
              <a:rPr lang="en-US" sz="3733" b="1" dirty="0"/>
              <a:t>and reward open science skills. </a:t>
            </a:r>
            <a:r>
              <a:rPr lang="en-US" dirty="0"/>
              <a:t>Students and researchers are more likely to make an effort to gain skills if these are deemed relevant for their career progression. Stakeholders across the research lifecycle should reward early career researchers by including open science practices in evaluation processes and awarding efforts with credits or other formal certificates</a:t>
            </a:r>
            <a:r>
              <a:rPr lang="en-US" dirty="0" smtClean="0"/>
              <a:t>.</a:t>
            </a:r>
            <a:endParaRPr lang="en-US" dirty="0"/>
          </a:p>
        </p:txBody>
      </p:sp>
      <p:sp>
        <p:nvSpPr>
          <p:cNvPr id="5" name="Rectangle 1"/>
          <p:cNvSpPr>
            <a:spLocks noChangeArrowheads="1"/>
          </p:cNvSpPr>
          <p:nvPr/>
        </p:nvSpPr>
        <p:spPr bwMode="auto">
          <a:xfrm>
            <a:off x="1627833" y="6213686"/>
            <a:ext cx="382733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eaLnBrk="0" fontAlgn="base" hangingPunct="0">
              <a:spcBef>
                <a:spcPct val="0"/>
              </a:spcBef>
              <a:spcAft>
                <a:spcPct val="0"/>
              </a:spcAft>
            </a:pPr>
            <a:r>
              <a:rPr lang="en-US" altLang="en-US" sz="2400" dirty="0">
                <a:solidFill>
                  <a:srgbClr val="545454"/>
                </a:solidFill>
                <a:latin typeface="Arial" panose="020B0604020202020204" pitchFamily="34" charset="0"/>
                <a:cs typeface="Arial" panose="020B0604020202020204" pitchFamily="34" charset="0"/>
                <a:hlinkClick r:id="rId2"/>
              </a:rPr>
              <a:t>10.5281/zenodo.1209175</a:t>
            </a:r>
            <a:r>
              <a:rPr lang="en-US" altLang="en-US" sz="2400" b="1" dirty="0">
                <a:solidFill>
                  <a:srgbClr val="545454"/>
                </a:solidFill>
                <a:latin typeface="Arial" panose="020B0604020202020204" pitchFamily="34" charset="0"/>
                <a:cs typeface="Arial" panose="020B0604020202020204" pitchFamily="34" charset="0"/>
              </a:rPr>
              <a:t> </a:t>
            </a:r>
          </a:p>
          <a:p>
            <a:pPr eaLnBrk="0" fontAlgn="base" hangingPunct="0">
              <a:spcBef>
                <a:spcPct val="0"/>
              </a:spcBef>
              <a:spcAft>
                <a:spcPct val="0"/>
              </a:spcAft>
            </a:pPr>
            <a:endParaRPr lang="en-US" altLang="en-US" sz="2400" dirty="0">
              <a:solidFill>
                <a:srgbClr val="545454"/>
              </a:solidFill>
              <a:latin typeface="Arial" panose="020B0604020202020204" pitchFamily="34" charset="0"/>
            </a:endParaRPr>
          </a:p>
        </p:txBody>
      </p:sp>
    </p:spTree>
    <p:extLst>
      <p:ext uri="{BB962C8B-B14F-4D97-AF65-F5344CB8AC3E}">
        <p14:creationId xmlns:p14="http://schemas.microsoft.com/office/powerpoint/2010/main" val="37542844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From a public library system, how do we best deal with issues to do with OA? What value can we add to this?</a:t>
            </a:r>
            <a:endParaRPr lang="en-US" dirty="0"/>
          </a:p>
        </p:txBody>
      </p:sp>
      <p:sp>
        <p:nvSpPr>
          <p:cNvPr id="5" name="Text Placeholder 4"/>
          <p:cNvSpPr>
            <a:spLocks noGrp="1"/>
          </p:cNvSpPr>
          <p:nvPr>
            <p:ph type="body" idx="1"/>
          </p:nvPr>
        </p:nvSpPr>
        <p:spPr/>
        <p:txBody>
          <a:bodyPr/>
          <a:lstStyle/>
          <a:p>
            <a:r>
              <a:rPr lang="en-US" dirty="0" smtClean="0"/>
              <a:t>(Sharon </a:t>
            </a:r>
            <a:r>
              <a:rPr lang="en-US" dirty="0" err="1" smtClean="0"/>
              <a:t>Munshya</a:t>
            </a:r>
            <a:r>
              <a:rPr lang="en-US" dirty="0" smtClean="0"/>
              <a:t>)</a:t>
            </a:r>
            <a:endParaRPr lang="en-US" dirty="0"/>
          </a:p>
        </p:txBody>
      </p:sp>
    </p:spTree>
    <p:extLst>
      <p:ext uri="{BB962C8B-B14F-4D97-AF65-F5344CB8AC3E}">
        <p14:creationId xmlns:p14="http://schemas.microsoft.com/office/powerpoint/2010/main" val="28202742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t The Research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016" y="0"/>
            <a:ext cx="8887968" cy="6858000"/>
          </a:xfrm>
          <a:prstGeom prst="rect">
            <a:avLst/>
          </a:prstGeom>
        </p:spPr>
      </p:pic>
      <p:sp>
        <p:nvSpPr>
          <p:cNvPr id="5" name="Rectangle 4"/>
          <p:cNvSpPr/>
          <p:nvPr/>
        </p:nvSpPr>
        <p:spPr>
          <a:xfrm>
            <a:off x="5067362" y="6241534"/>
            <a:ext cx="2692275" cy="369332"/>
          </a:xfrm>
          <a:prstGeom prst="rect">
            <a:avLst/>
          </a:prstGeom>
        </p:spPr>
        <p:txBody>
          <a:bodyPr wrap="none">
            <a:spAutoFit/>
          </a:bodyPr>
          <a:lstStyle/>
          <a:p>
            <a:r>
              <a:rPr lang="en-US" dirty="0" smtClean="0">
                <a:hlinkClick r:id="rId3"/>
              </a:rPr>
              <a:t>http://gettheresearch.org</a:t>
            </a:r>
            <a:r>
              <a:rPr lang="en-US" dirty="0" smtClean="0"/>
              <a:t> </a:t>
            </a:r>
            <a:endParaRPr lang="en-US" dirty="0"/>
          </a:p>
        </p:txBody>
      </p:sp>
    </p:spTree>
    <p:extLst>
      <p:ext uri="{BB962C8B-B14F-4D97-AF65-F5344CB8AC3E}">
        <p14:creationId xmlns:p14="http://schemas.microsoft.com/office/powerpoint/2010/main" val="8829675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t The Research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016" y="0"/>
            <a:ext cx="8887968" cy="6858000"/>
          </a:xfrm>
          <a:prstGeom prst="rect">
            <a:avLst/>
          </a:prstGeom>
        </p:spPr>
      </p:pic>
    </p:spTree>
    <p:extLst>
      <p:ext uri="{BB962C8B-B14F-4D97-AF65-F5344CB8AC3E}">
        <p14:creationId xmlns:p14="http://schemas.microsoft.com/office/powerpoint/2010/main" val="22294517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t The Research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016" y="0"/>
            <a:ext cx="8887968" cy="6858000"/>
          </a:xfrm>
          <a:prstGeom prst="rect">
            <a:avLst/>
          </a:prstGeom>
        </p:spPr>
      </p:pic>
    </p:spTree>
    <p:extLst>
      <p:ext uri="{BB962C8B-B14F-4D97-AF65-F5344CB8AC3E}">
        <p14:creationId xmlns:p14="http://schemas.microsoft.com/office/powerpoint/2010/main" val="42374554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questions</a:t>
            </a:r>
            <a:endParaRPr lang="en-US" b="1" dirty="0"/>
          </a:p>
        </p:txBody>
      </p:sp>
      <p:sp>
        <p:nvSpPr>
          <p:cNvPr id="3" name="Content Placeholder 2"/>
          <p:cNvSpPr>
            <a:spLocks noGrp="1"/>
          </p:cNvSpPr>
          <p:nvPr>
            <p:ph idx="1"/>
          </p:nvPr>
        </p:nvSpPr>
        <p:spPr/>
        <p:txBody>
          <a:bodyPr>
            <a:normAutofit/>
          </a:bodyPr>
          <a:lstStyle/>
          <a:p>
            <a:r>
              <a:rPr lang="en-US" dirty="0"/>
              <a:t>Building open access institutional repository (KAKPO ADJOH HORTENSE ÉPSE OUATTARA)</a:t>
            </a:r>
            <a:endParaRPr lang="en-US" b="0" dirty="0" smtClean="0">
              <a:effectLst/>
            </a:endParaRPr>
          </a:p>
          <a:p>
            <a:r>
              <a:rPr lang="en-US" dirty="0" smtClean="0"/>
              <a:t>How to involve policy makers (</a:t>
            </a:r>
            <a:r>
              <a:rPr lang="en-US" dirty="0" err="1" smtClean="0"/>
              <a:t>Souleymane</a:t>
            </a:r>
            <a:r>
              <a:rPr lang="en-US" dirty="0" smtClean="0"/>
              <a:t> </a:t>
            </a:r>
            <a:r>
              <a:rPr lang="en-US" dirty="0" err="1" smtClean="0"/>
              <a:t>Sogoba</a:t>
            </a:r>
            <a:r>
              <a:rPr lang="en-US" dirty="0" smtClean="0"/>
              <a:t>)</a:t>
            </a:r>
            <a:endParaRPr lang="en-US" b="0" dirty="0" smtClean="0">
              <a:effectLst/>
            </a:endParaRPr>
          </a:p>
          <a:p>
            <a:r>
              <a:rPr lang="en-US" dirty="0" smtClean="0"/>
              <a:t>OA </a:t>
            </a:r>
            <a:r>
              <a:rPr lang="en-US" dirty="0"/>
              <a:t>in Africa (Khaled </a:t>
            </a:r>
            <a:r>
              <a:rPr lang="en-US" dirty="0" err="1"/>
              <a:t>Mettai</a:t>
            </a:r>
            <a:r>
              <a:rPr lang="en-US" dirty="0"/>
              <a:t>)</a:t>
            </a:r>
            <a:endParaRPr lang="en-US" b="0" dirty="0" smtClean="0">
              <a:effectLst/>
            </a:endParaRPr>
          </a:p>
          <a:p>
            <a:r>
              <a:rPr lang="en-US" dirty="0" smtClean="0"/>
              <a:t>Link </a:t>
            </a:r>
            <a:r>
              <a:rPr lang="en-US" dirty="0"/>
              <a:t>between open access and social justice (</a:t>
            </a:r>
            <a:r>
              <a:rPr lang="en-US" dirty="0" err="1"/>
              <a:t>Nkem</a:t>
            </a:r>
            <a:r>
              <a:rPr lang="en-US" dirty="0"/>
              <a:t> </a:t>
            </a:r>
            <a:r>
              <a:rPr lang="en-US" dirty="0" err="1"/>
              <a:t>Osuigwe</a:t>
            </a:r>
            <a:r>
              <a:rPr lang="en-US" dirty="0"/>
              <a:t>)</a:t>
            </a:r>
            <a:endParaRPr lang="en-US" b="0" dirty="0" smtClean="0">
              <a:effectLst/>
            </a:endParaRPr>
          </a:p>
          <a:p>
            <a:r>
              <a:rPr lang="en-US" dirty="0" smtClean="0"/>
              <a:t>Why </a:t>
            </a:r>
            <a:r>
              <a:rPr lang="en-US" dirty="0"/>
              <a:t>don't some lecturers bother to do research? (</a:t>
            </a:r>
            <a:r>
              <a:rPr lang="en-US" dirty="0" err="1"/>
              <a:t>Izaruku</a:t>
            </a:r>
            <a:r>
              <a:rPr lang="en-US" dirty="0"/>
              <a:t> Ronald)</a:t>
            </a:r>
            <a:endParaRPr lang="en-US" b="0" dirty="0" smtClean="0">
              <a:effectLst/>
            </a:endParaRPr>
          </a:p>
          <a:p>
            <a:r>
              <a:rPr lang="en-US" dirty="0" smtClean="0"/>
              <a:t>How </a:t>
            </a:r>
            <a:r>
              <a:rPr lang="en-US" dirty="0"/>
              <a:t>to convince my colleagues to write and submit their papers in journals? (Elizabeth </a:t>
            </a:r>
            <a:r>
              <a:rPr lang="en-US" dirty="0" err="1"/>
              <a:t>Bitegela</a:t>
            </a:r>
            <a:r>
              <a:rPr lang="en-US" dirty="0" smtClean="0"/>
              <a:t>)</a:t>
            </a:r>
            <a:endParaRPr lang="en-US" dirty="0"/>
          </a:p>
        </p:txBody>
      </p:sp>
    </p:spTree>
    <p:extLst>
      <p:ext uri="{BB962C8B-B14F-4D97-AF65-F5344CB8AC3E}">
        <p14:creationId xmlns:p14="http://schemas.microsoft.com/office/powerpoint/2010/main" val="17395421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95672"/>
            <a:ext cx="9144000" cy="5466656"/>
          </a:xfrm>
          <a:prstGeom prst="rect">
            <a:avLst/>
          </a:prstGeom>
        </p:spPr>
      </p:pic>
    </p:spTree>
    <p:extLst>
      <p:ext uri="{BB962C8B-B14F-4D97-AF65-F5344CB8AC3E}">
        <p14:creationId xmlns:p14="http://schemas.microsoft.com/office/powerpoint/2010/main" val="3893204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95672"/>
            <a:ext cx="9144000" cy="5466656"/>
          </a:xfrm>
          <a:prstGeom prst="rect">
            <a:avLst/>
          </a:prstGeom>
        </p:spPr>
      </p:pic>
    </p:spTree>
    <p:extLst>
      <p:ext uri="{BB962C8B-B14F-4D97-AF65-F5344CB8AC3E}">
        <p14:creationId xmlns:p14="http://schemas.microsoft.com/office/powerpoint/2010/main" val="140236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Limited content or submissions and poor research environments </a:t>
            </a:r>
          </a:p>
        </p:txBody>
      </p:sp>
      <p:sp>
        <p:nvSpPr>
          <p:cNvPr id="3" name="Content Placeholder 2"/>
          <p:cNvSpPr>
            <a:spLocks noGrp="1"/>
          </p:cNvSpPr>
          <p:nvPr>
            <p:ph idx="1"/>
          </p:nvPr>
        </p:nvSpPr>
        <p:spPr/>
        <p:txBody>
          <a:bodyPr>
            <a:normAutofit lnSpcReduction="10000"/>
          </a:bodyPr>
          <a:lstStyle/>
          <a:p>
            <a:pPr marL="0" indent="0">
              <a:buNone/>
            </a:pPr>
            <a:r>
              <a:rPr lang="en-US" dirty="0" smtClean="0"/>
              <a:t>“</a:t>
            </a:r>
            <a:r>
              <a:rPr lang="en-US" dirty="0"/>
              <a:t>The indifference of researchers submitting their work to the repository and prefer to submit it to other academic social media platforms such as </a:t>
            </a:r>
            <a:r>
              <a:rPr lang="en-US" dirty="0" err="1"/>
              <a:t>ResearchGate</a:t>
            </a:r>
            <a:r>
              <a:rPr lang="en-US" dirty="0"/>
              <a:t> and Academia is still a problem. The poor research ecosystems which cannot fund, monitor, collect easily, plan for dissemination of research in our institutions are a fundamental problem. It was difficult for several librarians when some researchers told them that the institutions did not fund their research; so they couldn’t feel the motivation to submit it to the institutional repository. From this, however, most institutions have focused on submitting electronic theses and dissertations (ETDs</a:t>
            </a:r>
            <a:r>
              <a:rPr lang="en-US" dirty="0" smtClean="0"/>
              <a:t>).” David </a:t>
            </a:r>
            <a:r>
              <a:rPr lang="en-US" dirty="0" err="1" smtClean="0"/>
              <a:t>Bukenya</a:t>
            </a:r>
            <a:r>
              <a:rPr lang="en-US" dirty="0" smtClean="0"/>
              <a:t>, UCU about “OA </a:t>
            </a:r>
            <a:r>
              <a:rPr lang="en-US" dirty="0"/>
              <a:t>policy development in </a:t>
            </a:r>
            <a:r>
              <a:rPr lang="en-US" dirty="0" smtClean="0"/>
              <a:t>Uganda to </a:t>
            </a:r>
            <a:r>
              <a:rPr lang="en-US" dirty="0"/>
              <a:t>make more digital content </a:t>
            </a:r>
            <a:r>
              <a:rPr lang="en-US" dirty="0" smtClean="0"/>
              <a:t>available” project</a:t>
            </a:r>
            <a:endParaRPr lang="en-US" dirty="0"/>
          </a:p>
        </p:txBody>
      </p:sp>
    </p:spTree>
    <p:extLst>
      <p:ext uri="{BB962C8B-B14F-4D97-AF65-F5344CB8AC3E}">
        <p14:creationId xmlns:p14="http://schemas.microsoft.com/office/powerpoint/2010/main" val="33381417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 - LIBSENSE - WACREN Spaces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416" y="0"/>
            <a:ext cx="8887968" cy="6858000"/>
          </a:xfrm>
          <a:prstGeom prst="rect">
            <a:avLst/>
          </a:prstGeom>
        </p:spPr>
      </p:pic>
      <p:sp>
        <p:nvSpPr>
          <p:cNvPr id="3" name="Rectangle 2"/>
          <p:cNvSpPr/>
          <p:nvPr/>
        </p:nvSpPr>
        <p:spPr>
          <a:xfrm>
            <a:off x="2302658" y="6488668"/>
            <a:ext cx="4382033" cy="369332"/>
          </a:xfrm>
          <a:prstGeom prst="rect">
            <a:avLst/>
          </a:prstGeom>
        </p:spPr>
        <p:txBody>
          <a:bodyPr wrap="none">
            <a:spAutoFit/>
          </a:bodyPr>
          <a:lstStyle/>
          <a:p>
            <a:r>
              <a:rPr lang="en-US" dirty="0">
                <a:hlinkClick r:id="rId3"/>
              </a:rPr>
              <a:t>https://</a:t>
            </a:r>
            <a:r>
              <a:rPr lang="en-US" dirty="0" smtClean="0">
                <a:hlinkClick r:id="rId3"/>
              </a:rPr>
              <a:t>spaces.wacren.net/display/LIBSENSE</a:t>
            </a:r>
            <a:r>
              <a:rPr lang="en-US" dirty="0" smtClean="0"/>
              <a:t> </a:t>
            </a:r>
            <a:endParaRPr lang="en-US" dirty="0"/>
          </a:p>
        </p:txBody>
      </p:sp>
    </p:spTree>
    <p:extLst>
      <p:ext uri="{BB962C8B-B14F-4D97-AF65-F5344CB8AC3E}">
        <p14:creationId xmlns:p14="http://schemas.microsoft.com/office/powerpoint/2010/main" val="4222937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questions - </a:t>
            </a:r>
            <a:r>
              <a:rPr lang="en-US" b="1" dirty="0"/>
              <a:t>How to convince </a:t>
            </a:r>
            <a:r>
              <a:rPr lang="en-US" b="1" dirty="0" smtClean="0"/>
              <a:t>researchers</a:t>
            </a:r>
            <a:endParaRPr lang="en-US" b="1" dirty="0"/>
          </a:p>
        </p:txBody>
      </p:sp>
      <p:sp>
        <p:nvSpPr>
          <p:cNvPr id="3" name="Content Placeholder 2"/>
          <p:cNvSpPr>
            <a:spLocks noGrp="1"/>
          </p:cNvSpPr>
          <p:nvPr>
            <p:ph idx="1"/>
          </p:nvPr>
        </p:nvSpPr>
        <p:spPr/>
        <p:txBody>
          <a:bodyPr>
            <a:normAutofit lnSpcReduction="10000"/>
          </a:bodyPr>
          <a:lstStyle/>
          <a:p>
            <a:r>
              <a:rPr lang="en-US" dirty="0"/>
              <a:t>How to convince our researchers that submission of their work to repositories and open access journals is important for their reputation and visibility? (</a:t>
            </a:r>
            <a:r>
              <a:rPr lang="en-US" dirty="0" err="1"/>
              <a:t>Rachid</a:t>
            </a:r>
            <a:r>
              <a:rPr lang="en-US" dirty="0"/>
              <a:t> </a:t>
            </a:r>
            <a:r>
              <a:rPr lang="en-US" dirty="0" err="1"/>
              <a:t>Ayssi</a:t>
            </a:r>
            <a:r>
              <a:rPr lang="en-US" dirty="0" smtClean="0"/>
              <a:t>)</a:t>
            </a:r>
          </a:p>
          <a:p>
            <a:r>
              <a:rPr lang="en-US" dirty="0"/>
              <a:t>Talking about open access and publishing with members of the faculty (</a:t>
            </a:r>
            <a:r>
              <a:rPr lang="en-US" dirty="0" err="1"/>
              <a:t>Deogratus</a:t>
            </a:r>
            <a:r>
              <a:rPr lang="en-US" dirty="0"/>
              <a:t> Daniel</a:t>
            </a:r>
            <a:r>
              <a:rPr lang="en-US" dirty="0" smtClean="0"/>
              <a:t>)</a:t>
            </a:r>
          </a:p>
          <a:p>
            <a:r>
              <a:rPr lang="en-US" dirty="0"/>
              <a:t>Benefit of publishing on Open access (</a:t>
            </a:r>
            <a:r>
              <a:rPr lang="en-US" dirty="0" err="1"/>
              <a:t>Amedeus</a:t>
            </a:r>
            <a:r>
              <a:rPr lang="en-US" dirty="0"/>
              <a:t> </a:t>
            </a:r>
            <a:r>
              <a:rPr lang="en-US" dirty="0" err="1"/>
              <a:t>Maro</a:t>
            </a:r>
            <a:r>
              <a:rPr lang="en-US" dirty="0"/>
              <a:t>) </a:t>
            </a:r>
            <a:endParaRPr lang="en-US" dirty="0" smtClean="0"/>
          </a:p>
          <a:p>
            <a:r>
              <a:rPr lang="en-US" dirty="0" smtClean="0"/>
              <a:t>How </a:t>
            </a:r>
            <a:r>
              <a:rPr lang="en-US" dirty="0"/>
              <a:t>to convince authors about open access (</a:t>
            </a:r>
            <a:r>
              <a:rPr lang="en-US" dirty="0" err="1"/>
              <a:t>Aminath</a:t>
            </a:r>
            <a:r>
              <a:rPr lang="en-US" dirty="0"/>
              <a:t> </a:t>
            </a:r>
            <a:r>
              <a:rPr lang="en-US" dirty="0" err="1"/>
              <a:t>Shiuna</a:t>
            </a:r>
            <a:r>
              <a:rPr lang="en-US" dirty="0"/>
              <a:t>) </a:t>
            </a:r>
            <a:endParaRPr lang="en-US" dirty="0" smtClean="0"/>
          </a:p>
          <a:p>
            <a:r>
              <a:rPr lang="en-US" dirty="0" smtClean="0"/>
              <a:t>What </a:t>
            </a:r>
            <a:r>
              <a:rPr lang="en-US" dirty="0"/>
              <a:t>are the many ways to encourage authors to embrace publishing in open access outlets? (Michael-</a:t>
            </a:r>
            <a:r>
              <a:rPr lang="en-US" dirty="0" err="1"/>
              <a:t>Onuoha</a:t>
            </a:r>
            <a:r>
              <a:rPr lang="en-US" dirty="0"/>
              <a:t> Happiness) </a:t>
            </a:r>
            <a:endParaRPr lang="en-US" dirty="0" smtClean="0"/>
          </a:p>
          <a:p>
            <a:r>
              <a:rPr lang="en-US" dirty="0" smtClean="0"/>
              <a:t>How </a:t>
            </a:r>
            <a:r>
              <a:rPr lang="en-US" dirty="0"/>
              <a:t>to convince faculty on the benefits of OA (Abigail </a:t>
            </a:r>
            <a:r>
              <a:rPr lang="en-US" dirty="0" err="1"/>
              <a:t>Samunyanga</a:t>
            </a:r>
            <a:r>
              <a:rPr lang="en-US" dirty="0"/>
              <a:t>)</a:t>
            </a:r>
          </a:p>
        </p:txBody>
      </p:sp>
    </p:spTree>
    <p:extLst>
      <p:ext uri="{BB962C8B-B14F-4D97-AF65-F5344CB8AC3E}">
        <p14:creationId xmlns:p14="http://schemas.microsoft.com/office/powerpoint/2010/main" val="2125907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 to convince scholars to participate in open science and open access? Or rather, how to motivate those seeking financial reward with their research output?</a:t>
            </a:r>
            <a:endParaRPr lang="en-US" dirty="0"/>
          </a:p>
        </p:txBody>
      </p:sp>
      <p:sp>
        <p:nvSpPr>
          <p:cNvPr id="5" name="Text Placeholder 4"/>
          <p:cNvSpPr>
            <a:spLocks noGrp="1"/>
          </p:cNvSpPr>
          <p:nvPr>
            <p:ph type="body" idx="1"/>
          </p:nvPr>
        </p:nvSpPr>
        <p:spPr/>
        <p:txBody>
          <a:bodyPr/>
          <a:lstStyle/>
          <a:p>
            <a:r>
              <a:rPr lang="en-US" dirty="0" smtClean="0"/>
              <a:t>(Lea Ferguson)</a:t>
            </a:r>
            <a:endParaRPr lang="en-US" b="0" dirty="0" smtClean="0">
              <a:effectLst/>
            </a:endParaRPr>
          </a:p>
          <a:p>
            <a:endParaRPr lang="en-US" dirty="0"/>
          </a:p>
        </p:txBody>
      </p:sp>
    </p:spTree>
    <p:extLst>
      <p:ext uri="{BB962C8B-B14F-4D97-AF65-F5344CB8AC3E}">
        <p14:creationId xmlns:p14="http://schemas.microsoft.com/office/powerpoint/2010/main" val="311040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textualizing Openness: Situating Open Science | IDRC - International Development Research Centre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916" y="0"/>
            <a:ext cx="8887968" cy="6858000"/>
          </a:xfrm>
          <a:prstGeom prst="rect">
            <a:avLst/>
          </a:prstGeom>
        </p:spPr>
      </p:pic>
      <p:sp>
        <p:nvSpPr>
          <p:cNvPr id="5" name="Rectangle 4"/>
          <p:cNvSpPr/>
          <p:nvPr/>
        </p:nvSpPr>
        <p:spPr>
          <a:xfrm>
            <a:off x="2387600" y="2737535"/>
            <a:ext cx="7594600" cy="369332"/>
          </a:xfrm>
          <a:prstGeom prst="rect">
            <a:avLst/>
          </a:prstGeom>
        </p:spPr>
        <p:txBody>
          <a:bodyPr wrap="square">
            <a:spAutoFit/>
          </a:bodyPr>
          <a:lstStyle/>
          <a:p>
            <a:r>
              <a:rPr lang="en-US" dirty="0" smtClean="0">
                <a:hlinkClick r:id="rId3"/>
              </a:rPr>
              <a:t>https://www.idrc.ca/en/book/contextualizing-openness-situating-open-science</a:t>
            </a:r>
            <a:r>
              <a:rPr lang="en-US" dirty="0" smtClean="0"/>
              <a:t> </a:t>
            </a:r>
            <a:endParaRPr lang="en-US" dirty="0"/>
          </a:p>
        </p:txBody>
      </p:sp>
    </p:spTree>
    <p:extLst>
      <p:ext uri="{BB962C8B-B14F-4D97-AF65-F5344CB8AC3E}">
        <p14:creationId xmlns:p14="http://schemas.microsoft.com/office/powerpoint/2010/main" val="3251488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826" y="0"/>
            <a:ext cx="5656348" cy="6858000"/>
          </a:xfrm>
          <a:prstGeom prst="rect">
            <a:avLst/>
          </a:prstGeom>
        </p:spPr>
      </p:pic>
    </p:spTree>
    <p:extLst>
      <p:ext uri="{BB962C8B-B14F-4D97-AF65-F5344CB8AC3E}">
        <p14:creationId xmlns:p14="http://schemas.microsoft.com/office/powerpoint/2010/main" val="3327299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U_online_basis_19-03">
  <a:themeElements>
    <a:clrScheme name="Aangepast 7">
      <a:dk1>
        <a:srgbClr val="545454"/>
      </a:dk1>
      <a:lt1>
        <a:sysClr val="window" lastClr="FFFFFF"/>
      </a:lt1>
      <a:dk2>
        <a:srgbClr val="002B60"/>
      </a:dk2>
      <a:lt2>
        <a:srgbClr val="F0F0F0"/>
      </a:lt2>
      <a:accent1>
        <a:srgbClr val="A10058"/>
      </a:accent1>
      <a:accent2>
        <a:srgbClr val="66B010"/>
      </a:accent2>
      <a:accent3>
        <a:srgbClr val="ED9E0F"/>
      </a:accent3>
      <a:accent4>
        <a:srgbClr val="00A6D6"/>
      </a:accent4>
      <a:accent5>
        <a:srgbClr val="64C8E4"/>
      </a:accent5>
      <a:accent6>
        <a:srgbClr val="F2601C"/>
      </a:accent6>
      <a:hlink>
        <a:srgbClr val="4C1D7C"/>
      </a:hlink>
      <a:folHlink>
        <a:srgbClr val="00404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U_online_basis_19-03">
  <a:themeElements>
    <a:clrScheme name="Aangepast 7">
      <a:dk1>
        <a:srgbClr val="545454"/>
      </a:dk1>
      <a:lt1>
        <a:srgbClr val="FFFFFF"/>
      </a:lt1>
      <a:dk2>
        <a:srgbClr val="002B60"/>
      </a:dk2>
      <a:lt2>
        <a:srgbClr val="F0F0F0"/>
      </a:lt2>
      <a:accent1>
        <a:srgbClr val="A10058"/>
      </a:accent1>
      <a:accent2>
        <a:srgbClr val="66B010"/>
      </a:accent2>
      <a:accent3>
        <a:srgbClr val="ED9E0F"/>
      </a:accent3>
      <a:accent4>
        <a:srgbClr val="00A6D6"/>
      </a:accent4>
      <a:accent5>
        <a:srgbClr val="64C8E4"/>
      </a:accent5>
      <a:accent6>
        <a:srgbClr val="F2601C"/>
      </a:accent6>
      <a:hlink>
        <a:srgbClr val="4C1D7C"/>
      </a:hlink>
      <a:folHlink>
        <a:srgbClr val="0040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1985</Words>
  <Application>Microsoft Office PowerPoint</Application>
  <PresentationFormat>Widescreen</PresentationFormat>
  <Paragraphs>123</Paragraphs>
  <Slides>59</Slides>
  <Notes>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59</vt:i4>
      </vt:variant>
    </vt:vector>
  </HeadingPairs>
  <TitlesOfParts>
    <vt:vector size="68" baseType="lpstr">
      <vt:lpstr>Arial</vt:lpstr>
      <vt:lpstr>Calibri</vt:lpstr>
      <vt:lpstr>Calibri Light</vt:lpstr>
      <vt:lpstr>Helvetica</vt:lpstr>
      <vt:lpstr>Trebuchet MS</vt:lpstr>
      <vt:lpstr>Office Theme</vt:lpstr>
      <vt:lpstr>Simple Light</vt:lpstr>
      <vt:lpstr>TU_online_basis_19-03</vt:lpstr>
      <vt:lpstr>1_TU_online_basis_19-03</vt:lpstr>
      <vt:lpstr>How to talk to your faculty about open access</vt:lpstr>
      <vt:lpstr>APCs and OA</vt:lpstr>
      <vt:lpstr>PowerPoint Presentation</vt:lpstr>
      <vt:lpstr>Over 70% of the journals listed by the DOAJ do not charge Article Processing Charges (APCs)</vt:lpstr>
      <vt:lpstr>PowerPoint Presentation</vt:lpstr>
      <vt:lpstr>Your questions - How to convince researchers</vt:lpstr>
      <vt:lpstr>How to convince scholars to participate in open science and open access? Or rather, how to motivate those seeking financial reward with their research output?</vt:lpstr>
      <vt:lpstr>PowerPoint Presentation</vt:lpstr>
      <vt:lpstr>PowerPoint Presentation</vt:lpstr>
      <vt:lpstr>Harmonization of Open Science and Commercialization in Research Partnerships in Kenya </vt:lpstr>
      <vt:lpstr>Harmonization of Open Science and Commercialization in Research Partnerships in Kenya (2) </vt:lpstr>
      <vt:lpstr>PowerPoint Presentation</vt:lpstr>
      <vt:lpstr>PowerPoint Presentation</vt:lpstr>
      <vt:lpstr>Your questions - How to convince communities/researchers</vt:lpstr>
      <vt:lpstr>OA repository project at Cheikh Anta Diop University of Dakar (UCAD)</vt:lpstr>
      <vt:lpstr>Your questions - How to convince authors to publish under free license?</vt:lpstr>
      <vt:lpstr>PowerPoint Presentation</vt:lpstr>
      <vt:lpstr>Your questions - Convincing Staff</vt:lpstr>
      <vt:lpstr>PowerPoint Presentation</vt:lpstr>
      <vt:lpstr>PowerPoint Presentation</vt:lpstr>
      <vt:lpstr>PowerPoint Presentation</vt:lpstr>
      <vt:lpstr>Be open → Get more citations!</vt:lpstr>
      <vt:lpstr>PowerPoint Presentation</vt:lpstr>
      <vt:lpstr>PowerPoint Presentation</vt:lpstr>
      <vt:lpstr>PowerPoint Presentation</vt:lpstr>
      <vt:lpstr>PowerPoint Presentation</vt:lpstr>
      <vt:lpstr>PowerPoint Presentation</vt:lpstr>
      <vt:lpstr>Your questions - Repositories</vt:lpstr>
      <vt:lpstr>PowerPoint Presentation</vt:lpstr>
      <vt:lpstr>PowerPoint Presentation</vt:lpstr>
      <vt:lpstr>Link repository to assessment, evaluation, promotion, awards</vt:lpstr>
      <vt:lpstr>Strategies to encourage faculty to deposit their publications in institutional repositories</vt:lpstr>
      <vt:lpstr>Strategies to encourage faculty to deposit their publications in institutional repositories (2)</vt:lpstr>
      <vt:lpstr>Your questions – Repositories (2)</vt:lpstr>
      <vt:lpstr>PowerPoint Presentation</vt:lpstr>
      <vt:lpstr>PowerPoint Presentation</vt:lpstr>
      <vt:lpstr>Your questions – How do I convince university management?  </vt:lpstr>
      <vt:lpstr>PowerPoint Presentation</vt:lpstr>
      <vt:lpstr>Your questions – Awareness raising/training  </vt:lpstr>
      <vt:lpstr>Finding a place for your training &amp; messages in the competitive research landscape </vt:lpstr>
      <vt:lpstr>PowerPoint Presentation</vt:lpstr>
      <vt:lpstr>PowerPoint Presentation</vt:lpstr>
      <vt:lpstr>Your questions – OA books, textbooks</vt:lpstr>
      <vt:lpstr>PowerPoint Presentation</vt:lpstr>
      <vt:lpstr>How to engage students more in the open science endeavour (from the library's perspective and within the possible scope of action here)?</vt:lpstr>
      <vt:lpstr>PowerPoint Presentation</vt:lpstr>
      <vt:lpstr>Roadmap for Implementing Open Science Training Practices</vt:lpstr>
      <vt:lpstr>Hands-on &amp; interactive</vt:lpstr>
      <vt:lpstr>Roadmap for Implementing Open Science Training Practices (2)</vt:lpstr>
      <vt:lpstr>Roadmap for Implementing Open Science Training Practices (3)</vt:lpstr>
      <vt:lpstr>From a public library system, how do we best deal with issues to do with OA? What value can we add to this?</vt:lpstr>
      <vt:lpstr>PowerPoint Presentation</vt:lpstr>
      <vt:lpstr>PowerPoint Presentation</vt:lpstr>
      <vt:lpstr>PowerPoint Presentation</vt:lpstr>
      <vt:lpstr>Your questions</vt:lpstr>
      <vt:lpstr>PowerPoint Presentation</vt:lpstr>
      <vt:lpstr>PowerPoint Presentation</vt:lpstr>
      <vt:lpstr>Limited content or submissions and poor research environments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talk to your faculty about open access</dc:title>
  <dc:creator>Iryna Kuchma</dc:creator>
  <cp:lastModifiedBy>Iryna Kuchma</cp:lastModifiedBy>
  <cp:revision>42</cp:revision>
  <dcterms:created xsi:type="dcterms:W3CDTF">2019-11-06T08:22:12Z</dcterms:created>
  <dcterms:modified xsi:type="dcterms:W3CDTF">2019-11-06T13:27:47Z</dcterms:modified>
</cp:coreProperties>
</file>