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embeddedFontLst>
    <p:embeddedFont>
      <p:font typeface="Calibri" panose="020F0502020204030204" pitchFamily="34" charset="0"/>
      <p:regular r:id="rId80"/>
      <p:bold r:id="rId81"/>
      <p:italic r:id="rId82"/>
      <p:boldItalic r:id="rId83"/>
    </p:embeddedFont>
    <p:embeddedFont>
      <p:font typeface="Century Gothic" panose="020B0502020202020204" pitchFamily="34" charset="0"/>
      <p:regular r:id="rId84"/>
      <p:bold r:id="rId85"/>
      <p:italic r:id="rId86"/>
      <p:boldItalic r:id="rId87"/>
    </p:embeddedFont>
    <p:embeddedFont>
      <p:font typeface="Play" pitchFamily="2" charset="0"/>
      <p:regular r:id="rId88"/>
      <p:bold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0" roundtripDataSignature="AMtx7mi1VrfE/bUv0isdhtWWTVl/yd9AV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19" d="100"/>
          <a:sy n="119" d="100"/>
        </p:scale>
        <p:origin x="76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90" Type="http://customschemas.google.com/relationships/presentationmetadata" Target="meta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5" name="Google Shape;65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9" name="Google Shape;699;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 name="Google Shape;713;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 name="Google Shape;727;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9" name="Google Shape;749;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8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8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4" name="Google Shape;34;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8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8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8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8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8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8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7"/>
          <p:cNvSpPr>
            <a:spLocks noGrp="1"/>
          </p:cNvSpPr>
          <p:nvPr>
            <p:ph type="pic" idx="2"/>
          </p:nvPr>
        </p:nvSpPr>
        <p:spPr>
          <a:xfrm>
            <a:off x="5183188" y="987425"/>
            <a:ext cx="6172200" cy="4873625"/>
          </a:xfrm>
          <a:prstGeom prst="rect">
            <a:avLst/>
          </a:prstGeom>
          <a:noFill/>
          <a:ln>
            <a:noFill/>
          </a:ln>
        </p:spPr>
      </p:sp>
      <p:sp>
        <p:nvSpPr>
          <p:cNvPr id="68" name="Google Shape;68;p8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farmersweekly.co.za/animals/cattle/paving-the-way-for-a-greener-dairy-industr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plos.org/metrics/" TargetMode="Externa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analytics.scielo.org/w/publication/articl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royalsociety.org/journals/publishing-metric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doi.org/10.17159/sajas.v55i6.0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ataconverter.io/convert/tsv-to-xlsx"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crossref.org/members/prep/"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8" Type="http://schemas.openxmlformats.org/officeDocument/2006/relationships/hyperlink" Target="https://www.crossref.org/documentation/reports/participation-reports/?utm_source=chatgpt.com#00201" TargetMode="External"/><Relationship Id="rId13" Type="http://schemas.openxmlformats.org/officeDocument/2006/relationships/hyperlink" Target="https://www.crossref.org/documentation/reports/participation-reports/?utm_source=chatgpt.com#00221" TargetMode="External"/><Relationship Id="rId3" Type="http://schemas.openxmlformats.org/officeDocument/2006/relationships/hyperlink" Target="https://www.crossref.org/documentation/reports/participation-reports/?utm_source=chatgpt.com#00189" TargetMode="External"/><Relationship Id="rId7" Type="http://schemas.openxmlformats.org/officeDocument/2006/relationships/hyperlink" Target="https://www.crossref.org/documentation/reports/participation-reports/?utm_source=chatgpt.com#00233" TargetMode="External"/><Relationship Id="rId12" Type="http://schemas.openxmlformats.org/officeDocument/2006/relationships/hyperlink" Target="https://www.crossref.org/documentation/reports/participation-reports/?utm_source=chatgpt.com#00217"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www.crossref.org/documentation/reports/participation-reports/?utm_source=chatgpt.com#00229" TargetMode="External"/><Relationship Id="rId11" Type="http://schemas.openxmlformats.org/officeDocument/2006/relationships/hyperlink" Target="https://www.crossref.org/documentation/reports/participation-reports/?utm_source=chatgpt.com#00213" TargetMode="External"/><Relationship Id="rId5" Type="http://schemas.openxmlformats.org/officeDocument/2006/relationships/hyperlink" Target="https://www.crossref.org/documentation/reports/participation-reports/?utm_source=chatgpt.com#00197" TargetMode="External"/><Relationship Id="rId10" Type="http://schemas.openxmlformats.org/officeDocument/2006/relationships/hyperlink" Target="https://www.crossref.org/documentation/reports/participation-reports/?utm_source=chatgpt.com#00209" TargetMode="External"/><Relationship Id="rId4" Type="http://schemas.openxmlformats.org/officeDocument/2006/relationships/hyperlink" Target="https://www.crossref.org/documentation/reports/participation-reports/?utm_source=chatgpt.com#00225" TargetMode="External"/><Relationship Id="rId9" Type="http://schemas.openxmlformats.org/officeDocument/2006/relationships/hyperlink" Target="https://www.crossref.org/documentation/reports/participation-reports/?utm_source=chatgpt.com#00205" TargetMode="External"/><Relationship Id="rId14" Type="http://schemas.openxmlformats.org/officeDocument/2006/relationships/hyperlink" Target="https://www.crossref.org/documentation/reports/participation-reports/"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www.youtube.com/@iThenticateVideo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superset.apache.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altmetric.com/solutions/free-tools/bookmarklet/"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mailto:ina@assaf.org.za" TargetMode="External"/><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mailto:ina@doaj.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9" name="Google Shape;89;p1"/>
          <p:cNvSpPr/>
          <p:nvPr/>
        </p:nvSpPr>
        <p:spPr>
          <a:xfrm>
            <a:off x="4000500" y="1087403"/>
            <a:ext cx="8191500" cy="5770597"/>
          </a:xfrm>
          <a:custGeom>
            <a:avLst/>
            <a:gdLst/>
            <a:ahLst/>
            <a:cxnLst/>
            <a:rect l="l" t="t" r="r" b="b"/>
            <a:pathLst>
              <a:path w="8191500" h="5770597" extrusionOk="0">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0" name="Google Shape;90;p1"/>
          <p:cNvSpPr txBox="1">
            <a:spLocks noGrp="1"/>
          </p:cNvSpPr>
          <p:nvPr>
            <p:ph type="ctrTitle"/>
          </p:nvPr>
        </p:nvSpPr>
        <p:spPr>
          <a:xfrm>
            <a:off x="5093520" y="2744662"/>
            <a:ext cx="6589707" cy="23876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6000"/>
              <a:buFont typeface="Play"/>
              <a:buNone/>
            </a:pPr>
            <a:r>
              <a:rPr lang="en-US">
                <a:solidFill>
                  <a:srgbClr val="FFFFFF"/>
                </a:solidFill>
                <a:latin typeface="Century Gothic"/>
                <a:ea typeface="Century Gothic"/>
                <a:cs typeface="Century Gothic"/>
                <a:sym typeface="Century Gothic"/>
              </a:rPr>
              <a:t>EIFL Webinar on Journal Statistics</a:t>
            </a:r>
            <a:endParaRPr>
              <a:latin typeface="Century Gothic"/>
              <a:ea typeface="Century Gothic"/>
              <a:cs typeface="Century Gothic"/>
              <a:sym typeface="Century Gothic"/>
            </a:endParaRPr>
          </a:p>
        </p:txBody>
      </p:sp>
      <p:sp>
        <p:nvSpPr>
          <p:cNvPr id="91" name="Google Shape;91;p1"/>
          <p:cNvSpPr txBox="1">
            <a:spLocks noGrp="1"/>
          </p:cNvSpPr>
          <p:nvPr>
            <p:ph type="subTitle" idx="1"/>
          </p:nvPr>
        </p:nvSpPr>
        <p:spPr>
          <a:xfrm>
            <a:off x="3608832" y="5224337"/>
            <a:ext cx="8074395" cy="1329443"/>
          </a:xfrm>
          <a:prstGeom prst="rect">
            <a:avLst/>
          </a:prstGeom>
          <a:noFill/>
          <a:ln>
            <a:noFill/>
          </a:ln>
        </p:spPr>
        <p:txBody>
          <a:bodyPr spcFirstLastPara="1" wrap="square" lIns="91425" tIns="45700" rIns="91425" bIns="45700" anchor="t" anchorCtr="0">
            <a:normAutofit fontScale="77500" lnSpcReduction="20000"/>
          </a:bodyPr>
          <a:lstStyle/>
          <a:p>
            <a:pPr marL="0" lvl="0" indent="0" algn="r" rtl="0">
              <a:lnSpc>
                <a:spcPct val="90000"/>
              </a:lnSpc>
              <a:spcBef>
                <a:spcPts val="0"/>
              </a:spcBef>
              <a:spcAft>
                <a:spcPts val="0"/>
              </a:spcAft>
              <a:buClr>
                <a:srgbClr val="FFFFFF"/>
              </a:buClr>
              <a:buSzPct val="100000"/>
              <a:buNone/>
            </a:pPr>
            <a:r>
              <a:rPr lang="en-US">
                <a:solidFill>
                  <a:srgbClr val="FFFFFF"/>
                </a:solidFill>
              </a:rPr>
              <a:t>Ina Smith</a:t>
            </a:r>
            <a:endParaRPr/>
          </a:p>
          <a:p>
            <a:pPr marL="0" lvl="0" indent="0" algn="r" rtl="0">
              <a:lnSpc>
                <a:spcPct val="90000"/>
              </a:lnSpc>
              <a:spcBef>
                <a:spcPts val="1000"/>
              </a:spcBef>
              <a:spcAft>
                <a:spcPts val="0"/>
              </a:spcAft>
              <a:buClr>
                <a:srgbClr val="FFFFFF"/>
              </a:buClr>
              <a:buSzPct val="100000"/>
              <a:buNone/>
            </a:pPr>
            <a:r>
              <a:rPr lang="en-US">
                <a:solidFill>
                  <a:srgbClr val="FFFFFF"/>
                </a:solidFill>
              </a:rPr>
              <a:t>Planning Manager, Academy of Science of South Africa (ASSAf)</a:t>
            </a:r>
            <a:endParaRPr/>
          </a:p>
          <a:p>
            <a:pPr marL="0" lvl="0" indent="0" algn="r" rtl="0">
              <a:lnSpc>
                <a:spcPct val="90000"/>
              </a:lnSpc>
              <a:spcBef>
                <a:spcPts val="1000"/>
              </a:spcBef>
              <a:spcAft>
                <a:spcPts val="0"/>
              </a:spcAft>
              <a:buClr>
                <a:srgbClr val="FFFFFF"/>
              </a:buClr>
              <a:buSzPct val="100000"/>
              <a:buNone/>
            </a:pPr>
            <a:r>
              <a:rPr lang="en-US">
                <a:solidFill>
                  <a:srgbClr val="FFFFFF"/>
                </a:solidFill>
              </a:rPr>
              <a:t>DOAJ Senior Ambassador for Africa</a:t>
            </a:r>
            <a:endParaRPr/>
          </a:p>
          <a:p>
            <a:pPr marL="0" lvl="0" indent="0" algn="r" rtl="0">
              <a:lnSpc>
                <a:spcPct val="90000"/>
              </a:lnSpc>
              <a:spcBef>
                <a:spcPts val="1000"/>
              </a:spcBef>
              <a:spcAft>
                <a:spcPts val="0"/>
              </a:spcAft>
              <a:buClr>
                <a:srgbClr val="FFFFFF"/>
              </a:buClr>
              <a:buSzPct val="100000"/>
              <a:buNone/>
            </a:pPr>
            <a:r>
              <a:rPr lang="en-US">
                <a:solidFill>
                  <a:srgbClr val="FFFFFF"/>
                </a:solidFill>
              </a:rPr>
              <a:t>26 November 2025, Zoom, Pretoria, South Africa</a:t>
            </a:r>
            <a:endParaRPr/>
          </a:p>
        </p:txBody>
      </p:sp>
      <p:cxnSp>
        <p:nvCxnSpPr>
          <p:cNvPr id="92" name="Google Shape;92;p1"/>
          <p:cNvCxnSpPr/>
          <p:nvPr/>
        </p:nvCxnSpPr>
        <p:spPr>
          <a:xfrm>
            <a:off x="406241" y="183933"/>
            <a:ext cx="0" cy="1597708"/>
          </a:xfrm>
          <a:prstGeom prst="straightConnector1">
            <a:avLst/>
          </a:prstGeom>
          <a:noFill/>
          <a:ln w="127000" cap="rnd" cmpd="sng">
            <a:solidFill>
              <a:schemeClr val="accent4"/>
            </a:solidFill>
            <a:prstDash val="dash"/>
            <a:miter lim="800000"/>
            <a:headEnd type="none" w="sm" len="sm"/>
            <a:tailEnd type="none" w="sm" len="sm"/>
          </a:ln>
        </p:spPr>
      </p:cxnSp>
      <p:sp>
        <p:nvSpPr>
          <p:cNvPr id="93" name="Google Shape;93;p1"/>
          <p:cNvSpPr/>
          <p:nvPr/>
        </p:nvSpPr>
        <p:spPr>
          <a:xfrm>
            <a:off x="5292348" y="1"/>
            <a:ext cx="2279742" cy="1267785"/>
          </a:xfrm>
          <a:custGeom>
            <a:avLst/>
            <a:gdLst/>
            <a:ahLst/>
            <a:cxnLst/>
            <a:rect l="l" t="t" r="r" b="b"/>
            <a:pathLst>
              <a:path w="2279742" h="1267785" extrusionOk="0">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 name="Google Shape;94;p1"/>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 name="Google Shape;95;p1"/>
          <p:cNvSpPr/>
          <p:nvPr/>
        </p:nvSpPr>
        <p:spPr>
          <a:xfrm>
            <a:off x="1569044" y="514898"/>
            <a:ext cx="2393351" cy="2328423"/>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 name="Google Shape;96;p1"/>
          <p:cNvSpPr/>
          <p:nvPr/>
        </p:nvSpPr>
        <p:spPr>
          <a:xfrm flipH="1">
            <a:off x="0" y="2949740"/>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7" name="Google Shape;97;p1"/>
          <p:cNvSpPr/>
          <p:nvPr/>
        </p:nvSpPr>
        <p:spPr>
          <a:xfrm rot="-5400000">
            <a:off x="1539683" y="4203427"/>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98" name="Google Shape;98;p1"/>
          <p:cNvPicPr preferRelativeResize="0"/>
          <p:nvPr/>
        </p:nvPicPr>
        <p:blipFill rotWithShape="1">
          <a:blip r:embed="rId3">
            <a:alphaModFix/>
          </a:blip>
          <a:srcRect/>
          <a:stretch/>
        </p:blipFill>
        <p:spPr>
          <a:xfrm>
            <a:off x="9117573" y="2262516"/>
            <a:ext cx="2492936" cy="87221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0"/>
          <p:cNvSpPr txBox="1">
            <a:spLocks noGrp="1"/>
          </p:cNvSpPr>
          <p:nvPr>
            <p:ph type="body" idx="1"/>
          </p:nvPr>
        </p:nvSpPr>
        <p:spPr>
          <a:xfrm>
            <a:off x="514815" y="637970"/>
            <a:ext cx="4246756" cy="1449659"/>
          </a:xfrm>
          <a:prstGeom prst="rect">
            <a:avLst/>
          </a:prstGeom>
          <a:solidFill>
            <a:srgbClr val="156082"/>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600"/>
              <a:buNone/>
            </a:pPr>
            <a:br>
              <a:rPr lang="en-US" sz="2600" b="1">
                <a:solidFill>
                  <a:schemeClr val="lt1"/>
                </a:solidFill>
                <a:latin typeface="Century Gothic"/>
                <a:ea typeface="Century Gothic"/>
                <a:cs typeface="Century Gothic"/>
                <a:sym typeface="Century Gothic"/>
              </a:rPr>
            </a:br>
            <a:r>
              <a:rPr lang="en-US" sz="2600" b="1">
                <a:solidFill>
                  <a:schemeClr val="lt1"/>
                </a:solidFill>
                <a:latin typeface="Century Gothic"/>
                <a:ea typeface="Century Gothic"/>
                <a:cs typeface="Century Gothic"/>
                <a:sym typeface="Century Gothic"/>
              </a:rPr>
              <a:t>Open infrastructure </a:t>
            </a:r>
            <a:br>
              <a:rPr lang="en-US" sz="2600" b="1">
                <a:solidFill>
                  <a:schemeClr val="lt1"/>
                </a:solidFill>
                <a:latin typeface="Century Gothic"/>
                <a:ea typeface="Century Gothic"/>
                <a:cs typeface="Century Gothic"/>
                <a:sym typeface="Century Gothic"/>
              </a:rPr>
            </a:br>
            <a:r>
              <a:rPr lang="en-US" sz="2600" b="1">
                <a:solidFill>
                  <a:schemeClr val="lt1"/>
                </a:solidFill>
                <a:latin typeface="Century Gothic"/>
                <a:ea typeface="Century Gothic"/>
                <a:cs typeface="Century Gothic"/>
                <a:sym typeface="Century Gothic"/>
              </a:rPr>
              <a:t>(in scholarly publishing) </a:t>
            </a:r>
            <a:endParaRPr sz="2600">
              <a:solidFill>
                <a:schemeClr val="lt1"/>
              </a:solidFill>
              <a:latin typeface="Century Gothic"/>
              <a:ea typeface="Century Gothic"/>
              <a:cs typeface="Century Gothic"/>
              <a:sym typeface="Century Gothic"/>
            </a:endParaRPr>
          </a:p>
        </p:txBody>
      </p:sp>
      <p:pic>
        <p:nvPicPr>
          <p:cNvPr id="183" name="Google Shape;183;p10"/>
          <p:cNvPicPr preferRelativeResize="0"/>
          <p:nvPr/>
        </p:nvPicPr>
        <p:blipFill rotWithShape="1">
          <a:blip r:embed="rId3">
            <a:alphaModFix/>
          </a:blip>
          <a:srcRect/>
          <a:stretch/>
        </p:blipFill>
        <p:spPr>
          <a:xfrm>
            <a:off x="5211539" y="797312"/>
            <a:ext cx="6633296" cy="5263376"/>
          </a:xfrm>
          <a:prstGeom prst="rect">
            <a:avLst/>
          </a:prstGeom>
          <a:noFill/>
          <a:ln>
            <a:noFill/>
          </a:ln>
        </p:spPr>
      </p:pic>
      <p:pic>
        <p:nvPicPr>
          <p:cNvPr id="184" name="Google Shape;184;p10"/>
          <p:cNvPicPr preferRelativeResize="0"/>
          <p:nvPr/>
        </p:nvPicPr>
        <p:blipFill rotWithShape="1">
          <a:blip r:embed="rId4">
            <a:alphaModFix/>
          </a:blip>
          <a:srcRect/>
          <a:stretch/>
        </p:blipFill>
        <p:spPr>
          <a:xfrm>
            <a:off x="8153399" y="1609984"/>
            <a:ext cx="477645" cy="477645"/>
          </a:xfrm>
          <a:prstGeom prst="rect">
            <a:avLst/>
          </a:prstGeom>
          <a:noFill/>
          <a:ln>
            <a:noFill/>
          </a:ln>
        </p:spPr>
      </p:pic>
      <p:sp>
        <p:nvSpPr>
          <p:cNvPr id="185" name="Google Shape;185;p10"/>
          <p:cNvSpPr txBox="1"/>
          <p:nvPr/>
        </p:nvSpPr>
        <p:spPr>
          <a:xfrm>
            <a:off x="514815" y="2523715"/>
            <a:ext cx="4246756"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The shared, community-governed “plumbing” that makes research communication work - and that anyone can use, improve, and trust without needing a single vendor’s permission.</a:t>
            </a:r>
            <a:br>
              <a:rPr lang="en-US" sz="1800">
                <a:solidFill>
                  <a:schemeClr val="dk1"/>
                </a:solidFill>
                <a:latin typeface="Century Gothic"/>
                <a:ea typeface="Century Gothic"/>
                <a:cs typeface="Century Gothic"/>
                <a:sym typeface="Century Gothic"/>
              </a:rPr>
            </a:b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In an open infrastructure ecosystem, data hygiene is not just housekeeping - it’s the foundation for </a:t>
            </a:r>
            <a:r>
              <a:rPr lang="en-US" sz="1800" b="1">
                <a:solidFill>
                  <a:schemeClr val="dk1"/>
                </a:solidFill>
                <a:latin typeface="Century Gothic"/>
                <a:ea typeface="Century Gothic"/>
                <a:cs typeface="Century Gothic"/>
                <a:sym typeface="Century Gothic"/>
              </a:rPr>
              <a:t>visibility, trust, equity, and sustainability</a:t>
            </a:r>
            <a:r>
              <a:rPr lang="en-US" sz="1800">
                <a:solidFill>
                  <a:schemeClr val="dk1"/>
                </a:solidFill>
                <a:latin typeface="Century Gothic"/>
                <a:ea typeface="Century Gothic"/>
                <a:cs typeface="Century Gothic"/>
                <a:sym typeface="Century Gothic"/>
              </a:rPr>
              <a:t> of scholarly journals</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Best practices when reporting</a:t>
            </a:r>
            <a:endParaRPr/>
          </a:p>
        </p:txBody>
      </p:sp>
      <p:sp>
        <p:nvSpPr>
          <p:cNvPr id="192" name="Google Shape;192;p11"/>
          <p:cNvSpPr txBox="1">
            <a:spLocks noGrp="1"/>
          </p:cNvSpPr>
          <p:nvPr>
            <p:ph type="body" idx="1"/>
          </p:nvPr>
        </p:nvSpPr>
        <p:spPr>
          <a:xfrm>
            <a:off x="838200" y="1825625"/>
            <a:ext cx="8495371"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193" name="Google Shape;193;p11"/>
          <p:cNvPicPr preferRelativeResize="0"/>
          <p:nvPr/>
        </p:nvPicPr>
        <p:blipFill rotWithShape="1">
          <a:blip r:embed="rId3">
            <a:alphaModFix/>
          </a:blip>
          <a:srcRect/>
          <a:stretch/>
        </p:blipFill>
        <p:spPr>
          <a:xfrm>
            <a:off x="9900353" y="-142354"/>
            <a:ext cx="2291647" cy="7000354"/>
          </a:xfrm>
          <a:prstGeom prst="rect">
            <a:avLst/>
          </a:prstGeom>
          <a:noFill/>
          <a:ln>
            <a:noFill/>
          </a:ln>
        </p:spPr>
      </p:pic>
      <p:grpSp>
        <p:nvGrpSpPr>
          <p:cNvPr id="194" name="Google Shape;194;p11"/>
          <p:cNvGrpSpPr/>
          <p:nvPr/>
        </p:nvGrpSpPr>
        <p:grpSpPr>
          <a:xfrm>
            <a:off x="1608092" y="1602121"/>
            <a:ext cx="6955585" cy="4347241"/>
            <a:chOff x="769892" y="2048"/>
            <a:chExt cx="6955585" cy="4347241"/>
          </a:xfrm>
        </p:grpSpPr>
        <p:sp>
          <p:nvSpPr>
            <p:cNvPr id="195" name="Google Shape;195;p11"/>
            <p:cNvSpPr/>
            <p:nvPr/>
          </p:nvSpPr>
          <p:spPr>
            <a:xfrm>
              <a:off x="769892" y="2048"/>
              <a:ext cx="2173620" cy="1304172"/>
            </a:xfrm>
            <a:prstGeom prst="rect">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txBox="1"/>
            <p:nvPr/>
          </p:nvSpPr>
          <p:spPr>
            <a:xfrm>
              <a:off x="769892" y="2048"/>
              <a:ext cx="2173620" cy="1304172"/>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entury Gothic"/>
                <a:buNone/>
              </a:pPr>
              <a:r>
                <a:rPr lang="en-US" sz="1400">
                  <a:solidFill>
                    <a:schemeClr val="lt1"/>
                  </a:solidFill>
                  <a:latin typeface="Century Gothic"/>
                  <a:ea typeface="Century Gothic"/>
                  <a:cs typeface="Century Gothic"/>
                  <a:sym typeface="Century Gothic"/>
                </a:rPr>
                <a:t>Visualise data where possible (graphs, charts)</a:t>
              </a:r>
              <a:endParaRPr sz="1400">
                <a:solidFill>
                  <a:schemeClr val="lt1"/>
                </a:solidFill>
                <a:latin typeface="Century Gothic"/>
                <a:ea typeface="Century Gothic"/>
                <a:cs typeface="Century Gothic"/>
                <a:sym typeface="Century Gothic"/>
              </a:endParaRPr>
            </a:p>
          </p:txBody>
        </p:sp>
        <p:sp>
          <p:nvSpPr>
            <p:cNvPr id="197" name="Google Shape;197;p11"/>
            <p:cNvSpPr/>
            <p:nvPr/>
          </p:nvSpPr>
          <p:spPr>
            <a:xfrm>
              <a:off x="3160875" y="2048"/>
              <a:ext cx="2173620" cy="1304172"/>
            </a:xfrm>
            <a:prstGeom prst="rect">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txBox="1"/>
            <p:nvPr/>
          </p:nvSpPr>
          <p:spPr>
            <a:xfrm>
              <a:off x="3160875" y="2048"/>
              <a:ext cx="2173620" cy="1304172"/>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entury Gothic"/>
                <a:buNone/>
              </a:pPr>
              <a:r>
                <a:rPr lang="en-US" sz="1400">
                  <a:solidFill>
                    <a:schemeClr val="lt1"/>
                  </a:solidFill>
                  <a:latin typeface="Century Gothic"/>
                  <a:ea typeface="Century Gothic"/>
                  <a:cs typeface="Century Gothic"/>
                  <a:sym typeface="Century Gothic"/>
                </a:rPr>
                <a:t>Make datasets available for access (cloud eg GDrive or OJS Library)</a:t>
              </a:r>
              <a:endParaRPr sz="1400">
                <a:solidFill>
                  <a:schemeClr val="lt1"/>
                </a:solidFill>
                <a:latin typeface="Century Gothic"/>
                <a:ea typeface="Century Gothic"/>
                <a:cs typeface="Century Gothic"/>
                <a:sym typeface="Century Gothic"/>
              </a:endParaRPr>
            </a:p>
          </p:txBody>
        </p:sp>
        <p:sp>
          <p:nvSpPr>
            <p:cNvPr id="199" name="Google Shape;199;p11"/>
            <p:cNvSpPr/>
            <p:nvPr/>
          </p:nvSpPr>
          <p:spPr>
            <a:xfrm>
              <a:off x="5551857" y="2048"/>
              <a:ext cx="2173620" cy="1304172"/>
            </a:xfrm>
            <a:prstGeom prst="rect">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txBox="1"/>
            <p:nvPr/>
          </p:nvSpPr>
          <p:spPr>
            <a:xfrm>
              <a:off x="5551857" y="2048"/>
              <a:ext cx="2173620" cy="1304172"/>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entury Gothic"/>
                <a:buNone/>
              </a:pPr>
              <a:r>
                <a:rPr lang="en-US" sz="1400">
                  <a:solidFill>
                    <a:schemeClr val="lt1"/>
                  </a:solidFill>
                  <a:latin typeface="Century Gothic"/>
                  <a:ea typeface="Century Gothic"/>
                  <a:cs typeface="Century Gothic"/>
                  <a:sym typeface="Century Gothic"/>
                </a:rPr>
                <a:t>Provide context and explain what it means for journals’ health and reputation</a:t>
              </a:r>
              <a:endParaRPr sz="1400">
                <a:solidFill>
                  <a:schemeClr val="lt1"/>
                </a:solidFill>
                <a:latin typeface="Century Gothic"/>
                <a:ea typeface="Century Gothic"/>
                <a:cs typeface="Century Gothic"/>
                <a:sym typeface="Century Gothic"/>
              </a:endParaRPr>
            </a:p>
          </p:txBody>
        </p:sp>
        <p:sp>
          <p:nvSpPr>
            <p:cNvPr id="201" name="Google Shape;201;p11"/>
            <p:cNvSpPr/>
            <p:nvPr/>
          </p:nvSpPr>
          <p:spPr>
            <a:xfrm>
              <a:off x="769892" y="1523582"/>
              <a:ext cx="2173620" cy="1304172"/>
            </a:xfrm>
            <a:prstGeom prst="rect">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txBox="1"/>
            <p:nvPr/>
          </p:nvSpPr>
          <p:spPr>
            <a:xfrm>
              <a:off x="769892" y="1523582"/>
              <a:ext cx="2173620" cy="1304172"/>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entury Gothic"/>
                <a:buNone/>
              </a:pPr>
              <a:r>
                <a:rPr lang="en-US" sz="1400">
                  <a:solidFill>
                    <a:schemeClr val="lt1"/>
                  </a:solidFill>
                  <a:latin typeface="Century Gothic"/>
                  <a:ea typeface="Century Gothic"/>
                  <a:cs typeface="Century Gothic"/>
                  <a:sym typeface="Century Gothic"/>
                </a:rPr>
                <a:t>Formulate recommendations to improve journal (data-driven decision making), inform strategic planning</a:t>
              </a:r>
              <a:endParaRPr sz="1400">
                <a:solidFill>
                  <a:schemeClr val="lt1"/>
                </a:solidFill>
                <a:latin typeface="Century Gothic"/>
                <a:ea typeface="Century Gothic"/>
                <a:cs typeface="Century Gothic"/>
                <a:sym typeface="Century Gothic"/>
              </a:endParaRPr>
            </a:p>
          </p:txBody>
        </p:sp>
        <p:sp>
          <p:nvSpPr>
            <p:cNvPr id="203" name="Google Shape;203;p11"/>
            <p:cNvSpPr/>
            <p:nvPr/>
          </p:nvSpPr>
          <p:spPr>
            <a:xfrm>
              <a:off x="3160875" y="1523582"/>
              <a:ext cx="2173620" cy="1304172"/>
            </a:xfrm>
            <a:prstGeom prst="rect">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txBox="1"/>
            <p:nvPr/>
          </p:nvSpPr>
          <p:spPr>
            <a:xfrm>
              <a:off x="3160875" y="1523582"/>
              <a:ext cx="2173620" cy="1304172"/>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entury Gothic"/>
                <a:buNone/>
              </a:pPr>
              <a:r>
                <a:rPr lang="en-US" sz="1400">
                  <a:solidFill>
                    <a:schemeClr val="lt1"/>
                  </a:solidFill>
                  <a:latin typeface="Century Gothic"/>
                  <a:ea typeface="Century Gothic"/>
                  <a:cs typeface="Century Gothic"/>
                  <a:sym typeface="Century Gothic"/>
                </a:rPr>
                <a:t>Keep report focussed, only relevant info without unnecessary detail</a:t>
              </a:r>
              <a:endParaRPr sz="1400">
                <a:solidFill>
                  <a:schemeClr val="lt1"/>
                </a:solidFill>
                <a:latin typeface="Century Gothic"/>
                <a:ea typeface="Century Gothic"/>
                <a:cs typeface="Century Gothic"/>
                <a:sym typeface="Century Gothic"/>
              </a:endParaRPr>
            </a:p>
          </p:txBody>
        </p:sp>
        <p:sp>
          <p:nvSpPr>
            <p:cNvPr id="205" name="Google Shape;205;p11"/>
            <p:cNvSpPr/>
            <p:nvPr/>
          </p:nvSpPr>
          <p:spPr>
            <a:xfrm>
              <a:off x="5551857" y="1523582"/>
              <a:ext cx="2173620" cy="1304172"/>
            </a:xfrm>
            <a:prstGeom prst="rect">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txBox="1"/>
            <p:nvPr/>
          </p:nvSpPr>
          <p:spPr>
            <a:xfrm>
              <a:off x="5551857" y="1523582"/>
              <a:ext cx="2173620" cy="1304172"/>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entury Gothic"/>
                <a:buNone/>
              </a:pPr>
              <a:r>
                <a:rPr lang="en-US" sz="1400">
                  <a:solidFill>
                    <a:schemeClr val="lt1"/>
                  </a:solidFill>
                  <a:latin typeface="Century Gothic"/>
                  <a:ea typeface="Century Gothic"/>
                  <a:cs typeface="Century Gothic"/>
                  <a:sym typeface="Century Gothic"/>
                </a:rPr>
                <a:t>Keep report engaging and forward-looking</a:t>
              </a:r>
              <a:endParaRPr/>
            </a:p>
          </p:txBody>
        </p:sp>
        <p:sp>
          <p:nvSpPr>
            <p:cNvPr id="207" name="Google Shape;207;p11"/>
            <p:cNvSpPr/>
            <p:nvPr/>
          </p:nvSpPr>
          <p:spPr>
            <a:xfrm>
              <a:off x="1965384" y="3045117"/>
              <a:ext cx="2173620" cy="1304172"/>
            </a:xfrm>
            <a:prstGeom prst="rect">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txBox="1"/>
            <p:nvPr/>
          </p:nvSpPr>
          <p:spPr>
            <a:xfrm>
              <a:off x="1965384" y="3045117"/>
              <a:ext cx="2173620" cy="1304172"/>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entury Gothic"/>
                <a:buNone/>
              </a:pPr>
              <a:r>
                <a:rPr lang="en-US" sz="1400">
                  <a:solidFill>
                    <a:schemeClr val="lt1"/>
                  </a:solidFill>
                  <a:latin typeface="Century Gothic"/>
                  <a:ea typeface="Century Gothic"/>
                  <a:cs typeface="Century Gothic"/>
                  <a:sym typeface="Century Gothic"/>
                </a:rPr>
                <a:t>No report will/need to look the same (but keep it consistent for your own journal)</a:t>
              </a:r>
              <a:endParaRPr/>
            </a:p>
          </p:txBody>
        </p:sp>
        <p:sp>
          <p:nvSpPr>
            <p:cNvPr id="209" name="Google Shape;209;p11"/>
            <p:cNvSpPr/>
            <p:nvPr/>
          </p:nvSpPr>
          <p:spPr>
            <a:xfrm>
              <a:off x="4356366" y="3045117"/>
              <a:ext cx="2173620" cy="1304172"/>
            </a:xfrm>
            <a:prstGeom prst="rect">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txBox="1"/>
            <p:nvPr/>
          </p:nvSpPr>
          <p:spPr>
            <a:xfrm>
              <a:off x="4356366" y="3045117"/>
              <a:ext cx="2173620" cy="1304172"/>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Century Gothic"/>
                <a:buNone/>
              </a:pPr>
              <a:r>
                <a:rPr lang="en-US" sz="1400">
                  <a:solidFill>
                    <a:schemeClr val="lt1"/>
                  </a:solidFill>
                  <a:latin typeface="Century Gothic"/>
                  <a:ea typeface="Century Gothic"/>
                  <a:cs typeface="Century Gothic"/>
                  <a:sym typeface="Century Gothic"/>
                </a:rPr>
                <a:t>Branding, Executive Summary, Table of Contents, Abbreviations, References, Appendixes with details</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Statistic sources</a:t>
            </a:r>
            <a:endParaRPr/>
          </a:p>
        </p:txBody>
      </p:sp>
      <p:sp>
        <p:nvSpPr>
          <p:cNvPr id="217" name="Google Shape;217;p12"/>
          <p:cNvSpPr txBox="1">
            <a:spLocks noGrp="1"/>
          </p:cNvSpPr>
          <p:nvPr>
            <p:ph type="body" idx="1"/>
          </p:nvPr>
        </p:nvSpPr>
        <p:spPr>
          <a:xfrm>
            <a:off x="838200" y="1825624"/>
            <a:ext cx="8450766" cy="5032375"/>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chemeClr val="dk1"/>
              </a:buClr>
              <a:buSzPct val="100000"/>
              <a:buChar char="•"/>
            </a:pPr>
            <a:r>
              <a:rPr lang="en-US" b="1">
                <a:latin typeface="Century Gothic"/>
                <a:ea typeface="Century Gothic"/>
                <a:cs typeface="Century Gothic"/>
                <a:sym typeface="Century Gothic"/>
              </a:rPr>
              <a:t>PKP OJS </a:t>
            </a:r>
            <a:r>
              <a:rPr lang="en-US">
                <a:solidFill>
                  <a:srgbClr val="E97132"/>
                </a:solidFill>
                <a:latin typeface="Century Gothic"/>
                <a:ea typeface="Century Gothic"/>
                <a:cs typeface="Century Gothic"/>
                <a:sym typeface="Century Gothic"/>
              </a:rPr>
              <a:t>(views &amp; downloads)</a:t>
            </a:r>
            <a:br>
              <a:rPr lang="en-US">
                <a:solidFill>
                  <a:srgbClr val="E97132"/>
                </a:solidFill>
                <a:latin typeface="Century Gothic"/>
                <a:ea typeface="Century Gothic"/>
                <a:cs typeface="Century Gothic"/>
                <a:sym typeface="Century Gothic"/>
              </a:rPr>
            </a:br>
            <a:r>
              <a:rPr lang="en-US" b="1">
                <a:solidFill>
                  <a:srgbClr val="196B24"/>
                </a:solidFill>
                <a:latin typeface="Century Gothic"/>
                <a:ea typeface="Century Gothic"/>
                <a:cs typeface="Century Gothic"/>
                <a:sym typeface="Century Gothic"/>
              </a:rPr>
              <a:t>/stats/counterR5/counterR5 &gt;&gt; Title Master Report (TR)</a:t>
            </a:r>
            <a:endParaRPr/>
          </a:p>
          <a:p>
            <a:pPr marL="228600" lvl="0" indent="-228600" algn="l" rtl="0">
              <a:lnSpc>
                <a:spcPct val="90000"/>
              </a:lnSpc>
              <a:spcBef>
                <a:spcPts val="1000"/>
              </a:spcBef>
              <a:spcAft>
                <a:spcPts val="0"/>
              </a:spcAft>
              <a:buClr>
                <a:schemeClr val="dk1"/>
              </a:buClr>
              <a:buSzPct val="100000"/>
              <a:buChar char="•"/>
            </a:pPr>
            <a:r>
              <a:rPr lang="en-US" b="1">
                <a:latin typeface="Century Gothic"/>
                <a:ea typeface="Century Gothic"/>
                <a:cs typeface="Century Gothic"/>
                <a:sym typeface="Century Gothic"/>
              </a:rPr>
              <a:t>openAlex </a:t>
            </a:r>
            <a:r>
              <a:rPr lang="en-US">
                <a:solidFill>
                  <a:srgbClr val="E97132"/>
                </a:solidFill>
                <a:latin typeface="Century Gothic"/>
                <a:ea typeface="Century Gothic"/>
                <a:cs typeface="Century Gothic"/>
                <a:sym typeface="Century Gothic"/>
              </a:rPr>
              <a:t>(citations)</a:t>
            </a:r>
            <a:br>
              <a:rPr lang="en-US">
                <a:solidFill>
                  <a:srgbClr val="E97132"/>
                </a:solidFill>
                <a:latin typeface="Century Gothic"/>
                <a:ea typeface="Century Gothic"/>
                <a:cs typeface="Century Gothic"/>
                <a:sym typeface="Century Gothic"/>
              </a:rPr>
            </a:br>
            <a:r>
              <a:rPr lang="en-US" b="1">
                <a:solidFill>
                  <a:srgbClr val="196B24"/>
                </a:solidFill>
                <a:latin typeface="Century Gothic"/>
                <a:ea typeface="Century Gothic"/>
                <a:cs typeface="Century Gothic"/>
                <a:sym typeface="Century Gothic"/>
              </a:rPr>
              <a:t>https://openalex.org/ &gt;&gt;  Search journal title</a:t>
            </a:r>
            <a:endParaRPr/>
          </a:p>
          <a:p>
            <a:pPr marL="228600" lvl="0" indent="-228600" algn="l" rtl="0">
              <a:lnSpc>
                <a:spcPct val="90000"/>
              </a:lnSpc>
              <a:spcBef>
                <a:spcPts val="1000"/>
              </a:spcBef>
              <a:spcAft>
                <a:spcPts val="0"/>
              </a:spcAft>
              <a:buClr>
                <a:schemeClr val="dk1"/>
              </a:buClr>
              <a:buSzPct val="100000"/>
              <a:buChar char="•"/>
            </a:pPr>
            <a:r>
              <a:rPr lang="en-US" b="1">
                <a:latin typeface="Century Gothic"/>
                <a:ea typeface="Century Gothic"/>
                <a:cs typeface="Century Gothic"/>
                <a:sym typeface="Century Gothic"/>
              </a:rPr>
              <a:t>Crossref</a:t>
            </a:r>
            <a:r>
              <a:rPr lang="en-US">
                <a:latin typeface="Century Gothic"/>
                <a:ea typeface="Century Gothic"/>
                <a:cs typeface="Century Gothic"/>
                <a:sym typeface="Century Gothic"/>
              </a:rPr>
              <a:t> </a:t>
            </a:r>
            <a:r>
              <a:rPr lang="en-US">
                <a:solidFill>
                  <a:srgbClr val="E97132"/>
                </a:solidFill>
                <a:latin typeface="Century Gothic"/>
                <a:ea typeface="Century Gothic"/>
                <a:cs typeface="Century Gothic"/>
                <a:sym typeface="Century Gothic"/>
              </a:rPr>
              <a:t>(metadata health)</a:t>
            </a:r>
            <a:br>
              <a:rPr lang="en-US">
                <a:solidFill>
                  <a:srgbClr val="E97132"/>
                </a:solidFill>
                <a:latin typeface="Century Gothic"/>
                <a:ea typeface="Century Gothic"/>
                <a:cs typeface="Century Gothic"/>
                <a:sym typeface="Century Gothic"/>
              </a:rPr>
            </a:br>
            <a:r>
              <a:rPr lang="en-US" b="1">
                <a:solidFill>
                  <a:srgbClr val="196B24"/>
                </a:solidFill>
                <a:latin typeface="Century Gothic"/>
                <a:ea typeface="Century Gothic"/>
                <a:cs typeface="Century Gothic"/>
                <a:sym typeface="Century Gothic"/>
              </a:rPr>
              <a:t>https://www.crossref.org/members/prep/6689  &gt;&gt;  Search journal title</a:t>
            </a:r>
            <a:endParaRPr/>
          </a:p>
          <a:p>
            <a:pPr marL="228600" lvl="0" indent="-228600" algn="l" rtl="0">
              <a:lnSpc>
                <a:spcPct val="90000"/>
              </a:lnSpc>
              <a:spcBef>
                <a:spcPts val="1000"/>
              </a:spcBef>
              <a:spcAft>
                <a:spcPts val="0"/>
              </a:spcAft>
              <a:buClr>
                <a:schemeClr val="dk1"/>
              </a:buClr>
              <a:buSzPct val="100000"/>
              <a:buChar char="•"/>
            </a:pPr>
            <a:r>
              <a:rPr lang="en-US" b="1">
                <a:latin typeface="Century Gothic"/>
                <a:ea typeface="Century Gothic"/>
                <a:cs typeface="Century Gothic"/>
                <a:sym typeface="Century Gothic"/>
              </a:rPr>
              <a:t>Peer-review </a:t>
            </a:r>
            <a:r>
              <a:rPr lang="en-US">
                <a:solidFill>
                  <a:srgbClr val="E97132"/>
                </a:solidFill>
                <a:latin typeface="Century Gothic"/>
                <a:ea typeface="Century Gothic"/>
                <a:cs typeface="Century Gothic"/>
                <a:sym typeface="Century Gothic"/>
              </a:rPr>
              <a:t>(all activity)</a:t>
            </a:r>
            <a:br>
              <a:rPr lang="en-US">
                <a:solidFill>
                  <a:srgbClr val="E97132"/>
                </a:solidFill>
                <a:latin typeface="Century Gothic"/>
                <a:ea typeface="Century Gothic"/>
                <a:cs typeface="Century Gothic"/>
                <a:sym typeface="Century Gothic"/>
              </a:rPr>
            </a:br>
            <a:r>
              <a:rPr lang="en-US" b="1">
                <a:solidFill>
                  <a:srgbClr val="196B24"/>
                </a:solidFill>
                <a:latin typeface="Century Gothic"/>
                <a:ea typeface="Century Gothic"/>
                <a:cs typeface="Century Gothic"/>
                <a:sym typeface="Century Gothic"/>
              </a:rPr>
              <a:t>management/settings/website#plugins &gt;&gt; Review Report</a:t>
            </a:r>
            <a:endParaRPr b="1">
              <a:solidFill>
                <a:srgbClr val="196B24"/>
              </a:solidFill>
              <a:latin typeface="Century Gothic"/>
              <a:ea typeface="Century Gothic"/>
              <a:cs typeface="Century Gothic"/>
              <a:sym typeface="Century Gothic"/>
            </a:endParaRPr>
          </a:p>
          <a:p>
            <a:pPr marL="228600" lvl="0" indent="-90804" algn="l" rtl="0">
              <a:lnSpc>
                <a:spcPct val="90000"/>
              </a:lnSpc>
              <a:spcBef>
                <a:spcPts val="1000"/>
              </a:spcBef>
              <a:spcAft>
                <a:spcPts val="0"/>
              </a:spcAft>
              <a:buClr>
                <a:schemeClr val="dk1"/>
              </a:buClr>
              <a:buSzPct val="100000"/>
              <a:buNone/>
            </a:pPr>
            <a:endParaRPr b="1">
              <a:latin typeface="Century Gothic"/>
              <a:ea typeface="Century Gothic"/>
              <a:cs typeface="Century Gothic"/>
              <a:sym typeface="Century Gothic"/>
            </a:endParaRPr>
          </a:p>
          <a:p>
            <a:pPr marL="228600" lvl="0" indent="-228600" algn="l" rtl="0">
              <a:lnSpc>
                <a:spcPct val="90000"/>
              </a:lnSpc>
              <a:spcBef>
                <a:spcPts val="1000"/>
              </a:spcBef>
              <a:spcAft>
                <a:spcPts val="0"/>
              </a:spcAft>
              <a:buClr>
                <a:schemeClr val="dk1"/>
              </a:buClr>
              <a:buSzPct val="100000"/>
              <a:buChar char="•"/>
            </a:pPr>
            <a:r>
              <a:rPr lang="en-US" b="1">
                <a:latin typeface="Century Gothic"/>
                <a:ea typeface="Century Gothic"/>
                <a:cs typeface="Century Gothic"/>
                <a:sym typeface="Century Gothic"/>
              </a:rPr>
              <a:t>iThenticate </a:t>
            </a:r>
            <a:r>
              <a:rPr lang="en-US">
                <a:latin typeface="Century Gothic"/>
                <a:ea typeface="Century Gothic"/>
                <a:cs typeface="Century Gothic"/>
                <a:sym typeface="Century Gothic"/>
              </a:rPr>
              <a:t>(screening counts)</a:t>
            </a:r>
            <a:endParaRPr/>
          </a:p>
          <a:p>
            <a:pPr marL="228600" lvl="0" indent="-228600" algn="l" rtl="0">
              <a:lnSpc>
                <a:spcPct val="90000"/>
              </a:lnSpc>
              <a:spcBef>
                <a:spcPts val="1000"/>
              </a:spcBef>
              <a:spcAft>
                <a:spcPts val="0"/>
              </a:spcAft>
              <a:buClr>
                <a:schemeClr val="dk1"/>
              </a:buClr>
              <a:buSzPct val="100000"/>
              <a:buChar char="•"/>
            </a:pPr>
            <a:r>
              <a:rPr lang="en-US" b="1">
                <a:latin typeface="Century Gothic"/>
                <a:ea typeface="Century Gothic"/>
                <a:cs typeface="Century Gothic"/>
                <a:sym typeface="Century Gothic"/>
              </a:rPr>
              <a:t>Altmetrics </a:t>
            </a:r>
            <a:r>
              <a:rPr lang="en-US">
                <a:latin typeface="Century Gothic"/>
                <a:ea typeface="Century Gothic"/>
                <a:cs typeface="Century Gothic"/>
                <a:sym typeface="Century Gothic"/>
              </a:rPr>
              <a:t>(attention)</a:t>
            </a:r>
            <a:endParaRPr/>
          </a:p>
          <a:p>
            <a:pPr marL="228600" lvl="0" indent="-228600" algn="l" rtl="0">
              <a:lnSpc>
                <a:spcPct val="90000"/>
              </a:lnSpc>
              <a:spcBef>
                <a:spcPts val="1000"/>
              </a:spcBef>
              <a:spcAft>
                <a:spcPts val="0"/>
              </a:spcAft>
              <a:buClr>
                <a:schemeClr val="dk1"/>
              </a:buClr>
              <a:buSzPct val="100000"/>
              <a:buChar char="•"/>
            </a:pPr>
            <a:r>
              <a:rPr lang="en-US" b="1">
                <a:latin typeface="Century Gothic"/>
                <a:ea typeface="Century Gothic"/>
                <a:cs typeface="Century Gothic"/>
                <a:sym typeface="Century Gothic"/>
              </a:rPr>
              <a:t>Google Analytics (site) &amp; </a:t>
            </a:r>
            <a:br>
              <a:rPr lang="en-US" b="1">
                <a:latin typeface="Century Gothic"/>
                <a:ea typeface="Century Gothic"/>
                <a:cs typeface="Century Gothic"/>
                <a:sym typeface="Century Gothic"/>
              </a:rPr>
            </a:br>
            <a:r>
              <a:rPr lang="en-US" b="1">
                <a:latin typeface="Century Gothic"/>
                <a:ea typeface="Century Gothic"/>
                <a:cs typeface="Century Gothic"/>
                <a:sym typeface="Century Gothic"/>
              </a:rPr>
              <a:t>Google Search Console (search) </a:t>
            </a:r>
            <a:r>
              <a:rPr lang="en-US">
                <a:latin typeface="Century Gothic"/>
                <a:ea typeface="Century Gothic"/>
                <a:cs typeface="Century Gothic"/>
                <a:sym typeface="Century Gothic"/>
              </a:rPr>
              <a:t>(discovery)</a:t>
            </a:r>
            <a:endParaRPr/>
          </a:p>
          <a:p>
            <a:pPr marL="228600" lvl="0" indent="-228600" algn="l" rtl="0">
              <a:lnSpc>
                <a:spcPct val="90000"/>
              </a:lnSpc>
              <a:spcBef>
                <a:spcPts val="1000"/>
              </a:spcBef>
              <a:spcAft>
                <a:spcPts val="0"/>
              </a:spcAft>
              <a:buClr>
                <a:schemeClr val="dk1"/>
              </a:buClr>
              <a:buSzPct val="100000"/>
              <a:buChar char="•"/>
            </a:pPr>
            <a:r>
              <a:rPr lang="en-US" b="1">
                <a:latin typeface="Century Gothic"/>
                <a:ea typeface="Century Gothic"/>
                <a:cs typeface="Century Gothic"/>
                <a:sym typeface="Century Gothic"/>
              </a:rPr>
              <a:t>Dimensions</a:t>
            </a:r>
            <a:r>
              <a:rPr lang="en-US">
                <a:latin typeface="Century Gothic"/>
                <a:ea typeface="Century Gothic"/>
                <a:cs typeface="Century Gothic"/>
                <a:sym typeface="Century Gothic"/>
              </a:rPr>
              <a:t> (article list, authors, DOI, year, citation counts, OA indicator, journal metrics (total citations, h-index))</a:t>
            </a:r>
            <a:endParaRPr/>
          </a:p>
          <a:p>
            <a:pPr marL="228600" lvl="0" indent="-90804" algn="l" rtl="0">
              <a:lnSpc>
                <a:spcPct val="90000"/>
              </a:lnSpc>
              <a:spcBef>
                <a:spcPts val="1000"/>
              </a:spcBef>
              <a:spcAft>
                <a:spcPts val="0"/>
              </a:spcAft>
              <a:buClr>
                <a:schemeClr val="dk1"/>
              </a:buClr>
              <a:buSzPct val="100000"/>
              <a:buNone/>
            </a:pPr>
            <a:endParaRPr>
              <a:latin typeface="Century Gothic"/>
              <a:ea typeface="Century Gothic"/>
              <a:cs typeface="Century Gothic"/>
              <a:sym typeface="Century Gothic"/>
            </a:endParaRPr>
          </a:p>
        </p:txBody>
      </p:sp>
      <p:pic>
        <p:nvPicPr>
          <p:cNvPr id="218" name="Google Shape;218;p12"/>
          <p:cNvPicPr preferRelativeResize="0"/>
          <p:nvPr/>
        </p:nvPicPr>
        <p:blipFill rotWithShape="1">
          <a:blip r:embed="rId3">
            <a:alphaModFix/>
          </a:blip>
          <a:srcRect/>
          <a:stretch/>
        </p:blipFill>
        <p:spPr>
          <a:xfrm>
            <a:off x="9251052" y="0"/>
            <a:ext cx="3750998" cy="6858000"/>
          </a:xfrm>
          <a:prstGeom prst="rect">
            <a:avLst/>
          </a:prstGeom>
          <a:noFill/>
          <a:ln>
            <a:noFill/>
          </a:ln>
        </p:spPr>
      </p:pic>
      <p:pic>
        <p:nvPicPr>
          <p:cNvPr id="219" name="Google Shape;219;p12"/>
          <p:cNvPicPr preferRelativeResize="0"/>
          <p:nvPr/>
        </p:nvPicPr>
        <p:blipFill rotWithShape="1">
          <a:blip r:embed="rId4">
            <a:alphaModFix/>
          </a:blip>
          <a:srcRect/>
          <a:stretch/>
        </p:blipFill>
        <p:spPr>
          <a:xfrm>
            <a:off x="9770326" y="525743"/>
            <a:ext cx="1004325" cy="1004325"/>
          </a:xfrm>
          <a:prstGeom prst="rect">
            <a:avLst/>
          </a:prstGeom>
          <a:noFill/>
          <a:ln>
            <a:noFill/>
          </a:ln>
        </p:spPr>
      </p:pic>
      <p:cxnSp>
        <p:nvCxnSpPr>
          <p:cNvPr id="220" name="Google Shape;220;p12"/>
          <p:cNvCxnSpPr/>
          <p:nvPr/>
        </p:nvCxnSpPr>
        <p:spPr>
          <a:xfrm>
            <a:off x="1025466" y="4596384"/>
            <a:ext cx="8263500" cy="0"/>
          </a:xfrm>
          <a:prstGeom prst="straightConnector1">
            <a:avLst/>
          </a:prstGeom>
          <a:noFill/>
          <a:ln w="19050" cap="flat" cmpd="sng">
            <a:solidFill>
              <a:schemeClr val="accent2"/>
            </a:solidFill>
            <a:prstDash val="solid"/>
            <a:miter lim="800000"/>
            <a:headEnd type="none" w="sm" len="sm"/>
            <a:tailEnd type="none" w="sm" len="sm"/>
          </a:ln>
        </p:spPr>
      </p:cxnSp>
      <p:sp>
        <p:nvSpPr>
          <p:cNvPr id="221" name="Google Shape;221;p12"/>
          <p:cNvSpPr txBox="1"/>
          <p:nvPr/>
        </p:nvSpPr>
        <p:spPr>
          <a:xfrm rot="-5400000">
            <a:off x="-1359296" y="1753193"/>
            <a:ext cx="38757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E97132"/>
                </a:solidFill>
                <a:latin typeface="Century Gothic"/>
                <a:ea typeface="Century Gothic"/>
                <a:cs typeface="Century Gothic"/>
                <a:sym typeface="Century Gothic"/>
              </a:rPr>
              <a:t>Recommended</a:t>
            </a:r>
            <a:endParaRPr/>
          </a:p>
        </p:txBody>
      </p:sp>
      <p:sp>
        <p:nvSpPr>
          <p:cNvPr id="222" name="Google Shape;222;p12"/>
          <p:cNvSpPr txBox="1"/>
          <p:nvPr/>
        </p:nvSpPr>
        <p:spPr>
          <a:xfrm rot="-5400000">
            <a:off x="-1321810" y="3974265"/>
            <a:ext cx="38757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E97132"/>
                </a:solidFill>
                <a:latin typeface="Century Gothic"/>
                <a:ea typeface="Century Gothic"/>
                <a:cs typeface="Century Gothic"/>
                <a:sym typeface="Century Gothic"/>
              </a:rPr>
              <a:t>Optional</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655321" y="13347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Media mentions</a:t>
            </a:r>
            <a:endParaRPr/>
          </a:p>
        </p:txBody>
      </p:sp>
      <p:pic>
        <p:nvPicPr>
          <p:cNvPr id="229" name="Google Shape;229;p13"/>
          <p:cNvPicPr preferRelativeResize="0"/>
          <p:nvPr/>
        </p:nvPicPr>
        <p:blipFill rotWithShape="1">
          <a:blip r:embed="rId3">
            <a:alphaModFix/>
          </a:blip>
          <a:srcRect/>
          <a:stretch/>
        </p:blipFill>
        <p:spPr>
          <a:xfrm>
            <a:off x="9900353" y="-142354"/>
            <a:ext cx="2291647" cy="7000354"/>
          </a:xfrm>
          <a:prstGeom prst="rect">
            <a:avLst/>
          </a:prstGeom>
          <a:noFill/>
          <a:ln>
            <a:noFill/>
          </a:ln>
        </p:spPr>
      </p:pic>
      <p:sp>
        <p:nvSpPr>
          <p:cNvPr id="230" name="Google Shape;230;p13"/>
          <p:cNvSpPr txBox="1">
            <a:spLocks noGrp="1"/>
          </p:cNvSpPr>
          <p:nvPr>
            <p:ph type="body" idx="1"/>
          </p:nvPr>
        </p:nvSpPr>
        <p:spPr>
          <a:xfrm>
            <a:off x="655321" y="1592517"/>
            <a:ext cx="5257800" cy="456006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196B24"/>
              </a:buClr>
              <a:buSzPct val="100000"/>
              <a:buNone/>
            </a:pPr>
            <a:r>
              <a:rPr lang="en-US" b="1">
                <a:solidFill>
                  <a:srgbClr val="196B24"/>
                </a:solidFill>
                <a:latin typeface="Century Gothic"/>
                <a:ea typeface="Century Gothic"/>
                <a:cs typeface="Century Gothic"/>
                <a:sym typeface="Century Gothic"/>
              </a:rPr>
              <a:t>Setup </a:t>
            </a:r>
            <a:r>
              <a:rPr lang="en-US" b="1" i="1">
                <a:solidFill>
                  <a:srgbClr val="196B24"/>
                </a:solidFill>
                <a:latin typeface="Century Gothic"/>
                <a:ea typeface="Century Gothic"/>
                <a:cs typeface="Century Gothic"/>
                <a:sym typeface="Century Gothic"/>
              </a:rPr>
              <a:t>Google Alerts</a:t>
            </a:r>
            <a:endParaRPr/>
          </a:p>
          <a:p>
            <a:pPr marL="0" lvl="0" indent="0" algn="l" rtl="0">
              <a:lnSpc>
                <a:spcPct val="90000"/>
              </a:lnSpc>
              <a:spcBef>
                <a:spcPts val="1000"/>
              </a:spcBef>
              <a:spcAft>
                <a:spcPts val="0"/>
              </a:spcAft>
              <a:buClr>
                <a:schemeClr val="dk1"/>
              </a:buClr>
              <a:buSzPct val="100000"/>
              <a:buNone/>
            </a:pPr>
            <a:endParaRPr b="1">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ct val="100000"/>
              <a:buNone/>
            </a:pPr>
            <a:r>
              <a:rPr lang="en-US" b="1">
                <a:latin typeface="Century Gothic"/>
                <a:ea typeface="Century Gothic"/>
                <a:cs typeface="Century Gothic"/>
                <a:sym typeface="Century Gothic"/>
              </a:rPr>
              <a:t>Paving the way for a greener dairy industry/ </a:t>
            </a:r>
            <a:r>
              <a:rPr lang="en-US">
                <a:latin typeface="Century Gothic"/>
                <a:ea typeface="Century Gothic"/>
                <a:cs typeface="Century Gothic"/>
                <a:sym typeface="Century Gothic"/>
              </a:rPr>
              <a:t>By Glenneis Kriel (4 April 2025)</a:t>
            </a:r>
            <a:br>
              <a:rPr lang="en-US">
                <a:latin typeface="Century Gothic"/>
                <a:ea typeface="Century Gothic"/>
                <a:cs typeface="Century Gothic"/>
                <a:sym typeface="Century Gothic"/>
              </a:rPr>
            </a:br>
            <a:r>
              <a:rPr lang="en-US" u="sng">
                <a:solidFill>
                  <a:schemeClr val="hlink"/>
                </a:solidFill>
                <a:latin typeface="Century Gothic"/>
                <a:ea typeface="Century Gothic"/>
                <a:cs typeface="Century Gothic"/>
                <a:sym typeface="Century Gothic"/>
                <a:hlinkClick r:id="rId4"/>
              </a:rPr>
              <a:t>https://www.farmersweekly.co.za/animals/cattle/paving-the-way-for-a-greener-dairy-industry/</a:t>
            </a:r>
            <a:r>
              <a:rPr lang="en-US">
                <a:latin typeface="Century Gothic"/>
                <a:ea typeface="Century Gothic"/>
                <a:cs typeface="Century Gothic"/>
                <a:sym typeface="Century Gothic"/>
              </a:rPr>
              <a:t> </a:t>
            </a:r>
            <a:br>
              <a:rPr lang="en-US">
                <a:latin typeface="Century Gothic"/>
                <a:ea typeface="Century Gothic"/>
                <a:cs typeface="Century Gothic"/>
                <a:sym typeface="Century Gothic"/>
              </a:rPr>
            </a:br>
            <a:br>
              <a:rPr lang="en-US">
                <a:latin typeface="Century Gothic"/>
                <a:ea typeface="Century Gothic"/>
                <a:cs typeface="Century Gothic"/>
                <a:sym typeface="Century Gothic"/>
              </a:rPr>
            </a:br>
            <a:r>
              <a:rPr lang="en-US" sz="2400" i="1">
                <a:latin typeface="Century Gothic"/>
                <a:ea typeface="Century Gothic"/>
                <a:cs typeface="Century Gothic"/>
                <a:sym typeface="Century Gothic"/>
              </a:rPr>
              <a:t>“Reinecke’s notion of the importance of cattle in the ecosystem is supported by the paper ‘The broad-based eco-economic impact of beef and dairy production: a global review’, published in the South African Journal of Animal Science in 2023.”</a:t>
            </a:r>
            <a:endParaRPr/>
          </a:p>
          <a:p>
            <a:pPr marL="228600" lvl="0" indent="-99060" algn="l" rtl="0">
              <a:lnSpc>
                <a:spcPct val="90000"/>
              </a:lnSpc>
              <a:spcBef>
                <a:spcPts val="1000"/>
              </a:spcBef>
              <a:spcAft>
                <a:spcPts val="0"/>
              </a:spcAft>
              <a:buClr>
                <a:schemeClr val="dk1"/>
              </a:buClr>
              <a:buSzPct val="100000"/>
              <a:buNone/>
            </a:pPr>
            <a:endParaRPr sz="2400">
              <a:latin typeface="Century Gothic"/>
              <a:ea typeface="Century Gothic"/>
              <a:cs typeface="Century Gothic"/>
              <a:sym typeface="Century Gothic"/>
            </a:endParaRPr>
          </a:p>
          <a:p>
            <a:pPr marL="228600" lvl="0" indent="-77470" algn="l" rtl="0">
              <a:lnSpc>
                <a:spcPct val="90000"/>
              </a:lnSpc>
              <a:spcBef>
                <a:spcPts val="1000"/>
              </a:spcBef>
              <a:spcAft>
                <a:spcPts val="0"/>
              </a:spcAft>
              <a:buClr>
                <a:schemeClr val="dk1"/>
              </a:buClr>
              <a:buSzPct val="100000"/>
              <a:buNone/>
            </a:pPr>
            <a:endParaRPr>
              <a:latin typeface="Century Gothic"/>
              <a:ea typeface="Century Gothic"/>
              <a:cs typeface="Century Gothic"/>
              <a:sym typeface="Century Gothic"/>
            </a:endParaRPr>
          </a:p>
          <a:p>
            <a:pPr marL="228600" lvl="0" indent="-77470" algn="l" rtl="0">
              <a:lnSpc>
                <a:spcPct val="90000"/>
              </a:lnSpc>
              <a:spcBef>
                <a:spcPts val="1000"/>
              </a:spcBef>
              <a:spcAft>
                <a:spcPts val="0"/>
              </a:spcAft>
              <a:buClr>
                <a:schemeClr val="dk1"/>
              </a:buClr>
              <a:buSzPct val="100000"/>
              <a:buNone/>
            </a:pPr>
            <a:endParaRPr>
              <a:latin typeface="Century Gothic"/>
              <a:ea typeface="Century Gothic"/>
              <a:cs typeface="Century Gothic"/>
              <a:sym typeface="Century Gothic"/>
            </a:endParaRPr>
          </a:p>
        </p:txBody>
      </p:sp>
      <p:pic>
        <p:nvPicPr>
          <p:cNvPr id="231" name="Google Shape;231;p13"/>
          <p:cNvPicPr preferRelativeResize="0"/>
          <p:nvPr/>
        </p:nvPicPr>
        <p:blipFill rotWithShape="1">
          <a:blip r:embed="rId5">
            <a:alphaModFix/>
          </a:blip>
          <a:srcRect/>
          <a:stretch/>
        </p:blipFill>
        <p:spPr>
          <a:xfrm>
            <a:off x="6187371" y="0"/>
            <a:ext cx="6004629"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sp>
        <p:nvSpPr>
          <p:cNvPr id="237" name="Google Shape;237;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8" name="Google Shape;238;p14"/>
          <p:cNvSpPr txBox="1">
            <a:spLocks noGrp="1"/>
          </p:cNvSpPr>
          <p:nvPr>
            <p:ph type="title"/>
          </p:nvPr>
        </p:nvSpPr>
        <p:spPr>
          <a:xfrm>
            <a:off x="811089" y="507164"/>
            <a:ext cx="10506456" cy="101498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100"/>
              <a:buFont typeface="Century Gothic"/>
              <a:buNone/>
            </a:pPr>
            <a:r>
              <a:rPr lang="en-US" sz="3100">
                <a:latin typeface="Century Gothic"/>
                <a:ea typeface="Century Gothic"/>
                <a:cs typeface="Century Gothic"/>
                <a:sym typeface="Century Gothic"/>
              </a:rPr>
              <a:t>Why there isn’t one central, standard system</a:t>
            </a:r>
            <a:br>
              <a:rPr lang="en-US" sz="3100">
                <a:latin typeface="Century Gothic"/>
                <a:ea typeface="Century Gothic"/>
                <a:cs typeface="Century Gothic"/>
                <a:sym typeface="Century Gothic"/>
              </a:rPr>
            </a:br>
            <a:endParaRPr sz="3100">
              <a:latin typeface="Century Gothic"/>
              <a:ea typeface="Century Gothic"/>
              <a:cs typeface="Century Gothic"/>
              <a:sym typeface="Century Gothic"/>
            </a:endParaRPr>
          </a:p>
        </p:txBody>
      </p:sp>
      <p:sp>
        <p:nvSpPr>
          <p:cNvPr id="239" name="Google Shape;239;p14"/>
          <p:cNvSpPr/>
          <p:nvPr/>
        </p:nvSpPr>
        <p:spPr>
          <a:xfrm>
            <a:off x="865953" y="1634502"/>
            <a:ext cx="10451592"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0" name="Google Shape;240;p14"/>
          <p:cNvSpPr/>
          <p:nvPr/>
        </p:nvSpPr>
        <p:spPr>
          <a:xfrm rot="10800000" flipH="1">
            <a:off x="841248" y="1538176"/>
            <a:ext cx="1873457" cy="10981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241" name="Google Shape;241;p14"/>
          <p:cNvGrpSpPr/>
          <p:nvPr/>
        </p:nvGrpSpPr>
        <p:grpSpPr>
          <a:xfrm>
            <a:off x="838200" y="1929670"/>
            <a:ext cx="10515600" cy="4350715"/>
            <a:chOff x="0" y="3404"/>
            <a:chExt cx="10515600" cy="4350715"/>
          </a:xfrm>
        </p:grpSpPr>
        <p:sp>
          <p:nvSpPr>
            <p:cNvPr id="242" name="Google Shape;242;p14"/>
            <p:cNvSpPr/>
            <p:nvPr/>
          </p:nvSpPr>
          <p:spPr>
            <a:xfrm>
              <a:off x="0" y="3404"/>
              <a:ext cx="10515600" cy="725119"/>
            </a:xfrm>
            <a:prstGeom prst="roundRect">
              <a:avLst>
                <a:gd name="adj" fmla="val 10000"/>
              </a:avLst>
            </a:prstGeom>
            <a:solidFill>
              <a:srgbClr val="E9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a:off x="219348" y="166556"/>
              <a:ext cx="398815" cy="398815"/>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p:nvPr/>
          </p:nvSpPr>
          <p:spPr>
            <a:xfrm>
              <a:off x="837512" y="3404"/>
              <a:ext cx="9678087" cy="7251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txBox="1"/>
            <p:nvPr/>
          </p:nvSpPr>
          <p:spPr>
            <a:xfrm>
              <a:off x="837512" y="3404"/>
              <a:ext cx="9678087" cy="725119"/>
            </a:xfrm>
            <a:prstGeom prst="rect">
              <a:avLst/>
            </a:prstGeom>
            <a:noFill/>
            <a:ln>
              <a:noFill/>
            </a:ln>
          </p:spPr>
          <p:txBody>
            <a:bodyPr spcFirstLastPara="1" wrap="square" lIns="76725" tIns="76725" rIns="76725" bIns="76725" anchor="ctr" anchorCtr="0">
              <a:noAutofit/>
            </a:bodyPr>
            <a:lstStyle/>
            <a:p>
              <a:pPr marL="0" marR="0" lvl="0" indent="0" algn="l" rtl="0">
                <a:lnSpc>
                  <a:spcPct val="90000"/>
                </a:lnSpc>
                <a:spcBef>
                  <a:spcPts val="0"/>
                </a:spcBef>
                <a:spcAft>
                  <a:spcPts val="0"/>
                </a:spcAft>
                <a:buClr>
                  <a:schemeClr val="dk1"/>
                </a:buClr>
                <a:buSzPts val="1900"/>
                <a:buFont typeface="Arial"/>
                <a:buNone/>
              </a:pPr>
              <a:r>
                <a:rPr lang="en-US" sz="1900" b="1">
                  <a:solidFill>
                    <a:schemeClr val="dk1"/>
                  </a:solidFill>
                  <a:latin typeface="Arial"/>
                  <a:ea typeface="Arial"/>
                  <a:cs typeface="Arial"/>
                  <a:sym typeface="Arial"/>
                </a:rPr>
                <a:t>Different owners </a:t>
              </a:r>
              <a:r>
                <a:rPr lang="en-US" sz="1900">
                  <a:solidFill>
                    <a:schemeClr val="dk1"/>
                  </a:solidFill>
                  <a:latin typeface="Arial"/>
                  <a:ea typeface="Arial"/>
                  <a:cs typeface="Arial"/>
                  <a:sym typeface="Arial"/>
                </a:rPr>
                <a:t>Stats sit in many places (Scopus, Web of Science, Crossref, OpenAlex, PubMed, Google Analytics), each with its own rules</a:t>
              </a:r>
              <a:endParaRPr/>
            </a:p>
          </p:txBody>
        </p:sp>
        <p:sp>
          <p:nvSpPr>
            <p:cNvPr id="246" name="Google Shape;246;p14"/>
            <p:cNvSpPr/>
            <p:nvPr/>
          </p:nvSpPr>
          <p:spPr>
            <a:xfrm>
              <a:off x="0" y="909803"/>
              <a:ext cx="10515600" cy="725119"/>
            </a:xfrm>
            <a:prstGeom prst="roundRect">
              <a:avLst>
                <a:gd name="adj" fmla="val 10000"/>
              </a:avLst>
            </a:prstGeom>
            <a:solidFill>
              <a:srgbClr val="176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219348" y="1072955"/>
              <a:ext cx="398815" cy="398815"/>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4"/>
            <p:cNvSpPr/>
            <p:nvPr/>
          </p:nvSpPr>
          <p:spPr>
            <a:xfrm>
              <a:off x="837512" y="909803"/>
              <a:ext cx="9678087" cy="7251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4"/>
            <p:cNvSpPr txBox="1"/>
            <p:nvPr/>
          </p:nvSpPr>
          <p:spPr>
            <a:xfrm>
              <a:off x="837512" y="909803"/>
              <a:ext cx="9678087" cy="725119"/>
            </a:xfrm>
            <a:prstGeom prst="rect">
              <a:avLst/>
            </a:prstGeom>
            <a:noFill/>
            <a:ln>
              <a:noFill/>
            </a:ln>
          </p:spPr>
          <p:txBody>
            <a:bodyPr spcFirstLastPara="1" wrap="square" lIns="76725" tIns="76725" rIns="76725" bIns="76725" anchor="ctr" anchorCtr="0">
              <a:noAutofit/>
            </a:bodyPr>
            <a:lstStyle/>
            <a:p>
              <a:pPr marL="0" marR="0" lvl="0" indent="0" algn="l" rtl="0">
                <a:lnSpc>
                  <a:spcPct val="90000"/>
                </a:lnSpc>
                <a:spcBef>
                  <a:spcPts val="0"/>
                </a:spcBef>
                <a:spcAft>
                  <a:spcPts val="0"/>
                </a:spcAft>
                <a:buClr>
                  <a:schemeClr val="dk1"/>
                </a:buClr>
                <a:buSzPts val="1900"/>
                <a:buFont typeface="Arial"/>
                <a:buNone/>
              </a:pPr>
              <a:r>
                <a:rPr lang="en-US" sz="1900" b="1">
                  <a:solidFill>
                    <a:schemeClr val="dk1"/>
                  </a:solidFill>
                  <a:latin typeface="Arial"/>
                  <a:ea typeface="Arial"/>
                  <a:cs typeface="Arial"/>
                  <a:sym typeface="Arial"/>
                </a:rPr>
                <a:t>Different coverage</a:t>
              </a:r>
              <a:r>
                <a:rPr lang="en-US" sz="1900">
                  <a:solidFill>
                    <a:schemeClr val="dk1"/>
                  </a:solidFill>
                  <a:latin typeface="Arial"/>
                  <a:ea typeface="Arial"/>
                  <a:cs typeface="Arial"/>
                  <a:sym typeface="Arial"/>
                </a:rPr>
                <a:t> Each database includes different journals, regions, and outputs. None covers everything</a:t>
              </a:r>
              <a:endParaRPr/>
            </a:p>
          </p:txBody>
        </p:sp>
        <p:sp>
          <p:nvSpPr>
            <p:cNvPr id="250" name="Google Shape;250;p14"/>
            <p:cNvSpPr/>
            <p:nvPr/>
          </p:nvSpPr>
          <p:spPr>
            <a:xfrm>
              <a:off x="0" y="1816202"/>
              <a:ext cx="10515600" cy="725119"/>
            </a:xfrm>
            <a:prstGeom prst="roundRect">
              <a:avLst>
                <a:gd name="adj" fmla="val 10000"/>
              </a:avLst>
            </a:prstGeom>
            <a:solidFill>
              <a:srgbClr val="0C9E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4"/>
            <p:cNvSpPr/>
            <p:nvPr/>
          </p:nvSpPr>
          <p:spPr>
            <a:xfrm>
              <a:off x="219348" y="1979354"/>
              <a:ext cx="398815" cy="398815"/>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4"/>
            <p:cNvSpPr/>
            <p:nvPr/>
          </p:nvSpPr>
          <p:spPr>
            <a:xfrm>
              <a:off x="837512" y="1816202"/>
              <a:ext cx="9678087" cy="7251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4"/>
            <p:cNvSpPr txBox="1"/>
            <p:nvPr/>
          </p:nvSpPr>
          <p:spPr>
            <a:xfrm>
              <a:off x="837512" y="1816202"/>
              <a:ext cx="9678087" cy="725119"/>
            </a:xfrm>
            <a:prstGeom prst="rect">
              <a:avLst/>
            </a:prstGeom>
            <a:noFill/>
            <a:ln>
              <a:noFill/>
            </a:ln>
          </p:spPr>
          <p:txBody>
            <a:bodyPr spcFirstLastPara="1" wrap="square" lIns="76725" tIns="76725" rIns="76725" bIns="76725" anchor="ctr" anchorCtr="0">
              <a:noAutofit/>
            </a:bodyPr>
            <a:lstStyle/>
            <a:p>
              <a:pPr marL="0" marR="0" lvl="0" indent="0" algn="l" rtl="0">
                <a:lnSpc>
                  <a:spcPct val="90000"/>
                </a:lnSpc>
                <a:spcBef>
                  <a:spcPts val="0"/>
                </a:spcBef>
                <a:spcAft>
                  <a:spcPts val="0"/>
                </a:spcAft>
                <a:buClr>
                  <a:schemeClr val="dk1"/>
                </a:buClr>
                <a:buSzPts val="1900"/>
                <a:buFont typeface="Arial"/>
                <a:buNone/>
              </a:pPr>
              <a:r>
                <a:rPr lang="en-US" sz="1900" b="1">
                  <a:solidFill>
                    <a:schemeClr val="dk1"/>
                  </a:solidFill>
                  <a:latin typeface="Arial"/>
                  <a:ea typeface="Arial"/>
                  <a:cs typeface="Arial"/>
                  <a:sym typeface="Arial"/>
                </a:rPr>
                <a:t>Different meanings</a:t>
              </a:r>
              <a:r>
                <a:rPr lang="en-US" sz="1900">
                  <a:solidFill>
                    <a:schemeClr val="dk1"/>
                  </a:solidFill>
                  <a:latin typeface="Arial"/>
                  <a:ea typeface="Arial"/>
                  <a:cs typeface="Arial"/>
                  <a:sym typeface="Arial"/>
                </a:rPr>
                <a:t> A “view,” “download,” or “citation” is measured differently in each system</a:t>
              </a:r>
              <a:endParaRPr/>
            </a:p>
          </p:txBody>
        </p:sp>
        <p:sp>
          <p:nvSpPr>
            <p:cNvPr id="254" name="Google Shape;254;p14"/>
            <p:cNvSpPr/>
            <p:nvPr/>
          </p:nvSpPr>
          <p:spPr>
            <a:xfrm>
              <a:off x="0" y="2722601"/>
              <a:ext cx="10515600" cy="725119"/>
            </a:xfrm>
            <a:prstGeom prst="roundRect">
              <a:avLst>
                <a:gd name="adj" fmla="val 10000"/>
              </a:avLst>
            </a:prstGeom>
            <a:solidFill>
              <a:srgbClr val="A02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4"/>
            <p:cNvSpPr/>
            <p:nvPr/>
          </p:nvSpPr>
          <p:spPr>
            <a:xfrm>
              <a:off x="219348" y="2885753"/>
              <a:ext cx="398815" cy="398815"/>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837512" y="2722601"/>
              <a:ext cx="9678087" cy="7251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txBox="1"/>
            <p:nvPr/>
          </p:nvSpPr>
          <p:spPr>
            <a:xfrm>
              <a:off x="837512" y="2722601"/>
              <a:ext cx="9678087" cy="725119"/>
            </a:xfrm>
            <a:prstGeom prst="rect">
              <a:avLst/>
            </a:prstGeom>
            <a:noFill/>
            <a:ln>
              <a:noFill/>
            </a:ln>
          </p:spPr>
          <p:txBody>
            <a:bodyPr spcFirstLastPara="1" wrap="square" lIns="76725" tIns="76725" rIns="76725" bIns="76725" anchor="ctr" anchorCtr="0">
              <a:noAutofit/>
            </a:bodyPr>
            <a:lstStyle/>
            <a:p>
              <a:pPr marL="0" marR="0" lvl="0" indent="0" algn="l" rtl="0">
                <a:lnSpc>
                  <a:spcPct val="90000"/>
                </a:lnSpc>
                <a:spcBef>
                  <a:spcPts val="0"/>
                </a:spcBef>
                <a:spcAft>
                  <a:spcPts val="0"/>
                </a:spcAft>
                <a:buClr>
                  <a:schemeClr val="dk1"/>
                </a:buClr>
                <a:buSzPts val="1900"/>
                <a:buFont typeface="Arial"/>
                <a:buNone/>
              </a:pPr>
              <a:r>
                <a:rPr lang="en-US" sz="1900" b="1">
                  <a:solidFill>
                    <a:schemeClr val="dk1"/>
                  </a:solidFill>
                  <a:latin typeface="Arial"/>
                  <a:ea typeface="Arial"/>
                  <a:cs typeface="Arial"/>
                  <a:sym typeface="Arial"/>
                </a:rPr>
                <a:t>Many versions</a:t>
              </a:r>
              <a:r>
                <a:rPr lang="en-US" sz="1900">
                  <a:solidFill>
                    <a:schemeClr val="dk1"/>
                  </a:solidFill>
                  <a:latin typeface="Arial"/>
                  <a:ea typeface="Arial"/>
                  <a:cs typeface="Arial"/>
                  <a:sym typeface="Arial"/>
                </a:rPr>
                <a:t> One article can have a DOI, PubMed ID, arXiv ID, and copies in repositories (handles), making it hard to combine</a:t>
              </a:r>
              <a:endParaRPr/>
            </a:p>
          </p:txBody>
        </p:sp>
        <p:sp>
          <p:nvSpPr>
            <p:cNvPr id="258" name="Google Shape;258;p14"/>
            <p:cNvSpPr/>
            <p:nvPr/>
          </p:nvSpPr>
          <p:spPr>
            <a:xfrm>
              <a:off x="0" y="3629000"/>
              <a:ext cx="10515600" cy="725119"/>
            </a:xfrm>
            <a:prstGeom prst="roundRect">
              <a:avLst>
                <a:gd name="adj" fmla="val 10000"/>
              </a:avLst>
            </a:prstGeom>
            <a:solidFill>
              <a:srgbClr val="4EA6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219348" y="3792152"/>
              <a:ext cx="398815" cy="398815"/>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837512" y="3629000"/>
              <a:ext cx="9678087" cy="7251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txBox="1"/>
            <p:nvPr/>
          </p:nvSpPr>
          <p:spPr>
            <a:xfrm>
              <a:off x="837512" y="3629000"/>
              <a:ext cx="9678087" cy="725119"/>
            </a:xfrm>
            <a:prstGeom prst="rect">
              <a:avLst/>
            </a:prstGeom>
            <a:noFill/>
            <a:ln>
              <a:noFill/>
            </a:ln>
          </p:spPr>
          <p:txBody>
            <a:bodyPr spcFirstLastPara="1" wrap="square" lIns="76725" tIns="76725" rIns="76725" bIns="76725" anchor="ctr" anchorCtr="0">
              <a:noAutofit/>
            </a:bodyPr>
            <a:lstStyle/>
            <a:p>
              <a:pPr marL="0" marR="0" lvl="0" indent="0" algn="l" rtl="0">
                <a:lnSpc>
                  <a:spcPct val="90000"/>
                </a:lnSpc>
                <a:spcBef>
                  <a:spcPts val="0"/>
                </a:spcBef>
                <a:spcAft>
                  <a:spcPts val="0"/>
                </a:spcAft>
                <a:buClr>
                  <a:schemeClr val="dk1"/>
                </a:buClr>
                <a:buSzPts val="1900"/>
                <a:buFont typeface="Arial"/>
                <a:buNone/>
              </a:pPr>
              <a:r>
                <a:rPr lang="en-US" sz="1900" b="1">
                  <a:solidFill>
                    <a:schemeClr val="dk1"/>
                  </a:solidFill>
                  <a:latin typeface="Arial"/>
                  <a:ea typeface="Arial"/>
                  <a:cs typeface="Arial"/>
                  <a:sym typeface="Arial"/>
                </a:rPr>
                <a:t>No single steward </a:t>
              </a:r>
              <a:r>
                <a:rPr lang="en-US" sz="1900">
                  <a:solidFill>
                    <a:schemeClr val="dk1"/>
                  </a:solidFill>
                  <a:latin typeface="Arial"/>
                  <a:ea typeface="Arial"/>
                  <a:cs typeface="Arial"/>
                  <a:sym typeface="Arial"/>
                </a:rPr>
                <a:t>Laws, licenses, and lack of global governance stop anyone from merging it all into one system</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5"/>
          <p:cNvPicPr preferRelativeResize="0"/>
          <p:nvPr/>
        </p:nvPicPr>
        <p:blipFill rotWithShape="1">
          <a:blip r:embed="rId3">
            <a:alphaModFix amt="50000"/>
          </a:blip>
          <a:srcRect/>
          <a:stretch/>
        </p:blipFill>
        <p:spPr>
          <a:xfrm>
            <a:off x="2463800" y="0"/>
            <a:ext cx="7262813" cy="6858000"/>
          </a:xfrm>
          <a:prstGeom prst="rect">
            <a:avLst/>
          </a:prstGeom>
          <a:noFill/>
          <a:ln>
            <a:noFill/>
          </a:ln>
        </p:spPr>
      </p:pic>
      <p:sp>
        <p:nvSpPr>
          <p:cNvPr id="267" name="Google Shape;267;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Prior Excel knowledge</a:t>
            </a:r>
            <a:endParaRPr/>
          </a:p>
        </p:txBody>
      </p:sp>
      <p:sp>
        <p:nvSpPr>
          <p:cNvPr id="268" name="Google Shape;268;p15"/>
          <p:cNvSpPr txBox="1">
            <a:spLocks noGrp="1"/>
          </p:cNvSpPr>
          <p:nvPr>
            <p:ph type="body" idx="1"/>
          </p:nvPr>
        </p:nvSpPr>
        <p:spPr>
          <a:xfrm>
            <a:off x="927410" y="1690688"/>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a:latin typeface="Century Gothic"/>
                <a:ea typeface="Century Gothic"/>
                <a:cs typeface="Century Gothic"/>
                <a:sym typeface="Century Gothic"/>
              </a:rPr>
              <a:t>Know Excel basics (sort data, charts/graphs, etc)</a:t>
            </a:r>
            <a:endParaRPr/>
          </a:p>
          <a:p>
            <a:pPr marL="228600" lvl="0" indent="-228600" algn="l" rtl="0">
              <a:lnSpc>
                <a:spcPct val="90000"/>
              </a:lnSpc>
              <a:spcBef>
                <a:spcPts val="1000"/>
              </a:spcBef>
              <a:spcAft>
                <a:spcPts val="0"/>
              </a:spcAft>
              <a:buClr>
                <a:schemeClr val="dk1"/>
              </a:buClr>
              <a:buSzPct val="155555"/>
              <a:buChar char="•"/>
            </a:pPr>
            <a:r>
              <a:rPr lang="en-US">
                <a:latin typeface="Century Gothic"/>
                <a:ea typeface="Century Gothic"/>
                <a:cs typeface="Century Gothic"/>
                <a:sym typeface="Century Gothic"/>
              </a:rPr>
              <a:t>Conversion from json, csv, tsv to xlsx (Excel)</a:t>
            </a:r>
            <a:br>
              <a:rPr lang="en-US">
                <a:latin typeface="Century Gothic"/>
                <a:ea typeface="Century Gothic"/>
                <a:cs typeface="Century Gothic"/>
                <a:sym typeface="Century Gothic"/>
              </a:rPr>
            </a:br>
            <a:br>
              <a:rPr lang="en-US">
                <a:latin typeface="Century Gothic"/>
                <a:ea typeface="Century Gothic"/>
                <a:cs typeface="Century Gothic"/>
                <a:sym typeface="Century Gothic"/>
              </a:rPr>
            </a:br>
            <a:r>
              <a:rPr lang="en-US" sz="1800" b="1">
                <a:latin typeface="Century Gothic"/>
                <a:ea typeface="Century Gothic"/>
                <a:cs typeface="Century Gothic"/>
                <a:sym typeface="Century Gothic"/>
              </a:rPr>
              <a:t>json</a:t>
            </a:r>
            <a:r>
              <a:rPr lang="en-US" sz="1800">
                <a:latin typeface="Century Gothic"/>
                <a:ea typeface="Century Gothic"/>
                <a:cs typeface="Century Gothic"/>
                <a:sym typeface="Century Gothic"/>
              </a:rPr>
              <a:t> - (JavaScript Object Notation) open standard file format and data interchange format that uses human-readable text to store and transmit data objects consisting of name–value pairs and arrays (or other serializable values). It is a commonly used data format with diverse uses in electronic data interchange, including that of web applications with servers.</a:t>
            </a:r>
            <a:br>
              <a:rPr lang="en-US" sz="1800">
                <a:latin typeface="Century Gothic"/>
                <a:ea typeface="Century Gothic"/>
                <a:cs typeface="Century Gothic"/>
                <a:sym typeface="Century Gothic"/>
              </a:rPr>
            </a:br>
            <a:br>
              <a:rPr lang="en-US">
                <a:latin typeface="Century Gothic"/>
                <a:ea typeface="Century Gothic"/>
                <a:cs typeface="Century Gothic"/>
                <a:sym typeface="Century Gothic"/>
              </a:rPr>
            </a:br>
            <a:r>
              <a:rPr lang="en-US" sz="1800" b="1">
                <a:latin typeface="Century Gothic"/>
                <a:ea typeface="Century Gothic"/>
                <a:cs typeface="Century Gothic"/>
                <a:sym typeface="Century Gothic"/>
              </a:rPr>
              <a:t>csv</a:t>
            </a:r>
            <a:r>
              <a:rPr lang="en-US" sz="1800">
                <a:latin typeface="Century Gothic"/>
                <a:ea typeface="Century Gothic"/>
                <a:cs typeface="Century Gothic"/>
                <a:sym typeface="Century Gothic"/>
              </a:rPr>
              <a:t> – (Comma-separated values) text data format that uses commas to separate delimiter-separated values, and newlines to separate records. CSV data stores tabular data (numbers and text) in plain text, where each line typically represents one data record. Each record consists of the same number of fields, and these are separated by commas.</a:t>
            </a:r>
            <a:br>
              <a:rPr lang="en-US" sz="1800">
                <a:latin typeface="Century Gothic"/>
                <a:ea typeface="Century Gothic"/>
                <a:cs typeface="Century Gothic"/>
                <a:sym typeface="Century Gothic"/>
              </a:rPr>
            </a:br>
            <a:br>
              <a:rPr lang="en-US" sz="1800">
                <a:latin typeface="Century Gothic"/>
                <a:ea typeface="Century Gothic"/>
                <a:cs typeface="Century Gothic"/>
                <a:sym typeface="Century Gothic"/>
              </a:rPr>
            </a:br>
            <a:r>
              <a:rPr lang="en-US" sz="1800" b="1">
                <a:latin typeface="Century Gothic"/>
                <a:ea typeface="Century Gothic"/>
                <a:cs typeface="Century Gothic"/>
                <a:sym typeface="Century Gothic"/>
              </a:rPr>
              <a:t>tsv</a:t>
            </a:r>
            <a:r>
              <a:rPr lang="en-US" sz="1800">
                <a:latin typeface="Century Gothic"/>
                <a:ea typeface="Century Gothic"/>
                <a:cs typeface="Century Gothic"/>
                <a:sym typeface="Century Gothic"/>
              </a:rPr>
              <a:t> – (Tab-separated values) text data format for storing tabular data where records are separated by newline and values within a record are separated by tabs. The TSV format is a delimiter-separated values (DSV) and is similar to comma-separated values (CSV).</a:t>
            </a:r>
            <a:endParaRPr sz="1800">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16"/>
          <p:cNvPicPr preferRelativeResize="0"/>
          <p:nvPr/>
        </p:nvPicPr>
        <p:blipFill rotWithShape="1">
          <a:blip r:embed="rId3">
            <a:alphaModFix/>
          </a:blip>
          <a:srcRect/>
          <a:stretch/>
        </p:blipFill>
        <p:spPr>
          <a:xfrm>
            <a:off x="0" y="64082"/>
            <a:ext cx="12192000" cy="6729835"/>
          </a:xfrm>
          <a:prstGeom prst="rect">
            <a:avLst/>
          </a:prstGeom>
          <a:noFill/>
          <a:ln>
            <a:noFill/>
          </a:ln>
        </p:spPr>
      </p:pic>
      <p:sp>
        <p:nvSpPr>
          <p:cNvPr id="274" name="Google Shape;274;p16"/>
          <p:cNvSpPr/>
          <p:nvPr/>
        </p:nvSpPr>
        <p:spPr>
          <a:xfrm>
            <a:off x="4516244" y="624468"/>
            <a:ext cx="635619" cy="367991"/>
          </a:xfrm>
          <a:prstGeom prst="rect">
            <a:avLst/>
          </a:prstGeom>
          <a:noFill/>
          <a:ln w="38100" cap="flat" cmpd="sng">
            <a:solidFill>
              <a:srgbClr val="7F340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5" name="Google Shape;275;p16"/>
          <p:cNvSpPr/>
          <p:nvPr/>
        </p:nvSpPr>
        <p:spPr>
          <a:xfrm>
            <a:off x="219308" y="992459"/>
            <a:ext cx="483219" cy="814039"/>
          </a:xfrm>
          <a:prstGeom prst="rect">
            <a:avLst/>
          </a:prstGeom>
          <a:noFill/>
          <a:ln w="38100" cap="flat" cmpd="sng">
            <a:solidFill>
              <a:srgbClr val="7F340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6" name="Google Shape;276;p16"/>
          <p:cNvSpPr/>
          <p:nvPr/>
        </p:nvSpPr>
        <p:spPr>
          <a:xfrm>
            <a:off x="702527" y="1903141"/>
            <a:ext cx="2364058" cy="367991"/>
          </a:xfrm>
          <a:prstGeom prst="rect">
            <a:avLst/>
          </a:prstGeom>
          <a:noFill/>
          <a:ln w="38100" cap="flat" cmpd="sng">
            <a:solidFill>
              <a:srgbClr val="7F340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 name="Google Shape;277;p16"/>
          <p:cNvSpPr/>
          <p:nvPr/>
        </p:nvSpPr>
        <p:spPr>
          <a:xfrm>
            <a:off x="3252439" y="2382644"/>
            <a:ext cx="1475678" cy="367991"/>
          </a:xfrm>
          <a:prstGeom prst="rect">
            <a:avLst/>
          </a:prstGeom>
          <a:noFill/>
          <a:ln w="38100" cap="flat" cmpd="sng">
            <a:solidFill>
              <a:srgbClr val="7F340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 name="Google Shape;278;p16"/>
          <p:cNvSpPr/>
          <p:nvPr/>
        </p:nvSpPr>
        <p:spPr>
          <a:xfrm>
            <a:off x="3252439" y="3341649"/>
            <a:ext cx="1475678" cy="367991"/>
          </a:xfrm>
          <a:prstGeom prst="rect">
            <a:avLst/>
          </a:prstGeom>
          <a:noFill/>
          <a:ln w="38100" cap="flat" cmpd="sng">
            <a:solidFill>
              <a:srgbClr val="7F340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3"/>
        <p:cNvGrpSpPr/>
        <p:nvPr/>
      </p:nvGrpSpPr>
      <p:grpSpPr>
        <a:xfrm>
          <a:off x="0" y="0"/>
          <a:ext cx="0" cy="0"/>
          <a:chOff x="0" y="0"/>
          <a:chExt cx="0" cy="0"/>
        </a:xfrm>
      </p:grpSpPr>
      <p:sp>
        <p:nvSpPr>
          <p:cNvPr id="284" name="Google Shape;284;p1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 name="Google Shape;285;p17"/>
          <p:cNvSpPr txBox="1">
            <a:spLocks noGrp="1"/>
          </p:cNvSpPr>
          <p:nvPr>
            <p:ph type="title"/>
          </p:nvPr>
        </p:nvSpPr>
        <p:spPr>
          <a:xfrm>
            <a:off x="838200" y="365125"/>
            <a:ext cx="53933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Dashboard</a:t>
            </a:r>
            <a:endParaRPr/>
          </a:p>
        </p:txBody>
      </p:sp>
      <p:sp>
        <p:nvSpPr>
          <p:cNvPr id="286" name="Google Shape;286;p17"/>
          <p:cNvSpPr/>
          <p:nvPr/>
        </p:nvSpPr>
        <p:spPr>
          <a:xfrm>
            <a:off x="10198657" y="1"/>
            <a:ext cx="1155142" cy="625027"/>
          </a:xfrm>
          <a:custGeom>
            <a:avLst/>
            <a:gdLst/>
            <a:ahLst/>
            <a:cxnLst/>
            <a:rect l="l" t="t" r="r" b="b"/>
            <a:pathLst>
              <a:path w="1155142" h="625027" extrusionOk="0">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 name="Google Shape;287;p17"/>
          <p:cNvSpPr txBox="1">
            <a:spLocks noGrp="1"/>
          </p:cNvSpPr>
          <p:nvPr>
            <p:ph type="body" idx="1"/>
          </p:nvPr>
        </p:nvSpPr>
        <p:spPr>
          <a:xfrm>
            <a:off x="838200" y="1825625"/>
            <a:ext cx="5393361"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latin typeface="Century Gothic"/>
                <a:ea typeface="Century Gothic"/>
                <a:cs typeface="Century Gothic"/>
                <a:sym typeface="Century Gothic"/>
              </a:rPr>
              <a:t>A </a:t>
            </a:r>
            <a:r>
              <a:rPr lang="en-US" sz="2400" b="1">
                <a:latin typeface="Century Gothic"/>
                <a:ea typeface="Century Gothic"/>
                <a:cs typeface="Century Gothic"/>
                <a:sym typeface="Century Gothic"/>
              </a:rPr>
              <a:t>single, visual page </a:t>
            </a:r>
            <a:r>
              <a:rPr lang="en-US" sz="2400">
                <a:latin typeface="Century Gothic"/>
                <a:ea typeface="Century Gothic"/>
                <a:cs typeface="Century Gothic"/>
                <a:sym typeface="Century Gothic"/>
              </a:rPr>
              <a:t>that brings together </a:t>
            </a:r>
            <a:r>
              <a:rPr lang="en-US" sz="2400" b="1">
                <a:latin typeface="Century Gothic"/>
                <a:ea typeface="Century Gothic"/>
                <a:cs typeface="Century Gothic"/>
                <a:sym typeface="Century Gothic"/>
              </a:rPr>
              <a:t>key indicators, charts, and tables </a:t>
            </a:r>
            <a:r>
              <a:rPr lang="en-US" sz="2400">
                <a:latin typeface="Century Gothic"/>
                <a:ea typeface="Century Gothic"/>
                <a:cs typeface="Century Gothic"/>
                <a:sym typeface="Century Gothic"/>
              </a:rPr>
              <a:t>so you can monitor performance at a glance and drill into details if needed. </a:t>
            </a:r>
            <a:endParaRPr/>
          </a:p>
          <a:p>
            <a:pPr marL="0" lvl="0" indent="0" algn="l" rtl="0">
              <a:lnSpc>
                <a:spcPct val="90000"/>
              </a:lnSpc>
              <a:spcBef>
                <a:spcPts val="1000"/>
              </a:spcBef>
              <a:spcAft>
                <a:spcPts val="0"/>
              </a:spcAft>
              <a:buClr>
                <a:schemeClr val="dk1"/>
              </a:buClr>
              <a:buSzPts val="2400"/>
              <a:buNone/>
            </a:pPr>
            <a:r>
              <a:rPr lang="en-US" sz="2400">
                <a:latin typeface="Century Gothic"/>
                <a:ea typeface="Century Gothic"/>
                <a:cs typeface="Century Gothic"/>
                <a:sym typeface="Century Gothic"/>
              </a:rPr>
              <a:t>In scholarly publishing, a dashboard might show </a:t>
            </a:r>
            <a:r>
              <a:rPr lang="en-US" sz="2400" b="1">
                <a:latin typeface="Century Gothic"/>
                <a:ea typeface="Century Gothic"/>
                <a:cs typeface="Century Gothic"/>
                <a:sym typeface="Century Gothic"/>
              </a:rPr>
              <a:t>article output, citations, usage </a:t>
            </a:r>
            <a:r>
              <a:rPr lang="en-US" sz="2400">
                <a:latin typeface="Century Gothic"/>
                <a:ea typeface="Century Gothic"/>
                <a:cs typeface="Century Gothic"/>
                <a:sym typeface="Century Gothic"/>
              </a:rPr>
              <a:t>(COUNTER), and </a:t>
            </a:r>
            <a:r>
              <a:rPr lang="en-US" sz="2400" b="1">
                <a:latin typeface="Century Gothic"/>
                <a:ea typeface="Century Gothic"/>
                <a:cs typeface="Century Gothic"/>
                <a:sym typeface="Century Gothic"/>
              </a:rPr>
              <a:t>submission timelines </a:t>
            </a:r>
            <a:r>
              <a:rPr lang="en-US" sz="2400">
                <a:latin typeface="Century Gothic"/>
                <a:ea typeface="Century Gothic"/>
                <a:cs typeface="Century Gothic"/>
                <a:sym typeface="Century Gothic"/>
              </a:rPr>
              <a:t>-</a:t>
            </a:r>
            <a:r>
              <a:rPr lang="en-US" sz="2400" b="1">
                <a:latin typeface="Century Gothic"/>
                <a:ea typeface="Century Gothic"/>
                <a:cs typeface="Century Gothic"/>
                <a:sym typeface="Century Gothic"/>
              </a:rPr>
              <a:t> </a:t>
            </a:r>
            <a:r>
              <a:rPr lang="en-US" sz="2400">
                <a:latin typeface="Century Gothic"/>
                <a:ea typeface="Century Gothic"/>
                <a:cs typeface="Century Gothic"/>
                <a:sym typeface="Century Gothic"/>
              </a:rPr>
              <a:t>updated from defined data sources - so editors can track trends and make decisions quickly.</a:t>
            </a:r>
            <a:endParaRPr sz="2400">
              <a:latin typeface="Century Gothic"/>
              <a:ea typeface="Century Gothic"/>
              <a:cs typeface="Century Gothic"/>
              <a:sym typeface="Century Gothic"/>
            </a:endParaRPr>
          </a:p>
        </p:txBody>
      </p:sp>
      <p:sp>
        <p:nvSpPr>
          <p:cNvPr id="288" name="Google Shape;288;p17"/>
          <p:cNvSpPr/>
          <p:nvPr/>
        </p:nvSpPr>
        <p:spPr>
          <a:xfrm>
            <a:off x="6808185" y="3423959"/>
            <a:ext cx="630884" cy="630884"/>
          </a:xfrm>
          <a:prstGeom prst="ellipse">
            <a:avLst/>
          </a:prstGeom>
          <a:noFill/>
          <a:ln w="1270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 name="Google Shape;289;p17"/>
          <p:cNvSpPr/>
          <p:nvPr/>
        </p:nvSpPr>
        <p:spPr>
          <a:xfrm rot="-1136562">
            <a:off x="7450227" y="5166682"/>
            <a:ext cx="1835725" cy="2024785"/>
          </a:xfrm>
          <a:custGeom>
            <a:avLst/>
            <a:gdLst/>
            <a:ahLst/>
            <a:cxnLst/>
            <a:rect l="l" t="t" r="r" b="b"/>
            <a:pathLst>
              <a:path w="1835725" h="2024785" extrusionOk="0">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90" name="Google Shape;290;p17" descr="A bull driving a car&#10;&#10;AI-generated content may be incorrect."/>
          <p:cNvPicPr preferRelativeResize="0"/>
          <p:nvPr/>
        </p:nvPicPr>
        <p:blipFill rotWithShape="1">
          <a:blip r:embed="rId3">
            <a:alphaModFix/>
          </a:blip>
          <a:srcRect l="12164" r="21085"/>
          <a:stretch/>
        </p:blipFill>
        <p:spPr>
          <a:xfrm>
            <a:off x="7751975" y="1075239"/>
            <a:ext cx="4128603" cy="4128603"/>
          </a:xfrm>
          <a:custGeom>
            <a:avLst/>
            <a:gdLst/>
            <a:ahLst/>
            <a:cxnLst/>
            <a:rect l="l" t="t" r="r" b="b"/>
            <a:pathLst>
              <a:path w="2663168" h="2663168" extrusionOk="0">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ln>
            <a:noFill/>
          </a:ln>
        </p:spPr>
      </p:pic>
      <p:sp>
        <p:nvSpPr>
          <p:cNvPr id="291" name="Google Shape;291;p17"/>
          <p:cNvSpPr/>
          <p:nvPr/>
        </p:nvSpPr>
        <p:spPr>
          <a:xfrm>
            <a:off x="6749602" y="1"/>
            <a:ext cx="2066948" cy="1621879"/>
          </a:xfrm>
          <a:custGeom>
            <a:avLst/>
            <a:gdLst/>
            <a:ahLst/>
            <a:cxnLst/>
            <a:rect l="l" t="t" r="r" b="b"/>
            <a:pathLst>
              <a:path w="2066948" h="1621879" extrusionOk="0">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92" name="Google Shape;292;p17"/>
          <p:cNvCxnSpPr/>
          <p:nvPr/>
        </p:nvCxnSpPr>
        <p:spPr>
          <a:xfrm>
            <a:off x="12138745" y="1027906"/>
            <a:ext cx="0" cy="1597708"/>
          </a:xfrm>
          <a:prstGeom prst="straightConnector1">
            <a:avLst/>
          </a:prstGeom>
          <a:noFill/>
          <a:ln w="127000" cap="rnd" cmpd="sng">
            <a:solidFill>
              <a:schemeClr val="accent4"/>
            </a:solidFill>
            <a:prstDash val="dash"/>
            <a:miter lim="800000"/>
            <a:headEnd type="none" w="sm" len="sm"/>
            <a:tailEnd type="none" w="sm" len="sm"/>
          </a:ln>
        </p:spPr>
      </p:cxnSp>
      <p:sp>
        <p:nvSpPr>
          <p:cNvPr id="293" name="Google Shape;293;p17"/>
          <p:cNvSpPr/>
          <p:nvPr/>
        </p:nvSpPr>
        <p:spPr>
          <a:xfrm>
            <a:off x="6809527" y="6033795"/>
            <a:ext cx="1991064" cy="824205"/>
          </a:xfrm>
          <a:custGeom>
            <a:avLst/>
            <a:gdLst/>
            <a:ahLst/>
            <a:cxnLst/>
            <a:rect l="l" t="t" r="r" b="b"/>
            <a:pathLst>
              <a:path w="1991064" h="824205" extrusionOk="0">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4" name="Google Shape;294;p17"/>
          <p:cNvSpPr/>
          <p:nvPr/>
        </p:nvSpPr>
        <p:spPr>
          <a:xfrm>
            <a:off x="10851696" y="5519196"/>
            <a:ext cx="1340305" cy="1338805"/>
          </a:xfrm>
          <a:custGeom>
            <a:avLst/>
            <a:gdLst/>
            <a:ahLst/>
            <a:cxnLst/>
            <a:rect l="l" t="t" r="r" b="b"/>
            <a:pathLst>
              <a:path w="1340305" h="1338805" extrusionOk="0">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18"/>
          <p:cNvPicPr preferRelativeResize="0"/>
          <p:nvPr/>
        </p:nvPicPr>
        <p:blipFill rotWithShape="1">
          <a:blip r:embed="rId3">
            <a:alphaModFix/>
          </a:blip>
          <a:srcRect/>
          <a:stretch/>
        </p:blipFill>
        <p:spPr>
          <a:xfrm>
            <a:off x="4691918" y="954423"/>
            <a:ext cx="7500082" cy="5577792"/>
          </a:xfrm>
          <a:prstGeom prst="rect">
            <a:avLst/>
          </a:prstGeom>
          <a:noFill/>
          <a:ln>
            <a:noFill/>
          </a:ln>
        </p:spPr>
      </p:pic>
      <p:pic>
        <p:nvPicPr>
          <p:cNvPr id="301" name="Google Shape;301;p18"/>
          <p:cNvPicPr preferRelativeResize="0"/>
          <p:nvPr/>
        </p:nvPicPr>
        <p:blipFill rotWithShape="1">
          <a:blip r:embed="rId4">
            <a:alphaModFix/>
          </a:blip>
          <a:srcRect/>
          <a:stretch/>
        </p:blipFill>
        <p:spPr>
          <a:xfrm>
            <a:off x="3563654" y="246356"/>
            <a:ext cx="8459244" cy="564688"/>
          </a:xfrm>
          <a:prstGeom prst="rect">
            <a:avLst/>
          </a:prstGeom>
          <a:noFill/>
          <a:ln>
            <a:noFill/>
          </a:ln>
        </p:spPr>
      </p:pic>
      <p:sp>
        <p:nvSpPr>
          <p:cNvPr id="302" name="Google Shape;302;p18"/>
          <p:cNvSpPr txBox="1"/>
          <p:nvPr/>
        </p:nvSpPr>
        <p:spPr>
          <a:xfrm>
            <a:off x="268697" y="3229271"/>
            <a:ext cx="3834951" cy="36933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entury Gothic"/>
                <a:ea typeface="Century Gothic"/>
                <a:cs typeface="Century Gothic"/>
                <a:sym typeface="Century Gothic"/>
              </a:rPr>
              <a:t>PLOS – “Research metrics”</a:t>
            </a:r>
            <a:br>
              <a:rPr lang="en-US" sz="1800">
                <a:solidFill>
                  <a:schemeClr val="dk1"/>
                </a:solidFill>
                <a:latin typeface="Century Gothic"/>
                <a:ea typeface="Century Gothic"/>
                <a:cs typeface="Century Gothic"/>
                <a:sym typeface="Century Gothic"/>
              </a:rPr>
            </a:br>
            <a:r>
              <a:rPr lang="en-US" sz="1800">
                <a:solidFill>
                  <a:schemeClr val="dk1"/>
                </a:solidFill>
                <a:latin typeface="Century Gothic"/>
                <a:ea typeface="Century Gothic"/>
                <a:cs typeface="Century Gothic"/>
                <a:sym typeface="Century Gothic"/>
              </a:rPr>
              <a:t>PLOS aggregates </a:t>
            </a:r>
            <a:r>
              <a:rPr lang="en-US" sz="1800" b="1">
                <a:solidFill>
                  <a:schemeClr val="dk1"/>
                </a:solidFill>
                <a:latin typeface="Century Gothic"/>
                <a:ea typeface="Century Gothic"/>
                <a:cs typeface="Century Gothic"/>
                <a:sym typeface="Century Gothic"/>
              </a:rPr>
              <a:t>journal-level</a:t>
            </a:r>
            <a:r>
              <a:rPr lang="en-US" sz="1800">
                <a:solidFill>
                  <a:schemeClr val="dk1"/>
                </a:solidFill>
                <a:latin typeface="Century Gothic"/>
                <a:ea typeface="Century Gothic"/>
                <a:cs typeface="Century Gothic"/>
                <a:sym typeface="Century Gothic"/>
              </a:rPr>
              <a:t> stats (citations from Dimensions, decision times, acceptance rates) and promotes </a:t>
            </a:r>
            <a:r>
              <a:rPr lang="en-US" sz="1800" b="1">
                <a:solidFill>
                  <a:schemeClr val="dk1"/>
                </a:solidFill>
                <a:latin typeface="Century Gothic"/>
                <a:ea typeface="Century Gothic"/>
                <a:cs typeface="Century Gothic"/>
                <a:sym typeface="Century Gothic"/>
              </a:rPr>
              <a:t>article-level</a:t>
            </a:r>
            <a:r>
              <a:rPr lang="en-US" sz="1800">
                <a:solidFill>
                  <a:schemeClr val="dk1"/>
                </a:solidFill>
                <a:latin typeface="Century Gothic"/>
                <a:ea typeface="Century Gothic"/>
                <a:cs typeface="Century Gothic"/>
                <a:sym typeface="Century Gothic"/>
              </a:rPr>
              <a:t> metrics with </a:t>
            </a:r>
            <a:r>
              <a:rPr lang="en-US" sz="1800" b="1">
                <a:solidFill>
                  <a:schemeClr val="dk1"/>
                </a:solidFill>
                <a:latin typeface="Century Gothic"/>
                <a:ea typeface="Century Gothic"/>
                <a:cs typeface="Century Gothic"/>
                <a:sym typeface="Century Gothic"/>
              </a:rPr>
              <a:t>Altmetric</a:t>
            </a:r>
            <a:r>
              <a:rPr lang="en-US" sz="1800">
                <a:solidFill>
                  <a:schemeClr val="dk1"/>
                </a:solidFill>
                <a:latin typeface="Century Gothic"/>
                <a:ea typeface="Century Gothic"/>
                <a:cs typeface="Century Gothic"/>
                <a:sym typeface="Century Gothic"/>
              </a:rPr>
              <a:t> integration across its titles. The Dashboard combines external citation data + internal workflow stats + attention data on one page.</a:t>
            </a:r>
            <a:br>
              <a:rPr lang="en-US" sz="1800">
                <a:solidFill>
                  <a:schemeClr val="dk1"/>
                </a:solidFill>
                <a:latin typeface="Century Gothic"/>
                <a:ea typeface="Century Gothic"/>
                <a:cs typeface="Century Gothic"/>
                <a:sym typeface="Century Gothic"/>
              </a:rPr>
            </a:br>
            <a:br>
              <a:rPr lang="en-US" sz="1800">
                <a:solidFill>
                  <a:schemeClr val="dk1"/>
                </a:solidFill>
                <a:latin typeface="Century Gothic"/>
                <a:ea typeface="Century Gothic"/>
                <a:cs typeface="Century Gothic"/>
                <a:sym typeface="Century Gothic"/>
              </a:rPr>
            </a:br>
            <a:r>
              <a:rPr lang="en-US" sz="1800" u="sng">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https://plos.org/metrics/</a:t>
            </a:r>
            <a:r>
              <a:rPr lang="en-US" sz="1800">
                <a:solidFill>
                  <a:schemeClr val="dk1"/>
                </a:solidFill>
                <a:latin typeface="Century Gothic"/>
                <a:ea typeface="Century Gothic"/>
                <a:cs typeface="Century Gothic"/>
                <a:sym typeface="Century Gothic"/>
              </a:rPr>
              <a:t> </a:t>
            </a:r>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19"/>
          <p:cNvPicPr preferRelativeResize="0"/>
          <p:nvPr/>
        </p:nvPicPr>
        <p:blipFill rotWithShape="1">
          <a:blip r:embed="rId3">
            <a:alphaModFix/>
          </a:blip>
          <a:srcRect/>
          <a:stretch/>
        </p:blipFill>
        <p:spPr>
          <a:xfrm>
            <a:off x="1211953" y="133814"/>
            <a:ext cx="9768093" cy="4616606"/>
          </a:xfrm>
          <a:prstGeom prst="rect">
            <a:avLst/>
          </a:prstGeom>
          <a:noFill/>
          <a:ln>
            <a:noFill/>
          </a:ln>
        </p:spPr>
      </p:pic>
      <p:sp>
        <p:nvSpPr>
          <p:cNvPr id="309" name="Google Shape;309;p19"/>
          <p:cNvSpPr txBox="1"/>
          <p:nvPr/>
        </p:nvSpPr>
        <p:spPr>
          <a:xfrm>
            <a:off x="1211953" y="5076696"/>
            <a:ext cx="10136083"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entury Gothic"/>
                <a:ea typeface="Century Gothic"/>
                <a:cs typeface="Century Gothic"/>
                <a:sym typeface="Century Gothic"/>
              </a:rPr>
              <a:t>An interactive public dashboard for journals in the SciELO network with </a:t>
            </a:r>
            <a:r>
              <a:rPr lang="en-US" sz="1800" b="1">
                <a:solidFill>
                  <a:schemeClr val="dk1"/>
                </a:solidFill>
                <a:latin typeface="Century Gothic"/>
                <a:ea typeface="Century Gothic"/>
                <a:cs typeface="Century Gothic"/>
                <a:sym typeface="Century Gothic"/>
              </a:rPr>
              <a:t>bibliometrics</a:t>
            </a:r>
            <a:r>
              <a:rPr lang="en-US" sz="1800">
                <a:solidFill>
                  <a:schemeClr val="dk1"/>
                </a:solidFill>
                <a:latin typeface="Century Gothic"/>
                <a:ea typeface="Century Gothic"/>
                <a:cs typeface="Century Gothic"/>
                <a:sym typeface="Century Gothic"/>
              </a:rPr>
              <a:t>, </a:t>
            </a:r>
            <a:r>
              <a:rPr lang="en-US" sz="1800" b="1">
                <a:solidFill>
                  <a:schemeClr val="dk1"/>
                </a:solidFill>
                <a:latin typeface="Century Gothic"/>
                <a:ea typeface="Century Gothic"/>
                <a:cs typeface="Century Gothic"/>
                <a:sym typeface="Century Gothic"/>
              </a:rPr>
              <a:t>access/usage</a:t>
            </a:r>
            <a:r>
              <a:rPr lang="en-US" sz="1800">
                <a:solidFill>
                  <a:schemeClr val="dk1"/>
                </a:solidFill>
                <a:latin typeface="Century Gothic"/>
                <a:ea typeface="Century Gothic"/>
                <a:cs typeface="Century Gothic"/>
                <a:sym typeface="Century Gothic"/>
              </a:rPr>
              <a:t>, languages, affiliation countries, etc. You can select a collection (incl. </a:t>
            </a:r>
            <a:r>
              <a:rPr lang="en-US" sz="1800" b="1">
                <a:solidFill>
                  <a:schemeClr val="dk1"/>
                </a:solidFill>
                <a:latin typeface="Century Gothic"/>
                <a:ea typeface="Century Gothic"/>
                <a:cs typeface="Century Gothic"/>
                <a:sym typeface="Century Gothic"/>
              </a:rPr>
              <a:t>South Africa</a:t>
            </a:r>
            <a:r>
              <a:rPr lang="en-US" sz="1800">
                <a:solidFill>
                  <a:schemeClr val="dk1"/>
                </a:solidFill>
                <a:latin typeface="Century Gothic"/>
                <a:ea typeface="Century Gothic"/>
                <a:cs typeface="Century Gothic"/>
                <a:sym typeface="Century Gothic"/>
              </a:rPr>
              <a:t>) or a specific journal - useful as a pattern for multi-indicator, filterable views.</a:t>
            </a:r>
            <a:endParaRPr/>
          </a:p>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u="sng">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https://analytics.scielo.org/w/publication/article</a:t>
            </a:r>
            <a:r>
              <a:rPr lang="en-US" sz="1800">
                <a:solidFill>
                  <a:schemeClr val="dk1"/>
                </a:solidFill>
                <a:latin typeface="Century Gothic"/>
                <a:ea typeface="Century Gothic"/>
                <a:cs typeface="Century Gothic"/>
                <a:sym typeface="Century Gothic"/>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sp>
        <p:nvSpPr>
          <p:cNvPr id="103" name="Google Shape;103;p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4" name="Google Shape;104;p2"/>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 name="Google Shape;105;p2"/>
          <p:cNvSpPr txBox="1">
            <a:spLocks noGrp="1"/>
          </p:cNvSpPr>
          <p:nvPr>
            <p:ph type="title"/>
          </p:nvPr>
        </p:nvSpPr>
        <p:spPr>
          <a:xfrm>
            <a:off x="237995" y="1153572"/>
            <a:ext cx="3649239"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400"/>
              <a:buFont typeface="Century Gothic"/>
              <a:buNone/>
            </a:pPr>
            <a:r>
              <a:rPr lang="en-US" sz="3400">
                <a:solidFill>
                  <a:srgbClr val="FFFFFF"/>
                </a:solidFill>
                <a:latin typeface="Century Gothic"/>
                <a:ea typeface="Century Gothic"/>
                <a:cs typeface="Century Gothic"/>
                <a:sym typeface="Century Gothic"/>
              </a:rPr>
              <a:t>What is “bibliometrics”?</a:t>
            </a:r>
            <a:endParaRPr/>
          </a:p>
        </p:txBody>
      </p:sp>
      <p:sp>
        <p:nvSpPr>
          <p:cNvPr id="106" name="Google Shape;106;p2"/>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7" name="Google Shape;107;p2"/>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None/>
            </a:pPr>
            <a:r>
              <a:rPr lang="en-US" b="1">
                <a:latin typeface="Century Gothic"/>
                <a:ea typeface="Century Gothic"/>
                <a:cs typeface="Century Gothic"/>
                <a:sym typeface="Century Gothic"/>
              </a:rPr>
              <a:t>Bibliometrics</a:t>
            </a:r>
            <a:r>
              <a:rPr lang="en-US">
                <a:latin typeface="Century Gothic"/>
                <a:ea typeface="Century Gothic"/>
                <a:cs typeface="Century Gothic"/>
                <a:sym typeface="Century Gothic"/>
              </a:rPr>
              <a:t> is the use of counts and statistics - mainly of publications and their citations - to measure and compare patterns of research output and influence (e.g. how often articles are published, cited or co-authored).</a:t>
            </a:r>
            <a:endParaRPr>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0"/>
          <p:cNvSpPr txBox="1">
            <a:spLocks noGrp="1"/>
          </p:cNvSpPr>
          <p:nvPr>
            <p:ph type="body" idx="1"/>
          </p:nvPr>
        </p:nvSpPr>
        <p:spPr>
          <a:xfrm>
            <a:off x="838200" y="1825625"/>
            <a:ext cx="5573751"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100"/>
              <a:buNone/>
            </a:pPr>
            <a:r>
              <a:rPr lang="en-US" sz="2100" b="1">
                <a:latin typeface="Century Gothic"/>
                <a:ea typeface="Century Gothic"/>
                <a:cs typeface="Century Gothic"/>
                <a:sym typeface="Century Gothic"/>
              </a:rPr>
              <a:t>Royal Society Publishing Metrics </a:t>
            </a:r>
            <a:r>
              <a:rPr lang="en-US" sz="2100">
                <a:latin typeface="Century Gothic"/>
                <a:ea typeface="Century Gothic"/>
                <a:cs typeface="Century Gothic"/>
                <a:sym typeface="Century Gothic"/>
              </a:rPr>
              <a:t>publish a comparative dashboard showing, per journal, </a:t>
            </a:r>
            <a:r>
              <a:rPr lang="en-US" sz="2100" b="1">
                <a:latin typeface="Century Gothic"/>
                <a:ea typeface="Century Gothic"/>
                <a:cs typeface="Century Gothic"/>
                <a:sym typeface="Century Gothic"/>
              </a:rPr>
              <a:t>citations</a:t>
            </a:r>
            <a:r>
              <a:rPr lang="en-US" sz="2100">
                <a:latin typeface="Century Gothic"/>
                <a:ea typeface="Century Gothic"/>
                <a:cs typeface="Century Gothic"/>
                <a:sym typeface="Century Gothic"/>
              </a:rPr>
              <a:t>, </a:t>
            </a:r>
            <a:r>
              <a:rPr lang="en-US" sz="2100" b="1">
                <a:latin typeface="Century Gothic"/>
                <a:ea typeface="Century Gothic"/>
                <a:cs typeface="Century Gothic"/>
                <a:sym typeface="Century Gothic"/>
              </a:rPr>
              <a:t>downloads/usage</a:t>
            </a:r>
            <a:r>
              <a:rPr lang="en-US" sz="2100">
                <a:latin typeface="Century Gothic"/>
                <a:ea typeface="Century Gothic"/>
                <a:cs typeface="Century Gothic"/>
                <a:sym typeface="Century Gothic"/>
              </a:rPr>
              <a:t>, and </a:t>
            </a:r>
            <a:r>
              <a:rPr lang="en-US" sz="2100" b="1">
                <a:latin typeface="Century Gothic"/>
                <a:ea typeface="Century Gothic"/>
                <a:cs typeface="Century Gothic"/>
                <a:sym typeface="Century Gothic"/>
              </a:rPr>
              <a:t>Altmetric</a:t>
            </a:r>
            <a:r>
              <a:rPr lang="en-US" sz="2100">
                <a:latin typeface="Century Gothic"/>
                <a:ea typeface="Century Gothic"/>
                <a:cs typeface="Century Gothic"/>
                <a:sym typeface="Century Gothic"/>
              </a:rPr>
              <a:t> scores - explicitly contrasting open-access vs subscription articles. This is a clear, public example of mixing citation + usage + altmetrics in one view.</a:t>
            </a:r>
            <a:endParaRPr/>
          </a:p>
          <a:p>
            <a:pPr marL="0" lvl="0" indent="0" algn="l" rtl="0">
              <a:lnSpc>
                <a:spcPct val="90000"/>
              </a:lnSpc>
              <a:spcBef>
                <a:spcPts val="1000"/>
              </a:spcBef>
              <a:spcAft>
                <a:spcPts val="0"/>
              </a:spcAft>
              <a:buClr>
                <a:schemeClr val="dk1"/>
              </a:buClr>
              <a:buSzPts val="2100"/>
              <a:buNone/>
            </a:pPr>
            <a:endParaRPr sz="210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100"/>
              <a:buNone/>
            </a:pPr>
            <a:r>
              <a:rPr lang="en-US" sz="2100" u="sng">
                <a:solidFill>
                  <a:schemeClr val="hlink"/>
                </a:solidFill>
                <a:latin typeface="Century Gothic"/>
                <a:ea typeface="Century Gothic"/>
                <a:cs typeface="Century Gothic"/>
                <a:sym typeface="Century Gothic"/>
                <a:hlinkClick r:id="rId3"/>
              </a:rPr>
              <a:t>https://royalsociety.org/journals/publishing-metrics/</a:t>
            </a:r>
            <a:r>
              <a:rPr lang="en-US" sz="2100">
                <a:latin typeface="Century Gothic"/>
                <a:ea typeface="Century Gothic"/>
                <a:cs typeface="Century Gothic"/>
                <a:sym typeface="Century Gothic"/>
              </a:rPr>
              <a:t> </a:t>
            </a:r>
            <a:br>
              <a:rPr lang="en-US"/>
            </a:br>
            <a:br>
              <a:rPr lang="en-US"/>
            </a:br>
            <a:endParaRPr/>
          </a:p>
        </p:txBody>
      </p:sp>
      <p:pic>
        <p:nvPicPr>
          <p:cNvPr id="315" name="Google Shape;315;p20"/>
          <p:cNvPicPr preferRelativeResize="0"/>
          <p:nvPr/>
        </p:nvPicPr>
        <p:blipFill rotWithShape="1">
          <a:blip r:embed="rId4">
            <a:alphaModFix/>
          </a:blip>
          <a:srcRect/>
          <a:stretch/>
        </p:blipFill>
        <p:spPr>
          <a:xfrm>
            <a:off x="6684432" y="786161"/>
            <a:ext cx="5023225" cy="528567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1"/>
          <p:cNvPicPr preferRelativeResize="0"/>
          <p:nvPr/>
        </p:nvPicPr>
        <p:blipFill rotWithShape="1">
          <a:blip r:embed="rId3">
            <a:alphaModFix/>
          </a:blip>
          <a:srcRect/>
          <a:stretch/>
        </p:blipFill>
        <p:spPr>
          <a:xfrm>
            <a:off x="3218164" y="0"/>
            <a:ext cx="5755671" cy="6858000"/>
          </a:xfrm>
          <a:prstGeom prst="rect">
            <a:avLst/>
          </a:prstGeom>
          <a:noFill/>
          <a:ln>
            <a:noFill/>
          </a:ln>
          <a:effectLst>
            <a:outerShdw blurRad="292100" dist="139700" dir="2700000" algn="tl" rotWithShape="0">
              <a:srgbClr val="333333">
                <a:alpha val="64705"/>
              </a:srgbClr>
            </a:outerShdw>
          </a:effectLst>
        </p:spPr>
      </p:pic>
      <p:sp>
        <p:nvSpPr>
          <p:cNvPr id="321" name="Google Shape;321;p21"/>
          <p:cNvSpPr txBox="1"/>
          <p:nvPr/>
        </p:nvSpPr>
        <p:spPr>
          <a:xfrm rot="-5400000">
            <a:off x="-1097280" y="2095238"/>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sng" strike="noStrik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https://doi.org/10.17159/sajas.v55i6.01</a:t>
            </a:r>
            <a:endParaRPr sz="1800">
              <a:solidFill>
                <a:schemeClr val="dk1"/>
              </a:solidFill>
              <a:latin typeface="Century Gothic"/>
              <a:ea typeface="Century Gothic"/>
              <a:cs typeface="Century Gothic"/>
              <a:sym typeface="Century Gothic"/>
            </a:endParaRPr>
          </a:p>
        </p:txBody>
      </p:sp>
      <p:sp>
        <p:nvSpPr>
          <p:cNvPr id="322" name="Google Shape;322;p21"/>
          <p:cNvSpPr txBox="1"/>
          <p:nvPr/>
        </p:nvSpPr>
        <p:spPr>
          <a:xfrm rot="-5400000">
            <a:off x="-1583193" y="2558550"/>
            <a:ext cx="4181370" cy="101498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3100"/>
              <a:buFont typeface="Century Gothic"/>
              <a:buNone/>
            </a:pPr>
            <a:r>
              <a:rPr lang="en-US" sz="3100">
                <a:solidFill>
                  <a:schemeClr val="dk1"/>
                </a:solidFill>
                <a:latin typeface="Century Gothic"/>
                <a:ea typeface="Century Gothic"/>
                <a:cs typeface="Century Gothic"/>
                <a:sym typeface="Century Gothic"/>
              </a:rPr>
              <a:t>Reporting - Editorial</a:t>
            </a:r>
            <a:endParaRPr sz="3100">
              <a:solidFill>
                <a:schemeClr val="dk1"/>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22"/>
          <p:cNvPicPr preferRelativeResize="0"/>
          <p:nvPr/>
        </p:nvPicPr>
        <p:blipFill rotWithShape="1">
          <a:blip r:embed="rId3">
            <a:alphaModFix/>
          </a:blip>
          <a:srcRect/>
          <a:stretch/>
        </p:blipFill>
        <p:spPr>
          <a:xfrm>
            <a:off x="1535894" y="409153"/>
            <a:ext cx="4220164" cy="6039693"/>
          </a:xfrm>
          <a:prstGeom prst="rect">
            <a:avLst/>
          </a:prstGeom>
          <a:noFill/>
          <a:ln>
            <a:noFill/>
          </a:ln>
          <a:effectLst>
            <a:outerShdw blurRad="292100" dist="139700" dir="2700000" algn="tl" rotWithShape="0">
              <a:srgbClr val="333333">
                <a:alpha val="64705"/>
              </a:srgbClr>
            </a:outerShdw>
          </a:effectLst>
        </p:spPr>
      </p:pic>
      <p:pic>
        <p:nvPicPr>
          <p:cNvPr id="329" name="Google Shape;329;p22"/>
          <p:cNvPicPr preferRelativeResize="0"/>
          <p:nvPr/>
        </p:nvPicPr>
        <p:blipFill rotWithShape="1">
          <a:blip r:embed="rId4">
            <a:alphaModFix/>
          </a:blip>
          <a:srcRect/>
          <a:stretch/>
        </p:blipFill>
        <p:spPr>
          <a:xfrm>
            <a:off x="6435944" y="380573"/>
            <a:ext cx="4267796" cy="6096851"/>
          </a:xfrm>
          <a:prstGeom prst="rect">
            <a:avLst/>
          </a:prstGeom>
          <a:noFill/>
          <a:ln>
            <a:noFill/>
          </a:ln>
          <a:effectLst>
            <a:outerShdw blurRad="292100" dist="139700" dir="2700000" algn="tl" rotWithShape="0">
              <a:srgbClr val="333333">
                <a:alpha val="64705"/>
              </a:srgbClr>
            </a:outerShdw>
          </a:effectLst>
        </p:spPr>
      </p:pic>
      <p:sp>
        <p:nvSpPr>
          <p:cNvPr id="330" name="Google Shape;330;p22"/>
          <p:cNvSpPr txBox="1"/>
          <p:nvPr/>
        </p:nvSpPr>
        <p:spPr>
          <a:xfrm rot="-5400000">
            <a:off x="-1583193" y="2558550"/>
            <a:ext cx="4181370" cy="101498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3100"/>
              <a:buFont typeface="Century Gothic"/>
              <a:buNone/>
            </a:pPr>
            <a:r>
              <a:rPr lang="en-US" sz="3100">
                <a:solidFill>
                  <a:schemeClr val="dk1"/>
                </a:solidFill>
                <a:latin typeface="Century Gothic"/>
                <a:ea typeface="Century Gothic"/>
                <a:cs typeface="Century Gothic"/>
                <a:sym typeface="Century Gothic"/>
              </a:rPr>
              <a:t>Reporting - Report</a:t>
            </a:r>
            <a:endParaRPr sz="3100">
              <a:solidFill>
                <a:schemeClr val="dk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23"/>
          <p:cNvPicPr preferRelativeResize="0"/>
          <p:nvPr/>
        </p:nvPicPr>
        <p:blipFill rotWithShape="1">
          <a:blip r:embed="rId3">
            <a:alphaModFix/>
          </a:blip>
          <a:srcRect/>
          <a:stretch/>
        </p:blipFill>
        <p:spPr>
          <a:xfrm>
            <a:off x="0" y="133000"/>
            <a:ext cx="12192000" cy="6592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24"/>
          <p:cNvPicPr preferRelativeResize="0"/>
          <p:nvPr/>
        </p:nvPicPr>
        <p:blipFill rotWithShape="1">
          <a:blip r:embed="rId3">
            <a:alphaModFix/>
          </a:blip>
          <a:srcRect/>
          <a:stretch/>
        </p:blipFill>
        <p:spPr>
          <a:xfrm>
            <a:off x="0" y="324345"/>
            <a:ext cx="12192000" cy="620930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entury Gothic"/>
              <a:buNone/>
            </a:pPr>
            <a:r>
              <a:rPr lang="en-US">
                <a:latin typeface="Century Gothic"/>
                <a:ea typeface="Century Gothic"/>
                <a:cs typeface="Century Gothic"/>
                <a:sym typeface="Century Gothic"/>
              </a:rPr>
              <a:t>PKP OJS</a:t>
            </a:r>
            <a:endParaRPr/>
          </a:p>
        </p:txBody>
      </p:sp>
      <p:sp>
        <p:nvSpPr>
          <p:cNvPr id="346" name="Google Shape;346;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latin typeface="Century Gothic"/>
                <a:ea typeface="Century Gothic"/>
                <a:cs typeface="Century Gothic"/>
                <a:sym typeface="Century Gothic"/>
              </a:rPr>
              <a:t>views &amp; downloads</a:t>
            </a:r>
            <a:br>
              <a:rPr lang="en-US">
                <a:latin typeface="Century Gothic"/>
                <a:ea typeface="Century Gothic"/>
                <a:cs typeface="Century Gothic"/>
                <a:sym typeface="Century Gothic"/>
              </a:rPr>
            </a:br>
            <a:r>
              <a:rPr lang="en-US" b="1">
                <a:solidFill>
                  <a:srgbClr val="196B24"/>
                </a:solidFill>
                <a:latin typeface="Century Gothic"/>
                <a:ea typeface="Century Gothic"/>
                <a:cs typeface="Century Gothic"/>
                <a:sym typeface="Century Gothic"/>
              </a:rPr>
              <a:t>/stats/counterR5/counterR5 &gt;&gt; Title Master Report (TR)</a:t>
            </a:r>
            <a:endParaRPr/>
          </a:p>
          <a:p>
            <a:pPr marL="0" lvl="0" indent="0" algn="ctr" rtl="0">
              <a:lnSpc>
                <a:spcPct val="90000"/>
              </a:lnSpc>
              <a:spcBef>
                <a:spcPts val="1000"/>
              </a:spcBef>
              <a:spcAft>
                <a:spcPts val="0"/>
              </a:spcAft>
              <a:buClr>
                <a:schemeClr val="dk1"/>
              </a:buClr>
              <a:buSzPts val="2400"/>
              <a:buNone/>
            </a:pPr>
            <a:endParaRPr/>
          </a:p>
        </p:txBody>
      </p:sp>
      <p:sp>
        <p:nvSpPr>
          <p:cNvPr id="347" name="Google Shape;347;p25"/>
          <p:cNvSpPr/>
          <p:nvPr/>
        </p:nvSpPr>
        <p:spPr>
          <a:xfrm>
            <a:off x="1036320" y="1355662"/>
            <a:ext cx="1706880" cy="1655762"/>
          </a:xfrm>
          <a:prstGeom prst="ellipse">
            <a:avLst/>
          </a:prstGeom>
          <a:solidFill>
            <a:srgbClr val="196B24"/>
          </a:solidFill>
          <a:ln w="19050" cap="flat" cmpd="sng">
            <a:solidFill>
              <a:srgbClr val="196B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a:solidFill>
                  <a:schemeClr val="lt1"/>
                </a:solidFill>
                <a:latin typeface="Century Gothic"/>
                <a:ea typeface="Century Gothic"/>
                <a:cs typeface="Century Gothic"/>
                <a:sym typeface="Century Gothic"/>
              </a:rPr>
              <a:t>1</a:t>
            </a:r>
            <a:endParaRPr/>
          </a:p>
        </p:txBody>
      </p:sp>
      <p:pic>
        <p:nvPicPr>
          <p:cNvPr id="348" name="Google Shape;348;p25" descr="Enhancing Scholarly Publishing with OJS – Journal of microbiology,  biotechnology and food sciences"/>
          <p:cNvPicPr preferRelativeResize="0"/>
          <p:nvPr/>
        </p:nvPicPr>
        <p:blipFill rotWithShape="1">
          <a:blip r:embed="rId3">
            <a:alphaModFix/>
          </a:blip>
          <a:srcRect/>
          <a:stretch/>
        </p:blipFill>
        <p:spPr>
          <a:xfrm>
            <a:off x="5033837" y="5059665"/>
            <a:ext cx="1952180" cy="135194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PKP OJS Plugins for statistics</a:t>
            </a:r>
            <a:endParaRPr/>
          </a:p>
        </p:txBody>
      </p:sp>
      <p:pic>
        <p:nvPicPr>
          <p:cNvPr id="354" name="Google Shape;354;p26"/>
          <p:cNvPicPr preferRelativeResize="0"/>
          <p:nvPr/>
        </p:nvPicPr>
        <p:blipFill rotWithShape="1">
          <a:blip r:embed="rId3">
            <a:alphaModFix/>
          </a:blip>
          <a:srcRect/>
          <a:stretch/>
        </p:blipFill>
        <p:spPr>
          <a:xfrm>
            <a:off x="838200" y="1503623"/>
            <a:ext cx="7687748" cy="362001"/>
          </a:xfrm>
          <a:prstGeom prst="rect">
            <a:avLst/>
          </a:prstGeom>
          <a:noFill/>
          <a:ln>
            <a:noFill/>
          </a:ln>
        </p:spPr>
      </p:pic>
      <p:pic>
        <p:nvPicPr>
          <p:cNvPr id="355" name="Google Shape;355;p26"/>
          <p:cNvPicPr preferRelativeResize="0"/>
          <p:nvPr/>
        </p:nvPicPr>
        <p:blipFill rotWithShape="1">
          <a:blip r:embed="rId4">
            <a:alphaModFix/>
          </a:blip>
          <a:srcRect/>
          <a:stretch/>
        </p:blipFill>
        <p:spPr>
          <a:xfrm>
            <a:off x="785805" y="2075773"/>
            <a:ext cx="7792537" cy="838317"/>
          </a:xfrm>
          <a:prstGeom prst="rect">
            <a:avLst/>
          </a:prstGeom>
          <a:noFill/>
          <a:ln>
            <a:noFill/>
          </a:ln>
        </p:spPr>
      </p:pic>
      <p:pic>
        <p:nvPicPr>
          <p:cNvPr id="356" name="Google Shape;356;p26"/>
          <p:cNvPicPr preferRelativeResize="0"/>
          <p:nvPr/>
        </p:nvPicPr>
        <p:blipFill rotWithShape="1">
          <a:blip r:embed="rId5">
            <a:alphaModFix/>
          </a:blip>
          <a:srcRect/>
          <a:stretch/>
        </p:blipFill>
        <p:spPr>
          <a:xfrm>
            <a:off x="785805" y="2914090"/>
            <a:ext cx="8049748" cy="2000529"/>
          </a:xfrm>
          <a:prstGeom prst="rect">
            <a:avLst/>
          </a:prstGeom>
          <a:noFill/>
          <a:ln>
            <a:noFill/>
          </a:ln>
        </p:spPr>
      </p:pic>
      <p:pic>
        <p:nvPicPr>
          <p:cNvPr id="357" name="Google Shape;357;p26"/>
          <p:cNvPicPr preferRelativeResize="0"/>
          <p:nvPr/>
        </p:nvPicPr>
        <p:blipFill rotWithShape="1">
          <a:blip r:embed="rId6">
            <a:alphaModFix/>
          </a:blip>
          <a:srcRect/>
          <a:stretch/>
        </p:blipFill>
        <p:spPr>
          <a:xfrm>
            <a:off x="785805" y="5038461"/>
            <a:ext cx="7821116" cy="714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27"/>
          <p:cNvPicPr preferRelativeResize="0"/>
          <p:nvPr/>
        </p:nvPicPr>
        <p:blipFill rotWithShape="1">
          <a:blip r:embed="rId3">
            <a:alphaModFix/>
          </a:blip>
          <a:srcRect/>
          <a:stretch/>
        </p:blipFill>
        <p:spPr>
          <a:xfrm>
            <a:off x="2061599" y="1728550"/>
            <a:ext cx="8068801" cy="3400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28"/>
          <p:cNvPicPr preferRelativeResize="0"/>
          <p:nvPr/>
        </p:nvPicPr>
        <p:blipFill rotWithShape="1">
          <a:blip r:embed="rId3">
            <a:alphaModFix/>
          </a:blip>
          <a:srcRect/>
          <a:stretch/>
        </p:blipFill>
        <p:spPr>
          <a:xfrm>
            <a:off x="1994915" y="999786"/>
            <a:ext cx="8202170" cy="4858428"/>
          </a:xfrm>
          <a:prstGeom prst="rect">
            <a:avLst/>
          </a:prstGeom>
          <a:noFill/>
          <a:ln>
            <a:noFill/>
          </a:ln>
        </p:spPr>
      </p:pic>
      <p:sp>
        <p:nvSpPr>
          <p:cNvPr id="368" name="Google Shape;368;p28"/>
          <p:cNvSpPr/>
          <p:nvPr/>
        </p:nvSpPr>
        <p:spPr>
          <a:xfrm>
            <a:off x="1682496" y="585216"/>
            <a:ext cx="8668512" cy="1938528"/>
          </a:xfrm>
          <a:prstGeom prst="rect">
            <a:avLst/>
          </a:prstGeom>
          <a:noFill/>
          <a:ln w="19050" cap="flat" cmpd="sng">
            <a:solidFill>
              <a:srgbClr val="E971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29"/>
          <p:cNvPicPr preferRelativeResize="0"/>
          <p:nvPr/>
        </p:nvPicPr>
        <p:blipFill rotWithShape="1">
          <a:blip r:embed="rId3">
            <a:alphaModFix/>
          </a:blip>
          <a:srcRect/>
          <a:stretch/>
        </p:blipFill>
        <p:spPr>
          <a:xfrm>
            <a:off x="1823441" y="61442"/>
            <a:ext cx="8545118" cy="673511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Google Shape;113;p3"/>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 name="Google Shape;114;p3"/>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 name="Google Shape;115;p3"/>
          <p:cNvSpPr txBox="1"/>
          <p:nvPr/>
        </p:nvSpPr>
        <p:spPr>
          <a:xfrm>
            <a:off x="732166" y="4355883"/>
            <a:ext cx="5558489" cy="199255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2400">
                <a:solidFill>
                  <a:schemeClr val="dk1"/>
                </a:solidFill>
                <a:latin typeface="Century Gothic"/>
                <a:ea typeface="Century Gothic"/>
                <a:cs typeface="Century Gothic"/>
                <a:sym typeface="Century Gothic"/>
              </a:rPr>
              <a:t>Stats help transform raw data into meaningful </a:t>
            </a:r>
            <a:r>
              <a:rPr lang="en-US" sz="2400" b="1">
                <a:solidFill>
                  <a:schemeClr val="dk1"/>
                </a:solidFill>
                <a:latin typeface="Century Gothic"/>
                <a:ea typeface="Century Gothic"/>
                <a:cs typeface="Century Gothic"/>
                <a:sym typeface="Century Gothic"/>
              </a:rPr>
              <a:t>insights</a:t>
            </a:r>
            <a:r>
              <a:rPr lang="en-US" sz="2400">
                <a:solidFill>
                  <a:schemeClr val="dk1"/>
                </a:solidFill>
                <a:latin typeface="Century Gothic"/>
                <a:ea typeface="Century Gothic"/>
                <a:cs typeface="Century Gothic"/>
                <a:sym typeface="Century Gothic"/>
              </a:rPr>
              <a:t> that provide </a:t>
            </a:r>
            <a:r>
              <a:rPr lang="en-US" sz="2400" b="1">
                <a:solidFill>
                  <a:schemeClr val="dk1"/>
                </a:solidFill>
                <a:latin typeface="Century Gothic"/>
                <a:ea typeface="Century Gothic"/>
                <a:cs typeface="Century Gothic"/>
                <a:sym typeface="Century Gothic"/>
              </a:rPr>
              <a:t>evidence</a:t>
            </a:r>
            <a:r>
              <a:rPr lang="en-US" sz="2400">
                <a:solidFill>
                  <a:schemeClr val="dk1"/>
                </a:solidFill>
                <a:latin typeface="Century Gothic"/>
                <a:ea typeface="Century Gothic"/>
                <a:cs typeface="Century Gothic"/>
                <a:sym typeface="Century Gothic"/>
              </a:rPr>
              <a:t> for decision-making, accountability, and strategic growth. </a:t>
            </a:r>
            <a:endParaRPr/>
          </a:p>
          <a:p>
            <a:pPr marL="0" marR="0" lvl="0" indent="114300" algn="l" rtl="0">
              <a:lnSpc>
                <a:spcPct val="90000"/>
              </a:lnSpc>
              <a:spcBef>
                <a:spcPts val="60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 name="Google Shape;116;p3"/>
          <p:cNvSpPr/>
          <p:nvPr/>
        </p:nvSpPr>
        <p:spPr>
          <a:xfrm>
            <a:off x="6821310" y="2624479"/>
            <a:ext cx="812427" cy="812427"/>
          </a:xfrm>
          <a:prstGeom prst="ellipse">
            <a:avLst/>
          </a:prstGeom>
          <a:noFill/>
          <a:ln w="1270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7" name="Google Shape;117;p3"/>
          <p:cNvSpPr/>
          <p:nvPr/>
        </p:nvSpPr>
        <p:spPr>
          <a:xfrm rot="-5400000">
            <a:off x="8912417" y="1218531"/>
            <a:ext cx="2387600" cy="2387600"/>
          </a:xfrm>
          <a:prstGeom prst="blockArc">
            <a:avLst>
              <a:gd name="adj1" fmla="val 10800000"/>
              <a:gd name="adj2" fmla="val 0"/>
              <a:gd name="adj3"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8" name="Google Shape;118;p3"/>
          <p:cNvSpPr/>
          <p:nvPr/>
        </p:nvSpPr>
        <p:spPr>
          <a:xfrm>
            <a:off x="6821310" y="0"/>
            <a:ext cx="2315251" cy="1550992"/>
          </a:xfrm>
          <a:custGeom>
            <a:avLst/>
            <a:gdLst/>
            <a:ahLst/>
            <a:cxnLst/>
            <a:rect l="l" t="t" r="r" b="b"/>
            <a:pathLst>
              <a:path w="2315251" h="1550992" extrusionOk="0">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19" name="Google Shape;119;p3"/>
          <p:cNvCxnSpPr/>
          <p:nvPr/>
        </p:nvCxnSpPr>
        <p:spPr>
          <a:xfrm>
            <a:off x="11724638" y="1331572"/>
            <a:ext cx="0" cy="1597708"/>
          </a:xfrm>
          <a:prstGeom prst="straightConnector1">
            <a:avLst/>
          </a:prstGeom>
          <a:noFill/>
          <a:ln w="127000" cap="rnd" cmpd="sng">
            <a:solidFill>
              <a:schemeClr val="accent4"/>
            </a:solidFill>
            <a:prstDash val="dash"/>
            <a:miter lim="800000"/>
            <a:headEnd type="none" w="sm" len="sm"/>
            <a:tailEnd type="none" w="sm" len="sm"/>
          </a:ln>
        </p:spPr>
      </p:cxnSp>
      <p:sp>
        <p:nvSpPr>
          <p:cNvPr id="120" name="Google Shape;120;p3"/>
          <p:cNvSpPr/>
          <p:nvPr/>
        </p:nvSpPr>
        <p:spPr>
          <a:xfrm>
            <a:off x="11005550" y="4112081"/>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 name="Google Shape;121;p3"/>
          <p:cNvSpPr/>
          <p:nvPr/>
        </p:nvSpPr>
        <p:spPr>
          <a:xfrm rot="-607105">
            <a:off x="6086940" y="4145122"/>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2" name="Google Shape;122;p3"/>
          <p:cNvSpPr/>
          <p:nvPr/>
        </p:nvSpPr>
        <p:spPr>
          <a:xfrm>
            <a:off x="6821310" y="4962670"/>
            <a:ext cx="2643352" cy="1895331"/>
          </a:xfrm>
          <a:custGeom>
            <a:avLst/>
            <a:gdLst/>
            <a:ahLst/>
            <a:cxnLst/>
            <a:rect l="l" t="t" r="r" b="b"/>
            <a:pathLst>
              <a:path w="2643352" h="1895331" extrusionOk="0">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7"/>
        <p:cNvGrpSpPr/>
        <p:nvPr/>
      </p:nvGrpSpPr>
      <p:grpSpPr>
        <a:xfrm>
          <a:off x="0" y="0"/>
          <a:ext cx="0" cy="0"/>
          <a:chOff x="0" y="0"/>
          <a:chExt cx="0" cy="0"/>
        </a:xfrm>
      </p:grpSpPr>
      <p:sp>
        <p:nvSpPr>
          <p:cNvPr id="378" name="Google Shape;378;p3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9" name="Google Shape;379;p30"/>
          <p:cNvSpPr/>
          <p:nvPr/>
        </p:nvSpPr>
        <p:spPr>
          <a:xfrm>
            <a:off x="1" y="1"/>
            <a:ext cx="5217023" cy="3994777"/>
          </a:xfrm>
          <a:custGeom>
            <a:avLst/>
            <a:gdLst/>
            <a:ahLst/>
            <a:cxnLst/>
            <a:rect l="l" t="t" r="r" b="b"/>
            <a:pathLst>
              <a:path w="5217023" h="3994777" extrusionOk="0">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0" name="Google Shape;380;p30"/>
          <p:cNvSpPr txBox="1">
            <a:spLocks noGrp="1"/>
          </p:cNvSpPr>
          <p:nvPr>
            <p:ph type="title"/>
          </p:nvPr>
        </p:nvSpPr>
        <p:spPr>
          <a:xfrm>
            <a:off x="838200" y="673770"/>
            <a:ext cx="3220329" cy="20272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3800"/>
              <a:buFont typeface="Century Gothic"/>
              <a:buNone/>
            </a:pPr>
            <a:r>
              <a:rPr lang="en-US" sz="3800">
                <a:solidFill>
                  <a:srgbClr val="FFFFFF"/>
                </a:solidFill>
                <a:latin typeface="Century Gothic"/>
                <a:ea typeface="Century Gothic"/>
                <a:cs typeface="Century Gothic"/>
                <a:sym typeface="Century Gothic"/>
              </a:rPr>
              <a:t>Bugs reported re OJS statistics</a:t>
            </a:r>
            <a:endParaRPr/>
          </a:p>
        </p:txBody>
      </p:sp>
      <p:grpSp>
        <p:nvGrpSpPr>
          <p:cNvPr id="381" name="Google Shape;381;p30"/>
          <p:cNvGrpSpPr/>
          <p:nvPr/>
        </p:nvGrpSpPr>
        <p:grpSpPr>
          <a:xfrm>
            <a:off x="5542672" y="591885"/>
            <a:ext cx="5811128" cy="5577659"/>
            <a:chOff x="0" y="50279"/>
            <a:chExt cx="5811128" cy="5577659"/>
          </a:xfrm>
        </p:grpSpPr>
        <p:sp>
          <p:nvSpPr>
            <p:cNvPr id="382" name="Google Shape;382;p30"/>
            <p:cNvSpPr/>
            <p:nvPr/>
          </p:nvSpPr>
          <p:spPr>
            <a:xfrm>
              <a:off x="0" y="50279"/>
              <a:ext cx="5811128" cy="1342574"/>
            </a:xfrm>
            <a:prstGeom prst="roundRect">
              <a:avLst>
                <a:gd name="adj" fmla="val 16667"/>
              </a:avLst>
            </a:prstGeom>
            <a:solidFill>
              <a:srgbClr val="A0289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0"/>
            <p:cNvSpPr txBox="1"/>
            <p:nvPr/>
          </p:nvSpPr>
          <p:spPr>
            <a:xfrm>
              <a:off x="65539" y="115818"/>
              <a:ext cx="5680050" cy="1211496"/>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Article-level stats display 0 views/downloads </a:t>
              </a:r>
              <a:endParaRPr/>
            </a:p>
          </p:txBody>
        </p:sp>
        <p:sp>
          <p:nvSpPr>
            <p:cNvPr id="384" name="Google Shape;384;p30"/>
            <p:cNvSpPr/>
            <p:nvPr/>
          </p:nvSpPr>
          <p:spPr>
            <a:xfrm>
              <a:off x="0" y="1461974"/>
              <a:ext cx="5811128" cy="1342574"/>
            </a:xfrm>
            <a:prstGeom prst="roundRect">
              <a:avLst>
                <a:gd name="adj" fmla="val 16667"/>
              </a:avLst>
            </a:prstGeom>
            <a:solidFill>
              <a:srgbClr val="2A2CA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0"/>
            <p:cNvSpPr txBox="1"/>
            <p:nvPr/>
          </p:nvSpPr>
          <p:spPr>
            <a:xfrm>
              <a:off x="65539" y="1527513"/>
              <a:ext cx="5680050" cy="1211496"/>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Log-processing - files stuck and not moving to archive</a:t>
              </a:r>
              <a:endParaRPr/>
            </a:p>
          </p:txBody>
        </p:sp>
        <p:sp>
          <p:nvSpPr>
            <p:cNvPr id="386" name="Google Shape;386;p30"/>
            <p:cNvSpPr/>
            <p:nvPr/>
          </p:nvSpPr>
          <p:spPr>
            <a:xfrm>
              <a:off x="0" y="2873669"/>
              <a:ext cx="5811128" cy="1342574"/>
            </a:xfrm>
            <a:prstGeom prst="roundRect">
              <a:avLst>
                <a:gd name="adj" fmla="val 16667"/>
              </a:avLst>
            </a:prstGeom>
            <a:solidFill>
              <a:srgbClr val="2BA49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0"/>
            <p:cNvSpPr txBox="1"/>
            <p:nvPr/>
          </p:nvSpPr>
          <p:spPr>
            <a:xfrm>
              <a:off x="65539" y="2939208"/>
              <a:ext cx="5680050" cy="1211496"/>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Usage data from before the upgrade (3.3) does not always reappear in reports after moving to 3.4</a:t>
              </a:r>
              <a:endParaRPr/>
            </a:p>
          </p:txBody>
        </p:sp>
        <p:sp>
          <p:nvSpPr>
            <p:cNvPr id="388" name="Google Shape;388;p30"/>
            <p:cNvSpPr/>
            <p:nvPr/>
          </p:nvSpPr>
          <p:spPr>
            <a:xfrm>
              <a:off x="0" y="4285364"/>
              <a:ext cx="5811128" cy="1342574"/>
            </a:xfrm>
            <a:prstGeom prst="roundRect">
              <a:avLst>
                <a:gd name="adj" fmla="val 16667"/>
              </a:avLst>
            </a:prstGeom>
            <a:solidFill>
              <a:srgbClr val="4CA62C"/>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0"/>
            <p:cNvSpPr txBox="1"/>
            <p:nvPr/>
          </p:nvSpPr>
          <p:spPr>
            <a:xfrm>
              <a:off x="65539" y="4350903"/>
              <a:ext cx="5680050" cy="1211496"/>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But NONE in the tools shared as part of this presentation</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OJS Views &amp; Downloads Report</a:t>
            </a:r>
            <a:endParaRPr/>
          </a:p>
        </p:txBody>
      </p:sp>
      <p:pic>
        <p:nvPicPr>
          <p:cNvPr id="395" name="Google Shape;395;p31"/>
          <p:cNvPicPr preferRelativeResize="0"/>
          <p:nvPr/>
        </p:nvPicPr>
        <p:blipFill rotWithShape="1">
          <a:blip r:embed="rId3">
            <a:alphaModFix/>
          </a:blip>
          <a:srcRect/>
          <a:stretch/>
        </p:blipFill>
        <p:spPr>
          <a:xfrm>
            <a:off x="1126435" y="1495399"/>
            <a:ext cx="9670429" cy="5141663"/>
          </a:xfrm>
          <a:prstGeom prst="rect">
            <a:avLst/>
          </a:prstGeom>
          <a:noFill/>
          <a:ln>
            <a:noFill/>
          </a:ln>
        </p:spPr>
      </p:pic>
      <p:pic>
        <p:nvPicPr>
          <p:cNvPr id="396" name="Google Shape;396;p31"/>
          <p:cNvPicPr preferRelativeResize="0"/>
          <p:nvPr/>
        </p:nvPicPr>
        <p:blipFill>
          <a:blip r:embed="rId4">
            <a:alphaModFix/>
          </a:blip>
          <a:stretch>
            <a:fillRect/>
          </a:stretch>
        </p:blipFill>
        <p:spPr>
          <a:xfrm>
            <a:off x="10849289" y="196738"/>
            <a:ext cx="1090336" cy="8223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500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COUNTER Reports</a:t>
            </a:r>
            <a:endParaRPr/>
          </a:p>
        </p:txBody>
      </p:sp>
      <p:sp>
        <p:nvSpPr>
          <p:cNvPr id="402" name="Google Shape;402;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a:latin typeface="Century Gothic"/>
                <a:ea typeface="Century Gothic"/>
                <a:cs typeface="Century Gothic"/>
                <a:sym typeface="Century Gothic"/>
              </a:rPr>
              <a:t>COUNTER</a:t>
            </a:r>
            <a:r>
              <a:rPr lang="en-US">
                <a:latin typeface="Century Gothic"/>
                <a:ea typeface="Century Gothic"/>
                <a:cs typeface="Century Gothic"/>
                <a:sym typeface="Century Gothic"/>
              </a:rPr>
              <a:t> stands for </a:t>
            </a:r>
            <a:r>
              <a:rPr lang="en-US" b="1">
                <a:latin typeface="Century Gothic"/>
                <a:ea typeface="Century Gothic"/>
                <a:cs typeface="Century Gothic"/>
                <a:sym typeface="Century Gothic"/>
              </a:rPr>
              <a:t>Counting Online Usage of Networked Electronic Resources</a:t>
            </a:r>
            <a:br>
              <a:rPr lang="en-US">
                <a:latin typeface="Century Gothic"/>
                <a:ea typeface="Century Gothic"/>
                <a:cs typeface="Century Gothic"/>
                <a:sym typeface="Century Gothic"/>
              </a:rPr>
            </a:br>
            <a:r>
              <a:rPr lang="en-US">
                <a:latin typeface="Century Gothic"/>
                <a:ea typeface="Century Gothic"/>
                <a:cs typeface="Century Gothic"/>
                <a:sym typeface="Century Gothic"/>
              </a:rPr>
              <a:t>It’s an </a:t>
            </a:r>
            <a:r>
              <a:rPr lang="en-US" b="1">
                <a:latin typeface="Century Gothic"/>
                <a:ea typeface="Century Gothic"/>
                <a:cs typeface="Century Gothic"/>
                <a:sym typeface="Century Gothic"/>
              </a:rPr>
              <a:t>international standard</a:t>
            </a:r>
            <a:r>
              <a:rPr lang="en-US">
                <a:latin typeface="Century Gothic"/>
                <a:ea typeface="Century Gothic"/>
                <a:cs typeface="Century Gothic"/>
                <a:sym typeface="Century Gothic"/>
              </a:rPr>
              <a:t> that tells publishers, libraries, and platforms how to </a:t>
            </a:r>
            <a:r>
              <a:rPr lang="en-US" b="1">
                <a:latin typeface="Century Gothic"/>
                <a:ea typeface="Century Gothic"/>
                <a:cs typeface="Century Gothic"/>
                <a:sym typeface="Century Gothic"/>
              </a:rPr>
              <a:t>measure and report usage statistics</a:t>
            </a:r>
            <a:r>
              <a:rPr lang="en-US">
                <a:latin typeface="Century Gothic"/>
                <a:ea typeface="Century Gothic"/>
                <a:cs typeface="Century Gothic"/>
                <a:sym typeface="Century Gothic"/>
              </a:rPr>
              <a:t> (views, downloads, investigations, etc.) in a consistent, trustworthy way</a:t>
            </a:r>
            <a:endParaRPr/>
          </a:p>
          <a:p>
            <a:pPr marL="228600" lvl="0" indent="-228600" algn="l" rtl="0">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Without COUNTER, every platform could count “views” or “downloads” differently, making it impossible to compare numbers across publishers or systems</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COUNTER 5 Reports in OJS</a:t>
            </a:r>
            <a:endParaRPr/>
          </a:p>
        </p:txBody>
      </p:sp>
      <p:sp>
        <p:nvSpPr>
          <p:cNvPr id="408" name="Google Shape;408;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09" name="Google Shape;409;p33"/>
          <p:cNvPicPr preferRelativeResize="0"/>
          <p:nvPr/>
        </p:nvPicPr>
        <p:blipFill rotWithShape="1">
          <a:blip r:embed="rId3">
            <a:alphaModFix/>
          </a:blip>
          <a:srcRect/>
          <a:stretch/>
        </p:blipFill>
        <p:spPr>
          <a:xfrm>
            <a:off x="1263739" y="1690688"/>
            <a:ext cx="9664522" cy="4547052"/>
          </a:xfrm>
          <a:prstGeom prst="rect">
            <a:avLst/>
          </a:prstGeom>
          <a:noFill/>
          <a:ln>
            <a:noFill/>
          </a:ln>
        </p:spPr>
      </p:pic>
      <p:sp>
        <p:nvSpPr>
          <p:cNvPr id="410" name="Google Shape;410;p33"/>
          <p:cNvSpPr/>
          <p:nvPr/>
        </p:nvSpPr>
        <p:spPr>
          <a:xfrm>
            <a:off x="1389888" y="3742944"/>
            <a:ext cx="9448800" cy="426720"/>
          </a:xfrm>
          <a:prstGeom prst="rect">
            <a:avLst/>
          </a:prstGeom>
          <a:noFill/>
          <a:ln w="19050" cap="flat" cmpd="sng">
            <a:solidFill>
              <a:srgbClr val="E971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416" name="Google Shape;416;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latin typeface="Century Gothic"/>
                <a:ea typeface="Century Gothic"/>
                <a:cs typeface="Century Gothic"/>
                <a:sym typeface="Century Gothic"/>
              </a:rPr>
              <a:t>Platform Master Report (PR)</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What it is:</a:t>
            </a:r>
            <a:r>
              <a:rPr lang="en-US">
                <a:latin typeface="Century Gothic"/>
                <a:ea typeface="Century Gothic"/>
                <a:cs typeface="Century Gothic"/>
                <a:sym typeface="Century Gothic"/>
              </a:rPr>
              <a:t> A full report on usage activity at the </a:t>
            </a:r>
            <a:r>
              <a:rPr lang="en-US" b="1">
                <a:latin typeface="Century Gothic"/>
                <a:ea typeface="Century Gothic"/>
                <a:cs typeface="Century Gothic"/>
                <a:sym typeface="Century Gothic"/>
              </a:rPr>
              <a:t>platform level</a:t>
            </a:r>
            <a:r>
              <a:rPr lang="en-US">
                <a:latin typeface="Century Gothic"/>
                <a:ea typeface="Century Gothic"/>
                <a:cs typeface="Century Gothic"/>
                <a:sym typeface="Century Gothic"/>
              </a:rPr>
              <a:t> (your whole OJS installation, not just one journal).</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What you get:</a:t>
            </a:r>
            <a:r>
              <a:rPr lang="en-US">
                <a:latin typeface="Century Gothic"/>
                <a:ea typeface="Century Gothic"/>
                <a:cs typeface="Century Gothic"/>
                <a:sym typeface="Century Gothic"/>
              </a:rPr>
              <a:t> Total investigations (any interaction, e.g. views or downloads) and requests (full-text views/downloads) across the whole platform.</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Use case:</a:t>
            </a:r>
            <a:r>
              <a:rPr lang="en-US">
                <a:latin typeface="Century Gothic"/>
                <a:ea typeface="Century Gothic"/>
                <a:cs typeface="Century Gothic"/>
                <a:sym typeface="Century Gothic"/>
              </a:rPr>
              <a:t> High-level overview of your entire publishing platform’s reach.</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422" name="Google Shape;422;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latin typeface="Century Gothic"/>
                <a:ea typeface="Century Gothic"/>
                <a:cs typeface="Century Gothic"/>
                <a:sym typeface="Century Gothic"/>
              </a:rPr>
              <a:t>Platform Usage (PR_P1)</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What it is:</a:t>
            </a:r>
            <a:r>
              <a:rPr lang="en-US">
                <a:latin typeface="Century Gothic"/>
                <a:ea typeface="Century Gothic"/>
                <a:cs typeface="Century Gothic"/>
                <a:sym typeface="Century Gothic"/>
              </a:rPr>
              <a:t> A </a:t>
            </a:r>
            <a:r>
              <a:rPr lang="en-US" b="1">
                <a:latin typeface="Century Gothic"/>
                <a:ea typeface="Century Gothic"/>
                <a:cs typeface="Century Gothic"/>
                <a:sym typeface="Century Gothic"/>
              </a:rPr>
              <a:t>standard view</a:t>
            </a:r>
            <a:r>
              <a:rPr lang="en-US">
                <a:latin typeface="Century Gothic"/>
                <a:ea typeface="Century Gothic"/>
                <a:cs typeface="Century Gothic"/>
                <a:sym typeface="Century Gothic"/>
              </a:rPr>
              <a:t> of the Platform Master Report.</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What you get:</a:t>
            </a:r>
            <a:r>
              <a:rPr lang="en-US">
                <a:latin typeface="Century Gothic"/>
                <a:ea typeface="Century Gothic"/>
                <a:cs typeface="Century Gothic"/>
                <a:sym typeface="Century Gothic"/>
              </a:rPr>
              <a:t> Summarized monthly usage figures (total requests and investigations) for the entire platform.</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Use case:</a:t>
            </a:r>
            <a:r>
              <a:rPr lang="en-US">
                <a:latin typeface="Century Gothic"/>
                <a:ea typeface="Century Gothic"/>
                <a:cs typeface="Century Gothic"/>
                <a:sym typeface="Century Gothic"/>
              </a:rPr>
              <a:t> Quick snapshot of overall traffic for your OJS instance.</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97132"/>
              </a:buClr>
              <a:buSzPts val="4400"/>
              <a:buFont typeface="Century Gothic"/>
              <a:buNone/>
            </a:pPr>
            <a:r>
              <a:rPr lang="en-US">
                <a:solidFill>
                  <a:srgbClr val="E97132"/>
                </a:solidFill>
                <a:latin typeface="Century Gothic"/>
                <a:ea typeface="Century Gothic"/>
                <a:cs typeface="Century Gothic"/>
                <a:sym typeface="Century Gothic"/>
              </a:rPr>
              <a:t>OJS Views &amp; Downloads</a:t>
            </a:r>
            <a:endParaRPr/>
          </a:p>
        </p:txBody>
      </p:sp>
      <p:sp>
        <p:nvSpPr>
          <p:cNvPr id="428" name="Google Shape;428;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latin typeface="Century Gothic"/>
                <a:ea typeface="Century Gothic"/>
                <a:cs typeface="Century Gothic"/>
                <a:sym typeface="Century Gothic"/>
              </a:rPr>
              <a:t>Title Master Report (TR)</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What it is:</a:t>
            </a:r>
            <a:r>
              <a:rPr lang="en-US">
                <a:latin typeface="Century Gothic"/>
                <a:ea typeface="Century Gothic"/>
                <a:cs typeface="Century Gothic"/>
                <a:sym typeface="Century Gothic"/>
              </a:rPr>
              <a:t> A full report at the </a:t>
            </a:r>
            <a:r>
              <a:rPr lang="en-US" b="1">
                <a:latin typeface="Century Gothic"/>
                <a:ea typeface="Century Gothic"/>
                <a:cs typeface="Century Gothic"/>
                <a:sym typeface="Century Gothic"/>
              </a:rPr>
              <a:t>journal (title) level</a:t>
            </a:r>
            <a:r>
              <a:rPr lang="en-US">
                <a:latin typeface="Century Gothic"/>
                <a:ea typeface="Century Gothic"/>
                <a:cs typeface="Century Gothic"/>
                <a:sym typeface="Century Gothic"/>
              </a:rPr>
              <a:t>.</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What you get:</a:t>
            </a:r>
            <a:r>
              <a:rPr lang="en-US">
                <a:latin typeface="Century Gothic"/>
                <a:ea typeface="Century Gothic"/>
                <a:cs typeface="Century Gothic"/>
                <a:sym typeface="Century Gothic"/>
              </a:rPr>
              <a:t> Detailed statistics about each journal title (all metrics, all possible breakdowns: usage type, access type, etc.).</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Use case:</a:t>
            </a:r>
            <a:r>
              <a:rPr lang="en-US">
                <a:latin typeface="Century Gothic"/>
                <a:ea typeface="Century Gothic"/>
                <a:cs typeface="Century Gothic"/>
                <a:sym typeface="Century Gothic"/>
              </a:rPr>
              <a:t> Drill down into how each journal is being used.</a:t>
            </a:r>
            <a:br>
              <a:rPr lang="en-US">
                <a:latin typeface="Century Gothic"/>
                <a:ea typeface="Century Gothic"/>
                <a:cs typeface="Century Gothic"/>
                <a:sym typeface="Century Gothic"/>
              </a:rPr>
            </a:br>
            <a:br>
              <a:rPr lang="en-US">
                <a:latin typeface="Century Gothic"/>
                <a:ea typeface="Century Gothic"/>
                <a:cs typeface="Century Gothic"/>
                <a:sym typeface="Century Gothic"/>
              </a:rPr>
            </a:br>
            <a:r>
              <a:rPr lang="en-US">
                <a:latin typeface="Century Gothic"/>
                <a:ea typeface="Century Gothic"/>
                <a:cs typeface="Century Gothic"/>
                <a:sym typeface="Century Gothic"/>
              </a:rPr>
              <a:t>File will be downloaded in .tsv – convert to xlsx</a:t>
            </a:r>
            <a:br>
              <a:rPr lang="en-US">
                <a:latin typeface="Century Gothic"/>
                <a:ea typeface="Century Gothic"/>
                <a:cs typeface="Century Gothic"/>
                <a:sym typeface="Century Gothic"/>
              </a:rPr>
            </a:br>
            <a:r>
              <a:rPr lang="en-US" u="sng">
                <a:solidFill>
                  <a:schemeClr val="hlink"/>
                </a:solidFill>
                <a:latin typeface="Century Gothic"/>
                <a:ea typeface="Century Gothic"/>
                <a:cs typeface="Century Gothic"/>
                <a:sym typeface="Century Gothic"/>
                <a:hlinkClick r:id="rId3"/>
              </a:rPr>
              <a:t>https://dataconverter.io/convert/tsv-to-xlsx</a:t>
            </a:r>
            <a:r>
              <a:rPr lang="en-US">
                <a:latin typeface="Century Gothic"/>
                <a:ea typeface="Century Gothic"/>
                <a:cs typeface="Century Gothic"/>
                <a:sym typeface="Century Gothic"/>
              </a:rPr>
              <a:t>  </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434" name="Google Shape;434;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latin typeface="Century Gothic"/>
                <a:ea typeface="Century Gothic"/>
                <a:cs typeface="Century Gothic"/>
                <a:sym typeface="Century Gothic"/>
              </a:rPr>
              <a:t>Journal Usage by Access Type (TR_J3)</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What it is:</a:t>
            </a:r>
            <a:r>
              <a:rPr lang="en-US">
                <a:latin typeface="Century Gothic"/>
                <a:ea typeface="Century Gothic"/>
                <a:cs typeface="Century Gothic"/>
                <a:sym typeface="Century Gothic"/>
              </a:rPr>
              <a:t> A filtered view of the Title Master Report.</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What you get:</a:t>
            </a:r>
            <a:r>
              <a:rPr lang="en-US">
                <a:latin typeface="Century Gothic"/>
                <a:ea typeface="Century Gothic"/>
                <a:cs typeface="Century Gothic"/>
                <a:sym typeface="Century Gothic"/>
              </a:rPr>
              <a:t> Journal usage broken down by </a:t>
            </a:r>
            <a:r>
              <a:rPr lang="en-US" b="1">
                <a:latin typeface="Century Gothic"/>
                <a:ea typeface="Century Gothic"/>
                <a:cs typeface="Century Gothic"/>
                <a:sym typeface="Century Gothic"/>
              </a:rPr>
              <a:t>access type</a:t>
            </a:r>
            <a:r>
              <a:rPr lang="en-US">
                <a:latin typeface="Century Gothic"/>
                <a:ea typeface="Century Gothic"/>
                <a:cs typeface="Century Gothic"/>
                <a:sym typeface="Century Gothic"/>
              </a:rPr>
              <a:t> (e.g., controlled vs. open access).</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Use case:</a:t>
            </a:r>
            <a:r>
              <a:rPr lang="en-US">
                <a:latin typeface="Century Gothic"/>
                <a:ea typeface="Century Gothic"/>
                <a:cs typeface="Century Gothic"/>
                <a:sym typeface="Century Gothic"/>
              </a:rPr>
              <a:t> Helps you see whether usage is different between open-access and subscription-style content.</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440" name="Google Shape;440;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latin typeface="Century Gothic"/>
                <a:ea typeface="Century Gothic"/>
                <a:cs typeface="Century Gothic"/>
                <a:sym typeface="Century Gothic"/>
              </a:rPr>
              <a:t>Item Master Report (IR)</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What it is:</a:t>
            </a:r>
            <a:r>
              <a:rPr lang="en-US">
                <a:latin typeface="Century Gothic"/>
                <a:ea typeface="Century Gothic"/>
                <a:cs typeface="Century Gothic"/>
                <a:sym typeface="Century Gothic"/>
              </a:rPr>
              <a:t> A full report at the </a:t>
            </a:r>
            <a:r>
              <a:rPr lang="en-US" b="1">
                <a:latin typeface="Century Gothic"/>
                <a:ea typeface="Century Gothic"/>
                <a:cs typeface="Century Gothic"/>
                <a:sym typeface="Century Gothic"/>
              </a:rPr>
              <a:t>item level</a:t>
            </a:r>
            <a:r>
              <a:rPr lang="en-US">
                <a:latin typeface="Century Gothic"/>
                <a:ea typeface="Century Gothic"/>
                <a:cs typeface="Century Gothic"/>
                <a:sym typeface="Century Gothic"/>
              </a:rPr>
              <a:t> (individual articles, chapters, etc.).</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What you get:</a:t>
            </a:r>
            <a:r>
              <a:rPr lang="en-US">
                <a:latin typeface="Century Gothic"/>
                <a:ea typeface="Century Gothic"/>
                <a:cs typeface="Century Gothic"/>
                <a:sym typeface="Century Gothic"/>
              </a:rPr>
              <a:t> Every possible usage measure for items (investigations, requests, by month, by access type).</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Use case:</a:t>
            </a:r>
            <a:r>
              <a:rPr lang="en-US">
                <a:latin typeface="Century Gothic"/>
                <a:ea typeface="Century Gothic"/>
                <a:cs typeface="Century Gothic"/>
                <a:sym typeface="Century Gothic"/>
              </a:rPr>
              <a:t> Very detailed article-level tracking (but can get very large).</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446" name="Google Shape;446;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latin typeface="Century Gothic"/>
                <a:ea typeface="Century Gothic"/>
                <a:cs typeface="Century Gothic"/>
                <a:sym typeface="Century Gothic"/>
              </a:rPr>
              <a:t>Journal Article Requests (IR_A1)</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What it is:</a:t>
            </a:r>
            <a:r>
              <a:rPr lang="en-US">
                <a:latin typeface="Century Gothic"/>
                <a:ea typeface="Century Gothic"/>
                <a:cs typeface="Century Gothic"/>
                <a:sym typeface="Century Gothic"/>
              </a:rPr>
              <a:t> A standard view of the Item Master Report, focusing only on </a:t>
            </a:r>
            <a:r>
              <a:rPr lang="en-US" b="1">
                <a:latin typeface="Century Gothic"/>
                <a:ea typeface="Century Gothic"/>
                <a:cs typeface="Century Gothic"/>
                <a:sym typeface="Century Gothic"/>
              </a:rPr>
              <a:t>journal articles</a:t>
            </a:r>
            <a:r>
              <a:rPr lang="en-US">
                <a:latin typeface="Century Gothic"/>
                <a:ea typeface="Century Gothic"/>
                <a:cs typeface="Century Gothic"/>
                <a:sym typeface="Century Gothic"/>
              </a:rPr>
              <a:t>.</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What you get:</a:t>
            </a:r>
            <a:r>
              <a:rPr lang="en-US">
                <a:latin typeface="Century Gothic"/>
                <a:ea typeface="Century Gothic"/>
                <a:cs typeface="Century Gothic"/>
                <a:sym typeface="Century Gothic"/>
              </a:rPr>
              <a:t> Monthly counts of </a:t>
            </a:r>
            <a:r>
              <a:rPr lang="en-US" b="1">
                <a:latin typeface="Century Gothic"/>
                <a:ea typeface="Century Gothic"/>
                <a:cs typeface="Century Gothic"/>
                <a:sym typeface="Century Gothic"/>
              </a:rPr>
              <a:t>total item requests</a:t>
            </a:r>
            <a:r>
              <a:rPr lang="en-US">
                <a:latin typeface="Century Gothic"/>
                <a:ea typeface="Century Gothic"/>
                <a:cs typeface="Century Gothic"/>
                <a:sym typeface="Century Gothic"/>
              </a:rPr>
              <a:t> (i.e., full-text downloads/views) per article.</a:t>
            </a:r>
            <a:endParaRPr/>
          </a:p>
          <a:p>
            <a:pPr marL="228600" lvl="0" indent="-228600" algn="l" rtl="0">
              <a:lnSpc>
                <a:spcPct val="90000"/>
              </a:lnSpc>
              <a:spcBef>
                <a:spcPts val="1000"/>
              </a:spcBef>
              <a:spcAft>
                <a:spcPts val="0"/>
              </a:spcAft>
              <a:buClr>
                <a:schemeClr val="dk1"/>
              </a:buClr>
              <a:buSzPts val="2800"/>
              <a:buChar char="•"/>
            </a:pPr>
            <a:r>
              <a:rPr lang="en-US" b="1">
                <a:latin typeface="Century Gothic"/>
                <a:ea typeface="Century Gothic"/>
                <a:cs typeface="Century Gothic"/>
                <a:sym typeface="Century Gothic"/>
              </a:rPr>
              <a:t>Use case:</a:t>
            </a:r>
            <a:r>
              <a:rPr lang="en-US">
                <a:latin typeface="Century Gothic"/>
                <a:ea typeface="Century Gothic"/>
                <a:cs typeface="Century Gothic"/>
                <a:sym typeface="Century Gothic"/>
              </a:rPr>
              <a:t> Most useful report for editors/authors, as it shows how often articles are being accessed.</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Google Shape;128;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9" name="Google Shape;129;p4"/>
          <p:cNvSpPr/>
          <p:nvPr/>
        </p:nvSpPr>
        <p:spPr>
          <a:xfrm>
            <a:off x="10198657" y="1"/>
            <a:ext cx="1155142" cy="625027"/>
          </a:xfrm>
          <a:custGeom>
            <a:avLst/>
            <a:gdLst/>
            <a:ahLst/>
            <a:cxnLst/>
            <a:rect l="l" t="t" r="r" b="b"/>
            <a:pathLst>
              <a:path w="1155142" h="625027" extrusionOk="0">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0" name="Google Shape;130;p4"/>
          <p:cNvSpPr txBox="1"/>
          <p:nvPr/>
        </p:nvSpPr>
        <p:spPr>
          <a:xfrm>
            <a:off x="503828" y="2790129"/>
            <a:ext cx="5393361" cy="378105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2400">
                <a:solidFill>
                  <a:schemeClr val="dk1"/>
                </a:solidFill>
                <a:latin typeface="Century Gothic"/>
                <a:ea typeface="Century Gothic"/>
                <a:cs typeface="Century Gothic"/>
                <a:sym typeface="Century Gothic"/>
              </a:rPr>
              <a:t>When an editor reports to a journal’s editorial board, the goal is to provide a </a:t>
            </a:r>
            <a:r>
              <a:rPr lang="en-US" sz="2400" b="1">
                <a:solidFill>
                  <a:schemeClr val="dk1"/>
                </a:solidFill>
                <a:latin typeface="Century Gothic"/>
                <a:ea typeface="Century Gothic"/>
                <a:cs typeface="Century Gothic"/>
                <a:sym typeface="Century Gothic"/>
              </a:rPr>
              <a:t>clear overview of the journal’s performance, health, and direction.</a:t>
            </a:r>
            <a:endParaRPr sz="2400">
              <a:solidFill>
                <a:schemeClr val="dk1"/>
              </a:solidFill>
              <a:latin typeface="Century Gothic"/>
              <a:ea typeface="Century Gothic"/>
              <a:cs typeface="Century Gothic"/>
              <a:sym typeface="Century Gothic"/>
            </a:endParaRPr>
          </a:p>
          <a:p>
            <a:pPr marL="0" marR="0" lvl="0" indent="0" algn="l" rtl="0">
              <a:lnSpc>
                <a:spcPct val="90000"/>
              </a:lnSpc>
              <a:spcBef>
                <a:spcPts val="60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lnSpc>
                <a:spcPct val="90000"/>
              </a:lnSpc>
              <a:spcBef>
                <a:spcPts val="600"/>
              </a:spcBef>
              <a:spcAft>
                <a:spcPts val="0"/>
              </a:spcAft>
              <a:buNone/>
            </a:pPr>
            <a:r>
              <a:rPr lang="en-US" sz="2400">
                <a:solidFill>
                  <a:schemeClr val="dk1"/>
                </a:solidFill>
                <a:latin typeface="Century Gothic"/>
                <a:ea typeface="Century Gothic"/>
                <a:cs typeface="Century Gothic"/>
                <a:sym typeface="Century Gothic"/>
              </a:rPr>
              <a:t>Reports usually combine </a:t>
            </a:r>
            <a:r>
              <a:rPr lang="en-US" sz="2400" b="1">
                <a:solidFill>
                  <a:schemeClr val="dk1"/>
                </a:solidFill>
                <a:latin typeface="Century Gothic"/>
                <a:ea typeface="Century Gothic"/>
                <a:cs typeface="Century Gothic"/>
                <a:sym typeface="Century Gothic"/>
              </a:rPr>
              <a:t>quantitative data (statistics) </a:t>
            </a:r>
            <a:r>
              <a:rPr lang="en-US" sz="2400">
                <a:solidFill>
                  <a:schemeClr val="dk1"/>
                </a:solidFill>
                <a:latin typeface="Century Gothic"/>
                <a:ea typeface="Century Gothic"/>
                <a:cs typeface="Century Gothic"/>
                <a:sym typeface="Century Gothic"/>
              </a:rPr>
              <a:t>with </a:t>
            </a:r>
            <a:r>
              <a:rPr lang="en-US" sz="2400" b="1">
                <a:solidFill>
                  <a:schemeClr val="dk1"/>
                </a:solidFill>
                <a:latin typeface="Century Gothic"/>
                <a:ea typeface="Century Gothic"/>
                <a:cs typeface="Century Gothic"/>
                <a:sym typeface="Century Gothic"/>
              </a:rPr>
              <a:t>qualitative insights</a:t>
            </a:r>
            <a:r>
              <a:rPr lang="en-US" sz="2400">
                <a:solidFill>
                  <a:schemeClr val="dk1"/>
                </a:solidFill>
                <a:latin typeface="Century Gothic"/>
                <a:ea typeface="Century Gothic"/>
                <a:cs typeface="Century Gothic"/>
                <a:sym typeface="Century Gothic"/>
              </a:rPr>
              <a:t> (editorial issues, challenges, and opportunities).</a:t>
            </a:r>
            <a:endParaRPr/>
          </a:p>
        </p:txBody>
      </p:sp>
      <p:sp>
        <p:nvSpPr>
          <p:cNvPr id="131" name="Google Shape;131;p4"/>
          <p:cNvSpPr/>
          <p:nvPr/>
        </p:nvSpPr>
        <p:spPr>
          <a:xfrm>
            <a:off x="6808185" y="3423959"/>
            <a:ext cx="540822" cy="540822"/>
          </a:xfrm>
          <a:prstGeom prst="ellipse">
            <a:avLst/>
          </a:prstGeom>
          <a:noFill/>
          <a:ln w="1270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2" name="Google Shape;132;p4" descr="Report Add"/>
          <p:cNvPicPr preferRelativeResize="0"/>
          <p:nvPr/>
        </p:nvPicPr>
        <p:blipFill rotWithShape="1">
          <a:blip r:embed="rId3">
            <a:alphaModFix/>
          </a:blip>
          <a:srcRect/>
          <a:stretch/>
        </p:blipFill>
        <p:spPr>
          <a:xfrm>
            <a:off x="7887184" y="1216485"/>
            <a:ext cx="3781051" cy="3781051"/>
          </a:xfrm>
          <a:custGeom>
            <a:avLst/>
            <a:gdLst/>
            <a:ahLst/>
            <a:cxnLst/>
            <a:rect l="l" t="t" r="r" b="b"/>
            <a:pathLst>
              <a:path w="4114800" h="5712488" extrusionOk="0">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ln>
            <a:noFill/>
          </a:ln>
        </p:spPr>
      </p:pic>
      <p:sp>
        <p:nvSpPr>
          <p:cNvPr id="133" name="Google Shape;133;p4"/>
          <p:cNvSpPr/>
          <p:nvPr/>
        </p:nvSpPr>
        <p:spPr>
          <a:xfrm>
            <a:off x="6749602" y="1"/>
            <a:ext cx="2066948" cy="1621879"/>
          </a:xfrm>
          <a:custGeom>
            <a:avLst/>
            <a:gdLst/>
            <a:ahLst/>
            <a:cxnLst/>
            <a:rect l="l" t="t" r="r" b="b"/>
            <a:pathLst>
              <a:path w="2066948" h="1621879" extrusionOk="0">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34" name="Google Shape;134;p4"/>
          <p:cNvCxnSpPr/>
          <p:nvPr/>
        </p:nvCxnSpPr>
        <p:spPr>
          <a:xfrm>
            <a:off x="12138745" y="1027906"/>
            <a:ext cx="0" cy="1597708"/>
          </a:xfrm>
          <a:prstGeom prst="straightConnector1">
            <a:avLst/>
          </a:prstGeom>
          <a:noFill/>
          <a:ln w="127000" cap="rnd" cmpd="sng">
            <a:solidFill>
              <a:schemeClr val="accent4"/>
            </a:solidFill>
            <a:prstDash val="dash"/>
            <a:miter lim="800000"/>
            <a:headEnd type="none" w="sm" len="sm"/>
            <a:tailEnd type="none" w="sm" len="sm"/>
          </a:ln>
        </p:spPr>
      </p:cxnSp>
      <p:sp>
        <p:nvSpPr>
          <p:cNvPr id="135" name="Google Shape;135;p4"/>
          <p:cNvSpPr/>
          <p:nvPr/>
        </p:nvSpPr>
        <p:spPr>
          <a:xfrm rot="-1136562">
            <a:off x="7456580" y="5166682"/>
            <a:ext cx="1835725" cy="2024785"/>
          </a:xfrm>
          <a:custGeom>
            <a:avLst/>
            <a:gdLst/>
            <a:ahLst/>
            <a:cxnLst/>
            <a:rect l="l" t="t" r="r" b="b"/>
            <a:pathLst>
              <a:path w="1835725" h="2024785" extrusionOk="0">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6" name="Google Shape;136;p4"/>
          <p:cNvSpPr/>
          <p:nvPr/>
        </p:nvSpPr>
        <p:spPr>
          <a:xfrm>
            <a:off x="6809527" y="6033795"/>
            <a:ext cx="1991064" cy="824205"/>
          </a:xfrm>
          <a:custGeom>
            <a:avLst/>
            <a:gdLst/>
            <a:ahLst/>
            <a:cxnLst/>
            <a:rect l="l" t="t" r="r" b="b"/>
            <a:pathLst>
              <a:path w="1991064" h="824205" extrusionOk="0">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7" name="Google Shape;137;p4"/>
          <p:cNvSpPr/>
          <p:nvPr/>
        </p:nvSpPr>
        <p:spPr>
          <a:xfrm>
            <a:off x="10851696" y="5519196"/>
            <a:ext cx="1340305" cy="1338805"/>
          </a:xfrm>
          <a:custGeom>
            <a:avLst/>
            <a:gdLst/>
            <a:ahLst/>
            <a:cxnLst/>
            <a:rect l="l" t="t" r="r" b="b"/>
            <a:pathLst>
              <a:path w="1340305" h="1338805" extrusionOk="0">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452" name="Google Shape;452;p40"/>
          <p:cNvSpPr txBox="1">
            <a:spLocks noGrp="1"/>
          </p:cNvSpPr>
          <p:nvPr>
            <p:ph type="body" idx="1"/>
          </p:nvPr>
        </p:nvSpPr>
        <p:spPr>
          <a:xfrm>
            <a:off x="838200" y="3124131"/>
            <a:ext cx="11131573" cy="175432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3600"/>
              <a:buNone/>
            </a:pPr>
            <a:r>
              <a:rPr lang="en-US" sz="3600" b="1" i="0" u="none" strike="noStrike" cap="none">
                <a:solidFill>
                  <a:schemeClr val="dk1"/>
                </a:solidFill>
                <a:latin typeface="Century Gothic"/>
                <a:ea typeface="Century Gothic"/>
                <a:cs typeface="Century Gothic"/>
                <a:sym typeface="Century Gothic"/>
              </a:rPr>
              <a:t>PR / PR_P1</a:t>
            </a:r>
            <a:r>
              <a:rPr lang="en-US" sz="3600" b="0" i="0" u="none" strike="noStrike" cap="none">
                <a:solidFill>
                  <a:schemeClr val="dk1"/>
                </a:solidFill>
                <a:latin typeface="Century Gothic"/>
                <a:ea typeface="Century Gothic"/>
                <a:cs typeface="Century Gothic"/>
                <a:sym typeface="Century Gothic"/>
              </a:rPr>
              <a:t> → platform-level (all journals together)</a:t>
            </a:r>
            <a:endParaRPr/>
          </a:p>
          <a:p>
            <a:pPr marL="0" marR="0" lvl="0" indent="0" algn="l" rtl="0">
              <a:lnSpc>
                <a:spcPct val="100000"/>
              </a:lnSpc>
              <a:spcBef>
                <a:spcPts val="0"/>
              </a:spcBef>
              <a:spcAft>
                <a:spcPts val="0"/>
              </a:spcAft>
              <a:buClr>
                <a:srgbClr val="E97132"/>
              </a:buClr>
              <a:buSzPts val="3600"/>
              <a:buNone/>
            </a:pPr>
            <a:r>
              <a:rPr lang="en-US" sz="3600" b="1" i="0" u="none" strike="noStrike" cap="none">
                <a:solidFill>
                  <a:srgbClr val="E97132"/>
                </a:solidFill>
                <a:latin typeface="Century Gothic"/>
                <a:ea typeface="Century Gothic"/>
                <a:cs typeface="Century Gothic"/>
                <a:sym typeface="Century Gothic"/>
              </a:rPr>
              <a:t>TR / TR_J3</a:t>
            </a:r>
            <a:r>
              <a:rPr lang="en-US" sz="3600" b="0" i="0" u="none" strike="noStrike" cap="none">
                <a:solidFill>
                  <a:srgbClr val="E97132"/>
                </a:solidFill>
                <a:latin typeface="Century Gothic"/>
                <a:ea typeface="Century Gothic"/>
                <a:cs typeface="Century Gothic"/>
                <a:sym typeface="Century Gothic"/>
              </a:rPr>
              <a:t> → journal-level (individual journals)</a:t>
            </a:r>
            <a:endParaRPr/>
          </a:p>
          <a:p>
            <a:pPr marL="0" marR="0" lvl="0" indent="0" algn="l" rtl="0">
              <a:lnSpc>
                <a:spcPct val="100000"/>
              </a:lnSpc>
              <a:spcBef>
                <a:spcPts val="0"/>
              </a:spcBef>
              <a:spcAft>
                <a:spcPts val="0"/>
              </a:spcAft>
              <a:buClr>
                <a:schemeClr val="dk1"/>
              </a:buClr>
              <a:buSzPts val="3600"/>
              <a:buNone/>
            </a:pPr>
            <a:r>
              <a:rPr lang="en-US" sz="3600" b="1" i="0" u="none" strike="noStrike" cap="none">
                <a:solidFill>
                  <a:schemeClr val="dk1"/>
                </a:solidFill>
                <a:latin typeface="Century Gothic"/>
                <a:ea typeface="Century Gothic"/>
                <a:cs typeface="Century Gothic"/>
                <a:sym typeface="Century Gothic"/>
              </a:rPr>
              <a:t>IR / IR_A1</a:t>
            </a:r>
            <a:r>
              <a:rPr lang="en-US" sz="3600" b="0" i="0" u="none" strike="noStrike" cap="none">
                <a:solidFill>
                  <a:schemeClr val="dk1"/>
                </a:solidFill>
                <a:latin typeface="Century Gothic"/>
                <a:ea typeface="Century Gothic"/>
                <a:cs typeface="Century Gothic"/>
                <a:sym typeface="Century Gothic"/>
              </a:rPr>
              <a:t> → article-level (individual items)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458" name="Google Shape;458;p41"/>
          <p:cNvPicPr preferRelativeResize="0">
            <a:picLocks noGrp="1"/>
          </p:cNvPicPr>
          <p:nvPr>
            <p:ph type="body" idx="1"/>
          </p:nvPr>
        </p:nvPicPr>
        <p:blipFill rotWithShape="1">
          <a:blip r:embed="rId3">
            <a:alphaModFix/>
          </a:blip>
          <a:srcRect/>
          <a:stretch/>
        </p:blipFill>
        <p:spPr>
          <a:xfrm>
            <a:off x="161561" y="220736"/>
            <a:ext cx="11868877" cy="6102531"/>
          </a:xfrm>
          <a:prstGeom prst="rect">
            <a:avLst/>
          </a:prstGeom>
          <a:noFill/>
          <a:ln>
            <a:noFill/>
          </a:ln>
        </p:spPr>
      </p:pic>
      <p:pic>
        <p:nvPicPr>
          <p:cNvPr id="459" name="Google Shape;459;p41"/>
          <p:cNvPicPr preferRelativeResize="0"/>
          <p:nvPr/>
        </p:nvPicPr>
        <p:blipFill>
          <a:blip r:embed="rId4">
            <a:alphaModFix/>
          </a:blip>
          <a:stretch>
            <a:fillRect/>
          </a:stretch>
        </p:blipFill>
        <p:spPr>
          <a:xfrm>
            <a:off x="10906500" y="220713"/>
            <a:ext cx="1123950" cy="847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50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entury Gothic"/>
              <a:buNone/>
            </a:pPr>
            <a:r>
              <a:rPr lang="en-US">
                <a:latin typeface="Century Gothic"/>
                <a:ea typeface="Century Gothic"/>
                <a:cs typeface="Century Gothic"/>
                <a:sym typeface="Century Gothic"/>
              </a:rPr>
              <a:t>openAlex</a:t>
            </a:r>
            <a:endParaRPr>
              <a:latin typeface="Century Gothic"/>
              <a:ea typeface="Century Gothic"/>
              <a:cs typeface="Century Gothic"/>
              <a:sym typeface="Century Gothic"/>
            </a:endParaRPr>
          </a:p>
        </p:txBody>
      </p:sp>
      <p:sp>
        <p:nvSpPr>
          <p:cNvPr id="465" name="Google Shape;465;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latin typeface="Century Gothic"/>
                <a:ea typeface="Century Gothic"/>
                <a:cs typeface="Century Gothic"/>
                <a:sym typeface="Century Gothic"/>
              </a:rPr>
              <a:t>citations</a:t>
            </a:r>
            <a:br>
              <a:rPr lang="en-US">
                <a:latin typeface="Century Gothic"/>
                <a:ea typeface="Century Gothic"/>
                <a:cs typeface="Century Gothic"/>
                <a:sym typeface="Century Gothic"/>
              </a:rPr>
            </a:br>
            <a:r>
              <a:rPr lang="en-US" b="1">
                <a:solidFill>
                  <a:srgbClr val="196B24"/>
                </a:solidFill>
                <a:latin typeface="Century Gothic"/>
                <a:ea typeface="Century Gothic"/>
                <a:cs typeface="Century Gothic"/>
                <a:sym typeface="Century Gothic"/>
              </a:rPr>
              <a:t>https://openalex.org/ &gt;&gt;  Search journal title</a:t>
            </a:r>
            <a:endParaRPr/>
          </a:p>
          <a:p>
            <a:pPr marL="0" lvl="0" indent="0" algn="ctr" rtl="0">
              <a:lnSpc>
                <a:spcPct val="90000"/>
              </a:lnSpc>
              <a:spcBef>
                <a:spcPts val="1000"/>
              </a:spcBef>
              <a:spcAft>
                <a:spcPts val="0"/>
              </a:spcAft>
              <a:buClr>
                <a:schemeClr val="dk1"/>
              </a:buClr>
              <a:buSzPts val="2400"/>
              <a:buNone/>
            </a:pPr>
            <a:endParaRPr/>
          </a:p>
        </p:txBody>
      </p:sp>
      <p:sp>
        <p:nvSpPr>
          <p:cNvPr id="466" name="Google Shape;466;p42"/>
          <p:cNvSpPr/>
          <p:nvPr/>
        </p:nvSpPr>
        <p:spPr>
          <a:xfrm>
            <a:off x="1036320" y="1355662"/>
            <a:ext cx="1706880" cy="1655762"/>
          </a:xfrm>
          <a:prstGeom prst="ellipse">
            <a:avLst/>
          </a:prstGeom>
          <a:solidFill>
            <a:srgbClr val="196B24"/>
          </a:solidFill>
          <a:ln w="19050" cap="flat" cmpd="sng">
            <a:solidFill>
              <a:srgbClr val="196B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a:solidFill>
                  <a:schemeClr val="lt1"/>
                </a:solidFill>
                <a:latin typeface="Century Gothic"/>
                <a:ea typeface="Century Gothic"/>
                <a:cs typeface="Century Gothic"/>
                <a:sym typeface="Century Gothic"/>
              </a:rPr>
              <a:t>2</a:t>
            </a:r>
            <a:endParaRPr/>
          </a:p>
        </p:txBody>
      </p:sp>
      <p:pic>
        <p:nvPicPr>
          <p:cNvPr id="467" name="Google Shape;467;p42" descr="A New Logo for OpenAlex - OpenAlex blog"/>
          <p:cNvPicPr preferRelativeResize="0"/>
          <p:nvPr/>
        </p:nvPicPr>
        <p:blipFill rotWithShape="1">
          <a:blip r:embed="rId3">
            <a:alphaModFix/>
          </a:blip>
          <a:srcRect/>
          <a:stretch/>
        </p:blipFill>
        <p:spPr>
          <a:xfrm>
            <a:off x="3834384" y="4429919"/>
            <a:ext cx="4523232" cy="205606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What is an API call/request?</a:t>
            </a:r>
            <a:endParaRPr/>
          </a:p>
        </p:txBody>
      </p:sp>
      <p:sp>
        <p:nvSpPr>
          <p:cNvPr id="473" name="Google Shape;473;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US">
                <a:latin typeface="Century Gothic"/>
                <a:ea typeface="Century Gothic"/>
                <a:cs typeface="Century Gothic"/>
                <a:sym typeface="Century Gothic"/>
              </a:rPr>
              <a:t>API stands for </a:t>
            </a:r>
            <a:r>
              <a:rPr lang="en-US" b="1">
                <a:latin typeface="Century Gothic"/>
                <a:ea typeface="Century Gothic"/>
                <a:cs typeface="Century Gothic"/>
                <a:sym typeface="Century Gothic"/>
              </a:rPr>
              <a:t>Application Programming Interface</a:t>
            </a:r>
            <a:endParaRPr/>
          </a:p>
          <a:p>
            <a:pPr marL="685800" lvl="1" indent="-228600" algn="l" rtl="0">
              <a:lnSpc>
                <a:spcPct val="90000"/>
              </a:lnSpc>
              <a:spcBef>
                <a:spcPts val="500"/>
              </a:spcBef>
              <a:spcAft>
                <a:spcPts val="0"/>
              </a:spcAft>
              <a:buClr>
                <a:schemeClr val="dk1"/>
              </a:buClr>
              <a:buSzPct val="100000"/>
              <a:buChar char="•"/>
            </a:pPr>
            <a:r>
              <a:rPr lang="en-US" b="1">
                <a:latin typeface="Century Gothic"/>
                <a:ea typeface="Century Gothic"/>
                <a:cs typeface="Century Gothic"/>
                <a:sym typeface="Century Gothic"/>
              </a:rPr>
              <a:t>Application</a:t>
            </a:r>
            <a:r>
              <a:rPr lang="en-US">
                <a:latin typeface="Century Gothic"/>
                <a:ea typeface="Century Gothic"/>
                <a:cs typeface="Century Gothic"/>
                <a:sym typeface="Century Gothic"/>
              </a:rPr>
              <a:t> → A software program (like OJS, Crossref, OpenAlex, or a mobile app)</a:t>
            </a:r>
            <a:endParaRPr/>
          </a:p>
          <a:p>
            <a:pPr marL="685800" lvl="1" indent="-228600" algn="l" rtl="0">
              <a:lnSpc>
                <a:spcPct val="90000"/>
              </a:lnSpc>
              <a:spcBef>
                <a:spcPts val="500"/>
              </a:spcBef>
              <a:spcAft>
                <a:spcPts val="0"/>
              </a:spcAft>
              <a:buClr>
                <a:schemeClr val="dk1"/>
              </a:buClr>
              <a:buSzPct val="100000"/>
              <a:buChar char="•"/>
            </a:pPr>
            <a:r>
              <a:rPr lang="en-US" b="1">
                <a:latin typeface="Century Gothic"/>
                <a:ea typeface="Century Gothic"/>
                <a:cs typeface="Century Gothic"/>
                <a:sym typeface="Century Gothic"/>
              </a:rPr>
              <a:t>Programming</a:t>
            </a:r>
            <a:r>
              <a:rPr lang="en-US">
                <a:latin typeface="Century Gothic"/>
                <a:ea typeface="Century Gothic"/>
                <a:cs typeface="Century Gothic"/>
                <a:sym typeface="Century Gothic"/>
              </a:rPr>
              <a:t> → Code and instructions that tell the software what to do</a:t>
            </a:r>
            <a:endParaRPr/>
          </a:p>
          <a:p>
            <a:pPr marL="685800" lvl="1" indent="-228600" algn="l" rtl="0">
              <a:lnSpc>
                <a:spcPct val="90000"/>
              </a:lnSpc>
              <a:spcBef>
                <a:spcPts val="500"/>
              </a:spcBef>
              <a:spcAft>
                <a:spcPts val="0"/>
              </a:spcAft>
              <a:buClr>
                <a:schemeClr val="dk1"/>
              </a:buClr>
              <a:buSzPct val="100000"/>
              <a:buChar char="•"/>
            </a:pPr>
            <a:r>
              <a:rPr lang="en-US" b="1">
                <a:latin typeface="Century Gothic"/>
                <a:ea typeface="Century Gothic"/>
                <a:cs typeface="Century Gothic"/>
                <a:sym typeface="Century Gothic"/>
              </a:rPr>
              <a:t>Interface</a:t>
            </a:r>
            <a:r>
              <a:rPr lang="en-US">
                <a:latin typeface="Century Gothic"/>
                <a:ea typeface="Century Gothic"/>
                <a:cs typeface="Century Gothic"/>
                <a:sym typeface="Century Gothic"/>
              </a:rPr>
              <a:t> → The “bridge” that allows two different systems to talk to each other</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An </a:t>
            </a:r>
            <a:r>
              <a:rPr lang="en-US" b="1">
                <a:latin typeface="Century Gothic"/>
                <a:ea typeface="Century Gothic"/>
                <a:cs typeface="Century Gothic"/>
                <a:sym typeface="Century Gothic"/>
              </a:rPr>
              <a:t>API</a:t>
            </a:r>
            <a:r>
              <a:rPr lang="en-US">
                <a:latin typeface="Century Gothic"/>
                <a:ea typeface="Century Gothic"/>
                <a:cs typeface="Century Gothic"/>
                <a:sym typeface="Century Gothic"/>
              </a:rPr>
              <a:t> is the set of rules and tools that let applications exchange information or services</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For example:</a:t>
            </a:r>
            <a:endParaRPr/>
          </a:p>
          <a:p>
            <a:pPr marL="685800" lvl="1" indent="-228600" algn="l" rtl="0">
              <a:lnSpc>
                <a:spcPct val="90000"/>
              </a:lnSpc>
              <a:spcBef>
                <a:spcPts val="500"/>
              </a:spcBef>
              <a:spcAft>
                <a:spcPts val="0"/>
              </a:spcAft>
              <a:buClr>
                <a:schemeClr val="dk1"/>
              </a:buClr>
              <a:buSzPct val="100000"/>
              <a:buChar char="•"/>
            </a:pPr>
            <a:r>
              <a:rPr lang="en-US">
                <a:latin typeface="Century Gothic"/>
                <a:ea typeface="Century Gothic"/>
                <a:cs typeface="Century Gothic"/>
                <a:sym typeface="Century Gothic"/>
              </a:rPr>
              <a:t>OJS can use the </a:t>
            </a:r>
            <a:r>
              <a:rPr lang="en-US" b="1">
                <a:latin typeface="Century Gothic"/>
                <a:ea typeface="Century Gothic"/>
                <a:cs typeface="Century Gothic"/>
                <a:sym typeface="Century Gothic"/>
              </a:rPr>
              <a:t>Crossref API</a:t>
            </a:r>
            <a:r>
              <a:rPr lang="en-US">
                <a:latin typeface="Century Gothic"/>
                <a:ea typeface="Century Gothic"/>
                <a:cs typeface="Century Gothic"/>
                <a:sym typeface="Century Gothic"/>
              </a:rPr>
              <a:t> to register DOIs automatically.</a:t>
            </a:r>
            <a:endParaRPr/>
          </a:p>
          <a:p>
            <a:pPr marL="685800" lvl="1" indent="-228600" algn="l" rtl="0">
              <a:lnSpc>
                <a:spcPct val="90000"/>
              </a:lnSpc>
              <a:spcBef>
                <a:spcPts val="500"/>
              </a:spcBef>
              <a:spcAft>
                <a:spcPts val="0"/>
              </a:spcAft>
              <a:buClr>
                <a:schemeClr val="dk1"/>
              </a:buClr>
              <a:buSzPct val="100000"/>
              <a:buChar char="•"/>
            </a:pPr>
            <a:r>
              <a:rPr lang="en-US">
                <a:latin typeface="Century Gothic"/>
                <a:ea typeface="Century Gothic"/>
                <a:cs typeface="Century Gothic"/>
                <a:sym typeface="Century Gothic"/>
              </a:rPr>
              <a:t>OpenAlex provides an API so you can query their database for journal or article metadata.</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In everyday words: an API is like a </a:t>
            </a:r>
            <a:r>
              <a:rPr lang="en-US" b="1">
                <a:latin typeface="Century Gothic"/>
                <a:ea typeface="Century Gothic"/>
                <a:cs typeface="Century Gothic"/>
                <a:sym typeface="Century Gothic"/>
              </a:rPr>
              <a:t>menu in a restaurant - </a:t>
            </a:r>
            <a:r>
              <a:rPr lang="en-US">
                <a:latin typeface="Century Gothic"/>
                <a:ea typeface="Century Gothic"/>
                <a:cs typeface="Century Gothic"/>
                <a:sym typeface="Century Gothic"/>
              </a:rPr>
              <a:t>it tells you what’s available and how to order it. The kitchen (software) does the work, and you get the result (the response)</a:t>
            </a:r>
            <a:endParaRPr/>
          </a:p>
          <a:p>
            <a:pPr marL="0" lvl="0" indent="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What is an API call/request?</a:t>
            </a:r>
            <a:endParaRPr/>
          </a:p>
        </p:txBody>
      </p:sp>
      <p:sp>
        <p:nvSpPr>
          <p:cNvPr id="480" name="Google Shape;480;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ct val="100000"/>
              <a:buChar char="•"/>
            </a:pPr>
            <a:r>
              <a:rPr lang="en-US">
                <a:latin typeface="Century Gothic"/>
                <a:ea typeface="Century Gothic"/>
                <a:cs typeface="Century Gothic"/>
                <a:sym typeface="Century Gothic"/>
              </a:rPr>
              <a:t>An API call is a </a:t>
            </a:r>
            <a:r>
              <a:rPr lang="en-US" b="1">
                <a:latin typeface="Century Gothic"/>
                <a:ea typeface="Century Gothic"/>
                <a:cs typeface="Century Gothic"/>
                <a:sym typeface="Century Gothic"/>
              </a:rPr>
              <a:t>message sent to an API endpoint</a:t>
            </a:r>
            <a:r>
              <a:rPr lang="en-US">
                <a:latin typeface="Century Gothic"/>
                <a:ea typeface="Century Gothic"/>
                <a:cs typeface="Century Gothic"/>
                <a:sym typeface="Century Gothic"/>
              </a:rPr>
              <a:t> (a URL)</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It asks for data or tells the system to do something</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The system processes the request and sends back a </a:t>
            </a:r>
            <a:r>
              <a:rPr lang="en-US" b="1">
                <a:latin typeface="Century Gothic"/>
                <a:ea typeface="Century Gothic"/>
                <a:cs typeface="Century Gothic"/>
                <a:sym typeface="Century Gothic"/>
              </a:rPr>
              <a:t>response</a:t>
            </a:r>
            <a:r>
              <a:rPr lang="en-US">
                <a:latin typeface="Century Gothic"/>
                <a:ea typeface="Century Gothic"/>
                <a:cs typeface="Century Gothic"/>
                <a:sym typeface="Century Gothic"/>
              </a:rPr>
              <a:t> (often in JSON or XML)</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For example, if you make an API call to openAlex:</a:t>
            </a:r>
            <a:endParaRPr/>
          </a:p>
          <a:p>
            <a:pPr marL="0" lvl="0" indent="0" algn="l" rtl="0">
              <a:lnSpc>
                <a:spcPct val="90000"/>
              </a:lnSpc>
              <a:spcBef>
                <a:spcPts val="1000"/>
              </a:spcBef>
              <a:spcAft>
                <a:spcPts val="0"/>
              </a:spcAft>
              <a:buClr>
                <a:schemeClr val="dk1"/>
              </a:buClr>
              <a:buSzPct val="100000"/>
              <a:buNone/>
            </a:pPr>
            <a:r>
              <a:rPr lang="en-US" sz="2100">
                <a:latin typeface="Century Gothic"/>
                <a:ea typeface="Century Gothic"/>
                <a:cs typeface="Century Gothic"/>
                <a:sym typeface="Century Gothic"/>
              </a:rPr>
              <a:t>https://api.openalex.org/works?filter=primary_location.source.issn:1996-7489&amp;type:journal-article&amp;per-page=200&amp;select=id,doi,title,publication_year,cited_by_count,referenced_works</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That call tells openAlex’s API: </a:t>
            </a:r>
            <a:r>
              <a:rPr lang="en-US" i="1">
                <a:latin typeface="Century Gothic"/>
                <a:ea typeface="Century Gothic"/>
                <a:cs typeface="Century Gothic"/>
                <a:sym typeface="Century Gothic"/>
              </a:rPr>
              <a:t>“Give me all journal articles with this ISSN.”</a:t>
            </a:r>
            <a:r>
              <a:rPr lang="en-US">
                <a:latin typeface="Century Gothic"/>
                <a:ea typeface="Century Gothic"/>
                <a:cs typeface="Century Gothic"/>
                <a:sym typeface="Century Gothic"/>
              </a:rPr>
              <a:t> The API responds with metadata about those articles</a:t>
            </a:r>
            <a:endParaRPr/>
          </a:p>
          <a:p>
            <a:pPr marL="0" lvl="0" indent="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Stats from openAlex</a:t>
            </a:r>
            <a:endParaRPr>
              <a:latin typeface="Century Gothic"/>
              <a:ea typeface="Century Gothic"/>
              <a:cs typeface="Century Gothic"/>
              <a:sym typeface="Century Gothic"/>
            </a:endParaRPr>
          </a:p>
        </p:txBody>
      </p:sp>
      <p:sp>
        <p:nvSpPr>
          <p:cNvPr id="486" name="Google Shape;486;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a:latin typeface="Century Gothic"/>
                <a:ea typeface="Century Gothic"/>
                <a:cs typeface="Century Gothic"/>
                <a:sym typeface="Century Gothic"/>
              </a:rPr>
              <a:t>Free, open database of scholarly works used by researchers, libraries, and platforms worldwide. Inclusion makes a journal’s articles more discoverable</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Many open science tools, repositories, and analytics systems use OpenAlex data. Indexing helps connect a journal’s content with citation networks, researcher profiles, and institutional dashboards</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OpenAlex provides citation counts, usage of DOIs, and linkages to other works, which help journals and authors understand reach and influence</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Unlike proprietary databases, OpenAlex is openly accessible, lowering barriers for journals (especially from the Global South) to be visible in global scholarly communication</a:t>
            </a:r>
            <a:endParaRPr>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492" name="Google Shape;492;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a:latin typeface="Century Gothic"/>
                <a:ea typeface="Century Gothic"/>
                <a:cs typeface="Century Gothic"/>
                <a:sym typeface="Century Gothic"/>
              </a:rPr>
              <a:t>Being indexed in OpenAlex increases a journal’s global visibility, connects its articles to the wider research ecosystem, and ensures that its impact can be openly tracked and recognised.</a:t>
            </a:r>
            <a:endParaRPr>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498" name="Google Shape;498;p47"/>
          <p:cNvPicPr preferRelativeResize="0">
            <a:picLocks noGrp="1"/>
          </p:cNvPicPr>
          <p:nvPr>
            <p:ph type="body" idx="1"/>
          </p:nvPr>
        </p:nvPicPr>
        <p:blipFill rotWithShape="1">
          <a:blip r:embed="rId3">
            <a:alphaModFix/>
          </a:blip>
          <a:srcRect/>
          <a:stretch/>
        </p:blipFill>
        <p:spPr>
          <a:xfrm>
            <a:off x="263403" y="195072"/>
            <a:ext cx="11642763" cy="5986272"/>
          </a:xfrm>
          <a:prstGeom prst="rect">
            <a:avLst/>
          </a:prstGeom>
          <a:noFill/>
          <a:ln>
            <a:noFill/>
          </a:ln>
        </p:spPr>
      </p:pic>
      <p:pic>
        <p:nvPicPr>
          <p:cNvPr id="499" name="Google Shape;499;p47"/>
          <p:cNvPicPr preferRelativeResize="0"/>
          <p:nvPr/>
        </p:nvPicPr>
        <p:blipFill>
          <a:blip r:embed="rId4">
            <a:alphaModFix/>
          </a:blip>
          <a:stretch>
            <a:fillRect/>
          </a:stretch>
        </p:blipFill>
        <p:spPr>
          <a:xfrm>
            <a:off x="10782225" y="195063"/>
            <a:ext cx="1123950" cy="847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p:cTn id="7" dur="50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505" name="Google Shape;505;p48"/>
          <p:cNvPicPr preferRelativeResize="0">
            <a:picLocks noGrp="1"/>
          </p:cNvPicPr>
          <p:nvPr>
            <p:ph type="body" idx="1"/>
          </p:nvPr>
        </p:nvPicPr>
        <p:blipFill rotWithShape="1">
          <a:blip r:embed="rId3">
            <a:alphaModFix/>
          </a:blip>
          <a:srcRect/>
          <a:stretch/>
        </p:blipFill>
        <p:spPr>
          <a:xfrm>
            <a:off x="181621" y="207264"/>
            <a:ext cx="11761326" cy="6047232"/>
          </a:xfrm>
          <a:prstGeom prst="rect">
            <a:avLst/>
          </a:prstGeom>
          <a:noFill/>
          <a:ln>
            <a:noFill/>
          </a:ln>
        </p:spPr>
      </p:pic>
      <p:pic>
        <p:nvPicPr>
          <p:cNvPr id="506" name="Google Shape;506;p48"/>
          <p:cNvPicPr preferRelativeResize="0"/>
          <p:nvPr/>
        </p:nvPicPr>
        <p:blipFill>
          <a:blip r:embed="rId4">
            <a:alphaModFix/>
          </a:blip>
          <a:stretch>
            <a:fillRect/>
          </a:stretch>
        </p:blipFill>
        <p:spPr>
          <a:xfrm>
            <a:off x="10819000" y="217749"/>
            <a:ext cx="1123950" cy="847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500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entury Gothic"/>
              <a:buNone/>
            </a:pPr>
            <a:r>
              <a:rPr lang="en-US">
                <a:latin typeface="Century Gothic"/>
                <a:ea typeface="Century Gothic"/>
                <a:cs typeface="Century Gothic"/>
                <a:sym typeface="Century Gothic"/>
              </a:rPr>
              <a:t>Crossref</a:t>
            </a:r>
            <a:endParaRPr/>
          </a:p>
        </p:txBody>
      </p:sp>
      <p:sp>
        <p:nvSpPr>
          <p:cNvPr id="512" name="Google Shape;512;p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latin typeface="Century Gothic"/>
                <a:ea typeface="Century Gothic"/>
                <a:cs typeface="Century Gothic"/>
                <a:sym typeface="Century Gothic"/>
              </a:rPr>
              <a:t>metadata health</a:t>
            </a:r>
            <a:br>
              <a:rPr lang="en-US">
                <a:latin typeface="Century Gothic"/>
                <a:ea typeface="Century Gothic"/>
                <a:cs typeface="Century Gothic"/>
                <a:sym typeface="Century Gothic"/>
              </a:rPr>
            </a:br>
            <a:r>
              <a:rPr lang="en-US" b="1">
                <a:solidFill>
                  <a:srgbClr val="196B24"/>
                </a:solidFill>
                <a:latin typeface="Century Gothic"/>
                <a:ea typeface="Century Gothic"/>
                <a:cs typeface="Century Gothic"/>
                <a:sym typeface="Century Gothic"/>
              </a:rPr>
              <a:t>https://www.crossref.org/members/prep/6689  &gt;&gt;  Search journal title</a:t>
            </a:r>
            <a:endParaRPr/>
          </a:p>
          <a:p>
            <a:pPr marL="0" lvl="0" indent="0" algn="ctr" rtl="0">
              <a:lnSpc>
                <a:spcPct val="90000"/>
              </a:lnSpc>
              <a:spcBef>
                <a:spcPts val="1000"/>
              </a:spcBef>
              <a:spcAft>
                <a:spcPts val="0"/>
              </a:spcAft>
              <a:buClr>
                <a:schemeClr val="dk1"/>
              </a:buClr>
              <a:buSzPts val="2400"/>
              <a:buNone/>
            </a:pPr>
            <a:endParaRPr/>
          </a:p>
        </p:txBody>
      </p:sp>
      <p:sp>
        <p:nvSpPr>
          <p:cNvPr id="513" name="Google Shape;513;p49"/>
          <p:cNvSpPr/>
          <p:nvPr/>
        </p:nvSpPr>
        <p:spPr>
          <a:xfrm>
            <a:off x="1036320" y="1355662"/>
            <a:ext cx="1706880" cy="1655762"/>
          </a:xfrm>
          <a:prstGeom prst="ellipse">
            <a:avLst/>
          </a:prstGeom>
          <a:solidFill>
            <a:srgbClr val="196B24"/>
          </a:solidFill>
          <a:ln w="19050" cap="flat" cmpd="sng">
            <a:solidFill>
              <a:srgbClr val="196B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a:solidFill>
                  <a:schemeClr val="lt1"/>
                </a:solidFill>
                <a:latin typeface="Century Gothic"/>
                <a:ea typeface="Century Gothic"/>
                <a:cs typeface="Century Gothic"/>
                <a:sym typeface="Century Gothic"/>
              </a:rPr>
              <a:t>3</a:t>
            </a:r>
            <a:endParaRPr/>
          </a:p>
        </p:txBody>
      </p:sp>
      <p:pic>
        <p:nvPicPr>
          <p:cNvPr id="514" name="Google Shape;514;p49" descr="How to Submit Metadata to Crossref: A ..."/>
          <p:cNvPicPr preferRelativeResize="0"/>
          <p:nvPr/>
        </p:nvPicPr>
        <p:blipFill rotWithShape="1">
          <a:blip r:embed="rId3">
            <a:alphaModFix/>
          </a:blip>
          <a:srcRect/>
          <a:stretch/>
        </p:blipFill>
        <p:spPr>
          <a:xfrm>
            <a:off x="4581525" y="4978399"/>
            <a:ext cx="3028950" cy="1514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p:nvPr/>
        </p:nvSpPr>
        <p:spPr>
          <a:xfrm>
            <a:off x="6205629" y="1008782"/>
            <a:ext cx="5659269" cy="5693866"/>
          </a:xfrm>
          <a:prstGeom prst="rect">
            <a:avLst/>
          </a:prstGeom>
          <a:solidFill>
            <a:srgbClr val="15608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Century Gothic"/>
                <a:ea typeface="Century Gothic"/>
                <a:cs typeface="Century Gothic"/>
                <a:sym typeface="Century Gothic"/>
              </a:rPr>
              <a:t>Article level stats (micro)</a:t>
            </a:r>
            <a:br>
              <a:rPr lang="en-US" sz="2000" b="1">
                <a:solidFill>
                  <a:schemeClr val="lt1"/>
                </a:solidFill>
                <a:latin typeface="Century Gothic"/>
                <a:ea typeface="Century Gothic"/>
                <a:cs typeface="Century Gothic"/>
                <a:sym typeface="Century Gothic"/>
              </a:rPr>
            </a:br>
            <a:r>
              <a:rPr lang="en-US" sz="1600">
                <a:solidFill>
                  <a:schemeClr val="lt1"/>
                </a:solidFill>
                <a:latin typeface="Century Gothic"/>
                <a:ea typeface="Century Gothic"/>
                <a:cs typeface="Century Gothic"/>
                <a:sym typeface="Century Gothic"/>
              </a:rPr>
              <a:t>E.g. performance evaluation </a:t>
            </a:r>
            <a:endParaRPr/>
          </a:p>
          <a:p>
            <a:pPr marL="0" marR="0" lvl="0" indent="0" algn="l" rtl="0">
              <a:spcBef>
                <a:spcPts val="0"/>
              </a:spcBef>
              <a:spcAft>
                <a:spcPts val="0"/>
              </a:spcAft>
              <a:buNone/>
            </a:pPr>
            <a:endParaRPr sz="2000" b="1">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600" b="1">
                <a:solidFill>
                  <a:schemeClr val="lt1"/>
                </a:solidFill>
                <a:latin typeface="Century Gothic"/>
                <a:ea typeface="Century Gothic"/>
                <a:cs typeface="Century Gothic"/>
                <a:sym typeface="Century Gothic"/>
              </a:rPr>
              <a:t>Usage</a:t>
            </a:r>
            <a:r>
              <a:rPr lang="en-US" sz="1600">
                <a:solidFill>
                  <a:schemeClr val="lt1"/>
                </a:solidFill>
                <a:latin typeface="Century Gothic"/>
                <a:ea typeface="Century Gothic"/>
                <a:cs typeface="Century Gothic"/>
                <a:sym typeface="Century Gothic"/>
              </a:rPr>
              <a:t> Views, downloads</a:t>
            </a:r>
            <a:br>
              <a:rPr lang="en-US" sz="1600">
                <a:solidFill>
                  <a:schemeClr val="lt1"/>
                </a:solidFill>
                <a:latin typeface="Century Gothic"/>
                <a:ea typeface="Century Gothic"/>
                <a:cs typeface="Century Gothic"/>
                <a:sym typeface="Century Gothic"/>
              </a:rPr>
            </a:br>
            <a:endParaRPr sz="16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600" b="1">
                <a:solidFill>
                  <a:schemeClr val="lt1"/>
                </a:solidFill>
                <a:latin typeface="Century Gothic"/>
                <a:ea typeface="Century Gothic"/>
                <a:cs typeface="Century Gothic"/>
                <a:sym typeface="Century Gothic"/>
              </a:rPr>
              <a:t>Engagement </a:t>
            </a:r>
            <a:r>
              <a:rPr lang="en-US" sz="1600">
                <a:solidFill>
                  <a:schemeClr val="lt1"/>
                </a:solidFill>
                <a:latin typeface="Century Gothic"/>
                <a:ea typeface="Century Gothic"/>
                <a:cs typeface="Century Gothic"/>
                <a:sym typeface="Century Gothic"/>
              </a:rPr>
              <a:t>Altmetric/PlumX events (news, policy, social), Mendeley readers</a:t>
            </a:r>
            <a:br>
              <a:rPr lang="en-US" sz="1600">
                <a:solidFill>
                  <a:schemeClr val="lt1"/>
                </a:solidFill>
                <a:latin typeface="Century Gothic"/>
                <a:ea typeface="Century Gothic"/>
                <a:cs typeface="Century Gothic"/>
                <a:sym typeface="Century Gothic"/>
              </a:rPr>
            </a:br>
            <a:endParaRPr sz="16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600" b="1">
                <a:solidFill>
                  <a:schemeClr val="lt1"/>
                </a:solidFill>
                <a:latin typeface="Century Gothic"/>
                <a:ea typeface="Century Gothic"/>
                <a:cs typeface="Century Gothic"/>
                <a:sym typeface="Century Gothic"/>
              </a:rPr>
              <a:t>Impact</a:t>
            </a:r>
            <a:r>
              <a:rPr lang="en-US" sz="1600">
                <a:solidFill>
                  <a:schemeClr val="lt1"/>
                </a:solidFill>
                <a:latin typeface="Century Gothic"/>
                <a:ea typeface="Century Gothic"/>
                <a:cs typeface="Century Gothic"/>
                <a:sym typeface="Century Gothic"/>
              </a:rPr>
              <a:t> Citations </a:t>
            </a:r>
            <a:br>
              <a:rPr lang="en-US" sz="1600">
                <a:solidFill>
                  <a:schemeClr val="lt1"/>
                </a:solidFill>
                <a:latin typeface="Century Gothic"/>
                <a:ea typeface="Century Gothic"/>
                <a:cs typeface="Century Gothic"/>
                <a:sym typeface="Century Gothic"/>
              </a:rPr>
            </a:br>
            <a:endParaRPr sz="16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600" b="1">
                <a:solidFill>
                  <a:schemeClr val="lt1"/>
                </a:solidFill>
                <a:latin typeface="Century Gothic"/>
                <a:ea typeface="Century Gothic"/>
                <a:cs typeface="Century Gothic"/>
                <a:sym typeface="Century Gothic"/>
              </a:rPr>
              <a:t>Findability</a:t>
            </a:r>
            <a:r>
              <a:rPr lang="en-US" sz="1600">
                <a:solidFill>
                  <a:schemeClr val="lt1"/>
                </a:solidFill>
                <a:latin typeface="Century Gothic"/>
                <a:ea typeface="Century Gothic"/>
                <a:cs typeface="Century Gothic"/>
                <a:sym typeface="Century Gothic"/>
              </a:rPr>
              <a:t> Google Search impressions/clicks (GSC), backlinks/referrers</a:t>
            </a:r>
            <a:br>
              <a:rPr lang="en-US" sz="1600">
                <a:solidFill>
                  <a:schemeClr val="lt1"/>
                </a:solidFill>
                <a:latin typeface="Century Gothic"/>
                <a:ea typeface="Century Gothic"/>
                <a:cs typeface="Century Gothic"/>
                <a:sym typeface="Century Gothic"/>
              </a:rPr>
            </a:br>
            <a:endParaRPr sz="16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600" b="1">
                <a:solidFill>
                  <a:schemeClr val="lt1"/>
                </a:solidFill>
                <a:latin typeface="Century Gothic"/>
                <a:ea typeface="Century Gothic"/>
                <a:cs typeface="Century Gothic"/>
                <a:sym typeface="Century Gothic"/>
              </a:rPr>
              <a:t>Timeliness</a:t>
            </a:r>
            <a:r>
              <a:rPr lang="en-US" sz="1600">
                <a:solidFill>
                  <a:schemeClr val="lt1"/>
                </a:solidFill>
                <a:latin typeface="Century Gothic"/>
                <a:ea typeface="Century Gothic"/>
                <a:cs typeface="Century Gothic"/>
                <a:sym typeface="Century Gothic"/>
              </a:rPr>
              <a:t> From submission to acceptance to publication durations for that item</a:t>
            </a:r>
            <a:br>
              <a:rPr lang="en-US" sz="1600">
                <a:solidFill>
                  <a:schemeClr val="lt1"/>
                </a:solidFill>
                <a:latin typeface="Century Gothic"/>
                <a:ea typeface="Century Gothic"/>
                <a:cs typeface="Century Gothic"/>
                <a:sym typeface="Century Gothic"/>
              </a:rPr>
            </a:br>
            <a:endParaRPr sz="16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600" b="1">
                <a:solidFill>
                  <a:schemeClr val="lt1"/>
                </a:solidFill>
                <a:latin typeface="Century Gothic"/>
                <a:ea typeface="Century Gothic"/>
                <a:cs typeface="Century Gothic"/>
                <a:sym typeface="Century Gothic"/>
              </a:rPr>
              <a:t>Integrity</a:t>
            </a:r>
            <a:r>
              <a:rPr lang="en-US" sz="1600">
                <a:solidFill>
                  <a:schemeClr val="lt1"/>
                </a:solidFill>
                <a:latin typeface="Century Gothic"/>
                <a:ea typeface="Century Gothic"/>
                <a:cs typeface="Century Gothic"/>
                <a:sym typeface="Century Gothic"/>
              </a:rPr>
              <a:t> Corrections/retractions, similarity report flags, data/code availability</a:t>
            </a:r>
            <a:br>
              <a:rPr lang="en-US" sz="1600">
                <a:solidFill>
                  <a:schemeClr val="lt1"/>
                </a:solidFill>
                <a:latin typeface="Century Gothic"/>
                <a:ea typeface="Century Gothic"/>
                <a:cs typeface="Century Gothic"/>
                <a:sym typeface="Century Gothic"/>
              </a:rPr>
            </a:br>
            <a:endParaRPr sz="16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600" b="1">
                <a:solidFill>
                  <a:schemeClr val="lt1"/>
                </a:solidFill>
                <a:latin typeface="Century Gothic"/>
                <a:ea typeface="Century Gothic"/>
                <a:cs typeface="Century Gothic"/>
                <a:sym typeface="Century Gothic"/>
              </a:rPr>
              <a:t>Open science</a:t>
            </a:r>
            <a:r>
              <a:rPr lang="en-US" sz="1600">
                <a:solidFill>
                  <a:schemeClr val="lt1"/>
                </a:solidFill>
                <a:latin typeface="Century Gothic"/>
                <a:ea typeface="Century Gothic"/>
                <a:cs typeface="Century Gothic"/>
                <a:sym typeface="Century Gothic"/>
              </a:rPr>
              <a:t> OA license, ORCID/ROR completeness, data/code links</a:t>
            </a:r>
            <a:br>
              <a:rPr lang="en-US" sz="1600">
                <a:solidFill>
                  <a:schemeClr val="lt1"/>
                </a:solidFill>
                <a:latin typeface="Century Gothic"/>
                <a:ea typeface="Century Gothic"/>
                <a:cs typeface="Century Gothic"/>
                <a:sym typeface="Century Gothic"/>
              </a:rPr>
            </a:br>
            <a:endParaRPr sz="1600">
              <a:solidFill>
                <a:schemeClr val="lt1"/>
              </a:solidFill>
              <a:latin typeface="Century Gothic"/>
              <a:ea typeface="Century Gothic"/>
              <a:cs typeface="Century Gothic"/>
              <a:sym typeface="Century Gothic"/>
            </a:endParaRPr>
          </a:p>
        </p:txBody>
      </p:sp>
      <p:sp>
        <p:nvSpPr>
          <p:cNvPr id="144" name="Google Shape;144;p5"/>
          <p:cNvSpPr txBox="1">
            <a:spLocks noGrp="1"/>
          </p:cNvSpPr>
          <p:nvPr>
            <p:ph type="title"/>
          </p:nvPr>
        </p:nvSpPr>
        <p:spPr>
          <a:xfrm>
            <a:off x="246345" y="-11086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What can be measured?</a:t>
            </a:r>
            <a:endParaRPr/>
          </a:p>
        </p:txBody>
      </p:sp>
      <p:sp>
        <p:nvSpPr>
          <p:cNvPr id="145" name="Google Shape;145;p5"/>
          <p:cNvSpPr txBox="1"/>
          <p:nvPr/>
        </p:nvSpPr>
        <p:spPr>
          <a:xfrm>
            <a:off x="327102" y="1008782"/>
            <a:ext cx="5528154" cy="557075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156082"/>
                </a:solidFill>
                <a:latin typeface="Century Gothic"/>
                <a:ea typeface="Century Gothic"/>
                <a:cs typeface="Century Gothic"/>
                <a:sym typeface="Century Gothic"/>
              </a:rPr>
              <a:t>Journal level stats (macro)</a:t>
            </a:r>
            <a:endParaRPr/>
          </a:p>
          <a:p>
            <a:pPr marL="0" marR="0" lvl="0" indent="0" algn="l" rtl="0">
              <a:spcBef>
                <a:spcPts val="0"/>
              </a:spcBef>
              <a:spcAft>
                <a:spcPts val="0"/>
              </a:spcAft>
              <a:buNone/>
            </a:pPr>
            <a:endParaRPr sz="1600">
              <a:solidFill>
                <a:srgbClr val="156082"/>
              </a:solidFill>
              <a:latin typeface="Century Gothic"/>
              <a:ea typeface="Century Gothic"/>
              <a:cs typeface="Century Gothic"/>
              <a:sym typeface="Century Gothic"/>
            </a:endParaRPr>
          </a:p>
          <a:p>
            <a:pPr marL="0" marR="0" lvl="0" indent="0" algn="l" rtl="0">
              <a:spcBef>
                <a:spcPts val="0"/>
              </a:spcBef>
              <a:spcAft>
                <a:spcPts val="0"/>
              </a:spcAft>
              <a:buNone/>
            </a:pPr>
            <a:r>
              <a:rPr lang="en-US" sz="1600" b="1">
                <a:solidFill>
                  <a:srgbClr val="156082"/>
                </a:solidFill>
                <a:latin typeface="Century Gothic"/>
                <a:ea typeface="Century Gothic"/>
                <a:cs typeface="Century Gothic"/>
                <a:sym typeface="Century Gothic"/>
              </a:rPr>
              <a:t>Volume, growth </a:t>
            </a:r>
            <a:r>
              <a:rPr lang="en-US" sz="1600">
                <a:solidFill>
                  <a:srgbClr val="156082"/>
                </a:solidFill>
                <a:latin typeface="Century Gothic"/>
                <a:ea typeface="Century Gothic"/>
                <a:cs typeface="Century Gothic"/>
                <a:sym typeface="Century Gothic"/>
              </a:rPr>
              <a:t>Articles per year, special issues, backlog size</a:t>
            </a:r>
            <a:br>
              <a:rPr lang="en-US" sz="1600">
                <a:solidFill>
                  <a:srgbClr val="156082"/>
                </a:solidFill>
                <a:latin typeface="Century Gothic"/>
                <a:ea typeface="Century Gothic"/>
                <a:cs typeface="Century Gothic"/>
                <a:sym typeface="Century Gothic"/>
              </a:rPr>
            </a:br>
            <a:endParaRPr sz="1600">
              <a:solidFill>
                <a:srgbClr val="156082"/>
              </a:solidFill>
              <a:latin typeface="Century Gothic"/>
              <a:ea typeface="Century Gothic"/>
              <a:cs typeface="Century Gothic"/>
              <a:sym typeface="Century Gothic"/>
            </a:endParaRPr>
          </a:p>
          <a:p>
            <a:pPr marL="0" marR="0" lvl="0" indent="0" algn="l" rtl="0">
              <a:spcBef>
                <a:spcPts val="0"/>
              </a:spcBef>
              <a:spcAft>
                <a:spcPts val="0"/>
              </a:spcAft>
              <a:buNone/>
            </a:pPr>
            <a:r>
              <a:rPr lang="en-US" sz="1600" b="1">
                <a:solidFill>
                  <a:srgbClr val="156082"/>
                </a:solidFill>
                <a:latin typeface="Century Gothic"/>
                <a:ea typeface="Century Gothic"/>
                <a:cs typeface="Century Gothic"/>
                <a:sym typeface="Century Gothic"/>
              </a:rPr>
              <a:t>Selectivity, quality</a:t>
            </a:r>
            <a:r>
              <a:rPr lang="en-US" sz="1600">
                <a:solidFill>
                  <a:srgbClr val="156082"/>
                </a:solidFill>
                <a:latin typeface="Century Gothic"/>
                <a:ea typeface="Century Gothic"/>
                <a:cs typeface="Century Gothic"/>
                <a:sym typeface="Century Gothic"/>
              </a:rPr>
              <a:t> Acceptance rate, desk-reject rate, reviewer decline rate, editorial turnaround </a:t>
            </a:r>
            <a:br>
              <a:rPr lang="en-US" sz="1600">
                <a:solidFill>
                  <a:srgbClr val="156082"/>
                </a:solidFill>
                <a:latin typeface="Century Gothic"/>
                <a:ea typeface="Century Gothic"/>
                <a:cs typeface="Century Gothic"/>
                <a:sym typeface="Century Gothic"/>
              </a:rPr>
            </a:br>
            <a:br>
              <a:rPr lang="en-US" sz="1600">
                <a:solidFill>
                  <a:srgbClr val="156082"/>
                </a:solidFill>
                <a:latin typeface="Century Gothic"/>
                <a:ea typeface="Century Gothic"/>
                <a:cs typeface="Century Gothic"/>
                <a:sym typeface="Century Gothic"/>
              </a:rPr>
            </a:br>
            <a:r>
              <a:rPr lang="en-US" sz="1600" b="1">
                <a:solidFill>
                  <a:srgbClr val="156082"/>
                </a:solidFill>
                <a:latin typeface="Century Gothic"/>
                <a:ea typeface="Century Gothic"/>
                <a:cs typeface="Century Gothic"/>
                <a:sym typeface="Century Gothic"/>
              </a:rPr>
              <a:t>Impact, visibility </a:t>
            </a:r>
            <a:r>
              <a:rPr lang="en-US" sz="1600">
                <a:solidFill>
                  <a:srgbClr val="156082"/>
                </a:solidFill>
                <a:latin typeface="Century Gothic"/>
                <a:ea typeface="Century Gothic"/>
                <a:cs typeface="Century Gothic"/>
                <a:sym typeface="Century Gothic"/>
              </a:rPr>
              <a:t>Journal-wide citations</a:t>
            </a:r>
            <a:br>
              <a:rPr lang="en-US" sz="1600">
                <a:solidFill>
                  <a:srgbClr val="156082"/>
                </a:solidFill>
                <a:latin typeface="Century Gothic"/>
                <a:ea typeface="Century Gothic"/>
                <a:cs typeface="Century Gothic"/>
                <a:sym typeface="Century Gothic"/>
              </a:rPr>
            </a:br>
            <a:endParaRPr sz="1600">
              <a:solidFill>
                <a:srgbClr val="156082"/>
              </a:solidFill>
              <a:latin typeface="Century Gothic"/>
              <a:ea typeface="Century Gothic"/>
              <a:cs typeface="Century Gothic"/>
              <a:sym typeface="Century Gothic"/>
            </a:endParaRPr>
          </a:p>
          <a:p>
            <a:pPr marL="0" marR="0" lvl="0" indent="0" algn="l" rtl="0">
              <a:spcBef>
                <a:spcPts val="0"/>
              </a:spcBef>
              <a:spcAft>
                <a:spcPts val="0"/>
              </a:spcAft>
              <a:buNone/>
            </a:pPr>
            <a:r>
              <a:rPr lang="en-US" sz="1600" b="1">
                <a:solidFill>
                  <a:srgbClr val="156082"/>
                </a:solidFill>
                <a:latin typeface="Century Gothic"/>
                <a:ea typeface="Century Gothic"/>
                <a:cs typeface="Century Gothic"/>
                <a:sym typeface="Century Gothic"/>
              </a:rPr>
              <a:t>Usage</a:t>
            </a:r>
            <a:r>
              <a:rPr lang="en-US" sz="1600">
                <a:solidFill>
                  <a:srgbClr val="156082"/>
                </a:solidFill>
                <a:latin typeface="Century Gothic"/>
                <a:ea typeface="Century Gothic"/>
                <a:cs typeface="Century Gothic"/>
                <a:sym typeface="Century Gothic"/>
              </a:rPr>
              <a:t> Downloads, views, user sessions, geographic distribution</a:t>
            </a:r>
            <a:br>
              <a:rPr lang="en-US" sz="1600">
                <a:solidFill>
                  <a:srgbClr val="156082"/>
                </a:solidFill>
                <a:latin typeface="Century Gothic"/>
                <a:ea typeface="Century Gothic"/>
                <a:cs typeface="Century Gothic"/>
                <a:sym typeface="Century Gothic"/>
              </a:rPr>
            </a:br>
            <a:endParaRPr sz="1600">
              <a:solidFill>
                <a:srgbClr val="156082"/>
              </a:solidFill>
              <a:latin typeface="Century Gothic"/>
              <a:ea typeface="Century Gothic"/>
              <a:cs typeface="Century Gothic"/>
              <a:sym typeface="Century Gothic"/>
            </a:endParaRPr>
          </a:p>
          <a:p>
            <a:pPr marL="0" marR="0" lvl="0" indent="0" algn="l" rtl="0">
              <a:spcBef>
                <a:spcPts val="0"/>
              </a:spcBef>
              <a:spcAft>
                <a:spcPts val="0"/>
              </a:spcAft>
              <a:buNone/>
            </a:pPr>
            <a:r>
              <a:rPr lang="en-US" sz="1600" b="1">
                <a:solidFill>
                  <a:srgbClr val="156082"/>
                </a:solidFill>
                <a:latin typeface="Century Gothic"/>
                <a:ea typeface="Century Gothic"/>
                <a:cs typeface="Century Gothic"/>
                <a:sym typeface="Century Gothic"/>
              </a:rPr>
              <a:t>Compliance, integrity</a:t>
            </a:r>
            <a:r>
              <a:rPr lang="en-US" sz="1600">
                <a:solidFill>
                  <a:srgbClr val="156082"/>
                </a:solidFill>
                <a:latin typeface="Century Gothic"/>
                <a:ea typeface="Century Gothic"/>
                <a:cs typeface="Century Gothic"/>
                <a:sym typeface="Century Gothic"/>
              </a:rPr>
              <a:t> % articles with DOIs/ORCIDs/RORs, OA licensing coverage, policy completeness (COPE, authorship, data)</a:t>
            </a:r>
            <a:br>
              <a:rPr lang="en-US" sz="1600">
                <a:solidFill>
                  <a:srgbClr val="156082"/>
                </a:solidFill>
                <a:latin typeface="Century Gothic"/>
                <a:ea typeface="Century Gothic"/>
                <a:cs typeface="Century Gothic"/>
                <a:sym typeface="Century Gothic"/>
              </a:rPr>
            </a:br>
            <a:endParaRPr sz="1600">
              <a:solidFill>
                <a:srgbClr val="156082"/>
              </a:solidFill>
              <a:latin typeface="Century Gothic"/>
              <a:ea typeface="Century Gothic"/>
              <a:cs typeface="Century Gothic"/>
              <a:sym typeface="Century Gothic"/>
            </a:endParaRPr>
          </a:p>
          <a:p>
            <a:pPr marL="0" marR="0" lvl="0" indent="0" algn="l" rtl="0">
              <a:spcBef>
                <a:spcPts val="0"/>
              </a:spcBef>
              <a:spcAft>
                <a:spcPts val="0"/>
              </a:spcAft>
              <a:buNone/>
            </a:pPr>
            <a:r>
              <a:rPr lang="en-US" sz="1600" b="1">
                <a:solidFill>
                  <a:srgbClr val="156082"/>
                </a:solidFill>
                <a:latin typeface="Century Gothic"/>
                <a:ea typeface="Century Gothic"/>
                <a:cs typeface="Century Gothic"/>
                <a:sym typeface="Century Gothic"/>
              </a:rPr>
              <a:t>Diversity &amp; reach</a:t>
            </a:r>
            <a:r>
              <a:rPr lang="en-US" sz="1600">
                <a:solidFill>
                  <a:srgbClr val="156082"/>
                </a:solidFill>
                <a:latin typeface="Century Gothic"/>
                <a:ea typeface="Century Gothic"/>
                <a:cs typeface="Century Gothic"/>
                <a:sym typeface="Century Gothic"/>
              </a:rPr>
              <a:t> Authors’ country, reviewer/editor diversity, institutional spread</a:t>
            </a:r>
            <a:br>
              <a:rPr lang="en-US" sz="1600">
                <a:solidFill>
                  <a:srgbClr val="156082"/>
                </a:solidFill>
                <a:latin typeface="Century Gothic"/>
                <a:ea typeface="Century Gothic"/>
                <a:cs typeface="Century Gothic"/>
                <a:sym typeface="Century Gothic"/>
              </a:rPr>
            </a:br>
            <a:endParaRPr sz="1600">
              <a:solidFill>
                <a:srgbClr val="156082"/>
              </a:solidFill>
              <a:latin typeface="Century Gothic"/>
              <a:ea typeface="Century Gothic"/>
              <a:cs typeface="Century Gothic"/>
              <a:sym typeface="Century Gothic"/>
            </a:endParaRPr>
          </a:p>
          <a:p>
            <a:pPr marL="0" marR="0" lvl="0" indent="0" algn="l" rtl="0">
              <a:spcBef>
                <a:spcPts val="0"/>
              </a:spcBef>
              <a:spcAft>
                <a:spcPts val="0"/>
              </a:spcAft>
              <a:buNone/>
            </a:pPr>
            <a:r>
              <a:rPr lang="en-US" sz="1600" b="1">
                <a:solidFill>
                  <a:srgbClr val="156082"/>
                </a:solidFill>
                <a:latin typeface="Century Gothic"/>
                <a:ea typeface="Century Gothic"/>
                <a:cs typeface="Century Gothic"/>
                <a:sym typeface="Century Gothic"/>
              </a:rPr>
              <a:t>Financials</a:t>
            </a:r>
            <a:r>
              <a:rPr lang="en-US" sz="1600">
                <a:solidFill>
                  <a:srgbClr val="156082"/>
                </a:solidFill>
                <a:latin typeface="Century Gothic"/>
                <a:ea typeface="Century Gothic"/>
                <a:cs typeface="Century Gothic"/>
                <a:sym typeface="Century Gothic"/>
              </a:rPr>
              <a:t> APC revenue/waivers, production cost per article (if relevant), on-time issue release rate</a:t>
            </a:r>
            <a:endParaRPr sz="1800">
              <a:solidFill>
                <a:srgbClr val="156082"/>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Stats from Crossref</a:t>
            </a:r>
            <a:endParaRPr/>
          </a:p>
        </p:txBody>
      </p:sp>
      <p:sp>
        <p:nvSpPr>
          <p:cNvPr id="521" name="Google Shape;521;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latin typeface="Century Gothic"/>
                <a:ea typeface="Century Gothic"/>
                <a:cs typeface="Century Gothic"/>
                <a:sym typeface="Century Gothic"/>
              </a:rPr>
              <a:t>Global, non-profit organisation that provides </a:t>
            </a:r>
            <a:r>
              <a:rPr lang="en-US" b="1">
                <a:latin typeface="Century Gothic"/>
                <a:ea typeface="Century Gothic"/>
                <a:cs typeface="Century Gothic"/>
                <a:sym typeface="Century Gothic"/>
              </a:rPr>
              <a:t>Digital Object Identifiers (DOIs)</a:t>
            </a:r>
            <a:r>
              <a:rPr lang="en-US">
                <a:latin typeface="Century Gothic"/>
                <a:ea typeface="Century Gothic"/>
                <a:cs typeface="Century Gothic"/>
                <a:sym typeface="Century Gothic"/>
              </a:rPr>
              <a:t> and metadata services for scholarly content</a:t>
            </a:r>
            <a:endParaRPr/>
          </a:p>
          <a:p>
            <a:pPr marL="228600" lvl="0" indent="-228600" algn="l" rtl="0">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Assigns </a:t>
            </a:r>
            <a:r>
              <a:rPr lang="en-US" b="1">
                <a:latin typeface="Century Gothic"/>
                <a:ea typeface="Century Gothic"/>
                <a:cs typeface="Century Gothic"/>
                <a:sym typeface="Century Gothic"/>
              </a:rPr>
              <a:t>persistent DOIs</a:t>
            </a:r>
            <a:r>
              <a:rPr lang="en-US">
                <a:latin typeface="Century Gothic"/>
                <a:ea typeface="Century Gothic"/>
                <a:cs typeface="Century Gothic"/>
                <a:sym typeface="Century Gothic"/>
              </a:rPr>
              <a:t> so journal articles, books, datasets, and other research outputs can always be found</a:t>
            </a:r>
            <a:endParaRPr/>
          </a:p>
          <a:p>
            <a:pPr marL="228600" lvl="0" indent="-228600" algn="l" rtl="0">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Maintains </a:t>
            </a:r>
            <a:r>
              <a:rPr lang="en-US" b="1">
                <a:latin typeface="Century Gothic"/>
                <a:ea typeface="Century Gothic"/>
                <a:cs typeface="Century Gothic"/>
                <a:sym typeface="Century Gothic"/>
              </a:rPr>
              <a:t>metadata network</a:t>
            </a:r>
            <a:r>
              <a:rPr lang="en-US">
                <a:latin typeface="Century Gothic"/>
                <a:ea typeface="Century Gothic"/>
                <a:cs typeface="Century Gothic"/>
                <a:sym typeface="Century Gothic"/>
              </a:rPr>
              <a:t> that links publications, authors, funders, institutions, and citations</a:t>
            </a:r>
            <a:endParaRPr/>
          </a:p>
          <a:p>
            <a:pPr marL="228600" lvl="0" indent="-228600" algn="l" rtl="0">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Underpins </a:t>
            </a:r>
            <a:r>
              <a:rPr lang="en-US" b="1">
                <a:latin typeface="Century Gothic"/>
                <a:ea typeface="Century Gothic"/>
                <a:cs typeface="Century Gothic"/>
                <a:sym typeface="Century Gothic"/>
              </a:rPr>
              <a:t>global research infrastructure</a:t>
            </a:r>
            <a:r>
              <a:rPr lang="en-US">
                <a:latin typeface="Century Gothic"/>
                <a:ea typeface="Century Gothic"/>
                <a:cs typeface="Century Gothic"/>
                <a:sym typeface="Century Gothic"/>
              </a:rPr>
              <a:t>, ensuring discoverability, interoperability, and trust in scholarly communication</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Reports from Crossref</a:t>
            </a:r>
            <a:endParaRPr/>
          </a:p>
        </p:txBody>
      </p:sp>
      <p:sp>
        <p:nvSpPr>
          <p:cNvPr id="527" name="Google Shape;527;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b="1">
                <a:latin typeface="Century Gothic"/>
                <a:ea typeface="Century Gothic"/>
                <a:cs typeface="Century Gothic"/>
                <a:sym typeface="Century Gothic"/>
              </a:rPr>
              <a:t>Participation Reports </a:t>
            </a:r>
            <a:r>
              <a:rPr lang="en-US">
                <a:latin typeface="Century Gothic"/>
                <a:ea typeface="Century Gothic"/>
                <a:cs typeface="Century Gothic"/>
                <a:sym typeface="Century Gothic"/>
              </a:rPr>
              <a:t>- Each Crossref member (i.e. publisher) has a Participation Report you can look up</a:t>
            </a:r>
            <a:br>
              <a:rPr lang="en-US">
                <a:latin typeface="Century Gothic"/>
                <a:ea typeface="Century Gothic"/>
                <a:cs typeface="Century Gothic"/>
                <a:sym typeface="Century Gothic"/>
              </a:rPr>
            </a:br>
            <a:r>
              <a:rPr lang="en-US" u="sng">
                <a:solidFill>
                  <a:schemeClr val="hlink"/>
                </a:solidFill>
                <a:latin typeface="Century Gothic"/>
                <a:ea typeface="Century Gothic"/>
                <a:cs typeface="Century Gothic"/>
                <a:sym typeface="Century Gothic"/>
                <a:hlinkClick r:id="rId3"/>
              </a:rPr>
              <a:t>https://www.crossref.org/members/prep/</a:t>
            </a:r>
            <a:endParaRPr>
              <a:latin typeface="Century Gothic"/>
              <a:ea typeface="Century Gothic"/>
              <a:cs typeface="Century Gothic"/>
              <a:sym typeface="Century Gothic"/>
            </a:endParaRPr>
          </a:p>
          <a:p>
            <a:pPr marL="685800" lvl="1" indent="-228600" algn="l" rtl="0">
              <a:lnSpc>
                <a:spcPct val="90000"/>
              </a:lnSpc>
              <a:spcBef>
                <a:spcPts val="500"/>
              </a:spcBef>
              <a:spcAft>
                <a:spcPts val="0"/>
              </a:spcAft>
              <a:buClr>
                <a:schemeClr val="dk1"/>
              </a:buClr>
              <a:buSzPct val="100000"/>
              <a:buChar char="•"/>
            </a:pPr>
            <a:r>
              <a:rPr lang="en-US">
                <a:latin typeface="Century Gothic"/>
                <a:ea typeface="Century Gothic"/>
                <a:cs typeface="Century Gothic"/>
                <a:sym typeface="Century Gothic"/>
              </a:rPr>
              <a:t>The report shows, for example, what percentage of records include things like funding metadata, license URLs, abstracts, reference lists, ORCID IDs, Crossmark, etc. </a:t>
            </a:r>
            <a:endParaRPr/>
          </a:p>
          <a:p>
            <a:pPr marL="228600" lvl="0" indent="-228600" algn="l" rtl="0">
              <a:lnSpc>
                <a:spcPct val="90000"/>
              </a:lnSpc>
              <a:spcBef>
                <a:spcPts val="1000"/>
              </a:spcBef>
              <a:spcAft>
                <a:spcPts val="0"/>
              </a:spcAft>
              <a:buClr>
                <a:schemeClr val="dk1"/>
              </a:buClr>
              <a:buSzPct val="100000"/>
              <a:buChar char="•"/>
            </a:pPr>
            <a:r>
              <a:rPr lang="en-US" b="1">
                <a:latin typeface="Century Gothic"/>
                <a:ea typeface="Century Gothic"/>
                <a:cs typeface="Century Gothic"/>
                <a:sym typeface="Century Gothic"/>
              </a:rPr>
              <a:t>Conflict Reports</a:t>
            </a:r>
            <a:r>
              <a:rPr lang="en-US">
                <a:latin typeface="Century Gothic"/>
                <a:ea typeface="Century Gothic"/>
                <a:cs typeface="Century Gothic"/>
                <a:sym typeface="Century Gothic"/>
              </a:rPr>
              <a:t> - show where duplicate DOIs or conflicting metadata have been submitted</a:t>
            </a:r>
            <a:endParaRPr/>
          </a:p>
          <a:p>
            <a:pPr marL="228600" lvl="0" indent="-228600" algn="l" rtl="0">
              <a:lnSpc>
                <a:spcPct val="90000"/>
              </a:lnSpc>
              <a:spcBef>
                <a:spcPts val="1000"/>
              </a:spcBef>
              <a:spcAft>
                <a:spcPts val="0"/>
              </a:spcAft>
              <a:buClr>
                <a:schemeClr val="dk1"/>
              </a:buClr>
              <a:buSzPct val="100000"/>
              <a:buChar char="•"/>
            </a:pPr>
            <a:r>
              <a:rPr lang="en-US" b="1">
                <a:latin typeface="Century Gothic"/>
                <a:ea typeface="Century Gothic"/>
                <a:cs typeface="Century Gothic"/>
                <a:sym typeface="Century Gothic"/>
              </a:rPr>
              <a:t>DOI error reports, schemas, etc.</a:t>
            </a:r>
            <a:r>
              <a:rPr lang="en-US">
                <a:latin typeface="Century Gothic"/>
                <a:ea typeface="Century Gothic"/>
                <a:cs typeface="Century Gothic"/>
                <a:sym typeface="Century Gothic"/>
              </a:rPr>
              <a:t> - Crossref offers various diagnostic and validation reports.</a:t>
            </a:r>
            <a:endParaRPr/>
          </a:p>
          <a:p>
            <a:pPr marL="228600" lvl="0" indent="-228600" algn="l" rtl="0">
              <a:lnSpc>
                <a:spcPct val="90000"/>
              </a:lnSpc>
              <a:spcBef>
                <a:spcPts val="1000"/>
              </a:spcBef>
              <a:spcAft>
                <a:spcPts val="0"/>
              </a:spcAft>
              <a:buClr>
                <a:schemeClr val="dk1"/>
              </a:buClr>
              <a:buSzPct val="100000"/>
              <a:buChar char="•"/>
            </a:pPr>
            <a:r>
              <a:rPr lang="en-US" b="1">
                <a:latin typeface="Century Gothic"/>
                <a:ea typeface="Century Gothic"/>
                <a:cs typeface="Century Gothic"/>
                <a:sym typeface="Century Gothic"/>
              </a:rPr>
              <a:t>APIs / metadata search</a:t>
            </a:r>
            <a:r>
              <a:rPr lang="en-US">
                <a:latin typeface="Century Gothic"/>
                <a:ea typeface="Century Gothic"/>
                <a:cs typeface="Century Gothic"/>
                <a:sym typeface="Century Gothic"/>
              </a:rPr>
              <a:t> - you can query individual DOIs or journal records via the Crossref REST API or Metadata Search to see what metadata is actually present</a:t>
            </a:r>
            <a:endParaRPr/>
          </a:p>
          <a:p>
            <a:pPr marL="228600" lvl="0" indent="-64135"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533" name="Google Shape;533;p52"/>
          <p:cNvPicPr preferRelativeResize="0">
            <a:picLocks noGrp="1"/>
          </p:cNvPicPr>
          <p:nvPr>
            <p:ph type="body" idx="1"/>
          </p:nvPr>
        </p:nvPicPr>
        <p:blipFill rotWithShape="1">
          <a:blip r:embed="rId3">
            <a:alphaModFix/>
          </a:blip>
          <a:srcRect/>
          <a:stretch/>
        </p:blipFill>
        <p:spPr>
          <a:xfrm>
            <a:off x="123349" y="121920"/>
            <a:ext cx="11785038" cy="6059424"/>
          </a:xfrm>
          <a:prstGeom prst="rect">
            <a:avLst/>
          </a:prstGeom>
          <a:noFill/>
          <a:ln>
            <a:noFill/>
          </a:ln>
        </p:spPr>
      </p:pic>
      <p:pic>
        <p:nvPicPr>
          <p:cNvPr id="534" name="Google Shape;534;p52"/>
          <p:cNvPicPr preferRelativeResize="0"/>
          <p:nvPr/>
        </p:nvPicPr>
        <p:blipFill>
          <a:blip r:embed="rId4">
            <a:alphaModFix/>
          </a:blip>
          <a:stretch>
            <a:fillRect/>
          </a:stretch>
        </p:blipFill>
        <p:spPr>
          <a:xfrm>
            <a:off x="10784425" y="121913"/>
            <a:ext cx="1123950" cy="847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3"/>
                                        </p:tgtEl>
                                        <p:attrNameLst>
                                          <p:attrName>style.visibility</p:attrName>
                                        </p:attrNameLst>
                                      </p:cBhvr>
                                      <p:to>
                                        <p:strVal val="visible"/>
                                      </p:to>
                                    </p:set>
                                    <p:animEffect transition="in" filter="fade">
                                      <p:cBhvr>
                                        <p:cTn id="7" dur="5000"/>
                                        <p:tgtEl>
                                          <p:spTgt spid="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53"/>
          <p:cNvSpPr txBox="1"/>
          <p:nvPr/>
        </p:nvSpPr>
        <p:spPr>
          <a:xfrm>
            <a:off x="1457738" y="375960"/>
            <a:ext cx="9634331" cy="59093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a:solidFill>
                  <a:schemeClr val="dk1"/>
                </a:solidFill>
                <a:latin typeface="Century Gothic"/>
                <a:ea typeface="Century Gothic"/>
                <a:cs typeface="Century Gothic"/>
                <a:sym typeface="Century Gothic"/>
              </a:rPr>
              <a:t>A </a:t>
            </a:r>
            <a:r>
              <a:rPr lang="en-US" sz="2000" b="1" i="0">
                <a:solidFill>
                  <a:schemeClr val="dk1"/>
                </a:solidFill>
                <a:latin typeface="Century Gothic"/>
                <a:ea typeface="Century Gothic"/>
                <a:cs typeface="Century Gothic"/>
                <a:sym typeface="Century Gothic"/>
              </a:rPr>
              <a:t>Crossref Participation Report </a:t>
            </a:r>
            <a:r>
              <a:rPr lang="en-US" sz="2000" b="0" i="0">
                <a:solidFill>
                  <a:schemeClr val="dk1"/>
                </a:solidFill>
                <a:latin typeface="Century Gothic"/>
                <a:ea typeface="Century Gothic"/>
                <a:cs typeface="Century Gothic"/>
                <a:sym typeface="Century Gothic"/>
              </a:rPr>
              <a:t>shows what percentage of that member’s metadata records include 11 key metadata elements. These key elements add context and richness, and help to open up content to easier discovery and wider and more varied use. As a member, you can use Participation Reports to see for yourself where the gaps in your organisation’s metadata are, and perhaps compare your performance to others.</a:t>
            </a:r>
            <a:endParaRPr/>
          </a:p>
          <a:p>
            <a:pPr marL="0" marR="0" lvl="0" indent="0" algn="l" rtl="0">
              <a:spcBef>
                <a:spcPts val="0"/>
              </a:spcBef>
              <a:spcAft>
                <a:spcPts val="0"/>
              </a:spcAft>
              <a:buNone/>
            </a:pPr>
            <a:endParaRPr sz="2000">
              <a:solidFill>
                <a:srgbClr val="4F5858"/>
              </a:solidFill>
              <a:latin typeface="Century Gothic"/>
              <a:ea typeface="Century Gothic"/>
              <a:cs typeface="Century Gothic"/>
              <a:sym typeface="Century Gothic"/>
            </a:endParaRPr>
          </a:p>
          <a:p>
            <a:pPr marL="0" marR="0" lvl="0" indent="0" algn="l" rtl="0">
              <a:spcBef>
                <a:spcPts val="0"/>
              </a:spcBef>
              <a:spcAft>
                <a:spcPts val="0"/>
              </a:spcAft>
              <a:buNone/>
            </a:pPr>
            <a:r>
              <a:rPr lang="en-US" sz="2000" u="sng">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References</a:t>
            </a: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000" u="sng">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Abstracts</a:t>
            </a: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000" u="sng">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ORCID iDs</a:t>
            </a: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000" u="sng">
                <a:solidFill>
                  <a:schemeClr val="dk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Affiliations</a:t>
            </a: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000" u="sng">
                <a:solidFill>
                  <a:schemeClr val="dk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ROR IDs</a:t>
            </a: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000" u="sng">
                <a:solidFill>
                  <a:schemeClr val="dk1"/>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Funder Registry IDs</a:t>
            </a: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000" u="sng">
                <a:solidFill>
                  <a:schemeClr val="dk1"/>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Funding award numbers</a:t>
            </a: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000" u="sng">
                <a:solidFill>
                  <a:schemeClr val="dk1"/>
                </a:solidFill>
                <a:latin typeface="Century Gothic"/>
                <a:ea typeface="Century Gothic"/>
                <a:cs typeface="Century Gothic"/>
                <a:sym typeface="Century Gothic"/>
                <a:hlinkClick r:id="rId10">
                  <a:extLst>
                    <a:ext uri="{A12FA001-AC4F-418D-AE19-62706E023703}">
                      <ahyp:hlinkClr xmlns:ahyp="http://schemas.microsoft.com/office/drawing/2018/hyperlinkcolor" val="tx"/>
                    </a:ext>
                  </a:extLst>
                </a:hlinkClick>
              </a:rPr>
              <a:t>Crossmark enabled</a:t>
            </a: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000" u="sng">
                <a:solidFill>
                  <a:schemeClr val="dk1"/>
                </a:solidFill>
                <a:latin typeface="Century Gothic"/>
                <a:ea typeface="Century Gothic"/>
                <a:cs typeface="Century Gothic"/>
                <a:sym typeface="Century Gothic"/>
                <a:hlinkClick r:id="rId11">
                  <a:extLst>
                    <a:ext uri="{A12FA001-AC4F-418D-AE19-62706E023703}">
                      <ahyp:hlinkClr xmlns:ahyp="http://schemas.microsoft.com/office/drawing/2018/hyperlinkcolor" val="tx"/>
                    </a:ext>
                  </a:extLst>
                </a:hlinkClick>
              </a:rPr>
              <a:t>Text mining URLs</a:t>
            </a: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000" u="sng">
                <a:solidFill>
                  <a:schemeClr val="dk1"/>
                </a:solidFill>
                <a:latin typeface="Century Gothic"/>
                <a:ea typeface="Century Gothic"/>
                <a:cs typeface="Century Gothic"/>
                <a:sym typeface="Century Gothic"/>
                <a:hlinkClick r:id="rId12">
                  <a:extLst>
                    <a:ext uri="{A12FA001-AC4F-418D-AE19-62706E023703}">
                      <ahyp:hlinkClr xmlns:ahyp="http://schemas.microsoft.com/office/drawing/2018/hyperlinkcolor" val="tx"/>
                    </a:ext>
                  </a:extLst>
                </a:hlinkClick>
              </a:rPr>
              <a:t>License URLs</a:t>
            </a: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000" u="sng">
                <a:solidFill>
                  <a:schemeClr val="dk1"/>
                </a:solidFill>
                <a:latin typeface="Century Gothic"/>
                <a:ea typeface="Century Gothic"/>
                <a:cs typeface="Century Gothic"/>
                <a:sym typeface="Century Gothic"/>
                <a:hlinkClick r:id="rId13">
                  <a:extLst>
                    <a:ext uri="{A12FA001-AC4F-418D-AE19-62706E023703}">
                      <ahyp:hlinkClr xmlns:ahyp="http://schemas.microsoft.com/office/drawing/2018/hyperlinkcolor" val="tx"/>
                    </a:ext>
                  </a:extLst>
                </a:hlinkClick>
              </a:rPr>
              <a:t>Similarity Check URLs</a:t>
            </a: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0" name="Google Shape;540;p53"/>
          <p:cNvSpPr txBox="1"/>
          <p:nvPr/>
        </p:nvSpPr>
        <p:spPr>
          <a:xfrm>
            <a:off x="1457737" y="6158874"/>
            <a:ext cx="94488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entury Gothic"/>
                <a:ea typeface="Century Gothic"/>
                <a:cs typeface="Century Gothic"/>
                <a:sym typeface="Century Gothic"/>
                <a:hlinkClick r:id="rId14">
                  <a:extLst>
                    <a:ext uri="{A12FA001-AC4F-418D-AE19-62706E023703}">
                      <ahyp:hlinkClr xmlns:ahyp="http://schemas.microsoft.com/office/drawing/2018/hyperlinkcolor" val="tx"/>
                    </a:ext>
                  </a:extLst>
                </a:hlinkClick>
              </a:rPr>
              <a:t>https://www.crossref.org/documentation/reports/participation-reports/</a:t>
            </a:r>
            <a:r>
              <a:rPr lang="en-US" sz="1800">
                <a:solidFill>
                  <a:schemeClr val="dk1"/>
                </a:solidFill>
                <a:latin typeface="Century Gothic"/>
                <a:ea typeface="Century Gothic"/>
                <a:cs typeface="Century Gothic"/>
                <a:sym typeface="Century Gothic"/>
              </a:rPr>
              <a:t>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Canonical metadata</a:t>
            </a:r>
            <a:endParaRPr/>
          </a:p>
        </p:txBody>
      </p:sp>
      <p:sp>
        <p:nvSpPr>
          <p:cNvPr id="546" name="Google Shape;546;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a:latin typeface="Century Gothic"/>
                <a:ea typeface="Century Gothic"/>
                <a:cs typeface="Century Gothic"/>
                <a:sym typeface="Century Gothic"/>
              </a:rPr>
              <a:t>Refers to the </a:t>
            </a:r>
            <a:r>
              <a:rPr lang="en-US" b="1">
                <a:latin typeface="Century Gothic"/>
                <a:ea typeface="Century Gothic"/>
                <a:cs typeface="Century Gothic"/>
                <a:sym typeface="Century Gothic"/>
              </a:rPr>
              <a:t>official, authoritative version of metadata</a:t>
            </a:r>
            <a:r>
              <a:rPr lang="en-US">
                <a:latin typeface="Century Gothic"/>
                <a:ea typeface="Century Gothic"/>
                <a:cs typeface="Century Gothic"/>
                <a:sym typeface="Century Gothic"/>
              </a:rPr>
              <a:t> for a research object (like a journal article, book chapter, dataset, or preprint). It is the version that systems and indexes (e.g. Crossref, OpenAlex, DOAJ) recognise as the </a:t>
            </a:r>
            <a:r>
              <a:rPr lang="en-US" b="1">
                <a:latin typeface="Century Gothic"/>
                <a:ea typeface="Century Gothic"/>
                <a:cs typeface="Century Gothic"/>
                <a:sym typeface="Century Gothic"/>
              </a:rPr>
              <a:t>“single source of truth”</a:t>
            </a:r>
            <a:endParaRPr>
              <a:latin typeface="Century Gothic"/>
              <a:ea typeface="Century Gothic"/>
              <a:cs typeface="Century Gothic"/>
              <a:sym typeface="Century Gothic"/>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When a journal deposits an article’s metadata with Crossref, that becomes the </a:t>
            </a:r>
            <a:r>
              <a:rPr lang="en-US" b="1">
                <a:latin typeface="Century Gothic"/>
                <a:ea typeface="Century Gothic"/>
                <a:cs typeface="Century Gothic"/>
                <a:sym typeface="Century Gothic"/>
              </a:rPr>
              <a:t>canonical metadata</a:t>
            </a:r>
            <a:r>
              <a:rPr lang="en-US">
                <a:latin typeface="Century Gothic"/>
                <a:ea typeface="Century Gothic"/>
                <a:cs typeface="Century Gothic"/>
                <a:sym typeface="Century Gothic"/>
              </a:rPr>
              <a:t> tied to its DOI</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Other systems (Google Scholar, OpenAlex, ORCID, repositories) then pull or sync from this canonical record to ensure consistency</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 In short: canonical metadata is the </a:t>
            </a:r>
            <a:r>
              <a:rPr lang="en-US" b="1">
                <a:latin typeface="Century Gothic"/>
                <a:ea typeface="Century Gothic"/>
                <a:cs typeface="Century Gothic"/>
                <a:sym typeface="Century Gothic"/>
              </a:rPr>
              <a:t>trusted, standardised record</a:t>
            </a:r>
            <a:r>
              <a:rPr lang="en-US">
                <a:latin typeface="Century Gothic"/>
                <a:ea typeface="Century Gothic"/>
                <a:cs typeface="Century Gothic"/>
                <a:sym typeface="Century Gothic"/>
              </a:rPr>
              <a:t> that defines how a research output is described, cited, and connected across scholarly infrastructure</a:t>
            </a:r>
            <a:endParaRPr/>
          </a:p>
          <a:p>
            <a:pPr marL="228600" lvl="0" indent="-64135"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552" name="Google Shape;552;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a:latin typeface="Century Gothic"/>
                <a:ea typeface="Century Gothic"/>
                <a:cs typeface="Century Gothic"/>
                <a:sym typeface="Century Gothic"/>
              </a:rPr>
              <a:t>Crossref is the backbone (spine) that makes research outputs </a:t>
            </a:r>
            <a:r>
              <a:rPr lang="en-US" b="1">
                <a:latin typeface="Century Gothic"/>
                <a:ea typeface="Century Gothic"/>
                <a:cs typeface="Century Gothic"/>
                <a:sym typeface="Century Gothic"/>
              </a:rPr>
              <a:t>easy to find, link, and cite</a:t>
            </a:r>
            <a:endParaRPr>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entury Gothic"/>
              <a:buNone/>
            </a:pPr>
            <a:r>
              <a:rPr lang="en-US">
                <a:latin typeface="Century Gothic"/>
                <a:ea typeface="Century Gothic"/>
                <a:cs typeface="Century Gothic"/>
                <a:sym typeface="Century Gothic"/>
              </a:rPr>
              <a:t>Peer-review (OJS)</a:t>
            </a:r>
            <a:endParaRPr/>
          </a:p>
        </p:txBody>
      </p:sp>
      <p:sp>
        <p:nvSpPr>
          <p:cNvPr id="558" name="Google Shape;558;p5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latin typeface="Century Gothic"/>
                <a:ea typeface="Century Gothic"/>
                <a:cs typeface="Century Gothic"/>
                <a:sym typeface="Century Gothic"/>
              </a:rPr>
              <a:t>all activity</a:t>
            </a:r>
            <a:br>
              <a:rPr lang="en-US">
                <a:latin typeface="Century Gothic"/>
                <a:ea typeface="Century Gothic"/>
                <a:cs typeface="Century Gothic"/>
                <a:sym typeface="Century Gothic"/>
              </a:rPr>
            </a:br>
            <a:r>
              <a:rPr lang="en-US" b="1">
                <a:solidFill>
                  <a:srgbClr val="196B24"/>
                </a:solidFill>
                <a:latin typeface="Century Gothic"/>
                <a:ea typeface="Century Gothic"/>
                <a:cs typeface="Century Gothic"/>
                <a:sym typeface="Century Gothic"/>
              </a:rPr>
              <a:t>management/settings/website#plugins &gt;&gt; Review Report</a:t>
            </a:r>
            <a:endParaRPr b="1">
              <a:solidFill>
                <a:srgbClr val="196B24"/>
              </a:solidFill>
              <a:latin typeface="Century Gothic"/>
              <a:ea typeface="Century Gothic"/>
              <a:cs typeface="Century Gothic"/>
              <a:sym typeface="Century Gothic"/>
            </a:endParaRPr>
          </a:p>
          <a:p>
            <a:pPr marL="0" lvl="0" indent="0" algn="ctr" rtl="0">
              <a:lnSpc>
                <a:spcPct val="90000"/>
              </a:lnSpc>
              <a:spcBef>
                <a:spcPts val="1000"/>
              </a:spcBef>
              <a:spcAft>
                <a:spcPts val="0"/>
              </a:spcAft>
              <a:buClr>
                <a:schemeClr val="dk1"/>
              </a:buClr>
              <a:buSzPts val="2400"/>
              <a:buNone/>
            </a:pPr>
            <a:endParaRPr/>
          </a:p>
        </p:txBody>
      </p:sp>
      <p:sp>
        <p:nvSpPr>
          <p:cNvPr id="559" name="Google Shape;559;p56"/>
          <p:cNvSpPr/>
          <p:nvPr/>
        </p:nvSpPr>
        <p:spPr>
          <a:xfrm>
            <a:off x="1036320" y="1355662"/>
            <a:ext cx="1706880" cy="1655762"/>
          </a:xfrm>
          <a:prstGeom prst="ellipse">
            <a:avLst/>
          </a:prstGeom>
          <a:solidFill>
            <a:srgbClr val="196B24"/>
          </a:solidFill>
          <a:ln w="19050" cap="flat" cmpd="sng">
            <a:solidFill>
              <a:srgbClr val="196B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a:solidFill>
                  <a:schemeClr val="lt1"/>
                </a:solidFill>
                <a:latin typeface="Century Gothic"/>
                <a:ea typeface="Century Gothic"/>
                <a:cs typeface="Century Gothic"/>
                <a:sym typeface="Century Gothic"/>
              </a:rPr>
              <a:t>4</a:t>
            </a:r>
            <a:endParaRPr/>
          </a:p>
        </p:txBody>
      </p:sp>
      <p:pic>
        <p:nvPicPr>
          <p:cNvPr id="560" name="Google Shape;560;p56" descr="Enhancing Scholarly Publishing with OJS – Journal of microbiology,  biotechnology and food sciences"/>
          <p:cNvPicPr preferRelativeResize="0"/>
          <p:nvPr/>
        </p:nvPicPr>
        <p:blipFill rotWithShape="1">
          <a:blip r:embed="rId3">
            <a:alphaModFix/>
          </a:blip>
          <a:srcRect/>
          <a:stretch/>
        </p:blipFill>
        <p:spPr>
          <a:xfrm>
            <a:off x="5033837" y="5059665"/>
            <a:ext cx="1952180" cy="135194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566" name="Google Shape;566;p57"/>
          <p:cNvPicPr preferRelativeResize="0">
            <a:picLocks noGrp="1"/>
          </p:cNvPicPr>
          <p:nvPr>
            <p:ph type="body" idx="1"/>
          </p:nvPr>
        </p:nvPicPr>
        <p:blipFill rotWithShape="1">
          <a:blip r:embed="rId3">
            <a:alphaModFix/>
          </a:blip>
          <a:srcRect/>
          <a:stretch/>
        </p:blipFill>
        <p:spPr>
          <a:xfrm>
            <a:off x="186323" y="158496"/>
            <a:ext cx="11871565" cy="6103913"/>
          </a:xfrm>
          <a:prstGeom prst="rect">
            <a:avLst/>
          </a:prstGeom>
          <a:noFill/>
          <a:ln>
            <a:noFill/>
          </a:ln>
        </p:spPr>
      </p:pic>
      <p:pic>
        <p:nvPicPr>
          <p:cNvPr id="567" name="Google Shape;567;p57"/>
          <p:cNvPicPr preferRelativeResize="0"/>
          <p:nvPr/>
        </p:nvPicPr>
        <p:blipFill>
          <a:blip r:embed="rId4">
            <a:alphaModFix/>
          </a:blip>
          <a:stretch>
            <a:fillRect/>
          </a:stretch>
        </p:blipFill>
        <p:spPr>
          <a:xfrm>
            <a:off x="10933950" y="158488"/>
            <a:ext cx="1123950" cy="847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6"/>
                                        </p:tgtEl>
                                        <p:attrNameLst>
                                          <p:attrName>style.visibility</p:attrName>
                                        </p:attrNameLst>
                                      </p:cBhvr>
                                      <p:to>
                                        <p:strVal val="visible"/>
                                      </p:to>
                                    </p:set>
                                    <p:animEffect transition="in" filter="fade">
                                      <p:cBhvr>
                                        <p:cTn id="7" dur="5000"/>
                                        <p:tgtEl>
                                          <p:spTgt spid="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5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entury Gothic"/>
              <a:buNone/>
            </a:pPr>
            <a:r>
              <a:rPr lang="en-US">
                <a:latin typeface="Century Gothic"/>
                <a:ea typeface="Century Gothic"/>
                <a:cs typeface="Century Gothic"/>
                <a:sym typeface="Century Gothic"/>
              </a:rPr>
              <a:t>iThenticate</a:t>
            </a:r>
            <a:endParaRPr/>
          </a:p>
        </p:txBody>
      </p:sp>
      <p:sp>
        <p:nvSpPr>
          <p:cNvPr id="573" name="Google Shape;573;p5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latin typeface="Century Gothic"/>
                <a:ea typeface="Century Gothic"/>
                <a:cs typeface="Century Gothic"/>
                <a:sym typeface="Century Gothic"/>
              </a:rPr>
              <a:t>plagiarism screening counts</a:t>
            </a:r>
            <a:br>
              <a:rPr lang="en-US">
                <a:latin typeface="Century Gothic"/>
                <a:ea typeface="Century Gothic"/>
                <a:cs typeface="Century Gothic"/>
                <a:sym typeface="Century Gothic"/>
              </a:rPr>
            </a:br>
            <a:endParaRPr/>
          </a:p>
        </p:txBody>
      </p:sp>
      <p:sp>
        <p:nvSpPr>
          <p:cNvPr id="574" name="Google Shape;574;p58"/>
          <p:cNvSpPr/>
          <p:nvPr/>
        </p:nvSpPr>
        <p:spPr>
          <a:xfrm>
            <a:off x="1036320" y="1355662"/>
            <a:ext cx="1706880" cy="1655762"/>
          </a:xfrm>
          <a:prstGeom prst="ellipse">
            <a:avLst/>
          </a:prstGeom>
          <a:solidFill>
            <a:srgbClr val="196B24"/>
          </a:solidFill>
          <a:ln w="19050" cap="flat" cmpd="sng">
            <a:solidFill>
              <a:srgbClr val="196B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a:solidFill>
                  <a:schemeClr val="lt1"/>
                </a:solidFill>
                <a:latin typeface="Century Gothic"/>
                <a:ea typeface="Century Gothic"/>
                <a:cs typeface="Century Gothic"/>
                <a:sym typeface="Century Gothic"/>
              </a:rPr>
              <a:t>5</a:t>
            </a:r>
            <a:endParaRPr/>
          </a:p>
        </p:txBody>
      </p:sp>
      <p:pic>
        <p:nvPicPr>
          <p:cNvPr id="575" name="Google Shape;575;p58" descr="iThenticate_petrol_cropped"/>
          <p:cNvPicPr preferRelativeResize="0"/>
          <p:nvPr/>
        </p:nvPicPr>
        <p:blipFill rotWithShape="1">
          <a:blip r:embed="rId3">
            <a:alphaModFix/>
          </a:blip>
          <a:srcRect/>
          <a:stretch/>
        </p:blipFill>
        <p:spPr>
          <a:xfrm>
            <a:off x="4579049" y="4608767"/>
            <a:ext cx="2619375" cy="3714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59"/>
          <p:cNvSpPr txBox="1">
            <a:spLocks noGrp="1"/>
          </p:cNvSpPr>
          <p:nvPr>
            <p:ph type="body" idx="1"/>
          </p:nvPr>
        </p:nvSpPr>
        <p:spPr>
          <a:xfrm>
            <a:off x="838200" y="536448"/>
            <a:ext cx="3636264" cy="5640515"/>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dk1"/>
              </a:buClr>
              <a:buSzPct val="100000"/>
              <a:buNone/>
            </a:pPr>
            <a:r>
              <a:rPr lang="en-US" b="1">
                <a:latin typeface="Century Gothic"/>
                <a:ea typeface="Century Gothic"/>
                <a:cs typeface="Century Gothic"/>
                <a:sym typeface="Century Gothic"/>
              </a:rPr>
              <a:t>Key Performance Indicators (KPIs)</a:t>
            </a:r>
            <a:endParaRPr/>
          </a:p>
          <a:p>
            <a:pPr marL="0" lvl="0" indent="0" algn="l" rtl="0">
              <a:lnSpc>
                <a:spcPct val="90000"/>
              </a:lnSpc>
              <a:spcBef>
                <a:spcPts val="1000"/>
              </a:spcBef>
              <a:spcAft>
                <a:spcPts val="0"/>
              </a:spcAft>
              <a:buClr>
                <a:schemeClr val="dk1"/>
              </a:buClr>
              <a:buSzPct val="100000"/>
              <a:buNone/>
            </a:pPr>
            <a:endParaRPr>
              <a:latin typeface="Century Gothic"/>
              <a:ea typeface="Century Gothic"/>
              <a:cs typeface="Century Gothic"/>
              <a:sym typeface="Century Gothic"/>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 of submissions screened</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Average similarity %</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 above threshold</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Desk-rejections due to plagiarism</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Revisions requested due to similarity</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Turnaround time for screening</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Trends in similarity over 12 months</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Similarity by article type</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Similarity by country/region</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p:txBody>
      </p:sp>
      <p:pic>
        <p:nvPicPr>
          <p:cNvPr id="582" name="Google Shape;582;p59"/>
          <p:cNvPicPr preferRelativeResize="0"/>
          <p:nvPr/>
        </p:nvPicPr>
        <p:blipFill rotWithShape="1">
          <a:blip r:embed="rId3">
            <a:alphaModFix/>
          </a:blip>
          <a:srcRect/>
          <a:stretch/>
        </p:blipFill>
        <p:spPr>
          <a:xfrm>
            <a:off x="5254182" y="195073"/>
            <a:ext cx="6608634" cy="3133344"/>
          </a:xfrm>
          <a:prstGeom prst="rect">
            <a:avLst/>
          </a:prstGeom>
          <a:noFill/>
          <a:ln>
            <a:noFill/>
          </a:ln>
        </p:spPr>
      </p:pic>
      <p:sp>
        <p:nvSpPr>
          <p:cNvPr id="583" name="Google Shape;583;p59"/>
          <p:cNvSpPr txBox="1"/>
          <p:nvPr/>
        </p:nvSpPr>
        <p:spPr>
          <a:xfrm>
            <a:off x="5766816" y="5234678"/>
            <a:ext cx="6096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iThenticate 2.0 (also for AI detection)</a:t>
            </a:r>
            <a:br>
              <a:rPr lang="en-US" sz="1800">
                <a:solidFill>
                  <a:schemeClr val="dk1"/>
                </a:solidFill>
                <a:latin typeface="Century Gothic"/>
                <a:ea typeface="Century Gothic"/>
                <a:cs typeface="Century Gothic"/>
                <a:sym typeface="Century Gothic"/>
              </a:rPr>
            </a:br>
            <a:r>
              <a:rPr lang="en-US" sz="1800" u="sng">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https://www.youtube.com/@iThenticateVideos</a:t>
            </a:r>
            <a:r>
              <a:rPr lang="en-US" sz="1800">
                <a:solidFill>
                  <a:schemeClr val="dk1"/>
                </a:solidFill>
                <a:latin typeface="Century Gothic"/>
                <a:ea typeface="Century Gothic"/>
                <a:cs typeface="Century Gothic"/>
                <a:sym typeface="Century Gothic"/>
              </a:rPr>
              <a:t> </a:t>
            </a:r>
            <a:endParaRPr/>
          </a:p>
        </p:txBody>
      </p:sp>
      <p:pic>
        <p:nvPicPr>
          <p:cNvPr id="584" name="Google Shape;584;p59"/>
          <p:cNvPicPr preferRelativeResize="0"/>
          <p:nvPr/>
        </p:nvPicPr>
        <p:blipFill rotWithShape="1">
          <a:blip r:embed="rId5">
            <a:alphaModFix/>
          </a:blip>
          <a:srcRect/>
          <a:stretch/>
        </p:blipFill>
        <p:spPr>
          <a:xfrm>
            <a:off x="5766816" y="4664937"/>
            <a:ext cx="1162212" cy="3810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Reporting to Editorial Board</a:t>
            </a:r>
            <a:endParaRPr/>
          </a:p>
        </p:txBody>
      </p:sp>
      <p:sp>
        <p:nvSpPr>
          <p:cNvPr id="152" name="Google Shape;152;p6"/>
          <p:cNvSpPr txBox="1">
            <a:spLocks noGrp="1"/>
          </p:cNvSpPr>
          <p:nvPr>
            <p:ph type="body" idx="1"/>
          </p:nvPr>
        </p:nvSpPr>
        <p:spPr>
          <a:xfrm>
            <a:off x="838200" y="1825625"/>
            <a:ext cx="8495371"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a:latin typeface="Century Gothic"/>
                <a:ea typeface="Century Gothic"/>
                <a:cs typeface="Century Gothic"/>
                <a:sym typeface="Century Gothic"/>
              </a:rPr>
              <a:t>During Editorial Board meetings or Annual General Meeting of Society/journal owner</a:t>
            </a:r>
            <a:endParaRPr/>
          </a:p>
          <a:p>
            <a:pPr marL="228600" lvl="0" indent="-228600" algn="l" rtl="0">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On request of funder/call for funding proposals/journal owner</a:t>
            </a:r>
            <a:endParaRPr/>
          </a:p>
          <a:p>
            <a:pPr marL="228600" lvl="0" indent="-228600" algn="l" rtl="0">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For yourself as Editor, Journal Users, Indexes, etc</a:t>
            </a:r>
            <a:endParaRPr/>
          </a:p>
          <a:p>
            <a:pPr marL="228600" lvl="0" indent="-228600" algn="l" rtl="0">
              <a:lnSpc>
                <a:spcPct val="90000"/>
              </a:lnSpc>
              <a:spcBef>
                <a:spcPts val="1000"/>
              </a:spcBef>
              <a:spcAft>
                <a:spcPts val="0"/>
              </a:spcAft>
              <a:buClr>
                <a:schemeClr val="dk1"/>
              </a:buClr>
              <a:buSzPts val="2800"/>
              <a:buChar char="•"/>
            </a:pPr>
            <a:r>
              <a:rPr lang="en-US">
                <a:latin typeface="Century Gothic"/>
                <a:ea typeface="Century Gothic"/>
                <a:cs typeface="Century Gothic"/>
                <a:sym typeface="Century Gothic"/>
              </a:rPr>
              <a:t>Annually, quarterly, mid-year, ad-hoc</a:t>
            </a:r>
            <a:endParaRPr/>
          </a:p>
          <a:p>
            <a:pPr marL="228600" lvl="0" indent="-228600" algn="l" rtl="0">
              <a:lnSpc>
                <a:spcPct val="100000"/>
              </a:lnSpc>
              <a:spcBef>
                <a:spcPts val="0"/>
              </a:spcBef>
              <a:spcAft>
                <a:spcPts val="0"/>
              </a:spcAft>
              <a:buClr>
                <a:schemeClr val="dk1"/>
              </a:buClr>
              <a:buSzPts val="2800"/>
              <a:buChar char="•"/>
            </a:pPr>
            <a:r>
              <a:rPr lang="en-US" b="1">
                <a:latin typeface="Century Gothic"/>
                <a:ea typeface="Century Gothic"/>
                <a:cs typeface="Century Gothic"/>
                <a:sym typeface="Century Gothic"/>
              </a:rPr>
              <a:t>Optional dashboard monitoring</a:t>
            </a:r>
            <a:r>
              <a:rPr lang="en-US">
                <a:latin typeface="Century Gothic"/>
                <a:ea typeface="Century Gothic"/>
                <a:cs typeface="Century Gothic"/>
                <a:sym typeface="Century Gothic"/>
              </a:rPr>
              <a:t> for the Editorial Office e.g. </a:t>
            </a:r>
            <a:r>
              <a:rPr lang="en-US" i="1">
                <a:latin typeface="Century Gothic"/>
                <a:ea typeface="Century Gothic"/>
                <a:cs typeface="Century Gothic"/>
                <a:sym typeface="Century Gothic"/>
              </a:rPr>
              <a:t>Superset</a:t>
            </a:r>
            <a:r>
              <a:rPr lang="en-US">
                <a:latin typeface="Century Gothic"/>
                <a:ea typeface="Century Gothic"/>
                <a:cs typeface="Century Gothic"/>
                <a:sym typeface="Century Gothic"/>
              </a:rPr>
              <a:t> </a:t>
            </a:r>
            <a:r>
              <a:rPr lang="en-US" u="sng">
                <a:solidFill>
                  <a:schemeClr val="hlink"/>
                </a:solidFill>
                <a:latin typeface="Century Gothic"/>
                <a:ea typeface="Century Gothic"/>
                <a:cs typeface="Century Gothic"/>
                <a:sym typeface="Century Gothic"/>
                <a:hlinkClick r:id="rId3"/>
              </a:rPr>
              <a:t>https://superset.apache.org/</a:t>
            </a:r>
            <a:r>
              <a:rPr lang="en-US">
                <a:latin typeface="Century Gothic"/>
                <a:ea typeface="Century Gothic"/>
                <a:cs typeface="Century Gothic"/>
                <a:sym typeface="Century Gothic"/>
              </a:rPr>
              <a:t> </a:t>
            </a:r>
            <a:endParaRPr/>
          </a:p>
          <a:p>
            <a:pPr marL="0" lvl="0" indent="0" algn="l" rtl="0">
              <a:lnSpc>
                <a:spcPct val="100000"/>
              </a:lnSpc>
              <a:spcBef>
                <a:spcPts val="0"/>
              </a:spcBef>
              <a:spcAft>
                <a:spcPts val="0"/>
              </a:spcAft>
              <a:buClr>
                <a:schemeClr val="dk1"/>
              </a:buClr>
              <a:buSzPts val="2800"/>
              <a:buNone/>
            </a:pPr>
            <a:endParaRPr>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153" name="Google Shape;153;p6"/>
          <p:cNvPicPr preferRelativeResize="0"/>
          <p:nvPr/>
        </p:nvPicPr>
        <p:blipFill rotWithShape="1">
          <a:blip r:embed="rId4">
            <a:alphaModFix/>
          </a:blip>
          <a:srcRect/>
          <a:stretch/>
        </p:blipFill>
        <p:spPr>
          <a:xfrm>
            <a:off x="9900353" y="-142354"/>
            <a:ext cx="2291647" cy="700035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6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entury Gothic"/>
              <a:buNone/>
            </a:pPr>
            <a:r>
              <a:rPr lang="en-US">
                <a:latin typeface="Century Gothic"/>
                <a:ea typeface="Century Gothic"/>
                <a:cs typeface="Century Gothic"/>
                <a:sym typeface="Century Gothic"/>
              </a:rPr>
              <a:t>Altmetrics</a:t>
            </a:r>
            <a:endParaRPr>
              <a:latin typeface="Century Gothic"/>
              <a:ea typeface="Century Gothic"/>
              <a:cs typeface="Century Gothic"/>
              <a:sym typeface="Century Gothic"/>
            </a:endParaRPr>
          </a:p>
        </p:txBody>
      </p:sp>
      <p:sp>
        <p:nvSpPr>
          <p:cNvPr id="590" name="Google Shape;590;p6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latin typeface="Century Gothic"/>
                <a:ea typeface="Century Gothic"/>
                <a:cs typeface="Century Gothic"/>
                <a:sym typeface="Century Gothic"/>
              </a:rPr>
              <a:t>attention</a:t>
            </a:r>
            <a:br>
              <a:rPr lang="en-US">
                <a:latin typeface="Century Gothic"/>
                <a:ea typeface="Century Gothic"/>
                <a:cs typeface="Century Gothic"/>
                <a:sym typeface="Century Gothic"/>
              </a:rPr>
            </a:br>
            <a:endParaRPr/>
          </a:p>
        </p:txBody>
      </p:sp>
      <p:sp>
        <p:nvSpPr>
          <p:cNvPr id="591" name="Google Shape;591;p60"/>
          <p:cNvSpPr/>
          <p:nvPr/>
        </p:nvSpPr>
        <p:spPr>
          <a:xfrm>
            <a:off x="1036320" y="1355662"/>
            <a:ext cx="1706880" cy="1655762"/>
          </a:xfrm>
          <a:prstGeom prst="ellipse">
            <a:avLst/>
          </a:prstGeom>
          <a:solidFill>
            <a:srgbClr val="196B24"/>
          </a:solidFill>
          <a:ln w="19050" cap="flat" cmpd="sng">
            <a:solidFill>
              <a:srgbClr val="196B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a:solidFill>
                  <a:schemeClr val="lt1"/>
                </a:solidFill>
                <a:latin typeface="Century Gothic"/>
                <a:ea typeface="Century Gothic"/>
                <a:cs typeface="Century Gothic"/>
                <a:sym typeface="Century Gothic"/>
              </a:rPr>
              <a:t>6</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Gothic"/>
              <a:buNone/>
            </a:pPr>
            <a:r>
              <a:rPr lang="en-US">
                <a:latin typeface="Century Gothic"/>
                <a:ea typeface="Century Gothic"/>
                <a:cs typeface="Century Gothic"/>
                <a:sym typeface="Century Gothic"/>
              </a:rPr>
              <a:t>Tools to measure Altmetrics</a:t>
            </a:r>
            <a:endParaRPr>
              <a:latin typeface="Century Gothic"/>
              <a:ea typeface="Century Gothic"/>
              <a:cs typeface="Century Gothic"/>
              <a:sym typeface="Century Gothic"/>
            </a:endParaRPr>
          </a:p>
        </p:txBody>
      </p:sp>
      <p:sp>
        <p:nvSpPr>
          <p:cNvPr id="598" name="Google Shape;598;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US">
                <a:latin typeface="Century Gothic"/>
                <a:ea typeface="Century Gothic"/>
                <a:cs typeface="Century Gothic"/>
                <a:sym typeface="Century Gothic"/>
              </a:rPr>
              <a:t>Altmetric.com (Altmetric Attention Score / “the donut”)</a:t>
            </a:r>
            <a:endParaRPr/>
          </a:p>
          <a:p>
            <a:pPr marL="685800" lvl="1" indent="-228600" algn="l" rtl="0">
              <a:lnSpc>
                <a:spcPct val="90000"/>
              </a:lnSpc>
              <a:spcBef>
                <a:spcPts val="500"/>
              </a:spcBef>
              <a:spcAft>
                <a:spcPts val="0"/>
              </a:spcAft>
              <a:buClr>
                <a:schemeClr val="dk1"/>
              </a:buClr>
              <a:buSzPct val="100000"/>
              <a:buChar char="•"/>
            </a:pPr>
            <a:r>
              <a:rPr lang="en-US">
                <a:latin typeface="Century Gothic"/>
                <a:ea typeface="Century Gothic"/>
                <a:cs typeface="Century Gothic"/>
                <a:sym typeface="Century Gothic"/>
              </a:rPr>
              <a:t>Data </a:t>
            </a:r>
            <a:r>
              <a:rPr lang="en-US" b="1">
                <a:latin typeface="Century Gothic"/>
                <a:ea typeface="Century Gothic"/>
                <a:cs typeface="Century Gothic"/>
                <a:sym typeface="Century Gothic"/>
              </a:rPr>
              <a:t>for free</a:t>
            </a:r>
            <a:r>
              <a:rPr lang="en-US">
                <a:latin typeface="Century Gothic"/>
                <a:ea typeface="Century Gothic"/>
                <a:cs typeface="Century Gothic"/>
                <a:sym typeface="Century Gothic"/>
              </a:rPr>
              <a:t>, article-by-article, using: bookmarklet, API (limited), DOI lookups</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PlumX Metrics (Elsevier / Scopus)</a:t>
            </a:r>
            <a:endParaRPr/>
          </a:p>
          <a:p>
            <a:pPr marL="685800" lvl="1" indent="-228600" algn="l" rtl="0">
              <a:lnSpc>
                <a:spcPct val="90000"/>
              </a:lnSpc>
              <a:spcBef>
                <a:spcPts val="500"/>
              </a:spcBef>
              <a:spcAft>
                <a:spcPts val="0"/>
              </a:spcAft>
              <a:buClr>
                <a:schemeClr val="dk1"/>
              </a:buClr>
              <a:buSzPct val="100000"/>
              <a:buChar char="•"/>
            </a:pPr>
            <a:r>
              <a:rPr lang="en-US">
                <a:latin typeface="Century Gothic"/>
                <a:ea typeface="Century Gothic"/>
                <a:cs typeface="Century Gothic"/>
                <a:sym typeface="Century Gothic"/>
              </a:rPr>
              <a:t>Social media, Mendeley readers, citations, patents, clinical guidelines</a:t>
            </a:r>
            <a:endParaRPr/>
          </a:p>
          <a:p>
            <a:pPr marL="685800" lvl="1" indent="-228600" algn="l" rtl="0">
              <a:lnSpc>
                <a:spcPct val="90000"/>
              </a:lnSpc>
              <a:spcBef>
                <a:spcPts val="500"/>
              </a:spcBef>
              <a:spcAft>
                <a:spcPts val="0"/>
              </a:spcAft>
              <a:buClr>
                <a:schemeClr val="dk1"/>
              </a:buClr>
              <a:buSzPct val="100000"/>
              <a:buChar char="•"/>
            </a:pPr>
            <a:r>
              <a:rPr lang="en-US">
                <a:latin typeface="Century Gothic"/>
                <a:ea typeface="Century Gothic"/>
                <a:cs typeface="Century Gothic"/>
                <a:sym typeface="Century Gothic"/>
              </a:rPr>
              <a:t>Free via </a:t>
            </a:r>
            <a:r>
              <a:rPr lang="en-US" b="1">
                <a:latin typeface="Century Gothic"/>
                <a:ea typeface="Century Gothic"/>
                <a:cs typeface="Century Gothic"/>
                <a:sym typeface="Century Gothic"/>
              </a:rPr>
              <a:t>Scopus abstract pages</a:t>
            </a:r>
            <a:r>
              <a:rPr lang="en-US">
                <a:latin typeface="Century Gothic"/>
                <a:ea typeface="Century Gothic"/>
                <a:cs typeface="Century Gothic"/>
                <a:sym typeface="Century Gothic"/>
              </a:rPr>
              <a:t> if your institution has access</a:t>
            </a:r>
            <a:endParaRPr/>
          </a:p>
          <a:p>
            <a:pPr marL="685800" lvl="1" indent="-228600" algn="l" rtl="0">
              <a:lnSpc>
                <a:spcPct val="90000"/>
              </a:lnSpc>
              <a:spcBef>
                <a:spcPts val="500"/>
              </a:spcBef>
              <a:spcAft>
                <a:spcPts val="0"/>
              </a:spcAft>
              <a:buClr>
                <a:schemeClr val="dk1"/>
              </a:buClr>
              <a:buSzPct val="100000"/>
              <a:buChar char="•"/>
            </a:pPr>
            <a:r>
              <a:rPr lang="en-US">
                <a:latin typeface="Century Gothic"/>
                <a:ea typeface="Century Gothic"/>
                <a:cs typeface="Century Gothic"/>
                <a:sym typeface="Century Gothic"/>
              </a:rPr>
              <a:t>PlumX widgets can also be added to OJS if publisher has a licence</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Crossref Event Data (free)</a:t>
            </a:r>
            <a:endParaRPr/>
          </a:p>
          <a:p>
            <a:pPr marL="685800" lvl="1" indent="-228600" algn="l" rtl="0">
              <a:lnSpc>
                <a:spcPct val="90000"/>
              </a:lnSpc>
              <a:spcBef>
                <a:spcPts val="500"/>
              </a:spcBef>
              <a:spcAft>
                <a:spcPts val="0"/>
              </a:spcAft>
              <a:buClr>
                <a:schemeClr val="dk1"/>
              </a:buClr>
              <a:buSzPct val="100000"/>
              <a:buChar char="•"/>
            </a:pPr>
            <a:r>
              <a:rPr lang="en-US">
                <a:latin typeface="Century Gothic"/>
                <a:ea typeface="Century Gothic"/>
                <a:cs typeface="Century Gothic"/>
                <a:sym typeface="Century Gothic"/>
              </a:rPr>
              <a:t>Tweets, Wikimedia mentions, Reddit, News, Blogs, StackExchange, Crossref-to-Crossref links</a:t>
            </a:r>
            <a:endParaRPr/>
          </a:p>
          <a:p>
            <a:pPr marL="685800" lvl="1" indent="-228600" algn="l" rtl="0">
              <a:lnSpc>
                <a:spcPct val="90000"/>
              </a:lnSpc>
              <a:spcBef>
                <a:spcPts val="500"/>
              </a:spcBef>
              <a:spcAft>
                <a:spcPts val="0"/>
              </a:spcAft>
              <a:buClr>
                <a:schemeClr val="dk1"/>
              </a:buClr>
              <a:buSzPct val="100000"/>
              <a:buChar char="•"/>
            </a:pPr>
            <a:r>
              <a:rPr lang="en-US">
                <a:latin typeface="Century Gothic"/>
                <a:ea typeface="Century Gothic"/>
                <a:cs typeface="Century Gothic"/>
                <a:sym typeface="Century Gothic"/>
              </a:rPr>
              <a:t>Query API e.g. </a:t>
            </a:r>
            <a:r>
              <a:rPr lang="en-US">
                <a:solidFill>
                  <a:srgbClr val="196B24"/>
                </a:solidFill>
                <a:latin typeface="Century Gothic"/>
                <a:ea typeface="Century Gothic"/>
                <a:cs typeface="Century Gothic"/>
                <a:sym typeface="Century Gothic"/>
              </a:rPr>
              <a:t>https://api.eventdata.crossref.org/v1/events?mailto=you@example.org&amp;obj-id=https://doi.org/10.17159/sajs.2024/18378</a:t>
            </a:r>
            <a:endParaRPr/>
          </a:p>
          <a:p>
            <a:pPr marL="228600" lvl="0" indent="-228600" algn="l" rtl="0">
              <a:lnSpc>
                <a:spcPct val="90000"/>
              </a:lnSpc>
              <a:spcBef>
                <a:spcPts val="1000"/>
              </a:spcBef>
              <a:spcAft>
                <a:spcPts val="0"/>
              </a:spcAft>
              <a:buClr>
                <a:schemeClr val="dk1"/>
              </a:buClr>
              <a:buSzPct val="100000"/>
              <a:buChar char="•"/>
            </a:pPr>
            <a:r>
              <a:rPr lang="en-US">
                <a:latin typeface="Century Gothic"/>
                <a:ea typeface="Century Gothic"/>
                <a:cs typeface="Century Gothic"/>
                <a:sym typeface="Century Gothic"/>
              </a:rPr>
              <a:t>openAlex (free)</a:t>
            </a:r>
            <a:endParaRPr/>
          </a:p>
          <a:p>
            <a:pPr marL="685800" lvl="1" indent="-228600" algn="l" rtl="0">
              <a:lnSpc>
                <a:spcPct val="90000"/>
              </a:lnSpc>
              <a:spcBef>
                <a:spcPts val="500"/>
              </a:spcBef>
              <a:spcAft>
                <a:spcPts val="0"/>
              </a:spcAft>
              <a:buClr>
                <a:schemeClr val="dk1"/>
              </a:buClr>
              <a:buSzPct val="100000"/>
              <a:buChar char="•"/>
            </a:pPr>
            <a:r>
              <a:rPr lang="en-US">
                <a:latin typeface="Century Gothic"/>
                <a:ea typeface="Century Gothic"/>
                <a:cs typeface="Century Gothic"/>
                <a:sym typeface="Century Gothic"/>
              </a:rPr>
              <a:t>Mentions, Wikipedia links, Social media activity (via Crossref Event Data), Citations</a:t>
            </a:r>
            <a:endParaRPr>
              <a:latin typeface="Century Gothic"/>
              <a:ea typeface="Century Gothic"/>
              <a:cs typeface="Century Gothic"/>
              <a:sym typeface="Century Gothic"/>
            </a:endParaRPr>
          </a:p>
          <a:p>
            <a:pPr marL="685800" lvl="1" indent="-99059" algn="l" rtl="0">
              <a:lnSpc>
                <a:spcPct val="90000"/>
              </a:lnSpc>
              <a:spcBef>
                <a:spcPts val="500"/>
              </a:spcBef>
              <a:spcAft>
                <a:spcPts val="0"/>
              </a:spcAft>
              <a:buClr>
                <a:schemeClr val="dk1"/>
              </a:buClr>
              <a:buSzPct val="100000"/>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entury Gothic"/>
              <a:buNone/>
            </a:pPr>
            <a:r>
              <a:rPr lang="en-US" sz="2400">
                <a:latin typeface="Century Gothic"/>
                <a:ea typeface="Century Gothic"/>
                <a:cs typeface="Century Gothic"/>
                <a:sym typeface="Century Gothic"/>
              </a:rPr>
              <a:t>Install Altmetric bookmarklet to browser:</a:t>
            </a:r>
            <a:br>
              <a:rPr lang="en-US" sz="2400">
                <a:latin typeface="Century Gothic"/>
                <a:ea typeface="Century Gothic"/>
                <a:cs typeface="Century Gothic"/>
                <a:sym typeface="Century Gothic"/>
              </a:rPr>
            </a:br>
            <a:r>
              <a:rPr lang="en-US" sz="2400" u="sng">
                <a:solidFill>
                  <a:srgbClr val="467886"/>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https://www.altmetric.com/solutions/free-tools/bookmarklet/</a:t>
            </a:r>
            <a:r>
              <a:rPr lang="en-US" sz="2400">
                <a:latin typeface="Century Gothic"/>
                <a:ea typeface="Century Gothic"/>
                <a:cs typeface="Century Gothic"/>
                <a:sym typeface="Century Gothic"/>
              </a:rPr>
              <a:t> </a:t>
            </a:r>
            <a:endParaRPr/>
          </a:p>
        </p:txBody>
      </p:sp>
      <p:pic>
        <p:nvPicPr>
          <p:cNvPr id="604" name="Google Shape;604;p62"/>
          <p:cNvPicPr preferRelativeResize="0"/>
          <p:nvPr/>
        </p:nvPicPr>
        <p:blipFill rotWithShape="1">
          <a:blip r:embed="rId4">
            <a:alphaModFix/>
          </a:blip>
          <a:srcRect/>
          <a:stretch/>
        </p:blipFill>
        <p:spPr>
          <a:xfrm>
            <a:off x="597408" y="1690688"/>
            <a:ext cx="6635216" cy="4794514"/>
          </a:xfrm>
          <a:prstGeom prst="rect">
            <a:avLst/>
          </a:prstGeom>
          <a:noFill/>
          <a:ln>
            <a:noFill/>
          </a:ln>
          <a:effectLst>
            <a:outerShdw blurRad="292100" dist="139700" dir="2700000" algn="tl" rotWithShape="0">
              <a:srgbClr val="333333">
                <a:alpha val="64705"/>
              </a:srgbClr>
            </a:outerShdw>
          </a:effectLst>
        </p:spPr>
      </p:pic>
      <p:pic>
        <p:nvPicPr>
          <p:cNvPr id="605" name="Google Shape;605;p62"/>
          <p:cNvPicPr preferRelativeResize="0"/>
          <p:nvPr/>
        </p:nvPicPr>
        <p:blipFill rotWithShape="1">
          <a:blip r:embed="rId5">
            <a:alphaModFix/>
          </a:blip>
          <a:srcRect/>
          <a:stretch/>
        </p:blipFill>
        <p:spPr>
          <a:xfrm>
            <a:off x="6396394" y="1911818"/>
            <a:ext cx="5640401" cy="587542"/>
          </a:xfrm>
          <a:prstGeom prst="rect">
            <a:avLst/>
          </a:prstGeom>
          <a:noFill/>
          <a:ln>
            <a:noFill/>
          </a:ln>
          <a:effectLst>
            <a:outerShdw blurRad="292100" dist="139700" dir="2700000" algn="tl" rotWithShape="0">
              <a:srgbClr val="333333">
                <a:alpha val="64705"/>
              </a:srgbClr>
            </a:outerShdw>
          </a:effectLst>
        </p:spPr>
      </p:pic>
      <p:pic>
        <p:nvPicPr>
          <p:cNvPr id="606" name="Google Shape;606;p62"/>
          <p:cNvPicPr preferRelativeResize="0"/>
          <p:nvPr/>
        </p:nvPicPr>
        <p:blipFill rotWithShape="1">
          <a:blip r:embed="rId6">
            <a:alphaModFix/>
          </a:blip>
          <a:srcRect/>
          <a:stretch/>
        </p:blipFill>
        <p:spPr>
          <a:xfrm>
            <a:off x="6400568" y="3016251"/>
            <a:ext cx="5526691" cy="2384228"/>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6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entury Gothic"/>
              <a:buNone/>
            </a:pPr>
            <a:r>
              <a:rPr lang="en-US">
                <a:latin typeface="Century Gothic"/>
                <a:ea typeface="Century Gothic"/>
                <a:cs typeface="Century Gothic"/>
                <a:sym typeface="Century Gothic"/>
              </a:rPr>
              <a:t>Google Analytics</a:t>
            </a:r>
            <a:endParaRPr/>
          </a:p>
        </p:txBody>
      </p:sp>
      <p:sp>
        <p:nvSpPr>
          <p:cNvPr id="612" name="Google Shape;612;p6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latin typeface="Century Gothic"/>
                <a:ea typeface="Century Gothic"/>
                <a:cs typeface="Century Gothic"/>
                <a:sym typeface="Century Gothic"/>
              </a:rPr>
              <a:t>site discovery</a:t>
            </a:r>
            <a:br>
              <a:rPr lang="en-US">
                <a:latin typeface="Century Gothic"/>
                <a:ea typeface="Century Gothic"/>
                <a:cs typeface="Century Gothic"/>
                <a:sym typeface="Century Gothic"/>
              </a:rPr>
            </a:br>
            <a:endParaRPr/>
          </a:p>
        </p:txBody>
      </p:sp>
      <p:sp>
        <p:nvSpPr>
          <p:cNvPr id="613" name="Google Shape;613;p63"/>
          <p:cNvSpPr/>
          <p:nvPr/>
        </p:nvSpPr>
        <p:spPr>
          <a:xfrm>
            <a:off x="1036320" y="1355662"/>
            <a:ext cx="1706880" cy="1655762"/>
          </a:xfrm>
          <a:prstGeom prst="ellipse">
            <a:avLst/>
          </a:prstGeom>
          <a:solidFill>
            <a:srgbClr val="196B24"/>
          </a:solidFill>
          <a:ln w="19050" cap="flat" cmpd="sng">
            <a:solidFill>
              <a:srgbClr val="196B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a:solidFill>
                  <a:schemeClr val="lt1"/>
                </a:solidFill>
                <a:latin typeface="Century Gothic"/>
                <a:ea typeface="Century Gothic"/>
                <a:cs typeface="Century Gothic"/>
                <a:sym typeface="Century Gothic"/>
              </a:rPr>
              <a:t>7</a:t>
            </a:r>
            <a:endParaRPr/>
          </a:p>
        </p:txBody>
      </p:sp>
      <p:pic>
        <p:nvPicPr>
          <p:cNvPr id="614" name="Google Shape;614;p63" descr="Google Analytics - Wikipedia"/>
          <p:cNvPicPr preferRelativeResize="0"/>
          <p:nvPr/>
        </p:nvPicPr>
        <p:blipFill rotWithShape="1">
          <a:blip r:embed="rId3">
            <a:alphaModFix/>
          </a:blip>
          <a:srcRect/>
          <a:stretch/>
        </p:blipFill>
        <p:spPr>
          <a:xfrm>
            <a:off x="4261853" y="4914107"/>
            <a:ext cx="3431299" cy="118379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620" name="Google Shape;620;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621" name="Google Shape;621;p64"/>
          <p:cNvPicPr preferRelativeResize="0"/>
          <p:nvPr/>
        </p:nvPicPr>
        <p:blipFill rotWithShape="1">
          <a:blip r:embed="rId3">
            <a:alphaModFix/>
          </a:blip>
          <a:srcRect/>
          <a:stretch/>
        </p:blipFill>
        <p:spPr>
          <a:xfrm>
            <a:off x="0" y="538544"/>
            <a:ext cx="12192000" cy="578091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65" descr="Google Search Console for WordPress - AndiSites Inc."/>
          <p:cNvPicPr preferRelativeResize="0"/>
          <p:nvPr/>
        </p:nvPicPr>
        <p:blipFill rotWithShape="1">
          <a:blip r:embed="rId3">
            <a:alphaModFix/>
          </a:blip>
          <a:srcRect/>
          <a:stretch/>
        </p:blipFill>
        <p:spPr>
          <a:xfrm>
            <a:off x="4730496" y="4033519"/>
            <a:ext cx="2731008" cy="2731008"/>
          </a:xfrm>
          <a:prstGeom prst="rect">
            <a:avLst/>
          </a:prstGeom>
          <a:noFill/>
          <a:ln>
            <a:noFill/>
          </a:ln>
        </p:spPr>
      </p:pic>
      <p:sp>
        <p:nvSpPr>
          <p:cNvPr id="627" name="Google Shape;627;p65"/>
          <p:cNvSpPr txBox="1">
            <a:spLocks noGrp="1"/>
          </p:cNvSpPr>
          <p:nvPr>
            <p:ph type="ctrTitle"/>
          </p:nvPr>
        </p:nvSpPr>
        <p:spPr>
          <a:xfrm>
            <a:off x="1524000" y="1458977"/>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entury Gothic"/>
              <a:buNone/>
            </a:pPr>
            <a:r>
              <a:rPr lang="en-US">
                <a:latin typeface="Century Gothic"/>
                <a:ea typeface="Century Gothic"/>
                <a:cs typeface="Century Gothic"/>
                <a:sym typeface="Century Gothic"/>
              </a:rPr>
              <a:t>Google Search Console</a:t>
            </a:r>
            <a:endParaRPr/>
          </a:p>
        </p:txBody>
      </p:sp>
      <p:sp>
        <p:nvSpPr>
          <p:cNvPr id="628" name="Google Shape;628;p65"/>
          <p:cNvSpPr txBox="1">
            <a:spLocks noGrp="1"/>
          </p:cNvSpPr>
          <p:nvPr>
            <p:ph type="subTitle" idx="1"/>
          </p:nvPr>
        </p:nvSpPr>
        <p:spPr>
          <a:xfrm>
            <a:off x="1524000" y="3943414"/>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latin typeface="Century Gothic"/>
                <a:ea typeface="Century Gothic"/>
                <a:cs typeface="Century Gothic"/>
                <a:sym typeface="Century Gothic"/>
              </a:rPr>
              <a:t>search discovery</a:t>
            </a:r>
            <a:br>
              <a:rPr lang="en-US">
                <a:latin typeface="Century Gothic"/>
                <a:ea typeface="Century Gothic"/>
                <a:cs typeface="Century Gothic"/>
                <a:sym typeface="Century Gothic"/>
              </a:rPr>
            </a:br>
            <a:endParaRPr/>
          </a:p>
        </p:txBody>
      </p:sp>
      <p:sp>
        <p:nvSpPr>
          <p:cNvPr id="629" name="Google Shape;629;p65"/>
          <p:cNvSpPr/>
          <p:nvPr/>
        </p:nvSpPr>
        <p:spPr>
          <a:xfrm>
            <a:off x="975360" y="931992"/>
            <a:ext cx="1706880" cy="1655762"/>
          </a:xfrm>
          <a:prstGeom prst="ellipse">
            <a:avLst/>
          </a:prstGeom>
          <a:solidFill>
            <a:srgbClr val="196B24"/>
          </a:solidFill>
          <a:ln w="19050" cap="flat" cmpd="sng">
            <a:solidFill>
              <a:srgbClr val="196B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a:solidFill>
                  <a:schemeClr val="lt1"/>
                </a:solidFill>
                <a:latin typeface="Century Gothic"/>
                <a:ea typeface="Century Gothic"/>
                <a:cs typeface="Century Gothic"/>
                <a:sym typeface="Century Gothic"/>
              </a:rPr>
              <a:t>8</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635" name="Google Shape;635;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636" name="Google Shape;636;p66"/>
          <p:cNvPicPr preferRelativeResize="0"/>
          <p:nvPr/>
        </p:nvPicPr>
        <p:blipFill rotWithShape="1">
          <a:blip r:embed="rId3">
            <a:alphaModFix/>
          </a:blip>
          <a:srcRect/>
          <a:stretch/>
        </p:blipFill>
        <p:spPr>
          <a:xfrm>
            <a:off x="0" y="915850"/>
            <a:ext cx="12192000" cy="50263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642" name="Google Shape;642;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643" name="Google Shape;643;p67"/>
          <p:cNvPicPr preferRelativeResize="0"/>
          <p:nvPr/>
        </p:nvPicPr>
        <p:blipFill rotWithShape="1">
          <a:blip r:embed="rId3">
            <a:alphaModFix/>
          </a:blip>
          <a:srcRect/>
          <a:stretch/>
        </p:blipFill>
        <p:spPr>
          <a:xfrm>
            <a:off x="300007" y="1267968"/>
            <a:ext cx="5795993" cy="3518353"/>
          </a:xfrm>
          <a:prstGeom prst="rect">
            <a:avLst/>
          </a:prstGeom>
          <a:noFill/>
          <a:ln>
            <a:noFill/>
          </a:ln>
        </p:spPr>
      </p:pic>
      <p:pic>
        <p:nvPicPr>
          <p:cNvPr id="644" name="Google Shape;644;p67"/>
          <p:cNvPicPr preferRelativeResize="0"/>
          <p:nvPr/>
        </p:nvPicPr>
        <p:blipFill rotWithShape="1">
          <a:blip r:embed="rId4">
            <a:alphaModFix/>
          </a:blip>
          <a:srcRect/>
          <a:stretch/>
        </p:blipFill>
        <p:spPr>
          <a:xfrm>
            <a:off x="5809289" y="1267968"/>
            <a:ext cx="5894726" cy="351835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8"/>
          <p:cNvSpPr txBox="1">
            <a:spLocks noGrp="1"/>
          </p:cNvSpPr>
          <p:nvPr>
            <p:ph type="ctrTitle"/>
          </p:nvPr>
        </p:nvSpPr>
        <p:spPr>
          <a:xfrm>
            <a:off x="1524000" y="1458977"/>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entury Gothic"/>
              <a:buNone/>
            </a:pPr>
            <a:r>
              <a:rPr lang="en-US">
                <a:latin typeface="Century Gothic"/>
                <a:ea typeface="Century Gothic"/>
                <a:cs typeface="Century Gothic"/>
                <a:sym typeface="Century Gothic"/>
              </a:rPr>
              <a:t>Dimensions</a:t>
            </a:r>
            <a:endParaRPr/>
          </a:p>
        </p:txBody>
      </p:sp>
      <p:sp>
        <p:nvSpPr>
          <p:cNvPr id="650" name="Google Shape;650;p68"/>
          <p:cNvSpPr txBox="1">
            <a:spLocks noGrp="1"/>
          </p:cNvSpPr>
          <p:nvPr>
            <p:ph type="subTitle" idx="1"/>
          </p:nvPr>
        </p:nvSpPr>
        <p:spPr>
          <a:xfrm>
            <a:off x="1524000" y="3943414"/>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latin typeface="Century Gothic"/>
                <a:ea typeface="Century Gothic"/>
                <a:cs typeface="Century Gothic"/>
                <a:sym typeface="Century Gothic"/>
              </a:rPr>
              <a:t>article list, authors, DOI, year, citation counts, OA indicator, journal metrics (total citations, h-index), SDGs</a:t>
            </a:r>
            <a:endParaRPr/>
          </a:p>
          <a:p>
            <a:pPr marL="0" lvl="0" indent="0" algn="ctr" rtl="0">
              <a:lnSpc>
                <a:spcPct val="90000"/>
              </a:lnSpc>
              <a:spcBef>
                <a:spcPts val="1000"/>
              </a:spcBef>
              <a:spcAft>
                <a:spcPts val="0"/>
              </a:spcAft>
              <a:buClr>
                <a:schemeClr val="dk1"/>
              </a:buClr>
              <a:buSzPts val="2400"/>
              <a:buNone/>
            </a:pPr>
            <a:br>
              <a:rPr lang="en-US">
                <a:latin typeface="Century Gothic"/>
                <a:ea typeface="Century Gothic"/>
                <a:cs typeface="Century Gothic"/>
                <a:sym typeface="Century Gothic"/>
              </a:rPr>
            </a:br>
            <a:endParaRPr/>
          </a:p>
        </p:txBody>
      </p:sp>
      <p:sp>
        <p:nvSpPr>
          <p:cNvPr id="651" name="Google Shape;651;p68"/>
          <p:cNvSpPr/>
          <p:nvPr/>
        </p:nvSpPr>
        <p:spPr>
          <a:xfrm>
            <a:off x="975360" y="931992"/>
            <a:ext cx="1706880" cy="1655762"/>
          </a:xfrm>
          <a:prstGeom prst="ellipse">
            <a:avLst/>
          </a:prstGeom>
          <a:solidFill>
            <a:srgbClr val="196B24"/>
          </a:solidFill>
          <a:ln w="19050" cap="flat" cmpd="sng">
            <a:solidFill>
              <a:srgbClr val="196B2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a:solidFill>
                  <a:schemeClr val="lt1"/>
                </a:solidFill>
                <a:latin typeface="Century Gothic"/>
                <a:ea typeface="Century Gothic"/>
                <a:cs typeface="Century Gothic"/>
                <a:sym typeface="Century Gothic"/>
              </a:rPr>
              <a:t>9</a:t>
            </a:r>
            <a:endParaRPr/>
          </a:p>
        </p:txBody>
      </p:sp>
      <p:pic>
        <p:nvPicPr>
          <p:cNvPr id="652" name="Google Shape;652;p68"/>
          <p:cNvPicPr preferRelativeResize="0"/>
          <p:nvPr/>
        </p:nvPicPr>
        <p:blipFill rotWithShape="1">
          <a:blip r:embed="rId3">
            <a:alphaModFix/>
          </a:blip>
          <a:srcRect/>
          <a:stretch/>
        </p:blipFill>
        <p:spPr>
          <a:xfrm>
            <a:off x="4654115" y="5203833"/>
            <a:ext cx="2591162" cy="79068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658" name="Google Shape;658;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659" name="Google Shape;659;p69"/>
          <p:cNvPicPr preferRelativeResize="0"/>
          <p:nvPr/>
        </p:nvPicPr>
        <p:blipFill rotWithShape="1">
          <a:blip r:embed="rId3">
            <a:alphaModFix/>
          </a:blip>
          <a:srcRect/>
          <a:stretch/>
        </p:blipFill>
        <p:spPr>
          <a:xfrm>
            <a:off x="0" y="0"/>
            <a:ext cx="8968591" cy="4351338"/>
          </a:xfrm>
          <a:prstGeom prst="rect">
            <a:avLst/>
          </a:prstGeom>
          <a:noFill/>
          <a:ln>
            <a:noFill/>
          </a:ln>
          <a:effectLst>
            <a:outerShdw blurRad="292100" dist="139700" dir="2700000" algn="tl" rotWithShape="0">
              <a:srgbClr val="333333">
                <a:alpha val="64705"/>
              </a:srgbClr>
            </a:outerShdw>
          </a:effectLst>
        </p:spPr>
      </p:pic>
      <p:sp>
        <p:nvSpPr>
          <p:cNvPr id="660" name="Google Shape;660;p69"/>
          <p:cNvSpPr txBox="1"/>
          <p:nvPr/>
        </p:nvSpPr>
        <p:spPr>
          <a:xfrm>
            <a:off x="3706368" y="6311900"/>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https://app.dimensions.ai/discover/publication</a:t>
            </a:r>
            <a:endParaRPr/>
          </a:p>
        </p:txBody>
      </p:sp>
      <p:pic>
        <p:nvPicPr>
          <p:cNvPr id="661" name="Google Shape;661;p69"/>
          <p:cNvPicPr preferRelativeResize="0"/>
          <p:nvPr/>
        </p:nvPicPr>
        <p:blipFill rotWithShape="1">
          <a:blip r:embed="rId4">
            <a:alphaModFix/>
          </a:blip>
          <a:srcRect/>
          <a:stretch/>
        </p:blipFill>
        <p:spPr>
          <a:xfrm>
            <a:off x="8103077" y="3756761"/>
            <a:ext cx="3398582" cy="2420202"/>
          </a:xfrm>
          <a:prstGeom prst="rect">
            <a:avLst/>
          </a:prstGeom>
          <a:noFill/>
          <a:ln>
            <a:noFill/>
          </a:ln>
          <a:effectLst>
            <a:outerShdw blurRad="292100" dist="139700" dir="2700000" algn="tl" rotWithShape="0">
              <a:srgbClr val="333333">
                <a:alpha val="64705"/>
              </a:srgbClr>
            </a:outerShdw>
          </a:effectLst>
        </p:spPr>
      </p:pic>
      <p:sp>
        <p:nvSpPr>
          <p:cNvPr id="662" name="Google Shape;662;p69"/>
          <p:cNvSpPr/>
          <p:nvPr/>
        </p:nvSpPr>
        <p:spPr>
          <a:xfrm>
            <a:off x="8968591" y="256032"/>
            <a:ext cx="1626257" cy="3840480"/>
          </a:xfrm>
          <a:prstGeom prst="curvedLeftArrow">
            <a:avLst>
              <a:gd name="adj1" fmla="val 25000"/>
              <a:gd name="adj2" fmla="val 50000"/>
              <a:gd name="adj3" fmla="val 25000"/>
            </a:avLst>
          </a:prstGeom>
          <a:solidFill>
            <a:schemeClr val="accent2"/>
          </a:solidFill>
          <a:ln w="19050" cap="flat" cmpd="sng">
            <a:solidFill>
              <a:srgbClr val="622F1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663" name="Google Shape;663;p69" descr="Explained: Our work on the Sustainable Development Goals - European  Disability Forum"/>
          <p:cNvPicPr preferRelativeResize="0"/>
          <p:nvPr/>
        </p:nvPicPr>
        <p:blipFill rotWithShape="1">
          <a:blip r:embed="rId5">
            <a:alphaModFix/>
          </a:blip>
          <a:srcRect/>
          <a:stretch/>
        </p:blipFill>
        <p:spPr>
          <a:xfrm>
            <a:off x="897636" y="4291600"/>
            <a:ext cx="2389632" cy="23896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159" name="Google Shape;159;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60" name="Google Shape;160;p7"/>
          <p:cNvPicPr preferRelativeResize="0"/>
          <p:nvPr/>
        </p:nvPicPr>
        <p:blipFill rotWithShape="1">
          <a:blip r:embed="rId3">
            <a:alphaModFix/>
          </a:blip>
          <a:srcRect/>
          <a:stretch/>
        </p:blipFill>
        <p:spPr>
          <a:xfrm>
            <a:off x="2168883" y="0"/>
            <a:ext cx="7854234" cy="6858000"/>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7"/>
        <p:cNvGrpSpPr/>
        <p:nvPr/>
      </p:nvGrpSpPr>
      <p:grpSpPr>
        <a:xfrm>
          <a:off x="0" y="0"/>
          <a:ext cx="0" cy="0"/>
          <a:chOff x="0" y="0"/>
          <a:chExt cx="0" cy="0"/>
        </a:xfrm>
      </p:grpSpPr>
      <p:sp>
        <p:nvSpPr>
          <p:cNvPr id="668" name="Google Shape;668;p70"/>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9" name="Google Shape;669;p70"/>
          <p:cNvSpPr txBox="1">
            <a:spLocks noGrp="1"/>
          </p:cNvSpPr>
          <p:nvPr>
            <p:ph type="title"/>
          </p:nvPr>
        </p:nvSpPr>
        <p:spPr>
          <a:xfrm>
            <a:off x="970908" y="1220919"/>
            <a:ext cx="5425781"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entury Gothic"/>
              <a:buNone/>
            </a:pPr>
            <a:r>
              <a:rPr lang="en-US" sz="6000">
                <a:solidFill>
                  <a:schemeClr val="dk1"/>
                </a:solidFill>
                <a:latin typeface="Century Gothic"/>
                <a:ea typeface="Century Gothic"/>
                <a:cs typeface="Century Gothic"/>
                <a:sym typeface="Century Gothic"/>
              </a:rPr>
              <a:t>Data hygiene</a:t>
            </a:r>
            <a:endParaRPr/>
          </a:p>
        </p:txBody>
      </p:sp>
      <p:sp>
        <p:nvSpPr>
          <p:cNvPr id="670" name="Google Shape;670;p70"/>
          <p:cNvSpPr txBox="1">
            <a:spLocks noGrp="1"/>
          </p:cNvSpPr>
          <p:nvPr>
            <p:ph type="body" idx="1"/>
          </p:nvPr>
        </p:nvSpPr>
        <p:spPr>
          <a:xfrm>
            <a:off x="970908" y="3700594"/>
            <a:ext cx="5425781" cy="16557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solidFill>
                  <a:schemeClr val="dk1"/>
                </a:solidFill>
                <a:latin typeface="Century Gothic"/>
                <a:ea typeface="Century Gothic"/>
                <a:cs typeface="Century Gothic"/>
                <a:sym typeface="Century Gothic"/>
              </a:rPr>
              <a:t>Set of practices used to keep data </a:t>
            </a:r>
            <a:r>
              <a:rPr lang="en-US" sz="2400" b="1">
                <a:solidFill>
                  <a:schemeClr val="dk1"/>
                </a:solidFill>
                <a:latin typeface="Century Gothic"/>
                <a:ea typeface="Century Gothic"/>
                <a:cs typeface="Century Gothic"/>
                <a:sym typeface="Century Gothic"/>
              </a:rPr>
              <a:t>clean, accurate, consistent, and usable</a:t>
            </a:r>
            <a:endParaRPr/>
          </a:p>
        </p:txBody>
      </p:sp>
      <p:sp>
        <p:nvSpPr>
          <p:cNvPr id="671" name="Google Shape;671;p70"/>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2" name="Google Shape;672;p70"/>
          <p:cNvSpPr/>
          <p:nvPr/>
        </p:nvSpPr>
        <p:spPr>
          <a:xfrm>
            <a:off x="6821310" y="2624479"/>
            <a:ext cx="812427" cy="812427"/>
          </a:xfrm>
          <a:prstGeom prst="ellipse">
            <a:avLst/>
          </a:prstGeom>
          <a:noFill/>
          <a:ln w="1270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3" name="Google Shape;673;p70"/>
          <p:cNvSpPr/>
          <p:nvPr/>
        </p:nvSpPr>
        <p:spPr>
          <a:xfrm rot="-5400000">
            <a:off x="8912417" y="1202394"/>
            <a:ext cx="2387600" cy="2387600"/>
          </a:xfrm>
          <a:prstGeom prst="blockArc">
            <a:avLst>
              <a:gd name="adj1" fmla="val 10800000"/>
              <a:gd name="adj2" fmla="val 0"/>
              <a:gd name="adj3"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74" name="Google Shape;674;p70"/>
          <p:cNvSpPr/>
          <p:nvPr/>
        </p:nvSpPr>
        <p:spPr>
          <a:xfrm>
            <a:off x="6821310" y="0"/>
            <a:ext cx="2315251" cy="1550992"/>
          </a:xfrm>
          <a:custGeom>
            <a:avLst/>
            <a:gdLst/>
            <a:ahLst/>
            <a:cxnLst/>
            <a:rect l="l" t="t" r="r" b="b"/>
            <a:pathLst>
              <a:path w="2315251" h="1550992" extrusionOk="0">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675" name="Google Shape;675;p70"/>
          <p:cNvCxnSpPr/>
          <p:nvPr/>
        </p:nvCxnSpPr>
        <p:spPr>
          <a:xfrm>
            <a:off x="11724638" y="1331572"/>
            <a:ext cx="0" cy="1597708"/>
          </a:xfrm>
          <a:prstGeom prst="straightConnector1">
            <a:avLst/>
          </a:prstGeom>
          <a:noFill/>
          <a:ln w="127000" cap="rnd" cmpd="sng">
            <a:solidFill>
              <a:schemeClr val="accent4"/>
            </a:solidFill>
            <a:prstDash val="dash"/>
            <a:miter lim="800000"/>
            <a:headEnd type="none" w="sm" len="sm"/>
            <a:tailEnd type="none" w="sm" len="sm"/>
          </a:ln>
        </p:spPr>
      </p:cxnSp>
      <p:sp>
        <p:nvSpPr>
          <p:cNvPr id="676" name="Google Shape;676;p70"/>
          <p:cNvSpPr/>
          <p:nvPr/>
        </p:nvSpPr>
        <p:spPr>
          <a:xfrm>
            <a:off x="11005550" y="4112081"/>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77" name="Google Shape;677;p70"/>
          <p:cNvSpPr/>
          <p:nvPr/>
        </p:nvSpPr>
        <p:spPr>
          <a:xfrm rot="-607105">
            <a:off x="6086940" y="4145122"/>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78" name="Google Shape;678;p70"/>
          <p:cNvSpPr/>
          <p:nvPr/>
        </p:nvSpPr>
        <p:spPr>
          <a:xfrm>
            <a:off x="6821310" y="4962670"/>
            <a:ext cx="2643352" cy="1895331"/>
          </a:xfrm>
          <a:custGeom>
            <a:avLst/>
            <a:gdLst/>
            <a:ahLst/>
            <a:cxnLst/>
            <a:rect l="l" t="t" r="r" b="b"/>
            <a:pathLst>
              <a:path w="2643352" h="1895331" extrusionOk="0">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2"/>
        <p:cNvGrpSpPr/>
        <p:nvPr/>
      </p:nvGrpSpPr>
      <p:grpSpPr>
        <a:xfrm>
          <a:off x="0" y="0"/>
          <a:ext cx="0" cy="0"/>
          <a:chOff x="0" y="0"/>
          <a:chExt cx="0" cy="0"/>
        </a:xfrm>
      </p:grpSpPr>
      <p:sp>
        <p:nvSpPr>
          <p:cNvPr id="683" name="Google Shape;683;p71"/>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4" name="Google Shape;684;p71"/>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85" name="Google Shape;685;p71"/>
          <p:cNvSpPr/>
          <p:nvPr/>
        </p:nvSpPr>
        <p:spPr>
          <a:xfrm>
            <a:off x="2769476" y="220196"/>
            <a:ext cx="9422524" cy="6637806"/>
          </a:xfrm>
          <a:custGeom>
            <a:avLst/>
            <a:gdLst/>
            <a:ahLst/>
            <a:cxnLst/>
            <a:rect l="l" t="t" r="r" b="b"/>
            <a:pathLst>
              <a:path w="8191500" h="5770597" extrusionOk="0">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86" name="Google Shape;686;p71"/>
          <p:cNvSpPr/>
          <p:nvPr/>
        </p:nvSpPr>
        <p:spPr>
          <a:xfrm>
            <a:off x="2209800" y="2099696"/>
            <a:ext cx="1942241" cy="1889551"/>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87" name="Google Shape;687;p71"/>
          <p:cNvSpPr/>
          <p:nvPr/>
        </p:nvSpPr>
        <p:spPr>
          <a:xfrm rot="-3079828">
            <a:off x="1613162" y="1492572"/>
            <a:ext cx="2987899" cy="2987899"/>
          </a:xfrm>
          <a:prstGeom prst="arc">
            <a:avLst>
              <a:gd name="adj1" fmla="val 14455503"/>
              <a:gd name="adj2" fmla="val 227775"/>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8" name="Google Shape;688;p71"/>
          <p:cNvSpPr txBox="1">
            <a:spLocks noGrp="1"/>
          </p:cNvSpPr>
          <p:nvPr>
            <p:ph type="title"/>
          </p:nvPr>
        </p:nvSpPr>
        <p:spPr>
          <a:xfrm>
            <a:off x="4038600" y="1939159"/>
            <a:ext cx="7644627" cy="2751086"/>
          </a:xfrm>
          <a:prstGeom prst="rect">
            <a:avLst/>
          </a:prstGeom>
          <a:noFill/>
          <a:ln>
            <a:noFill/>
          </a:ln>
        </p:spPr>
        <p:txBody>
          <a:bodyPr spcFirstLastPara="1" wrap="square" lIns="91425" tIns="45700" rIns="91425" bIns="45700" anchor="b" anchorCtr="0">
            <a:normAutofit fontScale="90000"/>
          </a:bodyPr>
          <a:lstStyle/>
          <a:p>
            <a:pPr marL="0" lvl="0" indent="0" algn="r" rtl="0">
              <a:lnSpc>
                <a:spcPct val="90000"/>
              </a:lnSpc>
              <a:spcBef>
                <a:spcPts val="0"/>
              </a:spcBef>
              <a:spcAft>
                <a:spcPts val="0"/>
              </a:spcAft>
              <a:buClr>
                <a:schemeClr val="dk1"/>
              </a:buClr>
              <a:buSzPct val="100000"/>
              <a:buFont typeface="Century Gothic"/>
              <a:buNone/>
            </a:pPr>
            <a:r>
              <a:rPr lang="en-US" sz="4700">
                <a:solidFill>
                  <a:schemeClr val="dk1"/>
                </a:solidFill>
                <a:latin typeface="Century Gothic"/>
                <a:ea typeface="Century Gothic"/>
                <a:cs typeface="Century Gothic"/>
                <a:sym typeface="Century Gothic"/>
              </a:rPr>
              <a:t>Why data hygiene matters for scholarly journals in an open infrastructure environment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88"/>
                                        </p:tgtEl>
                                        <p:attrNameLst>
                                          <p:attrName>style.visibility</p:attrName>
                                        </p:attrNameLst>
                                      </p:cBhvr>
                                      <p:to>
                                        <p:strVal val="visible"/>
                                      </p:to>
                                    </p:set>
                                    <p:animEffect transition="in" filter="fade">
                                      <p:cBhvr>
                                        <p:cTn id="7" dur="400"/>
                                        <p:tgtEl>
                                          <p:spTgt spid="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2"/>
        <p:cNvGrpSpPr/>
        <p:nvPr/>
      </p:nvGrpSpPr>
      <p:grpSpPr>
        <a:xfrm>
          <a:off x="0" y="0"/>
          <a:ext cx="0" cy="0"/>
          <a:chOff x="0" y="0"/>
          <a:chExt cx="0" cy="0"/>
        </a:xfrm>
      </p:grpSpPr>
      <p:sp>
        <p:nvSpPr>
          <p:cNvPr id="693" name="Google Shape;693;p7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4" name="Google Shape;694;p72"/>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5" name="Google Shape;695;p72"/>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96" name="Google Shape;696;p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latin typeface="Century Gothic"/>
                <a:ea typeface="Century Gothic"/>
                <a:cs typeface="Century Gothic"/>
                <a:sym typeface="Century Gothic"/>
              </a:rPr>
              <a:t>Clean, consistent metadata underpins the </a:t>
            </a:r>
            <a:r>
              <a:rPr lang="en-US" b="1">
                <a:latin typeface="Century Gothic"/>
                <a:ea typeface="Century Gothic"/>
                <a:cs typeface="Century Gothic"/>
                <a:sym typeface="Century Gothic"/>
              </a:rPr>
              <a:t>reputation of the journal</a:t>
            </a:r>
            <a:r>
              <a:rPr lang="en-US">
                <a:latin typeface="Century Gothic"/>
                <a:ea typeface="Century Gothic"/>
                <a:cs typeface="Century Gothic"/>
                <a:sym typeface="Century Gothic"/>
              </a:rPr>
              <a:t>. Inaccurate DOIs, wrong author names, or missing licensing info reduce trust in the journal’s outputs. In an open environment, where data are harvested and reused by many systems (DOAJ, Crossref, Scopus, OpenAlex, Google Scholar, etc.), errors spread quickly and undermine credibility.</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0"/>
        <p:cNvGrpSpPr/>
        <p:nvPr/>
      </p:nvGrpSpPr>
      <p:grpSpPr>
        <a:xfrm>
          <a:off x="0" y="0"/>
          <a:ext cx="0" cy="0"/>
          <a:chOff x="0" y="0"/>
          <a:chExt cx="0" cy="0"/>
        </a:xfrm>
      </p:grpSpPr>
      <p:sp>
        <p:nvSpPr>
          <p:cNvPr id="701" name="Google Shape;701;p73"/>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2" name="Google Shape;702;p73"/>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3" name="Google Shape;703;p73"/>
          <p:cNvSpPr txBox="1">
            <a:spLocks noGrp="1"/>
          </p:cNvSpPr>
          <p:nvPr>
            <p:ph type="body" idx="1"/>
          </p:nvPr>
        </p:nvSpPr>
        <p:spPr>
          <a:xfrm>
            <a:off x="838200" y="963168"/>
            <a:ext cx="5558489" cy="521379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latin typeface="Century Gothic"/>
                <a:ea typeface="Century Gothic"/>
                <a:cs typeface="Century Gothic"/>
                <a:sym typeface="Century Gothic"/>
              </a:rPr>
              <a:t>Open infrastructures rely on </a:t>
            </a:r>
            <a:r>
              <a:rPr lang="en-US" sz="2000" b="1">
                <a:latin typeface="Century Gothic"/>
                <a:ea typeface="Century Gothic"/>
                <a:cs typeface="Century Gothic"/>
                <a:sym typeface="Century Gothic"/>
              </a:rPr>
              <a:t>interoperability</a:t>
            </a:r>
            <a:r>
              <a:rPr lang="en-US" sz="2000">
                <a:latin typeface="Century Gothic"/>
                <a:ea typeface="Century Gothic"/>
                <a:cs typeface="Century Gothic"/>
                <a:sym typeface="Century Gothic"/>
              </a:rPr>
              <a:t>. If journal data are clean and standardised, services can harvest them without friction. For example:</a:t>
            </a:r>
            <a:endParaRPr/>
          </a:p>
          <a:p>
            <a:pPr marL="228600" lvl="0" indent="-228600" algn="l" rtl="0">
              <a:lnSpc>
                <a:spcPct val="90000"/>
              </a:lnSpc>
              <a:spcBef>
                <a:spcPts val="1000"/>
              </a:spcBef>
              <a:spcAft>
                <a:spcPts val="0"/>
              </a:spcAft>
              <a:buClr>
                <a:schemeClr val="dk1"/>
              </a:buClr>
              <a:buSzPts val="2000"/>
              <a:buChar char="•"/>
            </a:pPr>
            <a:r>
              <a:rPr lang="en-US" sz="2000">
                <a:latin typeface="Century Gothic"/>
                <a:ea typeface="Century Gothic"/>
                <a:cs typeface="Century Gothic"/>
                <a:sym typeface="Century Gothic"/>
              </a:rPr>
              <a:t>Correct ORCID iDs ensure researchers’ work links to their profiles</a:t>
            </a:r>
            <a:endParaRPr/>
          </a:p>
          <a:p>
            <a:pPr marL="228600" lvl="0" indent="-228600" algn="l" rtl="0">
              <a:lnSpc>
                <a:spcPct val="90000"/>
              </a:lnSpc>
              <a:spcBef>
                <a:spcPts val="1000"/>
              </a:spcBef>
              <a:spcAft>
                <a:spcPts val="0"/>
              </a:spcAft>
              <a:buClr>
                <a:schemeClr val="dk1"/>
              </a:buClr>
              <a:buSzPts val="2000"/>
              <a:buChar char="•"/>
            </a:pPr>
            <a:r>
              <a:rPr lang="en-US" sz="2000">
                <a:latin typeface="Century Gothic"/>
                <a:ea typeface="Century Gothic"/>
                <a:cs typeface="Century Gothic"/>
                <a:sym typeface="Century Gothic"/>
              </a:rPr>
              <a:t>Consistent journal titles/ISSNs mean articles are correctly indexed</a:t>
            </a:r>
            <a:endParaRPr/>
          </a:p>
          <a:p>
            <a:pPr marL="228600" lvl="0" indent="-228600" algn="l" rtl="0">
              <a:lnSpc>
                <a:spcPct val="90000"/>
              </a:lnSpc>
              <a:spcBef>
                <a:spcPts val="1000"/>
              </a:spcBef>
              <a:spcAft>
                <a:spcPts val="0"/>
              </a:spcAft>
              <a:buClr>
                <a:schemeClr val="dk1"/>
              </a:buClr>
              <a:buSzPts val="2000"/>
              <a:buChar char="•"/>
            </a:pPr>
            <a:r>
              <a:rPr lang="en-US" sz="2000">
                <a:latin typeface="Century Gothic"/>
                <a:ea typeface="Century Gothic"/>
                <a:cs typeface="Century Gothic"/>
                <a:sym typeface="Century Gothic"/>
              </a:rPr>
              <a:t>Proper licensing signals that content is open, boosting inclusion in repositories and indexes</a:t>
            </a:r>
            <a:endParaRPr/>
          </a:p>
          <a:p>
            <a:pPr marL="228600" lvl="0" indent="-228600" algn="l" rtl="0">
              <a:lnSpc>
                <a:spcPct val="90000"/>
              </a:lnSpc>
              <a:spcBef>
                <a:spcPts val="1000"/>
              </a:spcBef>
              <a:spcAft>
                <a:spcPts val="0"/>
              </a:spcAft>
              <a:buClr>
                <a:schemeClr val="dk1"/>
              </a:buClr>
              <a:buSzPts val="2000"/>
              <a:buChar char="•"/>
            </a:pPr>
            <a:r>
              <a:rPr lang="en-US" sz="2000">
                <a:latin typeface="Century Gothic"/>
                <a:ea typeface="Century Gothic"/>
                <a:cs typeface="Century Gothic"/>
                <a:sym typeface="Century Gothic"/>
              </a:rPr>
              <a:t>Without good hygiene, the same article might appear fragmented across systems or be missed entirely</a:t>
            </a:r>
            <a:endParaRPr/>
          </a:p>
          <a:p>
            <a:pPr marL="0" lvl="0" indent="0" algn="l" rtl="0">
              <a:lnSpc>
                <a:spcPct val="90000"/>
              </a:lnSpc>
              <a:spcBef>
                <a:spcPts val="1000"/>
              </a:spcBef>
              <a:spcAft>
                <a:spcPts val="0"/>
              </a:spcAft>
              <a:buClr>
                <a:schemeClr val="dk1"/>
              </a:buClr>
              <a:buSzPts val="1800"/>
              <a:buNone/>
            </a:pPr>
            <a:endParaRPr sz="1800"/>
          </a:p>
        </p:txBody>
      </p:sp>
      <p:sp>
        <p:nvSpPr>
          <p:cNvPr id="704" name="Google Shape;704;p73"/>
          <p:cNvSpPr/>
          <p:nvPr/>
        </p:nvSpPr>
        <p:spPr>
          <a:xfrm>
            <a:off x="6821310" y="2624479"/>
            <a:ext cx="812427" cy="812427"/>
          </a:xfrm>
          <a:prstGeom prst="ellipse">
            <a:avLst/>
          </a:prstGeom>
          <a:noFill/>
          <a:ln w="1270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5" name="Google Shape;705;p73"/>
          <p:cNvSpPr/>
          <p:nvPr/>
        </p:nvSpPr>
        <p:spPr>
          <a:xfrm rot="-5400000">
            <a:off x="8912417" y="1218531"/>
            <a:ext cx="2387600" cy="2387600"/>
          </a:xfrm>
          <a:prstGeom prst="blockArc">
            <a:avLst>
              <a:gd name="adj1" fmla="val 10800000"/>
              <a:gd name="adj2" fmla="val 0"/>
              <a:gd name="adj3"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06" name="Google Shape;706;p73"/>
          <p:cNvSpPr/>
          <p:nvPr/>
        </p:nvSpPr>
        <p:spPr>
          <a:xfrm>
            <a:off x="6821310" y="0"/>
            <a:ext cx="2315251" cy="1550992"/>
          </a:xfrm>
          <a:custGeom>
            <a:avLst/>
            <a:gdLst/>
            <a:ahLst/>
            <a:cxnLst/>
            <a:rect l="l" t="t" r="r" b="b"/>
            <a:pathLst>
              <a:path w="2315251" h="1550992" extrusionOk="0">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707" name="Google Shape;707;p73"/>
          <p:cNvCxnSpPr/>
          <p:nvPr/>
        </p:nvCxnSpPr>
        <p:spPr>
          <a:xfrm>
            <a:off x="11724638" y="1331572"/>
            <a:ext cx="0" cy="1597708"/>
          </a:xfrm>
          <a:prstGeom prst="straightConnector1">
            <a:avLst/>
          </a:prstGeom>
          <a:noFill/>
          <a:ln w="127000" cap="rnd" cmpd="sng">
            <a:solidFill>
              <a:schemeClr val="accent4"/>
            </a:solidFill>
            <a:prstDash val="dash"/>
            <a:miter lim="800000"/>
            <a:headEnd type="none" w="sm" len="sm"/>
            <a:tailEnd type="none" w="sm" len="sm"/>
          </a:ln>
        </p:spPr>
      </p:cxnSp>
      <p:sp>
        <p:nvSpPr>
          <p:cNvPr id="708" name="Google Shape;708;p73"/>
          <p:cNvSpPr/>
          <p:nvPr/>
        </p:nvSpPr>
        <p:spPr>
          <a:xfrm>
            <a:off x="11005550" y="4112081"/>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9" name="Google Shape;709;p73"/>
          <p:cNvSpPr/>
          <p:nvPr/>
        </p:nvSpPr>
        <p:spPr>
          <a:xfrm rot="-607105">
            <a:off x="6086940" y="4145122"/>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10" name="Google Shape;710;p73"/>
          <p:cNvSpPr/>
          <p:nvPr/>
        </p:nvSpPr>
        <p:spPr>
          <a:xfrm>
            <a:off x="6821310" y="4962670"/>
            <a:ext cx="2643352" cy="1895331"/>
          </a:xfrm>
          <a:custGeom>
            <a:avLst/>
            <a:gdLst/>
            <a:ahLst/>
            <a:cxnLst/>
            <a:rect l="l" t="t" r="r" b="b"/>
            <a:pathLst>
              <a:path w="2643352" h="1895331" extrusionOk="0">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4"/>
        <p:cNvGrpSpPr/>
        <p:nvPr/>
      </p:nvGrpSpPr>
      <p:grpSpPr>
        <a:xfrm>
          <a:off x="0" y="0"/>
          <a:ext cx="0" cy="0"/>
          <a:chOff x="0" y="0"/>
          <a:chExt cx="0" cy="0"/>
        </a:xfrm>
      </p:grpSpPr>
      <p:sp>
        <p:nvSpPr>
          <p:cNvPr id="715" name="Google Shape;715;p74"/>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6" name="Google Shape;716;p74"/>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7" name="Google Shape;717;p74"/>
          <p:cNvSpPr txBox="1">
            <a:spLocks noGrp="1"/>
          </p:cNvSpPr>
          <p:nvPr>
            <p:ph type="body" idx="1"/>
          </p:nvPr>
        </p:nvSpPr>
        <p:spPr>
          <a:xfrm>
            <a:off x="838200" y="1825625"/>
            <a:ext cx="5558489"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latin typeface="Century Gothic"/>
                <a:ea typeface="Century Gothic"/>
                <a:cs typeface="Century Gothic"/>
                <a:sym typeface="Century Gothic"/>
              </a:rPr>
              <a:t>Reliable usage and citation metrics depend on clean data. Duplicate or inconsistent records distort statistics, which in turn affects:</a:t>
            </a:r>
            <a:endParaRPr/>
          </a:p>
          <a:p>
            <a:pPr marL="228600" lvl="0" indent="-228600" algn="l" rtl="0">
              <a:lnSpc>
                <a:spcPct val="90000"/>
              </a:lnSpc>
              <a:spcBef>
                <a:spcPts val="1000"/>
              </a:spcBef>
              <a:spcAft>
                <a:spcPts val="0"/>
              </a:spcAft>
              <a:buClr>
                <a:schemeClr val="dk1"/>
              </a:buClr>
              <a:buSzPts val="2000"/>
              <a:buChar char="•"/>
            </a:pPr>
            <a:r>
              <a:rPr lang="en-US" sz="2000" b="1">
                <a:latin typeface="Century Gothic"/>
                <a:ea typeface="Century Gothic"/>
                <a:cs typeface="Century Gothic"/>
                <a:sym typeface="Century Gothic"/>
              </a:rPr>
              <a:t>Institutional reporting</a:t>
            </a:r>
            <a:r>
              <a:rPr lang="en-US" sz="2000">
                <a:latin typeface="Century Gothic"/>
                <a:ea typeface="Century Gothic"/>
                <a:cs typeface="Century Gothic"/>
                <a:sym typeface="Century Gothic"/>
              </a:rPr>
              <a:t> (e.g., DHET accreditation)</a:t>
            </a:r>
            <a:endParaRPr/>
          </a:p>
          <a:p>
            <a:pPr marL="228600" lvl="0" indent="-228600" algn="l" rtl="0">
              <a:lnSpc>
                <a:spcPct val="90000"/>
              </a:lnSpc>
              <a:spcBef>
                <a:spcPts val="1000"/>
              </a:spcBef>
              <a:spcAft>
                <a:spcPts val="0"/>
              </a:spcAft>
              <a:buClr>
                <a:schemeClr val="dk1"/>
              </a:buClr>
              <a:buSzPts val="2000"/>
              <a:buChar char="•"/>
            </a:pPr>
            <a:r>
              <a:rPr lang="en-US" sz="2000" b="1">
                <a:latin typeface="Century Gothic"/>
                <a:ea typeface="Century Gothic"/>
                <a:cs typeface="Century Gothic"/>
                <a:sym typeface="Century Gothic"/>
              </a:rPr>
              <a:t>Global visibility</a:t>
            </a:r>
            <a:r>
              <a:rPr lang="en-US" sz="2000">
                <a:latin typeface="Century Gothic"/>
                <a:ea typeface="Century Gothic"/>
                <a:cs typeface="Century Gothic"/>
                <a:sym typeface="Century Gothic"/>
              </a:rPr>
              <a:t> (impact measures, Altmetrics)</a:t>
            </a:r>
            <a:endParaRPr/>
          </a:p>
          <a:p>
            <a:pPr marL="228600" lvl="0" indent="-228600" algn="l" rtl="0">
              <a:lnSpc>
                <a:spcPct val="90000"/>
              </a:lnSpc>
              <a:spcBef>
                <a:spcPts val="1000"/>
              </a:spcBef>
              <a:spcAft>
                <a:spcPts val="0"/>
              </a:spcAft>
              <a:buClr>
                <a:schemeClr val="dk1"/>
              </a:buClr>
              <a:buSzPts val="2000"/>
              <a:buChar char="•"/>
            </a:pPr>
            <a:r>
              <a:rPr lang="en-US" sz="2000" b="1">
                <a:latin typeface="Century Gothic"/>
                <a:ea typeface="Century Gothic"/>
                <a:cs typeface="Century Gothic"/>
                <a:sym typeface="Century Gothic"/>
              </a:rPr>
              <a:t>Policy decisions</a:t>
            </a:r>
            <a:r>
              <a:rPr lang="en-US" sz="2000">
                <a:latin typeface="Century Gothic"/>
                <a:ea typeface="Century Gothic"/>
                <a:cs typeface="Century Gothic"/>
                <a:sym typeface="Century Gothic"/>
              </a:rPr>
              <a:t> (open science compliance tracking)</a:t>
            </a:r>
            <a:br>
              <a:rPr lang="en-US" sz="2000">
                <a:latin typeface="Century Gothic"/>
                <a:ea typeface="Century Gothic"/>
                <a:cs typeface="Century Gothic"/>
                <a:sym typeface="Century Gothic"/>
              </a:rPr>
            </a:br>
            <a:br>
              <a:rPr lang="en-US" sz="2000">
                <a:latin typeface="Century Gothic"/>
                <a:ea typeface="Century Gothic"/>
                <a:cs typeface="Century Gothic"/>
                <a:sym typeface="Century Gothic"/>
              </a:rPr>
            </a:br>
            <a:r>
              <a:rPr lang="en-US" sz="2000" b="1">
                <a:latin typeface="Century Gothic"/>
                <a:ea typeface="Century Gothic"/>
                <a:cs typeface="Century Gothic"/>
                <a:sym typeface="Century Gothic"/>
              </a:rPr>
              <a:t>Poor data hygiene = misleading performance signals</a:t>
            </a:r>
            <a:endParaRPr/>
          </a:p>
          <a:p>
            <a:pPr marL="0" lvl="0" indent="0" algn="l" rtl="0">
              <a:lnSpc>
                <a:spcPct val="90000"/>
              </a:lnSpc>
              <a:spcBef>
                <a:spcPts val="1000"/>
              </a:spcBef>
              <a:spcAft>
                <a:spcPts val="0"/>
              </a:spcAft>
              <a:buClr>
                <a:schemeClr val="dk1"/>
              </a:buClr>
              <a:buSzPts val="2000"/>
              <a:buNone/>
            </a:pPr>
            <a:endParaRPr sz="2000"/>
          </a:p>
        </p:txBody>
      </p:sp>
      <p:sp>
        <p:nvSpPr>
          <p:cNvPr id="718" name="Google Shape;718;p74"/>
          <p:cNvSpPr/>
          <p:nvPr/>
        </p:nvSpPr>
        <p:spPr>
          <a:xfrm>
            <a:off x="6821310" y="2624479"/>
            <a:ext cx="812427" cy="812427"/>
          </a:xfrm>
          <a:prstGeom prst="ellipse">
            <a:avLst/>
          </a:prstGeom>
          <a:noFill/>
          <a:ln w="1270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9" name="Google Shape;719;p74"/>
          <p:cNvSpPr/>
          <p:nvPr/>
        </p:nvSpPr>
        <p:spPr>
          <a:xfrm rot="-5400000">
            <a:off x="8912417" y="1218531"/>
            <a:ext cx="2387600" cy="2387600"/>
          </a:xfrm>
          <a:prstGeom prst="blockArc">
            <a:avLst>
              <a:gd name="adj1" fmla="val 10800000"/>
              <a:gd name="adj2" fmla="val 0"/>
              <a:gd name="adj3"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20" name="Google Shape;720;p74"/>
          <p:cNvSpPr/>
          <p:nvPr/>
        </p:nvSpPr>
        <p:spPr>
          <a:xfrm>
            <a:off x="6821310" y="0"/>
            <a:ext cx="2315251" cy="1550992"/>
          </a:xfrm>
          <a:custGeom>
            <a:avLst/>
            <a:gdLst/>
            <a:ahLst/>
            <a:cxnLst/>
            <a:rect l="l" t="t" r="r" b="b"/>
            <a:pathLst>
              <a:path w="2315251" h="1550992" extrusionOk="0">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721" name="Google Shape;721;p74"/>
          <p:cNvCxnSpPr/>
          <p:nvPr/>
        </p:nvCxnSpPr>
        <p:spPr>
          <a:xfrm>
            <a:off x="11724638" y="1331572"/>
            <a:ext cx="0" cy="1597708"/>
          </a:xfrm>
          <a:prstGeom prst="straightConnector1">
            <a:avLst/>
          </a:prstGeom>
          <a:noFill/>
          <a:ln w="127000" cap="rnd" cmpd="sng">
            <a:solidFill>
              <a:schemeClr val="accent4"/>
            </a:solidFill>
            <a:prstDash val="dash"/>
            <a:miter lim="800000"/>
            <a:headEnd type="none" w="sm" len="sm"/>
            <a:tailEnd type="none" w="sm" len="sm"/>
          </a:ln>
        </p:spPr>
      </p:cxnSp>
      <p:sp>
        <p:nvSpPr>
          <p:cNvPr id="722" name="Google Shape;722;p74"/>
          <p:cNvSpPr/>
          <p:nvPr/>
        </p:nvSpPr>
        <p:spPr>
          <a:xfrm>
            <a:off x="11005550" y="4112081"/>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3" name="Google Shape;723;p74"/>
          <p:cNvSpPr/>
          <p:nvPr/>
        </p:nvSpPr>
        <p:spPr>
          <a:xfrm rot="-607105">
            <a:off x="6086940" y="4145122"/>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24" name="Google Shape;724;p74"/>
          <p:cNvSpPr/>
          <p:nvPr/>
        </p:nvSpPr>
        <p:spPr>
          <a:xfrm>
            <a:off x="6821310" y="4962670"/>
            <a:ext cx="2643352" cy="1895331"/>
          </a:xfrm>
          <a:custGeom>
            <a:avLst/>
            <a:gdLst/>
            <a:ahLst/>
            <a:cxnLst/>
            <a:rect l="l" t="t" r="r" b="b"/>
            <a:pathLst>
              <a:path w="2643352" h="1895331" extrusionOk="0">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8"/>
        <p:cNvGrpSpPr/>
        <p:nvPr/>
      </p:nvGrpSpPr>
      <p:grpSpPr>
        <a:xfrm>
          <a:off x="0" y="0"/>
          <a:ext cx="0" cy="0"/>
          <a:chOff x="0" y="0"/>
          <a:chExt cx="0" cy="0"/>
        </a:xfrm>
      </p:grpSpPr>
      <p:sp>
        <p:nvSpPr>
          <p:cNvPr id="729" name="Google Shape;729;p75"/>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0" name="Google Shape;730;p75"/>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1" name="Google Shape;731;p75"/>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32" name="Google Shape;732;p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latin typeface="Century Gothic"/>
                <a:ea typeface="Century Gothic"/>
                <a:cs typeface="Century Gothic"/>
                <a:sym typeface="Century Gothic"/>
              </a:rPr>
              <a:t>Open infrastructure thrives on </a:t>
            </a:r>
            <a:r>
              <a:rPr lang="en-US" b="1">
                <a:latin typeface="Century Gothic"/>
                <a:ea typeface="Century Gothic"/>
                <a:cs typeface="Century Gothic"/>
                <a:sym typeface="Century Gothic"/>
              </a:rPr>
              <a:t>automation and harvesting</a:t>
            </a:r>
            <a:r>
              <a:rPr lang="en-US">
                <a:latin typeface="Century Gothic"/>
                <a:ea typeface="Century Gothic"/>
                <a:cs typeface="Century Gothic"/>
                <a:sym typeface="Century Gothic"/>
              </a:rPr>
              <a:t> (e.g. Crossref APIs, OAI-PMH feeds, COUNTER reports). If journals maintain clean data, they avoid costly reprocessing and manual corrections later. This makes operations more sustainable for small editorial teams with limited resources.</a:t>
            </a:r>
            <a:endParaRPr>
              <a:latin typeface="Century Gothic"/>
              <a:ea typeface="Century Gothic"/>
              <a:cs typeface="Century Gothic"/>
              <a:sym typeface="Century Gothic"/>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6"/>
        <p:cNvGrpSpPr/>
        <p:nvPr/>
      </p:nvGrpSpPr>
      <p:grpSpPr>
        <a:xfrm>
          <a:off x="0" y="0"/>
          <a:ext cx="0" cy="0"/>
          <a:chOff x="0" y="0"/>
          <a:chExt cx="0" cy="0"/>
        </a:xfrm>
      </p:grpSpPr>
      <p:sp>
        <p:nvSpPr>
          <p:cNvPr id="737" name="Google Shape;737;p7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8" name="Google Shape;738;p76"/>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9" name="Google Shape;739;p76"/>
          <p:cNvSpPr txBox="1">
            <a:spLocks noGrp="1"/>
          </p:cNvSpPr>
          <p:nvPr>
            <p:ph type="body" idx="1"/>
          </p:nvPr>
        </p:nvSpPr>
        <p:spPr>
          <a:xfrm>
            <a:off x="838200" y="1825625"/>
            <a:ext cx="5558489"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600"/>
              <a:buNone/>
            </a:pPr>
            <a:r>
              <a:rPr lang="en-US" sz="2600">
                <a:latin typeface="Century Gothic"/>
                <a:ea typeface="Century Gothic"/>
                <a:cs typeface="Century Gothic"/>
                <a:sym typeface="Century Gothic"/>
              </a:rPr>
              <a:t>For journals in the Global South, strong data hygiene ensures they are </a:t>
            </a:r>
            <a:r>
              <a:rPr lang="en-US" sz="2600" b="1">
                <a:latin typeface="Century Gothic"/>
                <a:ea typeface="Century Gothic"/>
                <a:cs typeface="Century Gothic"/>
                <a:sym typeface="Century Gothic"/>
              </a:rPr>
              <a:t>visible in the same way as well-resourced Northern journals</a:t>
            </a:r>
            <a:r>
              <a:rPr lang="en-US" sz="2600">
                <a:latin typeface="Century Gothic"/>
                <a:ea typeface="Century Gothic"/>
                <a:cs typeface="Century Gothic"/>
                <a:sym typeface="Century Gothic"/>
              </a:rPr>
              <a:t>. </a:t>
            </a:r>
            <a:br>
              <a:rPr lang="en-US" sz="2600">
                <a:latin typeface="Century Gothic"/>
                <a:ea typeface="Century Gothic"/>
                <a:cs typeface="Century Gothic"/>
                <a:sym typeface="Century Gothic"/>
              </a:rPr>
            </a:br>
            <a:br>
              <a:rPr lang="en-US" sz="2600">
                <a:latin typeface="Century Gothic"/>
                <a:ea typeface="Century Gothic"/>
                <a:cs typeface="Century Gothic"/>
                <a:sym typeface="Century Gothic"/>
              </a:rPr>
            </a:br>
            <a:r>
              <a:rPr lang="en-US" sz="2600">
                <a:latin typeface="Century Gothic"/>
                <a:ea typeface="Century Gothic"/>
                <a:cs typeface="Century Gothic"/>
                <a:sym typeface="Century Gothic"/>
              </a:rPr>
              <a:t>Clean metadata helps level the playing field by allowing inclusion in global infrastructures without bias introduced by poor data quality.</a:t>
            </a:r>
            <a:endParaRPr sz="2600">
              <a:latin typeface="Century Gothic"/>
              <a:ea typeface="Century Gothic"/>
              <a:cs typeface="Century Gothic"/>
              <a:sym typeface="Century Gothic"/>
            </a:endParaRPr>
          </a:p>
        </p:txBody>
      </p:sp>
      <p:sp>
        <p:nvSpPr>
          <p:cNvPr id="740" name="Google Shape;740;p76"/>
          <p:cNvSpPr/>
          <p:nvPr/>
        </p:nvSpPr>
        <p:spPr>
          <a:xfrm>
            <a:off x="6821310" y="2624479"/>
            <a:ext cx="812427" cy="812427"/>
          </a:xfrm>
          <a:prstGeom prst="ellipse">
            <a:avLst/>
          </a:prstGeom>
          <a:noFill/>
          <a:ln w="1270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1" name="Google Shape;741;p76"/>
          <p:cNvSpPr/>
          <p:nvPr/>
        </p:nvSpPr>
        <p:spPr>
          <a:xfrm rot="-5400000">
            <a:off x="8912417" y="1218531"/>
            <a:ext cx="2387600" cy="2387600"/>
          </a:xfrm>
          <a:prstGeom prst="blockArc">
            <a:avLst>
              <a:gd name="adj1" fmla="val 10800000"/>
              <a:gd name="adj2" fmla="val 0"/>
              <a:gd name="adj3"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42" name="Google Shape;742;p76"/>
          <p:cNvSpPr/>
          <p:nvPr/>
        </p:nvSpPr>
        <p:spPr>
          <a:xfrm>
            <a:off x="6821310" y="0"/>
            <a:ext cx="2315251" cy="1550992"/>
          </a:xfrm>
          <a:custGeom>
            <a:avLst/>
            <a:gdLst/>
            <a:ahLst/>
            <a:cxnLst/>
            <a:rect l="l" t="t" r="r" b="b"/>
            <a:pathLst>
              <a:path w="2315251" h="1550992" extrusionOk="0">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743" name="Google Shape;743;p76"/>
          <p:cNvCxnSpPr/>
          <p:nvPr/>
        </p:nvCxnSpPr>
        <p:spPr>
          <a:xfrm>
            <a:off x="11724638" y="1331572"/>
            <a:ext cx="0" cy="1597708"/>
          </a:xfrm>
          <a:prstGeom prst="straightConnector1">
            <a:avLst/>
          </a:prstGeom>
          <a:noFill/>
          <a:ln w="127000" cap="rnd" cmpd="sng">
            <a:solidFill>
              <a:schemeClr val="accent4"/>
            </a:solidFill>
            <a:prstDash val="dash"/>
            <a:miter lim="800000"/>
            <a:headEnd type="none" w="sm" len="sm"/>
            <a:tailEnd type="none" w="sm" len="sm"/>
          </a:ln>
        </p:spPr>
      </p:cxnSp>
      <p:sp>
        <p:nvSpPr>
          <p:cNvPr id="744" name="Google Shape;744;p76"/>
          <p:cNvSpPr/>
          <p:nvPr/>
        </p:nvSpPr>
        <p:spPr>
          <a:xfrm>
            <a:off x="11005550" y="4112081"/>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45" name="Google Shape;745;p76"/>
          <p:cNvSpPr/>
          <p:nvPr/>
        </p:nvSpPr>
        <p:spPr>
          <a:xfrm rot="-607105">
            <a:off x="6086940" y="4145122"/>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46" name="Google Shape;746;p76"/>
          <p:cNvSpPr/>
          <p:nvPr/>
        </p:nvSpPr>
        <p:spPr>
          <a:xfrm>
            <a:off x="6821310" y="4962670"/>
            <a:ext cx="2643352" cy="1895331"/>
          </a:xfrm>
          <a:custGeom>
            <a:avLst/>
            <a:gdLst/>
            <a:ahLst/>
            <a:cxnLst/>
            <a:rect l="l" t="t" r="r" b="b"/>
            <a:pathLst>
              <a:path w="2643352" h="1895331" extrusionOk="0">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0"/>
        <p:cNvGrpSpPr/>
        <p:nvPr/>
      </p:nvGrpSpPr>
      <p:grpSpPr>
        <a:xfrm>
          <a:off x="0" y="0"/>
          <a:ext cx="0" cy="0"/>
          <a:chOff x="0" y="0"/>
          <a:chExt cx="0" cy="0"/>
        </a:xfrm>
      </p:grpSpPr>
      <p:sp>
        <p:nvSpPr>
          <p:cNvPr id="751" name="Google Shape;751;p77"/>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2" name="Google Shape;752;p77"/>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53" name="Google Shape;753;p77"/>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4" name="Google Shape;754;p77"/>
          <p:cNvSpPr/>
          <p:nvPr/>
        </p:nvSpPr>
        <p:spPr>
          <a:xfrm>
            <a:off x="2815929" y="148929"/>
            <a:ext cx="6560142" cy="656014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5" name="Google Shape;755;p77"/>
          <p:cNvSpPr txBox="1">
            <a:spLocks noGrp="1"/>
          </p:cNvSpPr>
          <p:nvPr>
            <p:ph type="ctrTitle"/>
          </p:nvPr>
        </p:nvSpPr>
        <p:spPr>
          <a:xfrm>
            <a:off x="3315031" y="1380754"/>
            <a:ext cx="5561938" cy="251351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entury Gothic"/>
              <a:buNone/>
            </a:pPr>
            <a:r>
              <a:rPr lang="en-US">
                <a:latin typeface="Century Gothic"/>
                <a:ea typeface="Century Gothic"/>
                <a:cs typeface="Century Gothic"/>
                <a:sym typeface="Century Gothic"/>
              </a:rPr>
              <a:t>Thank you</a:t>
            </a:r>
            <a:endParaRPr/>
          </a:p>
        </p:txBody>
      </p:sp>
      <p:sp>
        <p:nvSpPr>
          <p:cNvPr id="756" name="Google Shape;756;p77"/>
          <p:cNvSpPr txBox="1">
            <a:spLocks noGrp="1"/>
          </p:cNvSpPr>
          <p:nvPr>
            <p:ph type="subTitle" idx="1"/>
          </p:nvPr>
        </p:nvSpPr>
        <p:spPr>
          <a:xfrm>
            <a:off x="3315031" y="4076802"/>
            <a:ext cx="5561938" cy="153458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u="sng">
                <a:solidFill>
                  <a:schemeClr val="hlink"/>
                </a:solidFill>
                <a:latin typeface="Century Gothic"/>
                <a:ea typeface="Century Gothic"/>
                <a:cs typeface="Century Gothic"/>
                <a:sym typeface="Century Gothic"/>
                <a:hlinkClick r:id="rId3"/>
              </a:rPr>
              <a:t>ina@assaf.org.za</a:t>
            </a:r>
            <a:br>
              <a:rPr lang="en-US">
                <a:latin typeface="Century Gothic"/>
                <a:ea typeface="Century Gothic"/>
                <a:cs typeface="Century Gothic"/>
                <a:sym typeface="Century Gothic"/>
              </a:rPr>
            </a:br>
            <a:r>
              <a:rPr lang="en-US" u="sng">
                <a:solidFill>
                  <a:schemeClr val="hlink"/>
                </a:solidFill>
                <a:latin typeface="Century Gothic"/>
                <a:ea typeface="Century Gothic"/>
                <a:cs typeface="Century Gothic"/>
                <a:sym typeface="Century Gothic"/>
                <a:hlinkClick r:id="rId4"/>
              </a:rPr>
              <a:t>ina@doaj.org</a:t>
            </a:r>
            <a:r>
              <a:rPr lang="en-US">
                <a:latin typeface="Century Gothic"/>
                <a:ea typeface="Century Gothic"/>
                <a:cs typeface="Century Gothic"/>
                <a:sym typeface="Century Gothic"/>
              </a:rPr>
              <a:t> </a:t>
            </a:r>
            <a:endParaRPr/>
          </a:p>
        </p:txBody>
      </p:sp>
      <p:sp>
        <p:nvSpPr>
          <p:cNvPr id="757" name="Google Shape;757;p77"/>
          <p:cNvSpPr/>
          <p:nvPr/>
        </p:nvSpPr>
        <p:spPr>
          <a:xfrm rot="-1577571" flipH="1">
            <a:off x="2494119" y="6170"/>
            <a:ext cx="6816262" cy="6816262"/>
          </a:xfrm>
          <a:prstGeom prst="arc">
            <a:avLst>
              <a:gd name="adj1" fmla="val 16200000"/>
              <a:gd name="adj2" fmla="val 20093138"/>
            </a:avLst>
          </a:prstGeom>
          <a:noFill/>
          <a:ln w="127000" cap="rnd" cmpd="sng">
            <a:solidFill>
              <a:schemeClr val="accent4">
                <a:alpha val="94901"/>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58" name="Google Shape;758;p77"/>
          <p:cNvSpPr/>
          <p:nvPr/>
        </p:nvSpPr>
        <p:spPr>
          <a:xfrm>
            <a:off x="8200995" y="5310973"/>
            <a:ext cx="705948" cy="686798"/>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59" name="Google Shape;759;p77"/>
          <p:cNvPicPr preferRelativeResize="0"/>
          <p:nvPr/>
        </p:nvPicPr>
        <p:blipFill rotWithShape="1">
          <a:blip r:embed="rId5">
            <a:alphaModFix/>
          </a:blip>
          <a:srcRect/>
          <a:stretch/>
        </p:blipFill>
        <p:spPr>
          <a:xfrm>
            <a:off x="4968569" y="1246611"/>
            <a:ext cx="2492936" cy="87221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166" name="Google Shape;166;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67" name="Google Shape;167;p8"/>
          <p:cNvPicPr preferRelativeResize="0"/>
          <p:nvPr/>
        </p:nvPicPr>
        <p:blipFill rotWithShape="1">
          <a:blip r:embed="rId3">
            <a:alphaModFix/>
          </a:blip>
          <a:srcRect/>
          <a:stretch/>
        </p:blipFill>
        <p:spPr>
          <a:xfrm>
            <a:off x="0" y="0"/>
            <a:ext cx="12192000" cy="5374485"/>
          </a:xfrm>
          <a:prstGeom prst="rect">
            <a:avLst/>
          </a:prstGeom>
          <a:noFill/>
          <a:ln>
            <a:noFill/>
          </a:ln>
        </p:spPr>
      </p:pic>
      <p:sp>
        <p:nvSpPr>
          <p:cNvPr id="168" name="Google Shape;168;p8"/>
          <p:cNvSpPr txBox="1"/>
          <p:nvPr/>
        </p:nvSpPr>
        <p:spPr>
          <a:xfrm>
            <a:off x="2290493" y="5383264"/>
            <a:ext cx="6096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https://lookerstudio.google.com/</a:t>
            </a:r>
            <a:endParaRPr/>
          </a:p>
        </p:txBody>
      </p:sp>
      <p:pic>
        <p:nvPicPr>
          <p:cNvPr id="169" name="Google Shape;169;p8"/>
          <p:cNvPicPr preferRelativeResize="0"/>
          <p:nvPr/>
        </p:nvPicPr>
        <p:blipFill rotWithShape="1">
          <a:blip r:embed="rId4">
            <a:alphaModFix/>
          </a:blip>
          <a:srcRect/>
          <a:stretch/>
        </p:blipFill>
        <p:spPr>
          <a:xfrm>
            <a:off x="7574121" y="3692576"/>
            <a:ext cx="4456494" cy="28002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latin typeface="Century Gothic"/>
              <a:ea typeface="Century Gothic"/>
              <a:cs typeface="Century Gothic"/>
              <a:sym typeface="Century Gothic"/>
            </a:endParaRPr>
          </a:p>
        </p:txBody>
      </p:sp>
      <p:sp>
        <p:nvSpPr>
          <p:cNvPr id="176" name="Google Shape;176;p9"/>
          <p:cNvSpPr txBox="1">
            <a:spLocks noGrp="1"/>
          </p:cNvSpPr>
          <p:nvPr>
            <p:ph type="body" idx="1"/>
          </p:nvPr>
        </p:nvSpPr>
        <p:spPr>
          <a:xfrm>
            <a:off x="838200" y="1825625"/>
            <a:ext cx="906215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800"/>
              <a:buChar char="•"/>
            </a:pPr>
            <a:r>
              <a:rPr lang="en-US">
                <a:latin typeface="Century Gothic"/>
                <a:ea typeface="Century Gothic"/>
                <a:cs typeface="Century Gothic"/>
                <a:sym typeface="Century Gothic"/>
              </a:rPr>
              <a:t>Transparency in reporting – make available on journal website for journal users, indexes </a:t>
            </a:r>
            <a:br>
              <a:rPr lang="en-US">
                <a:latin typeface="Century Gothic"/>
                <a:ea typeface="Century Gothic"/>
                <a:cs typeface="Century Gothic"/>
                <a:sym typeface="Century Gothic"/>
              </a:rPr>
            </a:br>
            <a:r>
              <a:rPr lang="en-US" sz="2600" b="1">
                <a:solidFill>
                  <a:srgbClr val="E97132"/>
                </a:solidFill>
                <a:latin typeface="Century Gothic"/>
                <a:ea typeface="Century Gothic"/>
                <a:cs typeface="Century Gothic"/>
                <a:sym typeface="Century Gothic"/>
              </a:rPr>
              <a:t>OJS Dashboard  &gt;&gt;  Workflow  &gt;&gt;  Publisher Library</a:t>
            </a:r>
            <a:endParaRPr/>
          </a:p>
          <a:p>
            <a:pPr marL="228600" lvl="0" indent="-228600" algn="l" rtl="0">
              <a:lnSpc>
                <a:spcPct val="100000"/>
              </a:lnSpc>
              <a:spcBef>
                <a:spcPts val="0"/>
              </a:spcBef>
              <a:spcAft>
                <a:spcPts val="0"/>
              </a:spcAft>
              <a:buClr>
                <a:schemeClr val="dk1"/>
              </a:buClr>
              <a:buSzPts val="2800"/>
              <a:buChar char="•"/>
            </a:pPr>
            <a:r>
              <a:rPr lang="en-US" b="1">
                <a:latin typeface="Century Gothic"/>
                <a:ea typeface="Century Gothic"/>
                <a:cs typeface="Century Gothic"/>
                <a:sym typeface="Century Gothic"/>
              </a:rPr>
              <a:t>Central to accountability, governance, integrity, trust</a:t>
            </a:r>
            <a:r>
              <a:rPr lang="en-US">
                <a:latin typeface="Century Gothic"/>
                <a:ea typeface="Century Gothic"/>
                <a:cs typeface="Century Gothic"/>
                <a:sym typeface="Century Gothic"/>
              </a:rPr>
              <a:t> in journal</a:t>
            </a:r>
            <a:endParaRPr/>
          </a:p>
          <a:p>
            <a:pPr marL="228600" lvl="0" indent="-228600" algn="l" rtl="0">
              <a:lnSpc>
                <a:spcPct val="100000"/>
              </a:lnSpc>
              <a:spcBef>
                <a:spcPts val="0"/>
              </a:spcBef>
              <a:spcAft>
                <a:spcPts val="0"/>
              </a:spcAft>
              <a:buClr>
                <a:schemeClr val="dk1"/>
              </a:buClr>
              <a:buSzPts val="2800"/>
              <a:buChar char="•"/>
            </a:pPr>
            <a:r>
              <a:rPr lang="en-US" i="1">
                <a:latin typeface="Century Gothic"/>
                <a:ea typeface="Century Gothic"/>
                <a:cs typeface="Century Gothic"/>
                <a:sym typeface="Century Gothic"/>
              </a:rPr>
              <a:t>Not</a:t>
            </a:r>
            <a:r>
              <a:rPr lang="en-US">
                <a:latin typeface="Century Gothic"/>
                <a:ea typeface="Century Gothic"/>
                <a:cs typeface="Century Gothic"/>
                <a:sym typeface="Century Gothic"/>
              </a:rPr>
              <a:t> a requirement </a:t>
            </a:r>
            <a:endParaRPr/>
          </a:p>
          <a:p>
            <a:pPr marL="228600" lvl="0" indent="-228600" algn="l" rtl="0">
              <a:lnSpc>
                <a:spcPct val="100000"/>
              </a:lnSpc>
              <a:spcBef>
                <a:spcPts val="0"/>
              </a:spcBef>
              <a:spcAft>
                <a:spcPts val="0"/>
              </a:spcAft>
              <a:buClr>
                <a:schemeClr val="dk1"/>
              </a:buClr>
              <a:buSzPts val="2800"/>
              <a:buChar char="•"/>
            </a:pPr>
            <a:r>
              <a:rPr lang="en-US">
                <a:latin typeface="Century Gothic"/>
                <a:ea typeface="Century Gothic"/>
                <a:cs typeface="Century Gothic"/>
                <a:sym typeface="Century Gothic"/>
              </a:rPr>
              <a:t>Do not sidestep the system (OJS) if you want accurate metrics</a:t>
            </a:r>
            <a:endParaRPr/>
          </a:p>
          <a:p>
            <a:pPr marL="228600" lvl="0" indent="-228600" algn="l" rtl="0">
              <a:lnSpc>
                <a:spcPct val="100000"/>
              </a:lnSpc>
              <a:spcBef>
                <a:spcPts val="0"/>
              </a:spcBef>
              <a:spcAft>
                <a:spcPts val="0"/>
              </a:spcAft>
              <a:buClr>
                <a:schemeClr val="dk1"/>
              </a:buClr>
              <a:buSzPts val="2800"/>
              <a:buChar char="•"/>
            </a:pPr>
            <a:r>
              <a:rPr lang="en-US">
                <a:latin typeface="Century Gothic"/>
                <a:ea typeface="Century Gothic"/>
                <a:cs typeface="Century Gothic"/>
                <a:sym typeface="Century Gothic"/>
              </a:rPr>
              <a:t>For accurate metrics, metadata is key!</a:t>
            </a: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177" name="Google Shape;177;p9"/>
          <p:cNvPicPr preferRelativeResize="0"/>
          <p:nvPr/>
        </p:nvPicPr>
        <p:blipFill rotWithShape="1">
          <a:blip r:embed="rId3">
            <a:alphaModFix/>
          </a:blip>
          <a:srcRect/>
          <a:stretch/>
        </p:blipFill>
        <p:spPr>
          <a:xfrm>
            <a:off x="9900353" y="-142354"/>
            <a:ext cx="2291647" cy="700035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3647</Words>
  <Application>Microsoft Macintosh PowerPoint</Application>
  <PresentationFormat>Widescreen</PresentationFormat>
  <Paragraphs>278</Paragraphs>
  <Slides>77</Slides>
  <Notes>77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Century Gothic</vt:lpstr>
      <vt:lpstr>Calibri</vt:lpstr>
      <vt:lpstr>Play</vt:lpstr>
      <vt:lpstr>Arial</vt:lpstr>
      <vt:lpstr>Office Theme</vt:lpstr>
      <vt:lpstr>EIFL Webinar on Journal Statistics</vt:lpstr>
      <vt:lpstr>What is “bibliometrics”?</vt:lpstr>
      <vt:lpstr>PowerPoint Presentation</vt:lpstr>
      <vt:lpstr>PowerPoint Presentation</vt:lpstr>
      <vt:lpstr>What can be measured?</vt:lpstr>
      <vt:lpstr>Reporting to Editorial Board</vt:lpstr>
      <vt:lpstr>PowerPoint Presentation</vt:lpstr>
      <vt:lpstr>PowerPoint Presentation</vt:lpstr>
      <vt:lpstr>PowerPoint Presentation</vt:lpstr>
      <vt:lpstr>PowerPoint Presentation</vt:lpstr>
      <vt:lpstr>Best practices when reporting</vt:lpstr>
      <vt:lpstr>Statistic sources</vt:lpstr>
      <vt:lpstr>Media mentions</vt:lpstr>
      <vt:lpstr>Why there isn’t one central, standard system </vt:lpstr>
      <vt:lpstr>Prior Excel knowledge</vt:lpstr>
      <vt:lpstr>PowerPoint Presentation</vt:lpstr>
      <vt:lpstr>Dashboard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PKP OJS</vt:lpstr>
      <vt:lpstr>PKP OJS Plugins for statistics</vt:lpstr>
      <vt:lpstr>PowerPoint Presentation</vt:lpstr>
      <vt:lpstr>PowerPoint Presentation</vt:lpstr>
      <vt:lpstr>PowerPoint Presentation</vt:lpstr>
      <vt:lpstr>Bugs reported re OJS statistics</vt:lpstr>
      <vt:lpstr>OJS Views &amp; Downloads Report</vt:lpstr>
      <vt:lpstr>COUNTER Reports</vt:lpstr>
      <vt:lpstr>COUNTER 5 Reports in OJS</vt:lpstr>
      <vt:lpstr>PowerPoint Presentation</vt:lpstr>
      <vt:lpstr>PowerPoint Presentation</vt:lpstr>
      <vt:lpstr>OJS Views &amp; Downloads</vt:lpstr>
      <vt:lpstr>PowerPoint Presentation</vt:lpstr>
      <vt:lpstr>PowerPoint Presentation</vt:lpstr>
      <vt:lpstr>PowerPoint Presentation</vt:lpstr>
      <vt:lpstr>PowerPoint Presentation</vt:lpstr>
      <vt:lpstr>PowerPoint Presentation</vt:lpstr>
      <vt:lpstr>openAlex</vt:lpstr>
      <vt:lpstr>What is an API call/request?</vt:lpstr>
      <vt:lpstr>What is an API call/request?</vt:lpstr>
      <vt:lpstr>Stats from openAlex</vt:lpstr>
      <vt:lpstr>PowerPoint Presentation</vt:lpstr>
      <vt:lpstr>PowerPoint Presentation</vt:lpstr>
      <vt:lpstr>PowerPoint Presentation</vt:lpstr>
      <vt:lpstr>Crossref</vt:lpstr>
      <vt:lpstr>Stats from Crossref</vt:lpstr>
      <vt:lpstr>Reports from Crossref</vt:lpstr>
      <vt:lpstr>PowerPoint Presentation</vt:lpstr>
      <vt:lpstr>PowerPoint Presentation</vt:lpstr>
      <vt:lpstr>Canonical metadata</vt:lpstr>
      <vt:lpstr>PowerPoint Presentation</vt:lpstr>
      <vt:lpstr>Peer-review (OJS)</vt:lpstr>
      <vt:lpstr>PowerPoint Presentation</vt:lpstr>
      <vt:lpstr>iThenticate</vt:lpstr>
      <vt:lpstr>PowerPoint Presentation</vt:lpstr>
      <vt:lpstr>Altmetrics</vt:lpstr>
      <vt:lpstr>Tools to measure Altmetrics</vt:lpstr>
      <vt:lpstr>Install Altmetric bookmarklet to browser: https://www.altmetric.com/solutions/free-tools/bookmarklet/ </vt:lpstr>
      <vt:lpstr>Google Analytics</vt:lpstr>
      <vt:lpstr>PowerPoint Presentation</vt:lpstr>
      <vt:lpstr>Google Search Console</vt:lpstr>
      <vt:lpstr>PowerPoint Presentation</vt:lpstr>
      <vt:lpstr>PowerPoint Presentation</vt:lpstr>
      <vt:lpstr>Dimensions</vt:lpstr>
      <vt:lpstr>PowerPoint Presentation</vt:lpstr>
      <vt:lpstr>Data hygiene</vt:lpstr>
      <vt:lpstr>Why data hygiene matters for scholarly journals in an open infrastructure environment</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EIFL Webinar on Journal Statistics</dc:title>
  <dc:creator>Ina Smith</dc:creator>
  <cp:lastModifiedBy>Jean Fairbairn</cp:lastModifiedBy>
  <cp:revision>1</cp:revision>
  <dcterms:created xsi:type="dcterms:W3CDTF">2025-09-15T19:02:45Z</dcterms:created>
  <dcterms:modified xsi:type="dcterms:W3CDTF">2025-12-02T12:04:38Z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0x01010034DADCA2444D794E84405E4D676D29D6</vt:lpwstr>
  </property>
</Properties>
</file>