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2" r:id="rId2"/>
    <p:sldMasterId id="2147483761" r:id="rId3"/>
    <p:sldMasterId id="2147483780" r:id="rId4"/>
    <p:sldMasterId id="2147483790" r:id="rId5"/>
    <p:sldMasterId id="2147483809" r:id="rId6"/>
    <p:sldMasterId id="2147483844" r:id="rId7"/>
    <p:sldMasterId id="2147483856" r:id="rId8"/>
    <p:sldMasterId id="2147483868" r:id="rId9"/>
    <p:sldMasterId id="2147483880" r:id="rId10"/>
    <p:sldMasterId id="2147483892" r:id="rId11"/>
    <p:sldMasterId id="2147483904" r:id="rId12"/>
  </p:sldMasterIdLst>
  <p:notesMasterIdLst>
    <p:notesMasterId r:id="rId95"/>
  </p:notesMasterIdLst>
  <p:handoutMasterIdLst>
    <p:handoutMasterId r:id="rId96"/>
  </p:handoutMasterIdLst>
  <p:sldIdLst>
    <p:sldId id="537" r:id="rId13"/>
    <p:sldId id="1131" r:id="rId14"/>
    <p:sldId id="1132" r:id="rId15"/>
    <p:sldId id="1133" r:id="rId16"/>
    <p:sldId id="1134" r:id="rId17"/>
    <p:sldId id="1135" r:id="rId18"/>
    <p:sldId id="1136" r:id="rId19"/>
    <p:sldId id="1137" r:id="rId20"/>
    <p:sldId id="1138" r:id="rId21"/>
    <p:sldId id="1079" r:id="rId22"/>
    <p:sldId id="1080" r:id="rId23"/>
    <p:sldId id="1081" r:id="rId24"/>
    <p:sldId id="1082" r:id="rId25"/>
    <p:sldId id="1083" r:id="rId26"/>
    <p:sldId id="1084" r:id="rId27"/>
    <p:sldId id="1120" r:id="rId28"/>
    <p:sldId id="1085" r:id="rId29"/>
    <p:sldId id="1086" r:id="rId30"/>
    <p:sldId id="1104" r:id="rId31"/>
    <p:sldId id="1122" r:id="rId32"/>
    <p:sldId id="1121" r:id="rId33"/>
    <p:sldId id="1087" r:id="rId34"/>
    <p:sldId id="1105" r:id="rId35"/>
    <p:sldId id="1106" r:id="rId36"/>
    <p:sldId id="1123" r:id="rId37"/>
    <p:sldId id="1124" r:id="rId38"/>
    <p:sldId id="1088" r:id="rId39"/>
    <p:sldId id="1107" r:id="rId40"/>
    <p:sldId id="1108" r:id="rId41"/>
    <p:sldId id="1125" r:id="rId42"/>
    <p:sldId id="1126" r:id="rId43"/>
    <p:sldId id="1089" r:id="rId44"/>
    <p:sldId id="1109" r:id="rId45"/>
    <p:sldId id="1110" r:id="rId46"/>
    <p:sldId id="1127" r:id="rId47"/>
    <p:sldId id="1128" r:id="rId48"/>
    <p:sldId id="1090" r:id="rId49"/>
    <p:sldId id="1091" r:id="rId50"/>
    <p:sldId id="1092" r:id="rId51"/>
    <p:sldId id="1093" r:id="rId52"/>
    <p:sldId id="1094" r:id="rId53"/>
    <p:sldId id="1095" r:id="rId54"/>
    <p:sldId id="1096" r:id="rId55"/>
    <p:sldId id="1097" r:id="rId56"/>
    <p:sldId id="1098" r:id="rId57"/>
    <p:sldId id="1099" r:id="rId58"/>
    <p:sldId id="1100" r:id="rId59"/>
    <p:sldId id="1111" r:id="rId60"/>
    <p:sldId id="1114" r:id="rId61"/>
    <p:sldId id="1115" r:id="rId62"/>
    <p:sldId id="1116" r:id="rId63"/>
    <p:sldId id="1117" r:id="rId64"/>
    <p:sldId id="1118" r:id="rId65"/>
    <p:sldId id="1119" r:id="rId66"/>
    <p:sldId id="1149" r:id="rId67"/>
    <p:sldId id="1150" r:id="rId68"/>
    <p:sldId id="1151" r:id="rId69"/>
    <p:sldId id="1152" r:id="rId70"/>
    <p:sldId id="1153" r:id="rId71"/>
    <p:sldId id="1154" r:id="rId72"/>
    <p:sldId id="1155" r:id="rId73"/>
    <p:sldId id="1156" r:id="rId74"/>
    <p:sldId id="1157" r:id="rId75"/>
    <p:sldId id="1158" r:id="rId76"/>
    <p:sldId id="1140" r:id="rId77"/>
    <p:sldId id="1159" r:id="rId78"/>
    <p:sldId id="1160" r:id="rId79"/>
    <p:sldId id="1161" r:id="rId80"/>
    <p:sldId id="1162" r:id="rId81"/>
    <p:sldId id="1163" r:id="rId82"/>
    <p:sldId id="1139" r:id="rId83"/>
    <p:sldId id="1141" r:id="rId84"/>
    <p:sldId id="1142" r:id="rId85"/>
    <p:sldId id="1143" r:id="rId86"/>
    <p:sldId id="1144" r:id="rId87"/>
    <p:sldId id="1146" r:id="rId88"/>
    <p:sldId id="1147" r:id="rId89"/>
    <p:sldId id="1148" r:id="rId90"/>
    <p:sldId id="1165" r:id="rId91"/>
    <p:sldId id="1166" r:id="rId92"/>
    <p:sldId id="1164" r:id="rId93"/>
    <p:sldId id="538"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1" autoAdjust="0"/>
    <p:restoredTop sz="94660"/>
  </p:normalViewPr>
  <p:slideViewPr>
    <p:cSldViewPr snapToGrid="0">
      <p:cViewPr varScale="1">
        <p:scale>
          <a:sx n="120" d="100"/>
          <a:sy n="120" d="100"/>
        </p:scale>
        <p:origin x="-4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slide" Target="slides/slide78.xml"/><Relationship Id="rId91" Type="http://schemas.openxmlformats.org/officeDocument/2006/relationships/slide" Target="slides/slide79.xml"/><Relationship Id="rId92" Type="http://schemas.openxmlformats.org/officeDocument/2006/relationships/slide" Target="slides/slide80.xml"/><Relationship Id="rId93" Type="http://schemas.openxmlformats.org/officeDocument/2006/relationships/slide" Target="slides/slide81.xml"/><Relationship Id="rId94" Type="http://schemas.openxmlformats.org/officeDocument/2006/relationships/slide" Target="slides/slide82.xml"/><Relationship Id="rId95" Type="http://schemas.openxmlformats.org/officeDocument/2006/relationships/notesMaster" Target="notesMasters/notesMaster1.xml"/><Relationship Id="rId96" Type="http://schemas.openxmlformats.org/officeDocument/2006/relationships/handoutMaster" Target="handoutMasters/handout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100" Type="http://schemas.openxmlformats.org/officeDocument/2006/relationships/theme" Target="theme/theme1.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slide" Target="slides/slide75.xml"/><Relationship Id="rId88" Type="http://schemas.openxmlformats.org/officeDocument/2006/relationships/slide" Target="slides/slide76.xml"/><Relationship Id="rId89"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wrap="none" lIns="90000" tIns="45000" rIns="90000" bIns="4500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FFFFFF"/>
              </a:solidFill>
              <a:latin typeface="Liberation Serif" pitchFamily="18"/>
              <a:ea typeface="DejaVu Sans" pitchFamily="2"/>
              <a:cs typeface="DejaVu Sans"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compatLnSpc="1">
            <a:noAutofit/>
          </a:bodyPr>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D769F39F-B0BB-4037-8D6E-CA1CC871B01A}" type="slidenum">
              <a:t>‹#›</a:t>
            </a:fld>
            <a:endParaRPr lang="en-US" sz="1400" b="0" i="0" u="none" strike="noStrike" baseline="0">
              <a:ln>
                <a:noFill/>
              </a:ln>
              <a:solidFill>
                <a:srgbClr val="FFFFFF"/>
              </a:solidFill>
              <a:latin typeface="Liberation Serif" pitchFamily="18"/>
              <a:ea typeface="DejaVu Sans" pitchFamily="2"/>
              <a:cs typeface="DejaVu Sans" pitchFamily="2"/>
            </a:endParaRPr>
          </a:p>
        </p:txBody>
      </p:sp>
    </p:spTree>
    <p:extLst>
      <p:ext uri="{BB962C8B-B14F-4D97-AF65-F5344CB8AC3E}">
        <p14:creationId xmlns:p14="http://schemas.microsoft.com/office/powerpoint/2010/main" val="2622672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3" name="Freeform 2"/>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4" name="Freeform 3"/>
          <p:cNvSpPr/>
          <p:nvPr/>
        </p:nvSpPr>
        <p:spPr>
          <a:xfrm>
            <a:off x="0" y="0"/>
            <a:ext cx="6858000" cy="914400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5" name="Freeform 4"/>
          <p:cNvSpPr/>
          <p:nvPr/>
        </p:nvSpPr>
        <p:spPr>
          <a:xfrm>
            <a:off x="0" y="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6" name="Date Placeholder 5"/>
          <p:cNvSpPr txBox="1">
            <a:spLocks noGrp="1"/>
          </p:cNvSpPr>
          <p:nvPr>
            <p:ph type="dt" idx="1"/>
          </p:nvPr>
        </p:nvSpPr>
        <p:spPr>
          <a:xfrm>
            <a:off x="3884759" y="-360"/>
            <a:ext cx="2968559" cy="454320"/>
          </a:xfrm>
          <a:prstGeom prst="rect">
            <a:avLst/>
          </a:prstGeom>
          <a:noFill/>
          <a:ln>
            <a:noFill/>
          </a:ln>
        </p:spPr>
        <p:txBody>
          <a:bodyPr vert="horz" wrap="square" lIns="90000" tIns="46800" rIns="90000" bIns="46800" anchor="t"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Calibri" pitchFamily="34"/>
                <a:ea typeface="MS PGothic" pitchFamily="34"/>
                <a:cs typeface="MS PGothic" pitchFamily="34"/>
              </a:defRPr>
            </a:lvl1pPr>
          </a:lstStyle>
          <a:p>
            <a:pPr lvl="0"/>
            <a:r>
              <a:rPr lang="en-US"/>
              <a:t>10/10/11</a:t>
            </a:r>
          </a:p>
        </p:txBody>
      </p:sp>
      <p:sp>
        <p:nvSpPr>
          <p:cNvPr id="7" name="Slide Image Placeholder 6"/>
          <p:cNvSpPr>
            <a:spLocks noGrp="1" noRot="1" noChangeAspect="1"/>
          </p:cNvSpPr>
          <p:nvPr>
            <p:ph type="sldImg" idx="2"/>
          </p:nvPr>
        </p:nvSpPr>
        <p:spPr>
          <a:xfrm>
            <a:off x="1142640" y="685799"/>
            <a:ext cx="4568760" cy="3426120"/>
          </a:xfrm>
          <a:prstGeom prst="rect">
            <a:avLst/>
          </a:prstGeom>
          <a:noFill/>
          <a:ln>
            <a:noFill/>
            <a:prstDash val="solid"/>
          </a:ln>
        </p:spPr>
      </p:sp>
      <p:sp>
        <p:nvSpPr>
          <p:cNvPr id="8" name="Notes Placeholder 7"/>
          <p:cNvSpPr txBox="1">
            <a:spLocks noGrp="1"/>
          </p:cNvSpPr>
          <p:nvPr>
            <p:ph type="body" sz="quarter" idx="3"/>
          </p:nvPr>
        </p:nvSpPr>
        <p:spPr>
          <a:xfrm>
            <a:off x="685440" y="4343040"/>
            <a:ext cx="5483159" cy="4111920"/>
          </a:xfrm>
          <a:prstGeom prst="rect">
            <a:avLst/>
          </a:prstGeom>
          <a:noFill/>
          <a:ln>
            <a:noFill/>
          </a:ln>
        </p:spPr>
        <p:txBody>
          <a:bodyPr vert="horz" lIns="0" tIns="0" rIns="0" bIns="0" compatLnSpc="1"/>
          <a:lstStyle/>
          <a:p>
            <a:endParaRPr lang="en-US"/>
          </a:p>
        </p:txBody>
      </p:sp>
      <p:sp>
        <p:nvSpPr>
          <p:cNvPr id="9" name="Freeform 8"/>
          <p:cNvSpPr/>
          <p:nvPr/>
        </p:nvSpPr>
        <p:spPr>
          <a:xfrm>
            <a:off x="0" y="868536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en-US" sz="1800" b="0" i="0" u="none" strike="noStrike" baseline="0">
              <a:ln>
                <a:noFill/>
              </a:ln>
              <a:solidFill>
                <a:srgbClr val="FFFFFF"/>
              </a:solidFill>
              <a:latin typeface="Liberation Serif" pitchFamily="18"/>
              <a:ea typeface="DejaVu Sans" pitchFamily="2"/>
              <a:cs typeface="DejaVu Sans" pitchFamily="2"/>
            </a:endParaRPr>
          </a:p>
        </p:txBody>
      </p:sp>
      <p:sp>
        <p:nvSpPr>
          <p:cNvPr id="10" name="Slide Number Placeholder 9"/>
          <p:cNvSpPr txBox="1">
            <a:spLocks noGrp="1"/>
          </p:cNvSpPr>
          <p:nvPr>
            <p:ph type="sldNum" sz="quarter" idx="5"/>
          </p:nvPr>
        </p:nvSpPr>
        <p:spPr>
          <a:xfrm>
            <a:off x="3884759" y="8684640"/>
            <a:ext cx="2968559" cy="454320"/>
          </a:xfrm>
          <a:prstGeom prst="rect">
            <a:avLst/>
          </a:prstGeom>
          <a:noFill/>
          <a:ln>
            <a:noFill/>
          </a:ln>
        </p:spPr>
        <p:txBody>
          <a:bodyPr vert="horz" wrap="square" lIns="90000" tIns="46800" rIns="90000" bIns="46800" anchor="b" anchorCtr="0" compatLnSpc="1">
            <a:noAutofit/>
          </a:bodyPr>
          <a:lstStyle>
            <a:lvl1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solidFill>
                  <a:srgbClr val="000000"/>
                </a:solidFill>
                <a:latin typeface="Calibri" pitchFamily="34"/>
                <a:ea typeface="MS PGothic" pitchFamily="34"/>
                <a:cs typeface="MS PGothic" pitchFamily="34"/>
              </a:defRPr>
            </a:lvl1pPr>
          </a:lstStyle>
          <a:p>
            <a:pPr lvl="0"/>
            <a:fld id="{325E6636-46EE-465A-AFF6-F7F0F3E94AC6}" type="slidenum">
              <a:t>‹#›</a:t>
            </a:fld>
            <a:endParaRPr lang="en-US"/>
          </a:p>
        </p:txBody>
      </p:sp>
    </p:spTree>
    <p:extLst>
      <p:ext uri="{BB962C8B-B14F-4D97-AF65-F5344CB8AC3E}">
        <p14:creationId xmlns:p14="http://schemas.microsoft.com/office/powerpoint/2010/main" val="1672275609"/>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1309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equals symbol means “no derivatives.” It’s saying “if you share your version, your version must equal mine.” A user can make small changes and re-share, for example, creating a physical copy of a digital copy, or fixing a typo. A user can also take a work licensed with the No-Derivatives condition and use it as a piece of a collection of works, as long as the licensed work itself is unaltered. </a:t>
            </a:r>
            <a:endParaRPr/>
          </a:p>
        </p:txBody>
      </p:sp>
    </p:spTree>
    <p:extLst>
      <p:ext uri="{BB962C8B-B14F-4D97-AF65-F5344CB8AC3E}">
        <p14:creationId xmlns:p14="http://schemas.microsoft.com/office/powerpoint/2010/main" val="269829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last possible condition is the ShareAlike condition. This is the condition that says, “If you want to share something you built using my work with others, you have to share it with the same license or a compatible license.” This shows that the user wants the work to stay openly licensed in some way. </a:t>
            </a:r>
            <a:endParaRPr/>
          </a:p>
        </p:txBody>
      </p:sp>
    </p:spTree>
    <p:extLst>
      <p:ext uri="{BB962C8B-B14F-4D97-AF65-F5344CB8AC3E}">
        <p14:creationId xmlns:p14="http://schemas.microsoft.com/office/powerpoint/2010/main" val="4245880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There are six different ways to combine these four symbols to make creative commons licenses. You can see they all have the creative commons symbol in the left corner, followed by a series of other symbols, each representing the conditions we just talked about. </a:t>
            </a:r>
            <a:endParaRPr/>
          </a:p>
        </p:txBody>
      </p:sp>
    </p:spTree>
    <p:extLst>
      <p:ext uri="{BB962C8B-B14F-4D97-AF65-F5344CB8AC3E}">
        <p14:creationId xmlns:p14="http://schemas.microsoft.com/office/powerpoint/2010/main" val="69135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is a CC-By License, it has just one condition: Attribution</a:t>
            </a:r>
            <a:endParaRPr/>
          </a:p>
        </p:txBody>
      </p:sp>
    </p:spTree>
    <p:extLst>
      <p:ext uri="{BB962C8B-B14F-4D97-AF65-F5344CB8AC3E}">
        <p14:creationId xmlns:p14="http://schemas.microsoft.com/office/powerpoint/2010/main" val="969643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is CC-BY-SA. It has two conditions: Attribution - You must Credit me - and ShareAlike - If you share, you must use the same or a compatible license. </a:t>
            </a:r>
            <a:endParaRPr/>
          </a:p>
        </p:txBody>
      </p:sp>
    </p:spTree>
    <p:extLst>
      <p:ext uri="{BB962C8B-B14F-4D97-AF65-F5344CB8AC3E}">
        <p14:creationId xmlns:p14="http://schemas.microsoft.com/office/powerpoint/2010/main" val="4287610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is CC-BY-NC, which again has the attribution condition, as well as the non-commercial condition - use this, but only for non-commercial purposes</a:t>
            </a:r>
            <a:endParaRPr/>
          </a:p>
        </p:txBody>
      </p:sp>
    </p:spTree>
    <p:extLst>
      <p:ext uri="{BB962C8B-B14F-4D97-AF65-F5344CB8AC3E}">
        <p14:creationId xmlns:p14="http://schemas.microsoft.com/office/powerpoint/2010/main" val="192851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And this is our last license with only two conditions: CC-BY-ND. This license still requires attribution, but it says that if you share, your version must equal the original. </a:t>
            </a:r>
            <a:endParaRPr/>
          </a:p>
        </p:txBody>
      </p:sp>
    </p:spTree>
    <p:extLst>
      <p:ext uri="{BB962C8B-B14F-4D97-AF65-F5344CB8AC3E}">
        <p14:creationId xmlns:p14="http://schemas.microsoft.com/office/powerpoint/2010/main" val="146658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There are two licenses that have three conditions: CC-BY-NC-SA and CC-BY- NC-ND. They both have the attribution condition “You must credit me” and the noncommercial condition “You can use this, but only for noncommercial purposes.” CC-BY-NC-SA also has the share-alike condition, “you must share any adaptations of this work with the same or a compatible license” whereas the bottom license, CC-BY-NC-ND has the no derivatives condition “your work must equal mine.”</a:t>
            </a:r>
            <a:endParaRPr/>
          </a:p>
          <a:p>
            <a:pPr marL="0" lvl="0" indent="0">
              <a:spcBef>
                <a:spcPts val="0"/>
              </a:spcBef>
              <a:spcAft>
                <a:spcPts val="0"/>
              </a:spcAft>
              <a:buNone/>
            </a:pPr>
            <a:endParaRPr/>
          </a:p>
          <a:p>
            <a:pPr marL="0" lvl="0" indent="0" rtl="0">
              <a:spcBef>
                <a:spcPts val="0"/>
              </a:spcBef>
              <a:spcAft>
                <a:spcPts val="0"/>
              </a:spcAft>
              <a:buNone/>
            </a:pPr>
            <a:r>
              <a:rPr lang="en"/>
              <a:t>You’ll note here that there are no licenses with all four conditions because ShareAlike and No Derivatives are incompatible. No derivatives means no one can share adaptations of the work, whereas the sharealike condition only applies when a user is sharing an adaptation of a work/</a:t>
            </a:r>
            <a:endParaRPr/>
          </a:p>
        </p:txBody>
      </p:sp>
    </p:spTree>
    <p:extLst>
      <p:ext uri="{BB962C8B-B14F-4D97-AF65-F5344CB8AC3E}">
        <p14:creationId xmlns:p14="http://schemas.microsoft.com/office/powerpoint/2010/main" val="1662555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06744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 now that we know how to figure out what kind of a license you’re looking at, it’s important to know how these licenses work.</a:t>
            </a:r>
            <a:endParaRPr/>
          </a:p>
          <a:p>
            <a:pPr marL="0" lvl="0" indent="0">
              <a:spcBef>
                <a:spcPts val="0"/>
              </a:spcBef>
              <a:spcAft>
                <a:spcPts val="0"/>
              </a:spcAft>
              <a:buNone/>
            </a:pPr>
            <a:endParaRPr/>
          </a:p>
          <a:p>
            <a:pPr marL="0" lvl="0" indent="0" rtl="0">
              <a:spcBef>
                <a:spcPts val="0"/>
              </a:spcBef>
              <a:spcAft>
                <a:spcPts val="0"/>
              </a:spcAft>
              <a:buNone/>
            </a:pPr>
            <a:r>
              <a:rPr lang="en"/>
              <a:t>Creative commons licenses are all kind of like a layer cake, and those symbols are the frosting. Inside, there are three different layers of Creative Commons cake that make this license enforcible and trustworthy </a:t>
            </a:r>
            <a:endParaRPr/>
          </a:p>
        </p:txBody>
      </p:sp>
    </p:spTree>
    <p:extLst>
      <p:ext uri="{BB962C8B-B14F-4D97-AF65-F5344CB8AC3E}">
        <p14:creationId xmlns:p14="http://schemas.microsoft.com/office/powerpoint/2010/main" val="179410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many folks recognize this symbol? </a:t>
            </a:r>
            <a:endParaRPr/>
          </a:p>
          <a:p>
            <a:pPr marL="0" lvl="0" indent="0">
              <a:spcBef>
                <a:spcPts val="0"/>
              </a:spcBef>
              <a:spcAft>
                <a:spcPts val="0"/>
              </a:spcAft>
              <a:buNone/>
            </a:pPr>
            <a:endParaRPr/>
          </a:p>
          <a:p>
            <a:pPr marL="0" lvl="0" indent="0" rtl="0">
              <a:spcBef>
                <a:spcPts val="0"/>
              </a:spcBef>
              <a:spcAft>
                <a:spcPts val="0"/>
              </a:spcAft>
              <a:buNone/>
            </a:pPr>
            <a:r>
              <a:rPr lang="en"/>
              <a:t>This is the copyright symbol. It indicates that a work has the protection of copyright law</a:t>
            </a:r>
            <a:endParaRPr/>
          </a:p>
        </p:txBody>
      </p:sp>
    </p:spTree>
    <p:extLst>
      <p:ext uri="{BB962C8B-B14F-4D97-AF65-F5344CB8AC3E}">
        <p14:creationId xmlns:p14="http://schemas.microsoft.com/office/powerpoint/2010/main" val="744839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first layer is the human-readable layer. This is a plain language summary of each of all of the terms of the license. These are not legally enforceable, but they make it easy for folks to get a sound summary of the terms of the license</a:t>
            </a:r>
            <a:endParaRPr/>
          </a:p>
        </p:txBody>
      </p:sp>
    </p:spTree>
    <p:extLst>
      <p:ext uri="{BB962C8B-B14F-4D97-AF65-F5344CB8AC3E}">
        <p14:creationId xmlns:p14="http://schemas.microsoft.com/office/powerpoint/2010/main" val="2516503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second layer is just for lawyers. This is where the legally-enforceable terms and conditions are. This legal code is sound and designed to work within copyright law internationally. This is where the meat of the license is, and this is what makes it trustworthy. </a:t>
            </a:r>
            <a:endParaRPr/>
          </a:p>
        </p:txBody>
      </p:sp>
    </p:spTree>
    <p:extLst>
      <p:ext uri="{BB962C8B-B14F-4D97-AF65-F5344CB8AC3E}">
        <p14:creationId xmlns:p14="http://schemas.microsoft.com/office/powerpoint/2010/main" val="2952814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final layer is a machine-readable layer. Since CC licenses are often shared using the web, this provides metadata that describes the conditions of the license so that users can search for openly-licensed works. </a:t>
            </a:r>
            <a:endParaRPr/>
          </a:p>
        </p:txBody>
      </p:sp>
    </p:spTree>
    <p:extLst>
      <p:ext uri="{BB962C8B-B14F-4D97-AF65-F5344CB8AC3E}">
        <p14:creationId xmlns:p14="http://schemas.microsoft.com/office/powerpoint/2010/main" val="2169454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Sometimes it comes with this tagline “All rights reserved.” That means that the author is holding onto all of the protections of their copyright. But what if they want to share a litte? How can they </a:t>
            </a:r>
            <a:endParaRPr/>
          </a:p>
        </p:txBody>
      </p:sp>
    </p:spTree>
    <p:extLst>
      <p:ext uri="{BB962C8B-B14F-4D97-AF65-F5344CB8AC3E}">
        <p14:creationId xmlns:p14="http://schemas.microsoft.com/office/powerpoint/2010/main" val="140440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Has anyone seen this symbol? </a:t>
            </a:r>
            <a:endParaRPr/>
          </a:p>
          <a:p>
            <a:pPr marL="0" lvl="0" indent="0">
              <a:spcBef>
                <a:spcPts val="0"/>
              </a:spcBef>
              <a:spcAft>
                <a:spcPts val="0"/>
              </a:spcAft>
              <a:buNone/>
            </a:pPr>
            <a:endParaRPr/>
          </a:p>
          <a:p>
            <a:pPr marL="0" lvl="0" indent="0" rtl="0">
              <a:spcBef>
                <a:spcPts val="0"/>
              </a:spcBef>
              <a:spcAft>
                <a:spcPts val="0"/>
              </a:spcAft>
              <a:buNone/>
            </a:pPr>
            <a:r>
              <a:rPr lang="en"/>
              <a:t>This is the Creative Commons symbol. It’s an indicator that the creator of the work has chosen to grant a license to you to use the work in some ways. These licenses still work within the boundaries of copyright, but provide an easy way to share work with others. </a:t>
            </a:r>
            <a:endParaRPr/>
          </a:p>
        </p:txBody>
      </p:sp>
    </p:spTree>
    <p:extLst>
      <p:ext uri="{BB962C8B-B14F-4D97-AF65-F5344CB8AC3E}">
        <p14:creationId xmlns:p14="http://schemas.microsoft.com/office/powerpoint/2010/main" val="40205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 other words, if copyright is “all rights reserved,” creative commons is “some rights reserved” </a:t>
            </a:r>
            <a:endParaRPr/>
          </a:p>
        </p:txBody>
      </p:sp>
    </p:spTree>
    <p:extLst>
      <p:ext uri="{BB962C8B-B14F-4D97-AF65-F5344CB8AC3E}">
        <p14:creationId xmlns:p14="http://schemas.microsoft.com/office/powerpoint/2010/main" val="2547808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Creative Commons licenses come in many different flavours. They allow the creator to choose a license that suits their needs, allowing the creator to retain the rights they want, while still licensing the rights they want. </a:t>
            </a:r>
            <a:endParaRPr/>
          </a:p>
        </p:txBody>
      </p:sp>
    </p:spTree>
    <p:extLst>
      <p:ext uri="{BB962C8B-B14F-4D97-AF65-F5344CB8AC3E}">
        <p14:creationId xmlns:p14="http://schemas.microsoft.com/office/powerpoint/2010/main" val="4006747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Since, unlike ice cream, you can’t taste the different flavours of CC licenses, Creative Commons has four handy symbols that you need to know in order to identify what kind of license a work has. Each symbol indicates the a different condition for re-use. </a:t>
            </a:r>
            <a:endParaRPr/>
          </a:p>
        </p:txBody>
      </p:sp>
    </p:spTree>
    <p:extLst>
      <p:ext uri="{BB962C8B-B14F-4D97-AF65-F5344CB8AC3E}">
        <p14:creationId xmlns:p14="http://schemas.microsoft.com/office/powerpoint/2010/main" val="125763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First, the little person or “BY” “By” indicates attribution. That is, if you want to use this work, you need to credit the original author. This symbol is saying “You can use this in any way you want, but you have to say it’s ‘by’ me!” All CC licenses have the “By” condition.</a:t>
            </a:r>
            <a:endParaRPr/>
          </a:p>
        </p:txBody>
      </p:sp>
    </p:spTree>
    <p:extLst>
      <p:ext uri="{BB962C8B-B14F-4D97-AF65-F5344CB8AC3E}">
        <p14:creationId xmlns:p14="http://schemas.microsoft.com/office/powerpoint/2010/main" val="56547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This is NC or Non-commercial. This symbol indicates that the work can only be used for a non-commercial purpose. That means that only the creator can make money using the work. </a:t>
            </a:r>
            <a:endParaRPr/>
          </a:p>
          <a:p>
            <a:pPr marL="0" lvl="0" indent="0">
              <a:spcBef>
                <a:spcPts val="0"/>
              </a:spcBef>
              <a:spcAft>
                <a:spcPts val="0"/>
              </a:spcAft>
              <a:buNone/>
            </a:pPr>
            <a:endParaRPr/>
          </a:p>
          <a:p>
            <a:pPr marL="0" lvl="0" indent="0">
              <a:spcBef>
                <a:spcPts val="0"/>
              </a:spcBef>
              <a:spcAft>
                <a:spcPts val="0"/>
              </a:spcAft>
              <a:buNone/>
            </a:pPr>
            <a:r>
              <a:rPr lang="en"/>
              <a:t>Keep in mind that this restriction is about the use, not the user. For example, a big for-profit corporation can use a Creative Commons Licensed work with the non-commercial condition in training materials for their employees, but not to sell their products. </a:t>
            </a:r>
            <a:endParaRPr/>
          </a:p>
          <a:p>
            <a:pPr marL="0" lvl="0" indent="0">
              <a:spcBef>
                <a:spcPts val="0"/>
              </a:spcBef>
              <a:spcAft>
                <a:spcPts val="0"/>
              </a:spcAft>
              <a:buNone/>
            </a:pPr>
            <a:endParaRPr/>
          </a:p>
          <a:p>
            <a:pPr marL="0" lvl="0" indent="0" rtl="0">
              <a:spcBef>
                <a:spcPts val="0"/>
              </a:spcBef>
              <a:spcAft>
                <a:spcPts val="0"/>
              </a:spcAft>
              <a:buNone/>
            </a:pPr>
            <a:endParaRPr/>
          </a:p>
        </p:txBody>
      </p:sp>
    </p:spTree>
    <p:extLst>
      <p:ext uri="{BB962C8B-B14F-4D97-AF65-F5344CB8AC3E}">
        <p14:creationId xmlns:p14="http://schemas.microsoft.com/office/powerpoint/2010/main" val="307905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595959"/>
                </a:solidFill>
                <a:latin typeface="Open Sans"/>
                <a:cs typeface="Open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accent3"/>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67602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3416320"/>
          </a:xfrm>
          <a:prstGeom prst="rect">
            <a:avLst/>
          </a:prstGeom>
          <a:noFill/>
        </p:spPr>
        <p:txBody>
          <a:bodyPr wrap="square" rtlCol="0">
            <a:spAutoFit/>
          </a:bodyPr>
          <a:lstStyle/>
          <a:p>
            <a:pPr algn="ctr" defTabSz="457200">
              <a:defRPr/>
            </a:pPr>
            <a:r>
              <a:rPr lang="en-US" sz="5400" dirty="0" smtClean="0">
                <a:solidFill>
                  <a:srgbClr val="FFFFFF"/>
                </a:solidFill>
                <a:latin typeface="Open Sans"/>
                <a:cs typeface="Open Sans"/>
              </a:rPr>
              <a:t>“Quote here. Quote here. Quote here. Quote here. Quote here. Quote here.” </a:t>
            </a:r>
            <a:endParaRPr lang="en-US" dirty="0">
              <a:solidFill>
                <a:srgbClr val="FFFFFF"/>
              </a:solidFill>
            </a:endParaRPr>
          </a:p>
        </p:txBody>
      </p:sp>
      <p:sp>
        <p:nvSpPr>
          <p:cNvPr id="10" name="TextBox 9"/>
          <p:cNvSpPr txBox="1"/>
          <p:nvPr userDrawn="1"/>
        </p:nvSpPr>
        <p:spPr>
          <a:xfrm>
            <a:off x="3810000" y="4801541"/>
            <a:ext cx="4651375" cy="461665"/>
          </a:xfrm>
          <a:prstGeom prst="rect">
            <a:avLst/>
          </a:prstGeom>
          <a:noFill/>
        </p:spPr>
        <p:txBody>
          <a:bodyPr wrap="square" rtlCol="0">
            <a:spAutoFit/>
          </a:bodyPr>
          <a:lstStyle/>
          <a:p>
            <a:pPr defTabSz="457200"/>
            <a:r>
              <a:rPr lang="en-US" sz="2400" b="1" dirty="0" smtClean="0">
                <a:solidFill>
                  <a:srgbClr val="FFFFFF"/>
                </a:solidFill>
                <a:latin typeface="Open Sans"/>
                <a:cs typeface="Open Sans"/>
              </a:rPr>
              <a:t>- AUTHOR NAME HERE</a:t>
            </a:r>
            <a:endParaRPr lang="en-US" sz="2400" b="1" dirty="0">
              <a:solidFill>
                <a:srgbClr val="FFFFFF"/>
              </a:solidFill>
              <a:latin typeface="Open Sans"/>
              <a:cs typeface="Open Sans"/>
            </a:endParaRPr>
          </a:p>
        </p:txBody>
      </p:sp>
    </p:spTree>
    <p:extLst>
      <p:ext uri="{BB962C8B-B14F-4D97-AF65-F5344CB8AC3E}">
        <p14:creationId xmlns:p14="http://schemas.microsoft.com/office/powerpoint/2010/main" val="15143374"/>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193325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2298274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1695489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930301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309149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426282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uk-UA"/>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5088935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66943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uk-UA"/>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25040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00586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6" y="5422265"/>
            <a:ext cx="5083400" cy="1435735"/>
          </a:xfrm>
          <a:prstGeom prst="rect">
            <a:avLst/>
          </a:prstGeom>
        </p:spPr>
      </p:pic>
    </p:spTree>
    <p:extLst>
      <p:ext uri="{BB962C8B-B14F-4D97-AF65-F5344CB8AC3E}">
        <p14:creationId xmlns:p14="http://schemas.microsoft.com/office/powerpoint/2010/main" val="3235146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9217810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4314178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6613931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6492560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402815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732543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1100647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uk-UA"/>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836269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4077316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uk-UA"/>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69266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169322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2734145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779844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4111703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475142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951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87560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392775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4799848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uk-UA"/>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601272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16251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9063155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uk-UA"/>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944845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91787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009202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589563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430732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839906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707327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5130299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181710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uk-UA"/>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25702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2427466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2028219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uk-UA"/>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5954539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139438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029154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465616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484745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вмісту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22282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658747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5985024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543675" y="365125"/>
            <a:ext cx="1971675"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628650" y="365125"/>
            <a:ext cx="5800725"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86152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1648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79446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36948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630542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39703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312683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1092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363699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73455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539787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59200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818714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8641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353935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3416320"/>
          </a:xfrm>
          <a:prstGeom prst="rect">
            <a:avLst/>
          </a:prstGeom>
          <a:noFill/>
        </p:spPr>
        <p:txBody>
          <a:bodyPr wrap="square" rtlCol="0">
            <a:spAutoFit/>
          </a:bodyPr>
          <a:lstStyle/>
          <a:p>
            <a:pPr algn="ctr" defTabSz="457200">
              <a:defRPr/>
            </a:pPr>
            <a:r>
              <a:rPr lang="en-US" sz="5400" dirty="0" smtClean="0">
                <a:solidFill>
                  <a:srgbClr val="FFFFFF"/>
                </a:solidFill>
                <a:latin typeface="Open Sans"/>
                <a:cs typeface="Open Sans"/>
              </a:rPr>
              <a:t>“Quote here. Quote here. Quote here. Quote here. Quote here. Quote here.” </a:t>
            </a:r>
            <a:endParaRPr lang="en-US" dirty="0">
              <a:solidFill>
                <a:srgbClr val="FFFFFF"/>
              </a:solidFill>
            </a:endParaRPr>
          </a:p>
        </p:txBody>
      </p:sp>
      <p:sp>
        <p:nvSpPr>
          <p:cNvPr id="10" name="TextBox 9"/>
          <p:cNvSpPr txBox="1"/>
          <p:nvPr userDrawn="1"/>
        </p:nvSpPr>
        <p:spPr>
          <a:xfrm>
            <a:off x="3810000" y="4801541"/>
            <a:ext cx="4651375" cy="461665"/>
          </a:xfrm>
          <a:prstGeom prst="rect">
            <a:avLst/>
          </a:prstGeom>
          <a:noFill/>
        </p:spPr>
        <p:txBody>
          <a:bodyPr wrap="square" rtlCol="0">
            <a:spAutoFit/>
          </a:bodyPr>
          <a:lstStyle/>
          <a:p>
            <a:pPr defTabSz="457200"/>
            <a:r>
              <a:rPr lang="en-US" sz="2400" b="1" dirty="0" smtClean="0">
                <a:solidFill>
                  <a:srgbClr val="FFFFFF"/>
                </a:solidFill>
                <a:latin typeface="Open Sans"/>
                <a:cs typeface="Open Sans"/>
              </a:rPr>
              <a:t>- AUTHOR NAME HERE</a:t>
            </a:r>
            <a:endParaRPr lang="en-US" sz="2400" b="1" dirty="0">
              <a:solidFill>
                <a:srgbClr val="FFFFFF"/>
              </a:solidFill>
              <a:latin typeface="Open Sans"/>
              <a:cs typeface="Open Sans"/>
            </a:endParaRPr>
          </a:p>
        </p:txBody>
      </p:sp>
    </p:spTree>
    <p:extLst>
      <p:ext uri="{BB962C8B-B14F-4D97-AF65-F5344CB8AC3E}">
        <p14:creationId xmlns:p14="http://schemas.microsoft.com/office/powerpoint/2010/main" val="1376399847"/>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6" y="5422265"/>
            <a:ext cx="5083400" cy="1435735"/>
          </a:xfrm>
          <a:prstGeom prst="rect">
            <a:avLst/>
          </a:prstGeom>
        </p:spPr>
      </p:pic>
    </p:spTree>
    <p:extLst>
      <p:ext uri="{BB962C8B-B14F-4D97-AF65-F5344CB8AC3E}">
        <p14:creationId xmlns:p14="http://schemas.microsoft.com/office/powerpoint/2010/main" val="144118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47781" y="332657"/>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932449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14939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945894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03860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584335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61203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4263663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176989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6782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347715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66857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400">
                <a:solidFill>
                  <a:srgbClr val="59595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63656" y="316782"/>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879845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04757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217580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8065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752950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660343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83293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595959"/>
                </a:solidFill>
                <a:latin typeface="Open Sans"/>
                <a:cs typeface="Open San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chemeClr val="accent3"/>
                </a:solidFill>
                <a:latin typeface="Open Sans"/>
                <a:cs typeface="Open San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269758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106237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7"/>
            <a:ext cx="7772400" cy="1996573"/>
          </a:xfrm>
          <a:prstGeom prst="rect">
            <a:avLst/>
          </a:prstGeom>
        </p:spPr>
        <p:txBody>
          <a:bodyPr anchor="t">
            <a:noAutofit/>
          </a:bodyPr>
          <a:lstStyle>
            <a:lvl1pPr algn="l">
              <a:defRPr sz="315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3"/>
            <a:ext cx="7772400" cy="895685"/>
          </a:xfrm>
          <a:prstGeom prst="rect">
            <a:avLst/>
          </a:prstGeom>
        </p:spPr>
        <p:txBody>
          <a:bodyPr anchor="b">
            <a:normAutofit/>
          </a:bodyPr>
          <a:lstStyle>
            <a:lvl1pPr marL="0" indent="0">
              <a:buNone/>
              <a:defRPr sz="1650">
                <a:solidFill>
                  <a:schemeClr val="accent3"/>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47782" y="332659"/>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280699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972051"/>
            <a:ext cx="7464425" cy="1143000"/>
          </a:xfrm>
          <a:prstGeom prst="rect">
            <a:avLst/>
          </a:prstGeom>
        </p:spPr>
        <p:txBody>
          <a:bodyPr>
            <a:normAutofit/>
          </a:bodyPr>
          <a:lstStyle>
            <a:lvl1pPr>
              <a:defRPr sz="3150"/>
            </a:lvl1pPr>
          </a:lstStyle>
          <a:p>
            <a:r>
              <a:rPr lang="en-US" dirty="0" smtClean="0"/>
              <a:t>Click to edit Master</a:t>
            </a:r>
            <a:endParaRPr lang="en-US" dirty="0"/>
          </a:p>
        </p:txBody>
      </p:sp>
      <p:sp>
        <p:nvSpPr>
          <p:cNvPr id="3" name="Content Placeholder 2"/>
          <p:cNvSpPr>
            <a:spLocks noGrp="1"/>
          </p:cNvSpPr>
          <p:nvPr>
            <p:ph sz="half" idx="1"/>
          </p:nvPr>
        </p:nvSpPr>
        <p:spPr>
          <a:xfrm>
            <a:off x="457201" y="2097755"/>
            <a:ext cx="3717925" cy="2823496"/>
          </a:xfrm>
          <a:prstGeom prst="rect">
            <a:avLst/>
          </a:prstGeo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6" y="2097756"/>
            <a:ext cx="3746500" cy="2823497"/>
          </a:xfrm>
          <a:prstGeom prst="rect">
            <a:avLst/>
          </a:prstGeom>
        </p:spPr>
        <p:txBody>
          <a:bodyPr/>
          <a:lstStyle>
            <a:lvl1pPr>
              <a:defRPr sz="1650">
                <a:solidFill>
                  <a:srgbClr val="595959"/>
                </a:solidFill>
              </a:defRPr>
            </a:lvl1pPr>
            <a:lvl2pPr>
              <a:defRPr sz="1500">
                <a:solidFill>
                  <a:srgbClr val="595959"/>
                </a:solidFill>
              </a:defRPr>
            </a:lvl2pPr>
            <a:lvl3pPr>
              <a:defRPr sz="1350">
                <a:solidFill>
                  <a:srgbClr val="595959"/>
                </a:solidFill>
              </a:defRPr>
            </a:lvl3pPr>
            <a:lvl4pPr>
              <a:defRPr sz="1200">
                <a:solidFill>
                  <a:srgbClr val="595959"/>
                </a:solidFill>
              </a:defRPr>
            </a:lvl4pPr>
            <a:lvl5pPr>
              <a:defRPr sz="1050">
                <a:solidFill>
                  <a:srgbClr val="595959"/>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7" name="Content Placeholder 2"/>
          <p:cNvSpPr>
            <a:spLocks noGrp="1"/>
          </p:cNvSpPr>
          <p:nvPr>
            <p:ph idx="14" hasCustomPrompt="1"/>
          </p:nvPr>
        </p:nvSpPr>
        <p:spPr>
          <a:xfrm>
            <a:off x="3463657" y="316784"/>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14137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29328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15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1443511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453509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35681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69613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885915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1143001"/>
            <a:ext cx="7239000" cy="1962076"/>
          </a:xfrm>
          <a:prstGeom prst="rect">
            <a:avLst/>
          </a:prstGeom>
          <a:noFill/>
        </p:spPr>
        <p:txBody>
          <a:bodyPr wrap="square" rtlCol="0">
            <a:spAutoFit/>
          </a:bodyPr>
          <a:lstStyle/>
          <a:p>
            <a:pPr algn="ctr" defTabSz="342900">
              <a:defRPr/>
            </a:pPr>
            <a:r>
              <a:rPr lang="en-US" sz="4050" dirty="0" smtClean="0">
                <a:solidFill>
                  <a:srgbClr val="FFFFFF"/>
                </a:solidFill>
                <a:latin typeface="Open Sans"/>
                <a:cs typeface="Open Sans"/>
              </a:rPr>
              <a:t>“Quote here. Quote here. Quote here. Quote here. Quote here. Quote here.” </a:t>
            </a:r>
            <a:endParaRPr lang="en-US" sz="1350" dirty="0">
              <a:solidFill>
                <a:srgbClr val="FFFFFF"/>
              </a:solidFill>
            </a:endParaRPr>
          </a:p>
        </p:txBody>
      </p:sp>
      <p:sp>
        <p:nvSpPr>
          <p:cNvPr id="10" name="TextBox 9"/>
          <p:cNvSpPr txBox="1"/>
          <p:nvPr userDrawn="1"/>
        </p:nvSpPr>
        <p:spPr>
          <a:xfrm>
            <a:off x="3810001" y="4801542"/>
            <a:ext cx="4651375" cy="369332"/>
          </a:xfrm>
          <a:prstGeom prst="rect">
            <a:avLst/>
          </a:prstGeom>
          <a:noFill/>
        </p:spPr>
        <p:txBody>
          <a:bodyPr wrap="square" rtlCol="0">
            <a:spAutoFit/>
          </a:bodyPr>
          <a:lstStyle/>
          <a:p>
            <a:pPr defTabSz="342900"/>
            <a:r>
              <a:rPr lang="en-US" sz="1800" b="1" dirty="0" smtClean="0">
                <a:solidFill>
                  <a:srgbClr val="FFFFFF"/>
                </a:solidFill>
                <a:latin typeface="Open Sans"/>
                <a:cs typeface="Open Sans"/>
              </a:rPr>
              <a:t>- AUTHOR NAME HERE</a:t>
            </a:r>
            <a:endParaRPr lang="en-US" sz="1800" b="1" dirty="0">
              <a:solidFill>
                <a:srgbClr val="FFFFFF"/>
              </a:solidFill>
              <a:latin typeface="Open Sans"/>
              <a:cs typeface="Open Sans"/>
            </a:endParaRPr>
          </a:p>
        </p:txBody>
      </p:sp>
    </p:spTree>
    <p:extLst>
      <p:ext uri="{BB962C8B-B14F-4D97-AF65-F5344CB8AC3E}">
        <p14:creationId xmlns:p14="http://schemas.microsoft.com/office/powerpoint/2010/main" val="2897003457"/>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7" y="5422267"/>
            <a:ext cx="5083400" cy="1435735"/>
          </a:xfrm>
          <a:prstGeom prst="rect">
            <a:avLst/>
          </a:prstGeom>
        </p:spPr>
      </p:pic>
    </p:spTree>
    <p:extLst>
      <p:ext uri="{BB962C8B-B14F-4D97-AF65-F5344CB8AC3E}">
        <p14:creationId xmlns:p14="http://schemas.microsoft.com/office/powerpoint/2010/main" val="31142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802409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11097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44857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777366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93662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932753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CA"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28643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2966175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46775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defTabSz="3429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296750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54305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359951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774119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205533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826347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1" y="1041995"/>
            <a:ext cx="3008313" cy="404988"/>
          </a:xfrm>
          <a:prstGeom prst="rect">
            <a:avLst/>
          </a:prstGeom>
        </p:spPr>
        <p:txBody>
          <a:bodyPr anchor="b"/>
          <a:lstStyle>
            <a:lvl1pPr algn="l">
              <a:defRPr sz="15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1" y="1041997"/>
            <a:ext cx="4537075"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1" y="1531653"/>
            <a:ext cx="3008313"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1" y="316784"/>
            <a:ext cx="3495675"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2" y="344186"/>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096707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5622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1" y="2400387"/>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1" y="331941"/>
            <a:ext cx="3495675"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41"/>
            <a:ext cx="2238375"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159989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07/09/20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23722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07/09/20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536935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07/09/20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611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86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4963"/>
            <a:ext cx="4038600" cy="3976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637AF-00E8-4E8E-80FD-A4D872D66332}" type="datetime1">
              <a:rPr lang="en-US" smtClean="0"/>
              <a:pPr/>
              <a:t>07/09/20</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87257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637AF-00E8-4E8E-80FD-A4D872D66332}" type="datetime1">
              <a:rPr lang="en-US" smtClean="0"/>
              <a:pPr/>
              <a:t>07/09/20</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297178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637AF-00E8-4E8E-80FD-A4D872D66332}" type="datetime1">
              <a:rPr lang="en-US" smtClean="0"/>
              <a:pPr/>
              <a:t>07/09/20</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364908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07/09/20</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283953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a:prstGeom prst="rect">
            <a:avLst/>
          </a:prstGeo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416031" y="344184"/>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4124255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07/09/20</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81833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07/09/20</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32753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07/09/20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141239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7400" cy="5308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6019800" cy="530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637AF-00E8-4E8E-80FD-A4D872D66332}" type="datetime1">
              <a:rPr lang="en-US" smtClean="0"/>
              <a:pPr/>
              <a:t>07/09/20</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67566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87006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39423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231944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33926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26437164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32575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600" y="2400385"/>
            <a:ext cx="7740650"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31939"/>
            <a:ext cx="3495675"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3349625" y="331939"/>
            <a:ext cx="2238375"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6362534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7998141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4719718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4070169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4306108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19132796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uk-UA" smtClean="0"/>
              <a:t>Зразок заголовка</a:t>
            </a:r>
            <a:endParaRPr lang="uk-UA"/>
          </a:p>
        </p:txBody>
      </p:sp>
      <p:sp>
        <p:nvSpPr>
          <p:cNvPr id="3" name="Пі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599759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9051597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uk-UA" smtClean="0"/>
              <a:t>Зразок заголовка</a:t>
            </a:r>
            <a:endParaRPr lang="uk-UA"/>
          </a:p>
        </p:txBody>
      </p:sp>
      <p:sp>
        <p:nvSpPr>
          <p:cNvPr id="3" name="Місце для тексту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1067990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6286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29150" y="1825625"/>
            <a:ext cx="38862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0440595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4" name="Місце для вмісту 3"/>
          <p:cNvSpPr>
            <a:spLocks noGrp="1"/>
          </p:cNvSpPr>
          <p:nvPr>
            <p:ph sz="half" idx="2"/>
          </p:nvPr>
        </p:nvSpPr>
        <p:spPr>
          <a:xfrm>
            <a:off x="629842" y="2505075"/>
            <a:ext cx="3868340"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smtClean="0"/>
              <a:t>Зразок тексту</a:t>
            </a:r>
          </a:p>
        </p:txBody>
      </p:sp>
      <p:sp>
        <p:nvSpPr>
          <p:cNvPr id="6" name="Місце для вмісту 5"/>
          <p:cNvSpPr>
            <a:spLocks noGrp="1"/>
          </p:cNvSpPr>
          <p:nvPr>
            <p:ph sz="quarter" idx="4"/>
          </p:nvPr>
        </p:nvSpPr>
        <p:spPr>
          <a:xfrm>
            <a:off x="4629150" y="2505075"/>
            <a:ext cx="3887391"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7807924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emf"/><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0.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1.xml"/><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2.xml"/><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20" Type="http://schemas.openxmlformats.org/officeDocument/2006/relationships/image" Target="../media/image5.png"/><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Relationship Id="rId16" Type="http://schemas.openxmlformats.org/officeDocument/2006/relationships/slideLayout" Target="../slideLayouts/slideLayout25.xml"/><Relationship Id="rId17" Type="http://schemas.openxmlformats.org/officeDocument/2006/relationships/slideLayout" Target="../slideLayouts/slideLayout26.xml"/><Relationship Id="rId18" Type="http://schemas.openxmlformats.org/officeDocument/2006/relationships/slideLayout" Target="../slideLayouts/slideLayout27.xml"/><Relationship Id="rId19"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20" Type="http://schemas.openxmlformats.org/officeDocument/2006/relationships/image" Target="../media/image5.png"/><Relationship Id="rId10" Type="http://schemas.openxmlformats.org/officeDocument/2006/relationships/slideLayout" Target="../slideLayouts/slideLayout37.xml"/><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slideLayout" Target="../slideLayouts/slideLayout43.xml"/><Relationship Id="rId17" Type="http://schemas.openxmlformats.org/officeDocument/2006/relationships/slideLayout" Target="../slideLayouts/slideLayout44.xml"/><Relationship Id="rId18" Type="http://schemas.openxmlformats.org/officeDocument/2006/relationships/slideLayout" Target="../slideLayouts/slideLayout45.xml"/><Relationship Id="rId19"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1.emf"/><Relationship Id="rId12" Type="http://schemas.openxmlformats.org/officeDocument/2006/relationships/image" Target="../media/image7.png"/><Relationship Id="rId13" Type="http://schemas.openxmlformats.org/officeDocument/2006/relationships/image" Target="../media/image3.png"/><Relationship Id="rId14" Type="http://schemas.openxmlformats.org/officeDocument/2006/relationships/image" Target="../media/image8.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20" Type="http://schemas.openxmlformats.org/officeDocument/2006/relationships/image" Target="../media/image5.png"/><Relationship Id="rId10" Type="http://schemas.openxmlformats.org/officeDocument/2006/relationships/slideLayout" Target="../slideLayouts/slideLayout64.xml"/><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slideLayout" Target="../slideLayouts/slideLayout71.xml"/><Relationship Id="rId18" Type="http://schemas.openxmlformats.org/officeDocument/2006/relationships/slideLayout" Target="../slideLayouts/slideLayout72.xml"/><Relationship Id="rId19"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6.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7.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8.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9.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pPr defTabSz="457200"/>
            <a:endParaRPr lang="en-US" dirty="0">
              <a:solidFill>
                <a:srgbClr val="000000"/>
              </a:solidFill>
            </a:endParaRPr>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1"/>
          <a:stretch>
            <a:fillRect/>
          </a:stretch>
        </p:blipFill>
        <p:spPr>
          <a:xfrm>
            <a:off x="6274508" y="0"/>
            <a:ext cx="2869492"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368" y="6000750"/>
            <a:ext cx="2529334"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29762"/>
            <a:ext cx="9159875"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952" y="5676595"/>
            <a:ext cx="3365554" cy="950554"/>
          </a:xfrm>
          <a:prstGeom prst="rect">
            <a:avLst/>
          </a:prstGeom>
        </p:spPr>
      </p:pic>
    </p:spTree>
    <p:extLst>
      <p:ext uri="{BB962C8B-B14F-4D97-AF65-F5344CB8AC3E}">
        <p14:creationId xmlns:p14="http://schemas.microsoft.com/office/powerpoint/2010/main" val="33027742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timing>
    <p:tnLst>
      <p:par>
        <p:cTn xmlns:p14="http://schemas.microsoft.com/office/powerpoint/2010/main" id="1" dur="indefinite" restart="never" nodeType="tmRoot"/>
      </p:par>
    </p:tnLst>
  </p:timing>
  <p:hf sldNum="0" hdr="0" dt="0"/>
  <p:txStyles>
    <p:titleStyle>
      <a:lvl1pPr algn="l" defTabSz="457200" rtl="0" eaLnBrk="1" latinLnBrk="0" hangingPunct="1">
        <a:spcBef>
          <a:spcPct val="0"/>
        </a:spcBef>
        <a:buNone/>
        <a:defRPr sz="5000" kern="1200">
          <a:solidFill>
            <a:schemeClr val="accent3"/>
          </a:solidFill>
          <a:latin typeface="Open Sans"/>
          <a:ea typeface="+mj-ea"/>
          <a:cs typeface="Open Sans"/>
        </a:defRPr>
      </a:lvl1pPr>
    </p:titleStyle>
    <p:bodyStyle>
      <a:lvl1pPr marL="342900" indent="-342900" algn="l" defTabSz="457200" rtl="0" eaLnBrk="1" latinLnBrk="0" hangingPunct="1">
        <a:spcBef>
          <a:spcPct val="20000"/>
        </a:spcBef>
        <a:buFont typeface="Arial"/>
        <a:buChar char="•"/>
        <a:defRPr sz="2200" kern="1200">
          <a:solidFill>
            <a:schemeClr val="accent3"/>
          </a:solidFill>
          <a:latin typeface="Open Sans"/>
          <a:ea typeface="+mn-ea"/>
          <a:cs typeface="Open Sans"/>
        </a:defRPr>
      </a:lvl1pPr>
      <a:lvl2pPr marL="742950" indent="-285750" algn="l" defTabSz="457200" rtl="0" eaLnBrk="1" latinLnBrk="0" hangingPunct="1">
        <a:spcBef>
          <a:spcPct val="20000"/>
        </a:spcBef>
        <a:buFont typeface="Arial"/>
        <a:buChar char="–"/>
        <a:defRPr sz="2000" kern="1200">
          <a:solidFill>
            <a:schemeClr val="accent3"/>
          </a:solidFill>
          <a:latin typeface="Open Sans"/>
          <a:ea typeface="+mn-ea"/>
          <a:cs typeface="Open Sans"/>
        </a:defRPr>
      </a:lvl2pPr>
      <a:lvl3pPr marL="1143000" indent="-228600" algn="l" defTabSz="457200" rtl="0" eaLnBrk="1" latinLnBrk="0" hangingPunct="1">
        <a:spcBef>
          <a:spcPct val="20000"/>
        </a:spcBef>
        <a:buFont typeface="Arial"/>
        <a:buChar char="•"/>
        <a:defRPr sz="1800" kern="1200">
          <a:solidFill>
            <a:schemeClr val="accent3"/>
          </a:solidFill>
          <a:latin typeface="Open Sans"/>
          <a:ea typeface="+mn-ea"/>
          <a:cs typeface="Open Sans"/>
        </a:defRPr>
      </a:lvl3pPr>
      <a:lvl4pPr marL="1600200" indent="-228600" algn="l" defTabSz="457200" rtl="0" eaLnBrk="1" latinLnBrk="0" hangingPunct="1">
        <a:spcBef>
          <a:spcPct val="20000"/>
        </a:spcBef>
        <a:buFont typeface="Arial"/>
        <a:buChar char="–"/>
        <a:defRPr sz="1600" kern="1200">
          <a:solidFill>
            <a:schemeClr val="accent3"/>
          </a:solidFill>
          <a:latin typeface="Open Sans"/>
          <a:ea typeface="+mn-ea"/>
          <a:cs typeface="Open Sans"/>
        </a:defRPr>
      </a:lvl4pPr>
      <a:lvl5pPr marL="2057400" indent="-228600" algn="l" defTabSz="457200" rtl="0" eaLnBrk="1" latinLnBrk="0" hangingPunct="1">
        <a:spcBef>
          <a:spcPct val="20000"/>
        </a:spcBef>
        <a:buFont typeface="Arial"/>
        <a:buChar char="»"/>
        <a:defRPr sz="1400" kern="1200">
          <a:solidFill>
            <a:schemeClr val="accent3"/>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74733644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25767149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16840727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2671724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timing>
    <p:tnLst>
      <p:par>
        <p:cTn xmlns:p14="http://schemas.microsoft.com/office/powerpoint/2010/mai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11553881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Lst>
  <p:timing>
    <p:tnLst>
      <p:par>
        <p:cTn xmlns:p14="http://schemas.microsoft.com/office/powerpoint/2010/mai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9" y="5307263"/>
            <a:ext cx="184731" cy="300082"/>
          </a:xfrm>
          <a:prstGeom prst="rect">
            <a:avLst/>
          </a:prstGeom>
          <a:noFill/>
        </p:spPr>
        <p:txBody>
          <a:bodyPr wrap="none" rtlCol="0">
            <a:spAutoFit/>
          </a:bodyPr>
          <a:lstStyle/>
          <a:p>
            <a:pPr defTabSz="342900"/>
            <a:endParaRPr lang="en-US" sz="1350" dirty="0">
              <a:solidFill>
                <a:srgbClr val="000000"/>
              </a:solidFill>
            </a:endParaRPr>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1"/>
          <a:stretch>
            <a:fillRect/>
          </a:stretch>
        </p:blipFill>
        <p:spPr>
          <a:xfrm>
            <a:off x="6274509" y="2"/>
            <a:ext cx="2869492" cy="2379579"/>
          </a:xfrm>
          <a:prstGeom prst="rect">
            <a:avLst/>
          </a:prstGeom>
        </p:spPr>
      </p:pic>
      <p:pic>
        <p:nvPicPr>
          <p:cNvPr id="2" name="Picture 1" descr="EIFL_LOGO_BG_WHITE.psd"/>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369" y="6000752"/>
            <a:ext cx="2529334" cy="714375"/>
          </a:xfrm>
          <a:prstGeom prst="rect">
            <a:avLst/>
          </a:prstGeom>
        </p:spPr>
      </p:pic>
      <p:pic>
        <p:nvPicPr>
          <p:cNvPr id="5" name="Picture 4" descr="Untitled6.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4429762"/>
            <a:ext cx="9159875" cy="2471398"/>
          </a:xfrm>
          <a:prstGeom prst="rect">
            <a:avLst/>
          </a:prstGeom>
        </p:spPr>
      </p:pic>
      <p:pic>
        <p:nvPicPr>
          <p:cNvPr id="6" name="Picture 5" descr="EIFL_LOGO_BG_WHITE.ps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952" y="5676595"/>
            <a:ext cx="3365554" cy="950554"/>
          </a:xfrm>
          <a:prstGeom prst="rect">
            <a:avLst/>
          </a:prstGeom>
        </p:spPr>
      </p:pic>
    </p:spTree>
    <p:extLst>
      <p:ext uri="{BB962C8B-B14F-4D97-AF65-F5344CB8AC3E}">
        <p14:creationId xmlns:p14="http://schemas.microsoft.com/office/powerpoint/2010/main" val="273658433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timing>
    <p:tnLst>
      <p:par>
        <p:cTn xmlns:p14="http://schemas.microsoft.com/office/powerpoint/2010/main" id="1" dur="indefinite" restart="never" nodeType="tmRoot"/>
      </p:par>
    </p:tnLst>
  </p:timing>
  <p:hf sldNum="0" hdr="0" dt="0"/>
  <p:txStyles>
    <p:titleStyle>
      <a:lvl1pPr algn="l" defTabSz="342900" rtl="0" eaLnBrk="1" latinLnBrk="0" hangingPunct="1">
        <a:spcBef>
          <a:spcPct val="0"/>
        </a:spcBef>
        <a:buNone/>
        <a:defRPr sz="3750" kern="1200">
          <a:solidFill>
            <a:schemeClr val="accent3"/>
          </a:solidFill>
          <a:latin typeface="Open Sans"/>
          <a:ea typeface="+mj-ea"/>
          <a:cs typeface="Open Sans"/>
        </a:defRPr>
      </a:lvl1pPr>
    </p:titleStyle>
    <p:bodyStyle>
      <a:lvl1pPr marL="257175" indent="-257175" algn="l" defTabSz="342900" rtl="0" eaLnBrk="1" latinLnBrk="0" hangingPunct="1">
        <a:spcBef>
          <a:spcPct val="20000"/>
        </a:spcBef>
        <a:buFont typeface="Arial"/>
        <a:buChar char="•"/>
        <a:defRPr sz="1650" kern="1200">
          <a:solidFill>
            <a:schemeClr val="accent3"/>
          </a:solidFill>
          <a:latin typeface="Open Sans"/>
          <a:ea typeface="+mn-ea"/>
          <a:cs typeface="Open Sans"/>
        </a:defRPr>
      </a:lvl1pPr>
      <a:lvl2pPr marL="557213" indent="-214313" algn="l" defTabSz="342900" rtl="0" eaLnBrk="1" latinLnBrk="0" hangingPunct="1">
        <a:spcBef>
          <a:spcPct val="20000"/>
        </a:spcBef>
        <a:buFont typeface="Arial"/>
        <a:buChar char="–"/>
        <a:defRPr sz="1500" kern="1200">
          <a:solidFill>
            <a:schemeClr val="accent3"/>
          </a:solidFill>
          <a:latin typeface="Open Sans"/>
          <a:ea typeface="+mn-ea"/>
          <a:cs typeface="Open Sans"/>
        </a:defRPr>
      </a:lvl2pPr>
      <a:lvl3pPr marL="857250" indent="-171450" algn="l" defTabSz="342900" rtl="0" eaLnBrk="1" latinLnBrk="0" hangingPunct="1">
        <a:spcBef>
          <a:spcPct val="20000"/>
        </a:spcBef>
        <a:buFont typeface="Arial"/>
        <a:buChar char="•"/>
        <a:defRPr sz="1350" kern="1200">
          <a:solidFill>
            <a:schemeClr val="accent3"/>
          </a:solidFill>
          <a:latin typeface="Open Sans"/>
          <a:ea typeface="+mn-ea"/>
          <a:cs typeface="Open Sans"/>
        </a:defRPr>
      </a:lvl3pPr>
      <a:lvl4pPr marL="1200150" indent="-171450" algn="l" defTabSz="342900" rtl="0" eaLnBrk="1" latinLnBrk="0" hangingPunct="1">
        <a:spcBef>
          <a:spcPct val="20000"/>
        </a:spcBef>
        <a:buFont typeface="Arial"/>
        <a:buChar char="–"/>
        <a:defRPr sz="1200" kern="1200">
          <a:solidFill>
            <a:schemeClr val="accent3"/>
          </a:solidFill>
          <a:latin typeface="Open Sans"/>
          <a:ea typeface="+mn-ea"/>
          <a:cs typeface="Open Sans"/>
        </a:defRPr>
      </a:lvl4pPr>
      <a:lvl5pPr marL="1543050" indent="-171450" algn="l" defTabSz="342900" rtl="0" eaLnBrk="1" latinLnBrk="0" hangingPunct="1">
        <a:spcBef>
          <a:spcPct val="20000"/>
        </a:spcBef>
        <a:buFont typeface="Arial"/>
        <a:buChar char="»"/>
        <a:defRPr sz="1050" kern="1200">
          <a:solidFill>
            <a:schemeClr val="accent3"/>
          </a:solidFill>
          <a:latin typeface="Open Sans"/>
          <a:ea typeface="+mn-ea"/>
          <a:cs typeface="Open 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7090352"/>
          </a:xfrm>
          <a:prstGeom prst="rect">
            <a:avLst/>
          </a:prstGeom>
        </p:spPr>
      </p:pic>
    </p:spTree>
    <p:extLst>
      <p:ext uri="{BB962C8B-B14F-4D97-AF65-F5344CB8AC3E}">
        <p14:creationId xmlns:p14="http://schemas.microsoft.com/office/powerpoint/2010/main" val="38553734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Lst>
  <p:timing>
    <p:tnLst>
      <p:par>
        <p:cTn xmlns:p14="http://schemas.microsoft.com/office/powerpoint/2010/main" id="1" dur="indefinite" restart="never" nodeType="tmRoot"/>
      </p:par>
    </p:tnLst>
  </p:timing>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457200" y="6356520"/>
            <a:ext cx="2133360" cy="36467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AD9637AF-00E8-4E8E-80FD-A4D872D66332}" type="datetime1">
              <a:rPr lang="en-US"/>
              <a:pPr/>
              <a:t>07/09/20</a:t>
            </a:fld>
            <a:endParaRPr/>
          </a:p>
        </p:txBody>
      </p:sp>
      <p:sp>
        <p:nvSpPr>
          <p:cNvPr id="3" name="Footer Placeholder 2"/>
          <p:cNvSpPr txBox="1">
            <a:spLocks noGrp="1"/>
          </p:cNvSpPr>
          <p:nvPr>
            <p:ph type="ftr" sz="quarter" idx="3"/>
          </p:nvPr>
        </p:nvSpPr>
        <p:spPr>
          <a:xfrm>
            <a:off x="3124079" y="6356520"/>
            <a:ext cx="2895120" cy="364679"/>
          </a:xfrm>
          <a:prstGeom prst="rect">
            <a:avLst/>
          </a:prstGeom>
          <a:noFill/>
          <a:ln>
            <a:noFill/>
          </a:ln>
        </p:spPr>
        <p:txBody>
          <a:bodyPr wrap="square" lIns="91440" tIns="45720" rIns="91440" bIns="45720" anchor="ctr" anchorCtr="0">
            <a:noAutofit/>
          </a:bodyPr>
          <a:lstStyle>
            <a:lvl1pPr lvl="0" rtl="0" hangingPunct="0">
              <a:buNone/>
              <a:tabLst/>
              <a:defRPr lang="en-US" sz="2400" kern="1200">
                <a:latin typeface="Liberation Serif" pitchFamily="18"/>
                <a:ea typeface="DejaVu Sans" pitchFamily="2"/>
                <a:cs typeface="DejaVu Sans" pitchFamily="2"/>
              </a:defRPr>
            </a:lvl1pPr>
          </a:lstStyle>
          <a:p>
            <a:endParaRPr>
              <a:solidFill>
                <a:prstClr val="black"/>
              </a:solidFill>
            </a:endParaRPr>
          </a:p>
        </p:txBody>
      </p:sp>
      <p:sp>
        <p:nvSpPr>
          <p:cNvPr id="4" name="Slide Number Placeholder 3"/>
          <p:cNvSpPr txBox="1">
            <a:spLocks noGrp="1"/>
          </p:cNvSpPr>
          <p:nvPr>
            <p:ph type="sldNum" sz="quarter" idx="4"/>
          </p:nvPr>
        </p:nvSpPr>
        <p:spPr>
          <a:xfrm>
            <a:off x="6553080" y="6356520"/>
            <a:ext cx="2133360" cy="36467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200" b="0" i="0" u="none" strike="noStrike" kern="1200" cap="none" spc="0">
                <a:solidFill>
                  <a:srgbClr val="8B8B8B"/>
                </a:solidFill>
                <a:latin typeface="Calibri"/>
                <a:ea typeface="DejaVu Sans" pitchFamily="2"/>
                <a:cs typeface="DejaVu Sans" pitchFamily="2"/>
              </a:defRPr>
            </a:lvl1pPr>
          </a:lstStyle>
          <a:p>
            <a:fld id="{731B422D-1A51-4381-8674-25EA4EE7E223}" type="slidenum">
              <a:rPr/>
              <a:pPr/>
              <a:t>‹#›</a:t>
            </a:fld>
            <a:endParaRPr/>
          </a:p>
        </p:txBody>
      </p:sp>
      <p:sp>
        <p:nvSpPr>
          <p:cNvPr id="5" name="Title Placeholder 4"/>
          <p:cNvSpPr txBox="1">
            <a:spLocks noGrp="1"/>
          </p:cNvSpPr>
          <p:nvPr>
            <p:ph type="title"/>
          </p:nvPr>
        </p:nvSpPr>
        <p:spPr>
          <a:xfrm>
            <a:off x="457200" y="273600"/>
            <a:ext cx="8229240" cy="11448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457200" y="1604520"/>
            <a:ext cx="8229240" cy="3977279"/>
          </a:xfrm>
          <a:prstGeom prst="rect">
            <a:avLst/>
          </a:prstGeom>
          <a:noFill/>
          <a:ln>
            <a:noFill/>
          </a:ln>
        </p:spPr>
        <p:txBody>
          <a:bodyPr vert="horz" lIns="0" tIns="0" rIns="0" bIns="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783506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lnSpc>
          <a:spcPct val="100000"/>
        </a:lnSpc>
        <a:tabLst/>
        <a:defRPr lang="en-US" sz="18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417"/>
        </a:spcAft>
        <a:tabLst/>
        <a:defRPr lang="en-US" sz="3200" b="0" i="0" u="none" strike="noStrike" kern="1200" cap="none" spc="0">
          <a:ln>
            <a:noFill/>
          </a:ln>
          <a:solidFill>
            <a:srgbClr val="000000"/>
          </a:solidFill>
          <a:latin typeface="Calibri"/>
          <a:ea typeface="Microsoft YaHei" pitchFamily="2"/>
          <a:cs typeface="Mang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lang="en" kern="0">
                <a:solidFill>
                  <a:srgbClr val="595959"/>
                </a:solidFill>
                <a:cs typeface="Arial"/>
                <a:sym typeface="Arial"/>
              </a:rPr>
              <a:pPr>
                <a:buClr>
                  <a:srgbClr val="000000"/>
                </a:buClr>
                <a:buFont typeface="Arial"/>
                <a:buNone/>
              </a:pPr>
              <a:t>‹#›</a:t>
            </a:fld>
            <a:endParaRPr kern="0">
              <a:solidFill>
                <a:srgbClr val="595959"/>
              </a:solidFill>
              <a:cs typeface="Arial"/>
              <a:sym typeface="Arial"/>
            </a:endParaRPr>
          </a:p>
        </p:txBody>
      </p:sp>
    </p:spTree>
    <p:extLst>
      <p:ext uri="{BB962C8B-B14F-4D97-AF65-F5344CB8AC3E}">
        <p14:creationId xmlns:p14="http://schemas.microsoft.com/office/powerpoint/2010/main" val="2992349736"/>
      </p:ext>
    </p:extLst>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75148403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85C68D-5456-49D9-A99B-91605B932299}" type="datetimeFigureOut">
              <a:rPr lang="uk-UA" smtClean="0">
                <a:solidFill>
                  <a:prstClr val="black">
                    <a:tint val="75000"/>
                  </a:prstClr>
                </a:solidFill>
              </a:rPr>
              <a:pPr/>
              <a:t>07/09/20</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61577386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xml"/><Relationship Id="rId3" Type="http://schemas.openxmlformats.org/officeDocument/2006/relationships/hyperlink" Target="http://creativecommons.org/licenses/by/4.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1.tmp"/><Relationship Id="rId3" Type="http://schemas.openxmlformats.org/officeDocument/2006/relationships/hyperlink" Target="https://creativecommons.org/choo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9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1.tmp"/><Relationship Id="rId3" Type="http://schemas.openxmlformats.org/officeDocument/2006/relationships/hyperlink" Target="https://creativecommons.org/choos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27.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30.tm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31.tm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4.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5.tm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8.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39.tm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3.tm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4.tm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5.tmp"/></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6.tm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8.tmp"/><Relationship Id="rId3" Type="http://schemas.openxmlformats.org/officeDocument/2006/relationships/hyperlink" Target="https://www.openaire.eu/making-your-repository-open"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9.tm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hyperlink" Target="https://creativecommons.org/licenses/by/4.0/" TargetMode="External"/><Relationship Id="rId3" Type="http://schemas.openxmlformats.org/officeDocument/2006/relationships/hyperlink" Target="https://meral.edu.mm/about"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0.png"/><Relationship Id="rId3" Type="http://schemas.openxmlformats.org/officeDocument/2006/relationships/hyperlink" Target="https://libguides.ucd.ie/ld.php?content_id=3136933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2.tm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4.tmp"/><Relationship Id="rId3" Type="http://schemas.openxmlformats.org/officeDocument/2006/relationships/hyperlink" Target="https://libguides.ucd.ie/RRU/correct-version"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8.tm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9.tm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0.tmp"/><Relationship Id="rId3" Type="http://schemas.openxmlformats.org/officeDocument/2006/relationships/hyperlink" Target="https://v2.sherpa.ac.uk/rome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1.tm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3.tmp"/><Relationship Id="rId3" Type="http://schemas.openxmlformats.org/officeDocument/2006/relationships/hyperlink" Target="https://dissem.in/"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4.tm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5.tm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6.tm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7.png"/><Relationship Id="rId3" Type="http://schemas.openxmlformats.org/officeDocument/2006/relationships/hyperlink" Target="https://library.aua.am/files/2019/09/Agreement-for-Electronic-Publishing-Form.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8.png"/><Relationship Id="rId3" Type="http://schemas.openxmlformats.org/officeDocument/2006/relationships/hyperlink" Target="https://library.aua.am/files/2019/09/Agreement-for-Electronic-Publishing-Form.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9.png"/><Relationship Id="rId3" Type="http://schemas.openxmlformats.org/officeDocument/2006/relationships/hyperlink" Target="https://library.aua.am/files/2019/09/Agreement-for-Electronic-Publishing-Form.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825" y="1909933"/>
            <a:ext cx="8382000" cy="1086098"/>
          </a:xfrm>
        </p:spPr>
        <p:txBody>
          <a:bodyPr/>
          <a:lstStyle/>
          <a:p>
            <a:r>
              <a:rPr lang="en-US" sz="5400" b="1" dirty="0" smtClean="0">
                <a:solidFill>
                  <a:schemeClr val="tx1"/>
                </a:solidFill>
                <a:latin typeface="+mj-lt"/>
              </a:rPr>
              <a:t>Creative Commons Licenses How to license a repository and which article version to submit </a:t>
            </a:r>
            <a:endParaRPr lang="en-US" sz="5400" b="1" dirty="0">
              <a:solidFill>
                <a:schemeClr val="tx1"/>
              </a:solidFill>
              <a:latin typeface="+mj-lt"/>
            </a:endParaRPr>
          </a:p>
        </p:txBody>
      </p:sp>
      <p:sp>
        <p:nvSpPr>
          <p:cNvPr id="4" name="Rectangle 3"/>
          <p:cNvSpPr/>
          <p:nvPr/>
        </p:nvSpPr>
        <p:spPr>
          <a:xfrm>
            <a:off x="6457955" y="5477630"/>
            <a:ext cx="2528577" cy="338554"/>
          </a:xfrm>
          <a:prstGeom prst="rect">
            <a:avLst/>
          </a:prstGeom>
        </p:spPr>
        <p:txBody>
          <a:bodyPr wrap="none">
            <a:spAutoFit/>
          </a:bodyPr>
          <a:lstStyle/>
          <a:p>
            <a:r>
              <a:rPr lang="en-US" sz="1600" dirty="0">
                <a:solidFill>
                  <a:srgbClr val="000000"/>
                </a:solidFill>
                <a:latin typeface="+mj-lt"/>
                <a:ea typeface="Open Sans" panose="020B0606030504020204" pitchFamily="34" charset="0"/>
                <a:cs typeface="Open Sans" panose="020B0606030504020204" pitchFamily="34" charset="0"/>
              </a:rPr>
              <a:t>Attribution 4.0 International</a:t>
            </a:r>
          </a:p>
        </p:txBody>
      </p:sp>
      <p:pic>
        <p:nvPicPr>
          <p:cNvPr id="102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5128668"/>
            <a:ext cx="990600" cy="34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6251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2035725"/>
            <a:ext cx="8520600" cy="2052600"/>
          </a:xfrm>
          <a:prstGeom prst="rect">
            <a:avLst/>
          </a:prstGeom>
        </p:spPr>
        <p:txBody>
          <a:bodyPr spcFirstLastPara="1" wrap="square" lIns="91425" tIns="91425" rIns="91425" bIns="91425" anchor="b" anchorCtr="0">
            <a:noAutofit/>
          </a:bodyPr>
          <a:lstStyle/>
          <a:p>
            <a:r>
              <a:rPr lang="en">
                <a:latin typeface="Calibri"/>
                <a:ea typeface="Calibri"/>
                <a:cs typeface="Calibri"/>
                <a:sym typeface="Calibri"/>
              </a:rPr>
              <a:t>Everything you wanted to know about Creative Commons Licenses</a:t>
            </a:r>
            <a:endParaRPr>
              <a:latin typeface="Calibri"/>
              <a:ea typeface="Calibri"/>
              <a:cs typeface="Calibri"/>
              <a:sym typeface="Calibri"/>
            </a:endParaRPr>
          </a:p>
        </p:txBody>
      </p:sp>
      <p:sp>
        <p:nvSpPr>
          <p:cNvPr id="55" name="Shape 55"/>
          <p:cNvSpPr txBox="1">
            <a:spLocks noGrp="1"/>
          </p:cNvSpPr>
          <p:nvPr>
            <p:ph type="subTitle" idx="1"/>
          </p:nvPr>
        </p:nvSpPr>
        <p:spPr>
          <a:xfrm>
            <a:off x="311700" y="4125275"/>
            <a:ext cx="8520600" cy="792600"/>
          </a:xfrm>
          <a:prstGeom prst="rect">
            <a:avLst/>
          </a:prstGeom>
        </p:spPr>
        <p:txBody>
          <a:bodyPr spcFirstLastPara="1" wrap="square" lIns="91425" tIns="91425" rIns="91425" bIns="91425" anchor="t" anchorCtr="0">
            <a:noAutofit/>
          </a:bodyPr>
          <a:lstStyle/>
          <a:p>
            <a:pPr marL="0" indent="0"/>
            <a:r>
              <a:rPr lang="en">
                <a:latin typeface="Calibri"/>
                <a:ea typeface="Calibri"/>
                <a:cs typeface="Calibri"/>
                <a:sym typeface="Calibri"/>
              </a:rPr>
              <a:t>(But were afraid to ask)</a:t>
            </a:r>
            <a:endParaRPr>
              <a:latin typeface="Calibri"/>
              <a:ea typeface="Calibri"/>
              <a:cs typeface="Calibri"/>
              <a:sym typeface="Calibri"/>
            </a:endParaRPr>
          </a:p>
        </p:txBody>
      </p:sp>
      <p:sp>
        <p:nvSpPr>
          <p:cNvPr id="56" name="Shape 56"/>
          <p:cNvSpPr txBox="1"/>
          <p:nvPr/>
        </p:nvSpPr>
        <p:spPr>
          <a:xfrm>
            <a:off x="52975" y="5018100"/>
            <a:ext cx="3000000" cy="926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endParaRPr sz="2800" kern="0">
              <a:solidFill>
                <a:srgbClr val="595959"/>
              </a:solidFill>
              <a:latin typeface="Calibri"/>
              <a:ea typeface="Calibri"/>
              <a:cs typeface="Calibri"/>
              <a:sym typeface="Calibri"/>
            </a:endParaRPr>
          </a:p>
        </p:txBody>
      </p:sp>
      <p:sp>
        <p:nvSpPr>
          <p:cNvPr id="57" name="Shape 57"/>
          <p:cNvSpPr txBox="1"/>
          <p:nvPr/>
        </p:nvSpPr>
        <p:spPr>
          <a:xfrm>
            <a:off x="52975" y="5377050"/>
            <a:ext cx="8909100" cy="5268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200" kern="0">
                <a:solidFill>
                  <a:srgbClr val="233A44"/>
                </a:solidFill>
                <a:latin typeface="Calibri"/>
                <a:ea typeface="Calibri"/>
                <a:cs typeface="Calibri"/>
                <a:sym typeface="Calibri"/>
              </a:rPr>
              <a:t>“Everything You Wanted to Know about Creative Commons Licenses (But Were Afraid to Ask)” by Lillian Rigling is licensed under  a </a:t>
            </a:r>
            <a:r>
              <a:rPr lang="en" sz="1200" u="sng" kern="0">
                <a:solidFill>
                  <a:srgbClr val="049CCF"/>
                </a:solidFill>
                <a:highlight>
                  <a:srgbClr val="FFFFFF"/>
                </a:highlight>
                <a:latin typeface="Calibri"/>
                <a:ea typeface="Calibri"/>
                <a:cs typeface="Calibri"/>
                <a:sym typeface="Calibri"/>
                <a:hlinkClick r:id="rId3"/>
              </a:rPr>
              <a:t>Creative Commons Attribution 4.0 International License</a:t>
            </a:r>
            <a:r>
              <a:rPr lang="en" sz="1200" kern="0">
                <a:solidFill>
                  <a:srgbClr val="464646"/>
                </a:solidFill>
                <a:highlight>
                  <a:srgbClr val="FFFFFF"/>
                </a:highlight>
                <a:latin typeface="Calibri"/>
                <a:ea typeface="Calibri"/>
                <a:cs typeface="Calibri"/>
                <a:sym typeface="Calibri"/>
              </a:rPr>
              <a:t>.</a:t>
            </a:r>
            <a:endParaRPr sz="1200" kern="0">
              <a:solidFill>
                <a:srgbClr val="233A44"/>
              </a:solidFill>
              <a:latin typeface="Calibri"/>
              <a:ea typeface="Calibri"/>
              <a:cs typeface="Calibri"/>
              <a:sym typeface="Calibri"/>
            </a:endParaRPr>
          </a:p>
        </p:txBody>
      </p:sp>
    </p:spTree>
    <p:extLst>
      <p:ext uri="{BB962C8B-B14F-4D97-AF65-F5344CB8AC3E}">
        <p14:creationId xmlns:p14="http://schemas.microsoft.com/office/powerpoint/2010/main" val="17151505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descr="copyright-symbol.png"/>
          <p:cNvPicPr preferRelativeResize="0"/>
          <p:nvPr/>
        </p:nvPicPr>
        <p:blipFill>
          <a:blip r:embed="rId3">
            <a:alphaModFix/>
          </a:blip>
          <a:stretch>
            <a:fillRect/>
          </a:stretch>
        </p:blipFill>
        <p:spPr>
          <a:xfrm>
            <a:off x="2962126" y="1819126"/>
            <a:ext cx="3219751" cy="3219751"/>
          </a:xfrm>
          <a:prstGeom prst="rect">
            <a:avLst/>
          </a:prstGeom>
          <a:noFill/>
          <a:ln>
            <a:noFill/>
          </a:ln>
        </p:spPr>
      </p:pic>
    </p:spTree>
    <p:extLst>
      <p:ext uri="{BB962C8B-B14F-4D97-AF65-F5344CB8AC3E}">
        <p14:creationId xmlns:p14="http://schemas.microsoft.com/office/powerpoint/2010/main" val="13134133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descr="copyright-symbol.png"/>
          <p:cNvPicPr preferRelativeResize="0"/>
          <p:nvPr/>
        </p:nvPicPr>
        <p:blipFill>
          <a:blip r:embed="rId3">
            <a:alphaModFix/>
          </a:blip>
          <a:stretch>
            <a:fillRect/>
          </a:stretch>
        </p:blipFill>
        <p:spPr>
          <a:xfrm>
            <a:off x="2962126" y="1072676"/>
            <a:ext cx="3219751" cy="3219751"/>
          </a:xfrm>
          <a:prstGeom prst="rect">
            <a:avLst/>
          </a:prstGeom>
          <a:noFill/>
          <a:ln>
            <a:noFill/>
          </a:ln>
        </p:spPr>
      </p:pic>
      <p:sp>
        <p:nvSpPr>
          <p:cNvPr id="68" name="Shape 68"/>
          <p:cNvSpPr txBox="1"/>
          <p:nvPr/>
        </p:nvSpPr>
        <p:spPr>
          <a:xfrm>
            <a:off x="2565900" y="4292425"/>
            <a:ext cx="4128900" cy="1498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4800" b="1" kern="0">
                <a:solidFill>
                  <a:srgbClr val="000000"/>
                </a:solidFill>
                <a:latin typeface="Calibri"/>
                <a:ea typeface="Calibri"/>
                <a:cs typeface="Calibri"/>
                <a:sym typeface="Calibri"/>
              </a:rPr>
              <a:t>All Rights Reserved</a:t>
            </a:r>
            <a:endParaRPr sz="48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954416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descr="Cc.logo.circle.svg.png"/>
          <p:cNvPicPr preferRelativeResize="0"/>
          <p:nvPr/>
        </p:nvPicPr>
        <p:blipFill>
          <a:blip r:embed="rId3">
            <a:alphaModFix/>
          </a:blip>
          <a:stretch>
            <a:fillRect/>
          </a:stretch>
        </p:blipFill>
        <p:spPr>
          <a:xfrm>
            <a:off x="2873525" y="1668238"/>
            <a:ext cx="3521526" cy="3521526"/>
          </a:xfrm>
          <a:prstGeom prst="rect">
            <a:avLst/>
          </a:prstGeom>
          <a:noFill/>
          <a:ln>
            <a:noFill/>
          </a:ln>
        </p:spPr>
      </p:pic>
    </p:spTree>
    <p:extLst>
      <p:ext uri="{BB962C8B-B14F-4D97-AF65-F5344CB8AC3E}">
        <p14:creationId xmlns:p14="http://schemas.microsoft.com/office/powerpoint/2010/main" val="5785412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descr="Cc.logo.circle.svg.png"/>
          <p:cNvPicPr preferRelativeResize="0"/>
          <p:nvPr/>
        </p:nvPicPr>
        <p:blipFill>
          <a:blip r:embed="rId3">
            <a:alphaModFix/>
          </a:blip>
          <a:stretch>
            <a:fillRect/>
          </a:stretch>
        </p:blipFill>
        <p:spPr>
          <a:xfrm>
            <a:off x="2811237" y="1069063"/>
            <a:ext cx="3521526" cy="3521526"/>
          </a:xfrm>
          <a:prstGeom prst="rect">
            <a:avLst/>
          </a:prstGeom>
          <a:noFill/>
          <a:ln>
            <a:noFill/>
          </a:ln>
        </p:spPr>
      </p:pic>
      <p:sp>
        <p:nvSpPr>
          <p:cNvPr id="79" name="Shape 79"/>
          <p:cNvSpPr txBox="1"/>
          <p:nvPr/>
        </p:nvSpPr>
        <p:spPr>
          <a:xfrm>
            <a:off x="2565900" y="4397375"/>
            <a:ext cx="4128900" cy="14985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4800" b="1" kern="0">
                <a:solidFill>
                  <a:srgbClr val="FF0000"/>
                </a:solidFill>
                <a:latin typeface="Calibri"/>
                <a:ea typeface="Calibri"/>
                <a:cs typeface="Calibri"/>
                <a:sym typeface="Calibri"/>
              </a:rPr>
              <a:t>Some</a:t>
            </a:r>
            <a:r>
              <a:rPr lang="en" sz="4800" b="1" kern="0">
                <a:solidFill>
                  <a:srgbClr val="000000"/>
                </a:solidFill>
                <a:latin typeface="Calibri"/>
                <a:ea typeface="Calibri"/>
                <a:cs typeface="Calibri"/>
                <a:sym typeface="Calibri"/>
              </a:rPr>
              <a:t> Rights Reserved</a:t>
            </a:r>
            <a:endParaRPr sz="48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535177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mt="79000"/>
          </a:blip>
          <a:srcRect t="18354"/>
          <a:stretch/>
        </p:blipFill>
        <p:spPr>
          <a:xfrm>
            <a:off x="-23225" y="857250"/>
            <a:ext cx="9190476" cy="5143500"/>
          </a:xfrm>
          <a:prstGeom prst="rect">
            <a:avLst/>
          </a:prstGeom>
          <a:noFill/>
          <a:ln>
            <a:noFill/>
          </a:ln>
        </p:spPr>
      </p:pic>
      <p:sp>
        <p:nvSpPr>
          <p:cNvPr id="85" name="Shape 85"/>
          <p:cNvSpPr txBox="1"/>
          <p:nvPr/>
        </p:nvSpPr>
        <p:spPr>
          <a:xfrm>
            <a:off x="-23225" y="2014325"/>
            <a:ext cx="8967300" cy="30000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4800" b="1" kern="0">
                <a:solidFill>
                  <a:srgbClr val="000000"/>
                </a:solidFill>
                <a:cs typeface="Arial"/>
                <a:sym typeface="Arial"/>
              </a:rPr>
              <a:t>The many flavours of </a:t>
            </a:r>
            <a:br>
              <a:rPr lang="en" sz="4800" b="1" kern="0">
                <a:solidFill>
                  <a:srgbClr val="000000"/>
                </a:solidFill>
                <a:cs typeface="Arial"/>
                <a:sym typeface="Arial"/>
              </a:rPr>
            </a:br>
            <a:r>
              <a:rPr lang="en" sz="4800" b="1" kern="0">
                <a:solidFill>
                  <a:srgbClr val="000000"/>
                </a:solidFill>
                <a:cs typeface="Arial"/>
                <a:sym typeface="Arial"/>
              </a:rPr>
              <a:t>Creative Commons</a:t>
            </a:r>
            <a:endParaRPr sz="4800" b="1" kern="0">
              <a:solidFill>
                <a:srgbClr val="000000"/>
              </a:solidFill>
              <a:cs typeface="Arial"/>
              <a:sym typeface="Arial"/>
            </a:endParaRPr>
          </a:p>
        </p:txBody>
      </p:sp>
    </p:spTree>
    <p:extLst>
      <p:ext uri="{BB962C8B-B14F-4D97-AF65-F5344CB8AC3E}">
        <p14:creationId xmlns:p14="http://schemas.microsoft.com/office/powerpoint/2010/main" val="7134660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
        <p:nvSpPr>
          <p:cNvPr id="3" name="Rectangle 2"/>
          <p:cNvSpPr/>
          <p:nvPr/>
        </p:nvSpPr>
        <p:spPr>
          <a:xfrm>
            <a:off x="379369" y="6064808"/>
            <a:ext cx="3954929" cy="369332"/>
          </a:xfrm>
          <a:prstGeom prst="rect">
            <a:avLst/>
          </a:prstGeom>
        </p:spPr>
        <p:txBody>
          <a:bodyPr wrap="none">
            <a:spAutoFit/>
          </a:bodyPr>
          <a:lstStyle/>
          <a:p>
            <a:r>
              <a:rPr lang="en-US" dirty="0">
                <a:hlinkClick r:id="rId3"/>
              </a:rPr>
              <a:t>https://</a:t>
            </a:r>
            <a:r>
              <a:rPr lang="en-US" dirty="0" smtClean="0">
                <a:hlinkClick r:id="rId3"/>
              </a:rPr>
              <a:t>creativecommons.org/choose</a:t>
            </a:r>
            <a:r>
              <a:rPr lang="en-US" dirty="0" smtClean="0"/>
              <a:t> </a:t>
            </a:r>
            <a:endParaRPr lang="en-US" dirty="0"/>
          </a:p>
        </p:txBody>
      </p:sp>
    </p:spTree>
    <p:extLst>
      <p:ext uri="{BB962C8B-B14F-4D97-AF65-F5344CB8AC3E}">
        <p14:creationId xmlns:p14="http://schemas.microsoft.com/office/powerpoint/2010/main" val="20002411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descr="ccby.png"/>
          <p:cNvPicPr preferRelativeResize="0"/>
          <p:nvPr/>
        </p:nvPicPr>
        <p:blipFill>
          <a:blip r:embed="rId3">
            <a:alphaModFix/>
          </a:blip>
          <a:stretch>
            <a:fillRect/>
          </a:stretch>
        </p:blipFill>
        <p:spPr>
          <a:xfrm>
            <a:off x="191975" y="2375063"/>
            <a:ext cx="2107876" cy="2107876"/>
          </a:xfrm>
          <a:prstGeom prst="rect">
            <a:avLst/>
          </a:prstGeom>
          <a:noFill/>
          <a:ln>
            <a:noFill/>
          </a:ln>
        </p:spPr>
      </p:pic>
      <p:pic>
        <p:nvPicPr>
          <p:cNvPr id="91" name="Shape 91" descr="ccnc.png"/>
          <p:cNvPicPr preferRelativeResize="0"/>
          <p:nvPr/>
        </p:nvPicPr>
        <p:blipFill>
          <a:blip r:embed="rId4">
            <a:alphaModFix/>
          </a:blip>
          <a:stretch>
            <a:fillRect/>
          </a:stretch>
        </p:blipFill>
        <p:spPr>
          <a:xfrm>
            <a:off x="2560325" y="2375087"/>
            <a:ext cx="2107876" cy="2107858"/>
          </a:xfrm>
          <a:prstGeom prst="rect">
            <a:avLst/>
          </a:prstGeom>
          <a:noFill/>
          <a:ln>
            <a:noFill/>
          </a:ln>
        </p:spPr>
      </p:pic>
      <p:pic>
        <p:nvPicPr>
          <p:cNvPr id="92" name="Shape 92" descr="ccnd.png"/>
          <p:cNvPicPr preferRelativeResize="0"/>
          <p:nvPr/>
        </p:nvPicPr>
        <p:blipFill>
          <a:blip r:embed="rId5">
            <a:alphaModFix/>
          </a:blip>
          <a:stretch>
            <a:fillRect/>
          </a:stretch>
        </p:blipFill>
        <p:spPr>
          <a:xfrm>
            <a:off x="4815087" y="2375075"/>
            <a:ext cx="2045824" cy="2045824"/>
          </a:xfrm>
          <a:prstGeom prst="rect">
            <a:avLst/>
          </a:prstGeom>
          <a:noFill/>
          <a:ln>
            <a:noFill/>
          </a:ln>
        </p:spPr>
      </p:pic>
      <p:pic>
        <p:nvPicPr>
          <p:cNvPr id="93" name="Shape 93" descr="ccsa.png"/>
          <p:cNvPicPr preferRelativeResize="0"/>
          <p:nvPr/>
        </p:nvPicPr>
        <p:blipFill>
          <a:blip r:embed="rId6">
            <a:alphaModFix/>
          </a:blip>
          <a:stretch>
            <a:fillRect/>
          </a:stretch>
        </p:blipFill>
        <p:spPr>
          <a:xfrm>
            <a:off x="7007770" y="2375075"/>
            <a:ext cx="2045824" cy="2045824"/>
          </a:xfrm>
          <a:prstGeom prst="rect">
            <a:avLst/>
          </a:prstGeom>
          <a:noFill/>
          <a:ln>
            <a:noFill/>
          </a:ln>
        </p:spPr>
      </p:pic>
    </p:spTree>
    <p:extLst>
      <p:ext uri="{BB962C8B-B14F-4D97-AF65-F5344CB8AC3E}">
        <p14:creationId xmlns:p14="http://schemas.microsoft.com/office/powerpoint/2010/main" val="4784591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descr="ccby.png"/>
          <p:cNvPicPr preferRelativeResize="0"/>
          <p:nvPr/>
        </p:nvPicPr>
        <p:blipFill>
          <a:blip r:embed="rId3">
            <a:alphaModFix/>
          </a:blip>
          <a:stretch>
            <a:fillRect/>
          </a:stretch>
        </p:blipFill>
        <p:spPr>
          <a:xfrm>
            <a:off x="2834374" y="1487449"/>
            <a:ext cx="3475251" cy="3475251"/>
          </a:xfrm>
          <a:prstGeom prst="rect">
            <a:avLst/>
          </a:prstGeom>
          <a:noFill/>
          <a:ln>
            <a:noFill/>
          </a:ln>
        </p:spPr>
      </p:pic>
      <p:sp>
        <p:nvSpPr>
          <p:cNvPr id="99" name="Shape 99"/>
          <p:cNvSpPr txBox="1"/>
          <p:nvPr/>
        </p:nvSpPr>
        <p:spPr>
          <a:xfrm>
            <a:off x="1934450" y="4962725"/>
            <a:ext cx="5848500" cy="921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BY: Attribution</a:t>
            </a:r>
            <a:endParaRPr sz="60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908098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37394015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b="1" dirty="0" smtClean="0"/>
              <a:t>Copyright and Creative Commons Licenses</a:t>
            </a:r>
            <a:endParaRPr lang="en-US" sz="7200" b="1" dirty="0"/>
          </a:p>
        </p:txBody>
      </p:sp>
    </p:spTree>
    <p:extLst>
      <p:ext uri="{BB962C8B-B14F-4D97-AF65-F5344CB8AC3E}">
        <p14:creationId xmlns:p14="http://schemas.microsoft.com/office/powerpoint/2010/main" val="363967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
        <p:nvSpPr>
          <p:cNvPr id="3" name="Rectangle 2"/>
          <p:cNvSpPr/>
          <p:nvPr/>
        </p:nvSpPr>
        <p:spPr>
          <a:xfrm>
            <a:off x="379369" y="6064808"/>
            <a:ext cx="3954929" cy="369332"/>
          </a:xfrm>
          <a:prstGeom prst="rect">
            <a:avLst/>
          </a:prstGeom>
        </p:spPr>
        <p:txBody>
          <a:bodyPr wrap="none">
            <a:spAutoFit/>
          </a:bodyPr>
          <a:lstStyle/>
          <a:p>
            <a:r>
              <a:rPr lang="en-US" dirty="0">
                <a:hlinkClick r:id="rId3"/>
              </a:rPr>
              <a:t>https://</a:t>
            </a:r>
            <a:r>
              <a:rPr lang="en-US" dirty="0" smtClean="0">
                <a:hlinkClick r:id="rId3"/>
              </a:rPr>
              <a:t>creativecommons.org/choose</a:t>
            </a:r>
            <a:r>
              <a:rPr lang="en-US" dirty="0" smtClean="0"/>
              <a:t> </a:t>
            </a:r>
            <a:endParaRPr lang="en-US" dirty="0"/>
          </a:p>
        </p:txBody>
      </p:sp>
    </p:spTree>
    <p:extLst>
      <p:ext uri="{BB962C8B-B14F-4D97-AF65-F5344CB8AC3E}">
        <p14:creationId xmlns:p14="http://schemas.microsoft.com/office/powerpoint/2010/main" val="12442607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14169022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descr="ccnc.png"/>
          <p:cNvPicPr preferRelativeResize="0"/>
          <p:nvPr/>
        </p:nvPicPr>
        <p:blipFill>
          <a:blip r:embed="rId3">
            <a:alphaModFix/>
          </a:blip>
          <a:stretch>
            <a:fillRect/>
          </a:stretch>
        </p:blipFill>
        <p:spPr>
          <a:xfrm>
            <a:off x="2767298" y="1341699"/>
            <a:ext cx="3609400" cy="3609375"/>
          </a:xfrm>
          <a:prstGeom prst="rect">
            <a:avLst/>
          </a:prstGeom>
          <a:noFill/>
          <a:ln>
            <a:noFill/>
          </a:ln>
        </p:spPr>
      </p:pic>
      <p:sp>
        <p:nvSpPr>
          <p:cNvPr id="105" name="Shape 105"/>
          <p:cNvSpPr txBox="1"/>
          <p:nvPr/>
        </p:nvSpPr>
        <p:spPr>
          <a:xfrm>
            <a:off x="1202275" y="4951075"/>
            <a:ext cx="7014300" cy="921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NC: Non-Commercial</a:t>
            </a:r>
            <a:endParaRPr sz="60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245334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048505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9160539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24211657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15179289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descr="ccnd.png"/>
          <p:cNvPicPr preferRelativeResize="0"/>
          <p:nvPr/>
        </p:nvPicPr>
        <p:blipFill>
          <a:blip r:embed="rId3">
            <a:alphaModFix/>
          </a:blip>
          <a:stretch>
            <a:fillRect/>
          </a:stretch>
        </p:blipFill>
        <p:spPr>
          <a:xfrm>
            <a:off x="2746075" y="1392500"/>
            <a:ext cx="3651850" cy="3651850"/>
          </a:xfrm>
          <a:prstGeom prst="rect">
            <a:avLst/>
          </a:prstGeom>
          <a:noFill/>
          <a:ln>
            <a:noFill/>
          </a:ln>
        </p:spPr>
      </p:pic>
      <p:sp>
        <p:nvSpPr>
          <p:cNvPr id="111" name="Shape 111"/>
          <p:cNvSpPr txBox="1"/>
          <p:nvPr/>
        </p:nvSpPr>
        <p:spPr>
          <a:xfrm>
            <a:off x="406775" y="4962725"/>
            <a:ext cx="8840700" cy="921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ND: No-Derivatives</a:t>
            </a:r>
            <a:endParaRPr sz="60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96317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39994036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44000" cy="6858001"/>
          </a:xfrm>
          <a:prstGeom prst="rect">
            <a:avLst/>
          </a:prstGeom>
        </p:spPr>
      </p:pic>
    </p:spTree>
    <p:extLst>
      <p:ext uri="{BB962C8B-B14F-4D97-AF65-F5344CB8AC3E}">
        <p14:creationId xmlns:p14="http://schemas.microsoft.com/office/powerpoint/2010/main" val="28099699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10661440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18457029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40748184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descr="ccsa.png"/>
          <p:cNvPicPr preferRelativeResize="0"/>
          <p:nvPr/>
        </p:nvPicPr>
        <p:blipFill>
          <a:blip r:embed="rId3">
            <a:alphaModFix/>
          </a:blip>
          <a:stretch>
            <a:fillRect/>
          </a:stretch>
        </p:blipFill>
        <p:spPr>
          <a:xfrm>
            <a:off x="2814688" y="1541375"/>
            <a:ext cx="3514624" cy="3514624"/>
          </a:xfrm>
          <a:prstGeom prst="rect">
            <a:avLst/>
          </a:prstGeom>
          <a:noFill/>
          <a:ln>
            <a:noFill/>
          </a:ln>
        </p:spPr>
      </p:pic>
      <p:sp>
        <p:nvSpPr>
          <p:cNvPr id="117" name="Shape 117"/>
          <p:cNvSpPr txBox="1"/>
          <p:nvPr/>
        </p:nvSpPr>
        <p:spPr>
          <a:xfrm>
            <a:off x="1961575" y="4962725"/>
            <a:ext cx="5658600" cy="9213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SA: ShareAlike</a:t>
            </a:r>
            <a:endParaRPr sz="60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942376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146158370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3999" cy="6858001"/>
          </a:xfrm>
          <a:prstGeom prst="rect">
            <a:avLst/>
          </a:prstGeom>
        </p:spPr>
      </p:pic>
    </p:spTree>
    <p:extLst>
      <p:ext uri="{BB962C8B-B14F-4D97-AF65-F5344CB8AC3E}">
        <p14:creationId xmlns:p14="http://schemas.microsoft.com/office/powerpoint/2010/main" val="27169353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40589876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19348379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Shape 122"/>
          <p:cNvPicPr preferRelativeResize="0"/>
          <p:nvPr/>
        </p:nvPicPr>
        <p:blipFill>
          <a:blip r:embed="rId3">
            <a:alphaModFix/>
          </a:blip>
          <a:stretch>
            <a:fillRect/>
          </a:stretch>
        </p:blipFill>
        <p:spPr>
          <a:xfrm>
            <a:off x="62026" y="919250"/>
            <a:ext cx="8747933" cy="4838700"/>
          </a:xfrm>
          <a:prstGeom prst="rect">
            <a:avLst/>
          </a:prstGeom>
          <a:noFill/>
          <a:ln>
            <a:noFill/>
          </a:ln>
        </p:spPr>
      </p:pic>
    </p:spTree>
    <p:extLst>
      <p:ext uri="{BB962C8B-B14F-4D97-AF65-F5344CB8AC3E}">
        <p14:creationId xmlns:p14="http://schemas.microsoft.com/office/powerpoint/2010/main" val="28097863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p:nvPr/>
        </p:nvPicPr>
        <p:blipFill rotWithShape="1">
          <a:blip r:embed="rId3">
            <a:alphaModFix/>
          </a:blip>
          <a:srcRect r="50592" b="66719"/>
          <a:stretch/>
        </p:blipFill>
        <p:spPr>
          <a:xfrm>
            <a:off x="297025" y="2302300"/>
            <a:ext cx="4322174" cy="1610300"/>
          </a:xfrm>
          <a:prstGeom prst="rect">
            <a:avLst/>
          </a:prstGeom>
          <a:noFill/>
          <a:ln>
            <a:noFill/>
          </a:ln>
          <a:effectLst>
            <a:outerShdw blurRad="57150" dist="19050" dir="5400000" algn="bl" rotWithShape="0">
              <a:srgbClr val="000000">
                <a:alpha val="50000"/>
              </a:srgbClr>
            </a:outerShdw>
          </a:effectLst>
        </p:spPr>
      </p:pic>
      <p:sp>
        <p:nvSpPr>
          <p:cNvPr id="128" name="Shape 128"/>
          <p:cNvSpPr txBox="1"/>
          <p:nvPr/>
        </p:nvSpPr>
        <p:spPr>
          <a:xfrm>
            <a:off x="4411300" y="1761200"/>
            <a:ext cx="4899300" cy="21513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Attribution</a:t>
            </a:r>
            <a:endParaRPr sz="1400" kern="0">
              <a:solidFill>
                <a:srgbClr val="000000"/>
              </a:solidFill>
              <a:cs typeface="Arial"/>
              <a:sym typeface="Arial"/>
            </a:endParaRPr>
          </a:p>
        </p:txBody>
      </p:sp>
    </p:spTree>
    <p:extLst>
      <p:ext uri="{BB962C8B-B14F-4D97-AF65-F5344CB8AC3E}">
        <p14:creationId xmlns:p14="http://schemas.microsoft.com/office/powerpoint/2010/main" val="3570561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rotWithShape="1">
          <a:blip r:embed="rId3">
            <a:alphaModFix/>
          </a:blip>
          <a:srcRect l="-617" t="33359" r="51210" b="33359"/>
          <a:stretch/>
        </p:blipFill>
        <p:spPr>
          <a:xfrm>
            <a:off x="297025" y="2302300"/>
            <a:ext cx="4322174" cy="1610300"/>
          </a:xfrm>
          <a:prstGeom prst="rect">
            <a:avLst/>
          </a:prstGeom>
          <a:noFill/>
          <a:ln>
            <a:noFill/>
          </a:ln>
          <a:effectLst>
            <a:outerShdw blurRad="57150" dist="19050" dir="5400000" algn="bl" rotWithShape="0">
              <a:srgbClr val="000000">
                <a:alpha val="50000"/>
              </a:srgbClr>
            </a:outerShdw>
          </a:effectLst>
        </p:spPr>
      </p:pic>
      <p:sp>
        <p:nvSpPr>
          <p:cNvPr id="134" name="Shape 134"/>
          <p:cNvSpPr txBox="1"/>
          <p:nvPr/>
        </p:nvSpPr>
        <p:spPr>
          <a:xfrm>
            <a:off x="4411300" y="1761200"/>
            <a:ext cx="4899300" cy="21513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Attribution</a:t>
            </a:r>
            <a:endParaRPr sz="1400" kern="0">
              <a:solidFill>
                <a:srgbClr val="000000"/>
              </a:solidFill>
              <a:cs typeface="Arial"/>
              <a:sym typeface="Arial"/>
            </a:endParaRPr>
          </a:p>
        </p:txBody>
      </p:sp>
      <p:sp>
        <p:nvSpPr>
          <p:cNvPr id="135" name="Shape 135"/>
          <p:cNvSpPr txBox="1"/>
          <p:nvPr/>
        </p:nvSpPr>
        <p:spPr>
          <a:xfrm>
            <a:off x="4690250" y="3306950"/>
            <a:ext cx="4267800" cy="883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ShareAlike</a:t>
            </a:r>
            <a:endParaRPr sz="1400" kern="0">
              <a:solidFill>
                <a:srgbClr val="000000"/>
              </a:solidFill>
              <a:cs typeface="Arial"/>
              <a:sym typeface="Arial"/>
            </a:endParaRPr>
          </a:p>
        </p:txBody>
      </p:sp>
    </p:spTree>
    <p:extLst>
      <p:ext uri="{BB962C8B-B14F-4D97-AF65-F5344CB8AC3E}">
        <p14:creationId xmlns:p14="http://schemas.microsoft.com/office/powerpoint/2010/main" val="717815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31776785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alphaModFix/>
          </a:blip>
          <a:srcRect l="-622" t="66719" r="51215"/>
          <a:stretch/>
        </p:blipFill>
        <p:spPr>
          <a:xfrm>
            <a:off x="297025" y="2302300"/>
            <a:ext cx="4322174" cy="1610300"/>
          </a:xfrm>
          <a:prstGeom prst="rect">
            <a:avLst/>
          </a:prstGeom>
          <a:noFill/>
          <a:ln>
            <a:noFill/>
          </a:ln>
          <a:effectLst>
            <a:outerShdw blurRad="57150" dist="19050" dir="5400000" algn="bl" rotWithShape="0">
              <a:srgbClr val="000000">
                <a:alpha val="50000"/>
              </a:srgbClr>
            </a:outerShdw>
          </a:effectLst>
        </p:spPr>
      </p:pic>
      <p:sp>
        <p:nvSpPr>
          <p:cNvPr id="141" name="Shape 141"/>
          <p:cNvSpPr txBox="1"/>
          <p:nvPr/>
        </p:nvSpPr>
        <p:spPr>
          <a:xfrm>
            <a:off x="4411300" y="1761200"/>
            <a:ext cx="4899300" cy="21513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Attribution</a:t>
            </a:r>
            <a:endParaRPr sz="1400" kern="0">
              <a:solidFill>
                <a:srgbClr val="000000"/>
              </a:solidFill>
              <a:cs typeface="Arial"/>
              <a:sym typeface="Arial"/>
            </a:endParaRPr>
          </a:p>
        </p:txBody>
      </p:sp>
      <p:sp>
        <p:nvSpPr>
          <p:cNvPr id="142" name="Shape 142"/>
          <p:cNvSpPr txBox="1"/>
          <p:nvPr/>
        </p:nvSpPr>
        <p:spPr>
          <a:xfrm>
            <a:off x="4690250" y="3306950"/>
            <a:ext cx="4453800" cy="883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5000" b="1" kern="0">
                <a:solidFill>
                  <a:srgbClr val="000000"/>
                </a:solidFill>
                <a:latin typeface="Calibri"/>
                <a:ea typeface="Calibri"/>
                <a:cs typeface="Calibri"/>
                <a:sym typeface="Calibri"/>
              </a:rPr>
              <a:t>NonCommercial</a:t>
            </a:r>
            <a:endParaRPr sz="5000" kern="0">
              <a:solidFill>
                <a:srgbClr val="000000"/>
              </a:solidFill>
              <a:cs typeface="Arial"/>
              <a:sym typeface="Arial"/>
            </a:endParaRPr>
          </a:p>
        </p:txBody>
      </p:sp>
    </p:spTree>
    <p:extLst>
      <p:ext uri="{BB962C8B-B14F-4D97-AF65-F5344CB8AC3E}">
        <p14:creationId xmlns:p14="http://schemas.microsoft.com/office/powerpoint/2010/main" val="31453968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3">
            <a:alphaModFix/>
          </a:blip>
          <a:srcRect l="50592" t="33359" b="33359"/>
          <a:stretch/>
        </p:blipFill>
        <p:spPr>
          <a:xfrm>
            <a:off x="297025" y="2302300"/>
            <a:ext cx="4322174" cy="1610300"/>
          </a:xfrm>
          <a:prstGeom prst="rect">
            <a:avLst/>
          </a:prstGeom>
          <a:noFill/>
          <a:ln>
            <a:noFill/>
          </a:ln>
          <a:effectLst>
            <a:outerShdw blurRad="57150" dist="19050" dir="5400000" algn="bl" rotWithShape="0">
              <a:srgbClr val="000000">
                <a:alpha val="50000"/>
              </a:srgbClr>
            </a:outerShdw>
          </a:effectLst>
        </p:spPr>
      </p:pic>
      <p:sp>
        <p:nvSpPr>
          <p:cNvPr id="148" name="Shape 148"/>
          <p:cNvSpPr txBox="1"/>
          <p:nvPr/>
        </p:nvSpPr>
        <p:spPr>
          <a:xfrm>
            <a:off x="4411300" y="1761200"/>
            <a:ext cx="4899300" cy="21513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6000" b="1" kern="0">
                <a:solidFill>
                  <a:srgbClr val="000000"/>
                </a:solidFill>
                <a:latin typeface="Calibri"/>
                <a:ea typeface="Calibri"/>
                <a:cs typeface="Calibri"/>
                <a:sym typeface="Calibri"/>
              </a:rPr>
              <a:t>Attribution</a:t>
            </a:r>
            <a:endParaRPr sz="1400" kern="0">
              <a:solidFill>
                <a:srgbClr val="000000"/>
              </a:solidFill>
              <a:cs typeface="Arial"/>
              <a:sym typeface="Arial"/>
            </a:endParaRPr>
          </a:p>
        </p:txBody>
      </p:sp>
      <p:sp>
        <p:nvSpPr>
          <p:cNvPr id="149" name="Shape 149"/>
          <p:cNvSpPr txBox="1"/>
          <p:nvPr/>
        </p:nvSpPr>
        <p:spPr>
          <a:xfrm>
            <a:off x="4690250" y="3306950"/>
            <a:ext cx="4453800" cy="883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5000" b="1" kern="0">
                <a:solidFill>
                  <a:srgbClr val="000000"/>
                </a:solidFill>
                <a:latin typeface="Calibri"/>
                <a:ea typeface="Calibri"/>
                <a:cs typeface="Calibri"/>
                <a:sym typeface="Calibri"/>
              </a:rPr>
              <a:t>No Derivatives</a:t>
            </a:r>
            <a:endParaRPr sz="5000" kern="0">
              <a:solidFill>
                <a:srgbClr val="000000"/>
              </a:solidFill>
              <a:cs typeface="Arial"/>
              <a:sym typeface="Arial"/>
            </a:endParaRPr>
          </a:p>
        </p:txBody>
      </p:sp>
    </p:spTree>
    <p:extLst>
      <p:ext uri="{BB962C8B-B14F-4D97-AF65-F5344CB8AC3E}">
        <p14:creationId xmlns:p14="http://schemas.microsoft.com/office/powerpoint/2010/main" val="35562268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l="50592" t="-1307" b="68027"/>
          <a:stretch/>
        </p:blipFill>
        <p:spPr>
          <a:xfrm>
            <a:off x="187300" y="2365575"/>
            <a:ext cx="4322174" cy="1610300"/>
          </a:xfrm>
          <a:prstGeom prst="rect">
            <a:avLst/>
          </a:prstGeom>
          <a:noFill/>
          <a:ln>
            <a:noFill/>
          </a:ln>
          <a:effectLst>
            <a:outerShdw blurRad="57150" dist="19050" dir="5400000" algn="bl" rotWithShape="0">
              <a:srgbClr val="000000">
                <a:alpha val="50000"/>
              </a:srgbClr>
            </a:outerShdw>
          </a:effectLst>
        </p:spPr>
      </p:pic>
      <p:sp>
        <p:nvSpPr>
          <p:cNvPr id="155" name="Shape 155"/>
          <p:cNvSpPr txBox="1"/>
          <p:nvPr/>
        </p:nvSpPr>
        <p:spPr>
          <a:xfrm>
            <a:off x="-99425" y="902425"/>
            <a:ext cx="9202200" cy="883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5000" b="1" kern="0">
                <a:solidFill>
                  <a:srgbClr val="000000"/>
                </a:solidFill>
                <a:latin typeface="Calibri"/>
                <a:ea typeface="Calibri"/>
                <a:cs typeface="Calibri"/>
                <a:sym typeface="Calibri"/>
              </a:rPr>
              <a:t>Attribution + NonCommercial</a:t>
            </a:r>
            <a:endParaRPr sz="5000" kern="0">
              <a:solidFill>
                <a:srgbClr val="000000"/>
              </a:solidFill>
              <a:cs typeface="Arial"/>
              <a:sym typeface="Arial"/>
            </a:endParaRPr>
          </a:p>
        </p:txBody>
      </p:sp>
      <p:sp>
        <p:nvSpPr>
          <p:cNvPr id="156" name="Shape 156"/>
          <p:cNvSpPr txBox="1"/>
          <p:nvPr/>
        </p:nvSpPr>
        <p:spPr>
          <a:xfrm>
            <a:off x="4456500" y="4735200"/>
            <a:ext cx="4646400" cy="883500"/>
          </a:xfrm>
          <a:prstGeom prst="rect">
            <a:avLst/>
          </a:prstGeom>
          <a:noFill/>
          <a:ln>
            <a:noFill/>
          </a:ln>
        </p:spPr>
        <p:txBody>
          <a:bodyPr spcFirstLastPara="1" wrap="square" lIns="91425" tIns="91425" rIns="91425" bIns="91425" anchor="ctr" anchorCtr="0">
            <a:noAutofit/>
          </a:bodyPr>
          <a:lstStyle/>
          <a:p>
            <a:pPr marL="457200" indent="-546100" algn="ctr">
              <a:buClr>
                <a:srgbClr val="000000"/>
              </a:buClr>
              <a:buSzPts val="5000"/>
              <a:buFont typeface="Calibri"/>
              <a:buChar char="+"/>
            </a:pPr>
            <a:r>
              <a:rPr lang="en" sz="5000" b="1" kern="0">
                <a:solidFill>
                  <a:srgbClr val="000000"/>
                </a:solidFill>
                <a:latin typeface="Calibri"/>
                <a:ea typeface="Calibri"/>
                <a:cs typeface="Calibri"/>
                <a:sym typeface="Calibri"/>
              </a:rPr>
              <a:t>No Derivatives</a:t>
            </a:r>
            <a:endParaRPr sz="5000" kern="0">
              <a:solidFill>
                <a:srgbClr val="000000"/>
              </a:solidFill>
              <a:cs typeface="Arial"/>
              <a:sym typeface="Arial"/>
            </a:endParaRPr>
          </a:p>
        </p:txBody>
      </p:sp>
      <p:pic>
        <p:nvPicPr>
          <p:cNvPr id="157" name="Shape 157"/>
          <p:cNvPicPr preferRelativeResize="0"/>
          <p:nvPr/>
        </p:nvPicPr>
        <p:blipFill rotWithShape="1">
          <a:blip r:embed="rId3">
            <a:alphaModFix/>
          </a:blip>
          <a:srcRect l="51625" t="68004" r="-1032" b="-1284"/>
          <a:stretch/>
        </p:blipFill>
        <p:spPr>
          <a:xfrm>
            <a:off x="269900" y="4298925"/>
            <a:ext cx="4322174" cy="1610300"/>
          </a:xfrm>
          <a:prstGeom prst="rect">
            <a:avLst/>
          </a:prstGeom>
          <a:noFill/>
          <a:ln>
            <a:noFill/>
          </a:ln>
          <a:effectLst>
            <a:outerShdw blurRad="57150" dist="19050" dir="5400000" algn="bl" rotWithShape="0">
              <a:srgbClr val="000000">
                <a:alpha val="50000"/>
              </a:srgbClr>
            </a:outerShdw>
          </a:effectLst>
        </p:spPr>
      </p:pic>
      <p:sp>
        <p:nvSpPr>
          <p:cNvPr id="158" name="Shape 158"/>
          <p:cNvSpPr txBox="1"/>
          <p:nvPr/>
        </p:nvSpPr>
        <p:spPr>
          <a:xfrm>
            <a:off x="4368750" y="2570725"/>
            <a:ext cx="4896900" cy="1200000"/>
          </a:xfrm>
          <a:prstGeom prst="rect">
            <a:avLst/>
          </a:prstGeom>
          <a:noFill/>
          <a:ln>
            <a:noFill/>
          </a:ln>
        </p:spPr>
        <p:txBody>
          <a:bodyPr spcFirstLastPara="1" wrap="square" lIns="91425" tIns="91425" rIns="91425" bIns="91425" anchor="ctr" anchorCtr="0">
            <a:noAutofit/>
          </a:bodyPr>
          <a:lstStyle/>
          <a:p>
            <a:pPr marL="457200" indent="-546100" algn="ctr">
              <a:buClr>
                <a:srgbClr val="000000"/>
              </a:buClr>
              <a:buSzPts val="5000"/>
              <a:buFont typeface="Arial"/>
              <a:buChar char="+"/>
            </a:pPr>
            <a:r>
              <a:rPr lang="en" sz="5000" b="1" kern="0">
                <a:solidFill>
                  <a:srgbClr val="000000"/>
                </a:solidFill>
                <a:latin typeface="Calibri"/>
                <a:ea typeface="Calibri"/>
                <a:cs typeface="Calibri"/>
                <a:sym typeface="Calibri"/>
              </a:rPr>
              <a:t>ShareAlike</a:t>
            </a:r>
            <a:endParaRPr sz="5000" kern="0">
              <a:solidFill>
                <a:srgbClr val="000000"/>
              </a:solidFill>
              <a:cs typeface="Arial"/>
              <a:sym typeface="Arial"/>
            </a:endParaRPr>
          </a:p>
        </p:txBody>
      </p:sp>
    </p:spTree>
    <p:extLst>
      <p:ext uri="{BB962C8B-B14F-4D97-AF65-F5344CB8AC3E}">
        <p14:creationId xmlns:p14="http://schemas.microsoft.com/office/powerpoint/2010/main" val="37855690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p:nvPr/>
        </p:nvSpPr>
        <p:spPr>
          <a:xfrm>
            <a:off x="0" y="857250"/>
            <a:ext cx="9144000" cy="47547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5000" b="1" kern="0">
                <a:solidFill>
                  <a:srgbClr val="000000"/>
                </a:solidFill>
                <a:latin typeface="Calibri"/>
                <a:ea typeface="Calibri"/>
                <a:cs typeface="Calibri"/>
                <a:sym typeface="Calibri"/>
              </a:rPr>
              <a:t>To Recap…</a:t>
            </a:r>
            <a:endParaRPr sz="5000" b="1" kern="0">
              <a:solidFill>
                <a:srgbClr val="000000"/>
              </a:solidFill>
              <a:latin typeface="Calibri"/>
              <a:ea typeface="Calibri"/>
              <a:cs typeface="Calibri"/>
              <a:sym typeface="Calibri"/>
            </a:endParaRPr>
          </a:p>
          <a:p>
            <a:pPr algn="ctr">
              <a:buClr>
                <a:srgbClr val="000000"/>
              </a:buClr>
              <a:buFont typeface="Arial"/>
              <a:buNone/>
            </a:pPr>
            <a:endParaRPr sz="5000" b="1" kern="0">
              <a:solidFill>
                <a:srgbClr val="000000"/>
              </a:solidFill>
              <a:latin typeface="Calibri"/>
              <a:ea typeface="Calibri"/>
              <a:cs typeface="Calibri"/>
              <a:sym typeface="Calibri"/>
            </a:endParaRPr>
          </a:p>
          <a:p>
            <a:pPr algn="ctr">
              <a:buClr>
                <a:srgbClr val="000000"/>
              </a:buClr>
              <a:buFont typeface="Arial"/>
              <a:buNone/>
            </a:pPr>
            <a:r>
              <a:rPr lang="en" sz="5000" b="1" kern="0">
                <a:solidFill>
                  <a:srgbClr val="000000"/>
                </a:solidFill>
                <a:latin typeface="Calibri"/>
                <a:ea typeface="Calibri"/>
                <a:cs typeface="Calibri"/>
                <a:sym typeface="Calibri"/>
              </a:rPr>
              <a:t>Four </a:t>
            </a:r>
            <a:r>
              <a:rPr lang="en" sz="5000" kern="0">
                <a:solidFill>
                  <a:srgbClr val="000000"/>
                </a:solidFill>
                <a:latin typeface="Calibri"/>
                <a:ea typeface="Calibri"/>
                <a:cs typeface="Calibri"/>
                <a:sym typeface="Calibri"/>
              </a:rPr>
              <a:t>symbols</a:t>
            </a:r>
            <a:endParaRPr sz="5000" kern="0">
              <a:solidFill>
                <a:srgbClr val="000000"/>
              </a:solidFill>
              <a:latin typeface="Calibri"/>
              <a:ea typeface="Calibri"/>
              <a:cs typeface="Calibri"/>
              <a:sym typeface="Calibri"/>
            </a:endParaRPr>
          </a:p>
          <a:p>
            <a:pPr algn="ctr">
              <a:buClr>
                <a:srgbClr val="000000"/>
              </a:buClr>
              <a:buFont typeface="Arial"/>
              <a:buNone/>
            </a:pPr>
            <a:r>
              <a:rPr lang="en" sz="5000" b="1" kern="0">
                <a:solidFill>
                  <a:srgbClr val="000000"/>
                </a:solidFill>
                <a:latin typeface="Calibri"/>
                <a:ea typeface="Calibri"/>
                <a:cs typeface="Calibri"/>
                <a:sym typeface="Calibri"/>
              </a:rPr>
              <a:t>Four </a:t>
            </a:r>
            <a:r>
              <a:rPr lang="en" sz="5000" kern="0">
                <a:solidFill>
                  <a:srgbClr val="000000"/>
                </a:solidFill>
                <a:latin typeface="Calibri"/>
                <a:ea typeface="Calibri"/>
                <a:cs typeface="Calibri"/>
                <a:sym typeface="Calibri"/>
              </a:rPr>
              <a:t>possible conditions</a:t>
            </a:r>
            <a:endParaRPr sz="5000" kern="0">
              <a:solidFill>
                <a:srgbClr val="000000"/>
              </a:solidFill>
              <a:latin typeface="Calibri"/>
              <a:ea typeface="Calibri"/>
              <a:cs typeface="Calibri"/>
              <a:sym typeface="Calibri"/>
            </a:endParaRPr>
          </a:p>
          <a:p>
            <a:pPr algn="ctr">
              <a:buClr>
                <a:srgbClr val="000000"/>
              </a:buClr>
              <a:buFont typeface="Arial"/>
              <a:buNone/>
            </a:pPr>
            <a:r>
              <a:rPr lang="en" sz="5000" b="1" kern="0">
                <a:solidFill>
                  <a:srgbClr val="000000"/>
                </a:solidFill>
                <a:latin typeface="Calibri"/>
                <a:ea typeface="Calibri"/>
                <a:cs typeface="Calibri"/>
                <a:sym typeface="Calibri"/>
              </a:rPr>
              <a:t>Six </a:t>
            </a:r>
            <a:r>
              <a:rPr lang="en" sz="5000" kern="0">
                <a:solidFill>
                  <a:srgbClr val="000000"/>
                </a:solidFill>
                <a:latin typeface="Calibri"/>
                <a:ea typeface="Calibri"/>
                <a:cs typeface="Calibri"/>
                <a:sym typeface="Calibri"/>
              </a:rPr>
              <a:t>Creative Commons Licenses</a:t>
            </a:r>
            <a:endParaRPr sz="50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133066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rotWithShape="1">
          <a:blip r:embed="rId3">
            <a:alphaModFix/>
          </a:blip>
          <a:srcRect t="-666" b="16292"/>
          <a:stretch/>
        </p:blipFill>
        <p:spPr>
          <a:xfrm>
            <a:off x="0" y="834651"/>
            <a:ext cx="9144000" cy="5188701"/>
          </a:xfrm>
          <a:prstGeom prst="rect">
            <a:avLst/>
          </a:prstGeom>
          <a:noFill/>
          <a:ln>
            <a:noFill/>
          </a:ln>
        </p:spPr>
      </p:pic>
      <p:sp>
        <p:nvSpPr>
          <p:cNvPr id="169" name="Shape 169"/>
          <p:cNvSpPr txBox="1"/>
          <p:nvPr/>
        </p:nvSpPr>
        <p:spPr>
          <a:xfrm>
            <a:off x="352550" y="2385000"/>
            <a:ext cx="8253000" cy="20880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 sz="4800" b="1" kern="0">
                <a:solidFill>
                  <a:srgbClr val="000000"/>
                </a:solidFill>
                <a:latin typeface="Calibri"/>
                <a:ea typeface="Calibri"/>
                <a:cs typeface="Calibri"/>
                <a:sym typeface="Calibri"/>
              </a:rPr>
              <a:t>How do CC Licenses work?</a:t>
            </a:r>
            <a:endParaRPr sz="4800"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886722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p:cNvPicPr preferRelativeResize="0"/>
          <p:nvPr/>
        </p:nvPicPr>
        <p:blipFill rotWithShape="1">
          <a:blip r:embed="rId3">
            <a:alphaModFix/>
          </a:blip>
          <a:srcRect t="-666" b="16292"/>
          <a:stretch/>
        </p:blipFill>
        <p:spPr>
          <a:xfrm>
            <a:off x="0" y="834651"/>
            <a:ext cx="9144000" cy="5188701"/>
          </a:xfrm>
          <a:prstGeom prst="rect">
            <a:avLst/>
          </a:prstGeom>
          <a:noFill/>
          <a:ln>
            <a:noFill/>
          </a:ln>
        </p:spPr>
      </p:pic>
      <p:sp>
        <p:nvSpPr>
          <p:cNvPr id="175" name="Shape 175"/>
          <p:cNvSpPr txBox="1"/>
          <p:nvPr/>
        </p:nvSpPr>
        <p:spPr>
          <a:xfrm>
            <a:off x="0" y="2963475"/>
            <a:ext cx="10214700" cy="4438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4800" b="1" kern="0">
                <a:solidFill>
                  <a:srgbClr val="000000"/>
                </a:solidFill>
                <a:latin typeface="Calibri"/>
                <a:ea typeface="Calibri"/>
                <a:cs typeface="Calibri"/>
                <a:sym typeface="Calibri"/>
              </a:rPr>
              <a:t>Layer 1: </a:t>
            </a:r>
            <a:br>
              <a:rPr lang="en" sz="4800" b="1" kern="0">
                <a:solidFill>
                  <a:srgbClr val="000000"/>
                </a:solidFill>
                <a:latin typeface="Calibri"/>
                <a:ea typeface="Calibri"/>
                <a:cs typeface="Calibri"/>
                <a:sym typeface="Calibri"/>
              </a:rPr>
            </a:br>
            <a:r>
              <a:rPr lang="en" sz="4800" b="1" kern="0">
                <a:solidFill>
                  <a:srgbClr val="000000"/>
                </a:solidFill>
                <a:latin typeface="Calibri"/>
                <a:ea typeface="Calibri"/>
                <a:cs typeface="Calibri"/>
                <a:sym typeface="Calibri"/>
              </a:rPr>
              <a:t>Human-Readable (Common Deeds) </a:t>
            </a:r>
            <a:endParaRPr sz="4800" b="1" kern="0">
              <a:solidFill>
                <a:srgbClr val="000000"/>
              </a:solidFill>
              <a:latin typeface="Calibri"/>
              <a:ea typeface="Calibri"/>
              <a:cs typeface="Calibri"/>
              <a:sym typeface="Calibri"/>
            </a:endParaRPr>
          </a:p>
        </p:txBody>
      </p:sp>
      <p:sp>
        <p:nvSpPr>
          <p:cNvPr id="176" name="Shape 176"/>
          <p:cNvSpPr/>
          <p:nvPr/>
        </p:nvSpPr>
        <p:spPr>
          <a:xfrm>
            <a:off x="497175" y="2024111"/>
            <a:ext cx="2368350" cy="2412800"/>
          </a:xfrm>
          <a:custGeom>
            <a:avLst/>
            <a:gdLst/>
            <a:ahLst/>
            <a:cxnLst/>
            <a:rect l="0" t="0" r="0" b="0"/>
            <a:pathLst>
              <a:path w="94734" h="96512" extrusionOk="0">
                <a:moveTo>
                  <a:pt x="0" y="96512"/>
                </a:moveTo>
                <a:cubicBezTo>
                  <a:pt x="4580" y="85785"/>
                  <a:pt x="19224" y="46373"/>
                  <a:pt x="27480" y="32151"/>
                </a:cubicBezTo>
                <a:cubicBezTo>
                  <a:pt x="35736" y="17929"/>
                  <a:pt x="39473" y="16362"/>
                  <a:pt x="49537" y="11179"/>
                </a:cubicBezTo>
                <a:cubicBezTo>
                  <a:pt x="59601" y="5996"/>
                  <a:pt x="80331" y="2863"/>
                  <a:pt x="87864" y="1055"/>
                </a:cubicBezTo>
                <a:cubicBezTo>
                  <a:pt x="95397" y="-753"/>
                  <a:pt x="93589" y="453"/>
                  <a:pt x="94734" y="332"/>
                </a:cubicBezTo>
              </a:path>
            </a:pathLst>
          </a:custGeom>
          <a:noFill/>
          <a:ln w="76200" cap="flat" cmpd="sng">
            <a:solidFill>
              <a:schemeClr val="accent4"/>
            </a:solidFill>
            <a:prstDash val="solid"/>
            <a:round/>
            <a:headEnd type="none" w="med" len="med"/>
            <a:tailEnd type="triangle" w="med" len="med"/>
          </a:ln>
        </p:spPr>
      </p:sp>
    </p:spTree>
    <p:extLst>
      <p:ext uri="{BB962C8B-B14F-4D97-AF65-F5344CB8AC3E}">
        <p14:creationId xmlns:p14="http://schemas.microsoft.com/office/powerpoint/2010/main" val="31583322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t="-666" b="16292"/>
          <a:stretch/>
        </p:blipFill>
        <p:spPr>
          <a:xfrm>
            <a:off x="0" y="834651"/>
            <a:ext cx="9144000" cy="5188701"/>
          </a:xfrm>
          <a:prstGeom prst="rect">
            <a:avLst/>
          </a:prstGeom>
          <a:noFill/>
          <a:ln>
            <a:noFill/>
          </a:ln>
        </p:spPr>
      </p:pic>
      <p:sp>
        <p:nvSpPr>
          <p:cNvPr id="182" name="Shape 182"/>
          <p:cNvSpPr txBox="1"/>
          <p:nvPr/>
        </p:nvSpPr>
        <p:spPr>
          <a:xfrm>
            <a:off x="0" y="2963475"/>
            <a:ext cx="10214700" cy="4438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4800" b="1" kern="0">
                <a:solidFill>
                  <a:srgbClr val="000000"/>
                </a:solidFill>
                <a:latin typeface="Calibri"/>
                <a:ea typeface="Calibri"/>
                <a:cs typeface="Calibri"/>
                <a:sym typeface="Calibri"/>
              </a:rPr>
              <a:t>Layer 2: </a:t>
            </a:r>
            <a:br>
              <a:rPr lang="en" sz="4800" b="1" kern="0">
                <a:solidFill>
                  <a:srgbClr val="000000"/>
                </a:solidFill>
                <a:latin typeface="Calibri"/>
                <a:ea typeface="Calibri"/>
                <a:cs typeface="Calibri"/>
                <a:sym typeface="Calibri"/>
              </a:rPr>
            </a:br>
            <a:r>
              <a:rPr lang="en" sz="4800" b="1" kern="0">
                <a:solidFill>
                  <a:srgbClr val="000000"/>
                </a:solidFill>
                <a:latin typeface="Calibri"/>
                <a:ea typeface="Calibri"/>
                <a:cs typeface="Calibri"/>
                <a:sym typeface="Calibri"/>
              </a:rPr>
              <a:t>Legal Code</a:t>
            </a:r>
            <a:endParaRPr sz="4800" b="1" kern="0">
              <a:solidFill>
                <a:srgbClr val="000000"/>
              </a:solidFill>
              <a:latin typeface="Calibri"/>
              <a:ea typeface="Calibri"/>
              <a:cs typeface="Calibri"/>
              <a:sym typeface="Calibri"/>
            </a:endParaRPr>
          </a:p>
        </p:txBody>
      </p:sp>
      <p:sp>
        <p:nvSpPr>
          <p:cNvPr id="183" name="Shape 183"/>
          <p:cNvSpPr/>
          <p:nvPr/>
        </p:nvSpPr>
        <p:spPr>
          <a:xfrm>
            <a:off x="741249" y="2791700"/>
            <a:ext cx="2350114" cy="1645288"/>
          </a:xfrm>
          <a:custGeom>
            <a:avLst/>
            <a:gdLst/>
            <a:ahLst/>
            <a:cxnLst/>
            <a:rect l="0" t="0" r="0" b="0"/>
            <a:pathLst>
              <a:path w="94734" h="96512" extrusionOk="0">
                <a:moveTo>
                  <a:pt x="0" y="96512"/>
                </a:moveTo>
                <a:cubicBezTo>
                  <a:pt x="4580" y="85785"/>
                  <a:pt x="19224" y="46373"/>
                  <a:pt x="27480" y="32151"/>
                </a:cubicBezTo>
                <a:cubicBezTo>
                  <a:pt x="35736" y="17929"/>
                  <a:pt x="39473" y="16362"/>
                  <a:pt x="49537" y="11179"/>
                </a:cubicBezTo>
                <a:cubicBezTo>
                  <a:pt x="59601" y="5996"/>
                  <a:pt x="80331" y="2863"/>
                  <a:pt x="87864" y="1055"/>
                </a:cubicBezTo>
                <a:cubicBezTo>
                  <a:pt x="95397" y="-753"/>
                  <a:pt x="93589" y="453"/>
                  <a:pt x="94734" y="332"/>
                </a:cubicBezTo>
              </a:path>
            </a:pathLst>
          </a:custGeom>
          <a:noFill/>
          <a:ln w="76200" cap="flat" cmpd="sng">
            <a:solidFill>
              <a:schemeClr val="accent4"/>
            </a:solidFill>
            <a:prstDash val="solid"/>
            <a:round/>
            <a:headEnd type="none" w="med" len="med"/>
            <a:tailEnd type="triangle" w="med" len="med"/>
          </a:ln>
        </p:spPr>
      </p:sp>
    </p:spTree>
    <p:extLst>
      <p:ext uri="{BB962C8B-B14F-4D97-AF65-F5344CB8AC3E}">
        <p14:creationId xmlns:p14="http://schemas.microsoft.com/office/powerpoint/2010/main" val="6415974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t="-666" b="16292"/>
          <a:stretch/>
        </p:blipFill>
        <p:spPr>
          <a:xfrm>
            <a:off x="0" y="834651"/>
            <a:ext cx="9144000" cy="5188701"/>
          </a:xfrm>
          <a:prstGeom prst="rect">
            <a:avLst/>
          </a:prstGeom>
          <a:noFill/>
          <a:ln>
            <a:noFill/>
          </a:ln>
        </p:spPr>
      </p:pic>
      <p:sp>
        <p:nvSpPr>
          <p:cNvPr id="189" name="Shape 189"/>
          <p:cNvSpPr txBox="1"/>
          <p:nvPr/>
        </p:nvSpPr>
        <p:spPr>
          <a:xfrm>
            <a:off x="0" y="2963475"/>
            <a:ext cx="10214700" cy="4438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4800" b="1" kern="0">
                <a:solidFill>
                  <a:srgbClr val="000000"/>
                </a:solidFill>
                <a:latin typeface="Calibri"/>
                <a:ea typeface="Calibri"/>
                <a:cs typeface="Calibri"/>
                <a:sym typeface="Calibri"/>
              </a:rPr>
              <a:t>Layer 3: </a:t>
            </a:r>
            <a:br>
              <a:rPr lang="en" sz="4800" b="1" kern="0">
                <a:solidFill>
                  <a:srgbClr val="000000"/>
                </a:solidFill>
                <a:latin typeface="Calibri"/>
                <a:ea typeface="Calibri"/>
                <a:cs typeface="Calibri"/>
                <a:sym typeface="Calibri"/>
              </a:rPr>
            </a:br>
            <a:r>
              <a:rPr lang="en" sz="4800" b="1" kern="0">
                <a:solidFill>
                  <a:srgbClr val="000000"/>
                </a:solidFill>
                <a:latin typeface="Calibri"/>
                <a:ea typeface="Calibri"/>
                <a:cs typeface="Calibri"/>
                <a:sym typeface="Calibri"/>
              </a:rPr>
              <a:t>Machine-Readable </a:t>
            </a:r>
            <a:endParaRPr sz="4800" b="1" kern="0">
              <a:solidFill>
                <a:srgbClr val="000000"/>
              </a:solidFill>
              <a:latin typeface="Calibri"/>
              <a:ea typeface="Calibri"/>
              <a:cs typeface="Calibri"/>
              <a:sym typeface="Calibri"/>
            </a:endParaRPr>
          </a:p>
        </p:txBody>
      </p:sp>
      <p:sp>
        <p:nvSpPr>
          <p:cNvPr id="190" name="Shape 190"/>
          <p:cNvSpPr/>
          <p:nvPr/>
        </p:nvSpPr>
        <p:spPr>
          <a:xfrm>
            <a:off x="1337848" y="3279850"/>
            <a:ext cx="1726527" cy="1274682"/>
          </a:xfrm>
          <a:custGeom>
            <a:avLst/>
            <a:gdLst/>
            <a:ahLst/>
            <a:cxnLst/>
            <a:rect l="0" t="0" r="0" b="0"/>
            <a:pathLst>
              <a:path w="94734" h="96512" extrusionOk="0">
                <a:moveTo>
                  <a:pt x="0" y="96512"/>
                </a:moveTo>
                <a:cubicBezTo>
                  <a:pt x="4580" y="85785"/>
                  <a:pt x="19224" y="46373"/>
                  <a:pt x="27480" y="32151"/>
                </a:cubicBezTo>
                <a:cubicBezTo>
                  <a:pt x="35736" y="17929"/>
                  <a:pt x="39473" y="16362"/>
                  <a:pt x="49537" y="11179"/>
                </a:cubicBezTo>
                <a:cubicBezTo>
                  <a:pt x="59601" y="5996"/>
                  <a:pt x="80331" y="2863"/>
                  <a:pt x="87864" y="1055"/>
                </a:cubicBezTo>
                <a:cubicBezTo>
                  <a:pt x="95397" y="-753"/>
                  <a:pt x="93589" y="453"/>
                  <a:pt x="94734" y="332"/>
                </a:cubicBezTo>
              </a:path>
            </a:pathLst>
          </a:custGeom>
          <a:noFill/>
          <a:ln w="76200" cap="flat" cmpd="sng">
            <a:solidFill>
              <a:schemeClr val="accent4"/>
            </a:solidFill>
            <a:prstDash val="solid"/>
            <a:round/>
            <a:headEnd type="none" w="med" len="med"/>
            <a:tailEnd type="triangle" w="med" len="med"/>
          </a:ln>
        </p:spPr>
      </p:sp>
    </p:spTree>
    <p:extLst>
      <p:ext uri="{BB962C8B-B14F-4D97-AF65-F5344CB8AC3E}">
        <p14:creationId xmlns:p14="http://schemas.microsoft.com/office/powerpoint/2010/main" val="26240204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0" y="103031"/>
            <a:ext cx="9142060" cy="6858000"/>
          </a:xfrm>
          <a:prstGeom prst="rect">
            <a:avLst/>
          </a:prstGeom>
        </p:spPr>
      </p:pic>
    </p:spTree>
    <p:extLst>
      <p:ext uri="{BB962C8B-B14F-4D97-AF65-F5344CB8AC3E}">
        <p14:creationId xmlns:p14="http://schemas.microsoft.com/office/powerpoint/2010/main" val="13250105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paration and characterization of Chickpea protein concentrate.pdf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40842251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9477659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©2017,Zar </a:t>
            </a:r>
            <a:r>
              <a:rPr lang="en-US" dirty="0" err="1"/>
              <a:t>Zar</a:t>
            </a:r>
            <a:r>
              <a:rPr lang="en-US" dirty="0"/>
              <a:t> </a:t>
            </a:r>
            <a:r>
              <a:rPr lang="en-US" dirty="0" err="1"/>
              <a:t>Oo</a:t>
            </a:r>
            <a:r>
              <a:rPr lang="en-US" dirty="0"/>
              <a:t> et al. This is an open access article distributed under the Creative Commons Attribution License, which permits unrestricted use, distribution, and reproduction in any medium, provided the original work is properly cited</a:t>
            </a:r>
          </a:p>
        </p:txBody>
      </p:sp>
    </p:spTree>
    <p:extLst>
      <p:ext uri="{BB962C8B-B14F-4D97-AF65-F5344CB8AC3E}">
        <p14:creationId xmlns:p14="http://schemas.microsoft.com/office/powerpoint/2010/main" val="3222182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ive Commons — Attribution 4.0 International — CC BY 4.0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33112667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 Commons — Attribution 4.0 International — CC BY 4.0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14119188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a Licens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166095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922" y="0"/>
            <a:ext cx="8572500" cy="6858000"/>
          </a:xfrm>
          <a:prstGeom prst="rect">
            <a:avLst/>
          </a:prstGeom>
        </p:spPr>
      </p:pic>
    </p:spTree>
    <p:extLst>
      <p:ext uri="{BB962C8B-B14F-4D97-AF65-F5344CB8AC3E}">
        <p14:creationId xmlns:p14="http://schemas.microsoft.com/office/powerpoint/2010/main" val="20117584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smtClean="0"/>
              <a:t>How </a:t>
            </a:r>
            <a:r>
              <a:rPr lang="en-US" sz="9600" b="1" dirty="0"/>
              <a:t>to license repositories </a:t>
            </a:r>
          </a:p>
        </p:txBody>
      </p:sp>
    </p:spTree>
    <p:extLst>
      <p:ext uri="{BB962C8B-B14F-4D97-AF65-F5344CB8AC3E}">
        <p14:creationId xmlns:p14="http://schemas.microsoft.com/office/powerpoint/2010/main" val="8687954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king-your-repository-ope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
        <p:nvSpPr>
          <p:cNvPr id="4" name="Rectangle 3"/>
          <p:cNvSpPr/>
          <p:nvPr/>
        </p:nvSpPr>
        <p:spPr>
          <a:xfrm>
            <a:off x="532614" y="1804936"/>
            <a:ext cx="6707172" cy="369332"/>
          </a:xfrm>
          <a:prstGeom prst="rect">
            <a:avLst/>
          </a:prstGeom>
        </p:spPr>
        <p:txBody>
          <a:bodyPr wrap="square">
            <a:spAutoFit/>
          </a:bodyPr>
          <a:lstStyle/>
          <a:p>
            <a:r>
              <a:rPr lang="en-US" dirty="0">
                <a:hlinkClick r:id="rId3"/>
              </a:rPr>
              <a:t>https://</a:t>
            </a:r>
            <a:r>
              <a:rPr lang="en-US" dirty="0" smtClean="0">
                <a:hlinkClick r:id="rId3"/>
              </a:rPr>
              <a:t>www.openaire.eu/making-your-repository-open</a:t>
            </a:r>
            <a:r>
              <a:rPr lang="en-US" dirty="0" smtClean="0"/>
              <a:t> </a:t>
            </a:r>
            <a:endParaRPr lang="en-US" dirty="0"/>
          </a:p>
        </p:txBody>
      </p:sp>
    </p:spTree>
    <p:extLst>
      <p:ext uri="{BB962C8B-B14F-4D97-AF65-F5344CB8AC3E}">
        <p14:creationId xmlns:p14="http://schemas.microsoft.com/office/powerpoint/2010/main" val="105683798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RAL Portal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Tree>
    <p:extLst>
      <p:ext uri="{BB962C8B-B14F-4D97-AF65-F5344CB8AC3E}">
        <p14:creationId xmlns:p14="http://schemas.microsoft.com/office/powerpoint/2010/main" val="191731647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latin typeface="Calibri" panose="020F0502020204030204" pitchFamily="34" charset="0"/>
                <a:cs typeface="Calibri" panose="020F0502020204030204" pitchFamily="34" charset="0"/>
              </a:rPr>
              <a:t>Access and Reuse</a:t>
            </a:r>
            <a:endParaRPr lang="en-US" sz="4400" b="1"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311700" y="1356967"/>
            <a:ext cx="8520600" cy="4555200"/>
          </a:xfrm>
        </p:spPr>
        <p:txBody>
          <a:bodyPr/>
          <a:lstStyle/>
          <a:p>
            <a:pPr lvl="0"/>
            <a:r>
              <a:rPr lang="en-US" sz="2000" b="1" dirty="0" smtClean="0">
                <a:latin typeface="Calibri" panose="020F0502020204030204" pitchFamily="34" charset="0"/>
                <a:cs typeface="Calibri" panose="020F0502020204030204" pitchFamily="34" charset="0"/>
              </a:rPr>
              <a:t>Access</a:t>
            </a:r>
            <a:r>
              <a:rPr lang="en-US" sz="2000" dirty="0">
                <a:latin typeface="Calibri" panose="020F0502020204030204" pitchFamily="34" charset="0"/>
                <a:cs typeface="Calibri" panose="020F0502020204030204" pitchFamily="34" charset="0"/>
              </a:rPr>
              <a:t>: Files may be deposited under closed, open, embargoed or restricted access. Files deposited under closed access are protected against unauthorized access at all levels. Access to metadata and data files is provided over standard protocols such as HTTP and OAI-PMH.</a:t>
            </a:r>
          </a:p>
          <a:p>
            <a:pPr lvl="0"/>
            <a:r>
              <a:rPr lang="en-US" sz="2000" b="1" dirty="0">
                <a:latin typeface="Calibri" panose="020F0502020204030204" pitchFamily="34" charset="0"/>
                <a:cs typeface="Calibri" panose="020F0502020204030204" pitchFamily="34" charset="0"/>
              </a:rPr>
              <a:t>Content use and re-use</a:t>
            </a:r>
            <a:r>
              <a:rPr lang="en-US" sz="2000" dirty="0">
                <a:latin typeface="Calibri" panose="020F0502020204030204" pitchFamily="34" charset="0"/>
                <a:cs typeface="Calibri" panose="020F0502020204030204" pitchFamily="34" charset="0"/>
              </a:rPr>
              <a:t>: Use and re-use is subject to the license under which the objects were deposited. Creative Commons Attribution (</a:t>
            </a:r>
            <a:r>
              <a:rPr lang="en-US" sz="2000" dirty="0">
                <a:latin typeface="Calibri" panose="020F0502020204030204" pitchFamily="34" charset="0"/>
                <a:cs typeface="Calibri" panose="020F0502020204030204" pitchFamily="34" charset="0"/>
                <a:hlinkClick r:id="rId2"/>
              </a:rPr>
              <a:t>CC-BY International 4.0</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licence</a:t>
            </a:r>
            <a:r>
              <a:rPr lang="en-US" sz="2000" dirty="0">
                <a:latin typeface="Calibri" panose="020F0502020204030204" pitchFamily="34" charset="0"/>
                <a:cs typeface="Calibri" panose="020F0502020204030204" pitchFamily="34" charset="0"/>
              </a:rPr>
              <a:t> is a preferred </a:t>
            </a:r>
            <a:r>
              <a:rPr lang="en-US" sz="2000" dirty="0" err="1">
                <a:latin typeface="Calibri" panose="020F0502020204030204" pitchFamily="34" charset="0"/>
                <a:cs typeface="Calibri" panose="020F0502020204030204" pitchFamily="34" charset="0"/>
              </a:rPr>
              <a:t>licence</a:t>
            </a:r>
            <a:r>
              <a:rPr lang="en-US" sz="2000" dirty="0">
                <a:latin typeface="Calibri" panose="020F0502020204030204" pitchFamily="34" charset="0"/>
                <a:cs typeface="Calibri" panose="020F0502020204030204" pitchFamily="34" charset="0"/>
              </a:rPr>
              <a:t>. </a:t>
            </a:r>
          </a:p>
          <a:p>
            <a:pPr lvl="0"/>
            <a:r>
              <a:rPr lang="en-US" sz="2000" b="1" dirty="0">
                <a:latin typeface="Calibri" panose="020F0502020204030204" pitchFamily="34" charset="0"/>
                <a:cs typeface="Calibri" panose="020F0502020204030204" pitchFamily="34" charset="0"/>
              </a:rPr>
              <a:t>Embargo status</a:t>
            </a:r>
            <a:r>
              <a:rPr lang="en-US" sz="2000" dirty="0">
                <a:latin typeface="Calibri" panose="020F0502020204030204" pitchFamily="34" charset="0"/>
                <a:cs typeface="Calibri" panose="020F0502020204030204" pitchFamily="34" charset="0"/>
              </a:rPr>
              <a:t>: Users may deposit content under an embargo status and provide and end date for the embargo. </a:t>
            </a:r>
            <a:r>
              <a:rPr lang="en-US" sz="2000" dirty="0" smtClean="0">
                <a:latin typeface="Calibri" panose="020F0502020204030204" pitchFamily="34" charset="0"/>
                <a:cs typeface="Calibri" panose="020F0502020204030204" pitchFamily="34" charset="0"/>
              </a:rPr>
              <a:t>[MERAL] </a:t>
            </a:r>
            <a:r>
              <a:rPr lang="en-US" sz="2000" dirty="0">
                <a:latin typeface="Calibri" panose="020F0502020204030204" pitchFamily="34" charset="0"/>
                <a:cs typeface="Calibri" panose="020F0502020204030204" pitchFamily="34" charset="0"/>
              </a:rPr>
              <a:t>will restrict access until the end of the embargo period; at which time, the content will become publicly available automatically.</a:t>
            </a:r>
          </a:p>
          <a:p>
            <a:pPr lvl="0"/>
            <a:r>
              <a:rPr lang="en-US" sz="2000" b="1" dirty="0">
                <a:latin typeface="Calibri" panose="020F0502020204030204" pitchFamily="34" charset="0"/>
                <a:cs typeface="Calibri" panose="020F0502020204030204" pitchFamily="34" charset="0"/>
              </a:rPr>
              <a:t>Metadata use and reuse</a:t>
            </a:r>
            <a:r>
              <a:rPr lang="en-US" sz="2000" dirty="0">
                <a:latin typeface="Calibri" panose="020F0502020204030204" pitchFamily="34" charset="0"/>
                <a:cs typeface="Calibri" panose="020F0502020204030204" pitchFamily="34" charset="0"/>
              </a:rPr>
              <a:t>: Metadata is licensed under Creative Commons Attribution (</a:t>
            </a:r>
            <a:r>
              <a:rPr lang="en-US" sz="2000" dirty="0">
                <a:latin typeface="Calibri" panose="020F0502020204030204" pitchFamily="34" charset="0"/>
                <a:cs typeface="Calibri" panose="020F0502020204030204" pitchFamily="34" charset="0"/>
                <a:hlinkClick r:id="rId2"/>
              </a:rPr>
              <a:t>CC-BY International 4.0</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licence</a:t>
            </a:r>
            <a:r>
              <a:rPr lang="en-US" sz="2000" dirty="0">
                <a:latin typeface="Calibri" panose="020F0502020204030204" pitchFamily="34" charset="0"/>
                <a:cs typeface="Calibri" panose="020F0502020204030204" pitchFamily="34" charset="0"/>
              </a:rPr>
              <a:t>, except for email addresses. All metadata is exported via OAI-PMH and can be </a:t>
            </a:r>
            <a:r>
              <a:rPr lang="en-US" sz="2000" dirty="0" smtClean="0">
                <a:latin typeface="Calibri" panose="020F0502020204030204" pitchFamily="34" charset="0"/>
                <a:cs typeface="Calibri" panose="020F0502020204030204" pitchFamily="34" charset="0"/>
              </a:rPr>
              <a:t>harvested. </a:t>
            </a:r>
            <a:r>
              <a:rPr lang="en-US" sz="2000" dirty="0" smtClean="0">
                <a:latin typeface="Calibri" panose="020F0502020204030204" pitchFamily="34" charset="0"/>
                <a:cs typeface="Calibri" panose="020F0502020204030204" pitchFamily="34" charset="0"/>
                <a:hlinkClick r:id="rId3"/>
              </a:rPr>
              <a:t>https</a:t>
            </a:r>
            <a:r>
              <a:rPr lang="en-US" sz="2000" dirty="0">
                <a:latin typeface="Calibri" panose="020F0502020204030204" pitchFamily="34" charset="0"/>
                <a:cs typeface="Calibri" panose="020F0502020204030204" pitchFamily="34" charset="0"/>
                <a:hlinkClick r:id="rId3"/>
              </a:rPr>
              <a:t>://</a:t>
            </a:r>
            <a:r>
              <a:rPr lang="en-US" sz="2000" dirty="0" smtClean="0">
                <a:latin typeface="Calibri" panose="020F0502020204030204" pitchFamily="34" charset="0"/>
                <a:cs typeface="Calibri" panose="020F0502020204030204" pitchFamily="34" charset="0"/>
                <a:hlinkClick r:id="rId3"/>
              </a:rPr>
              <a:t>meral.edu.mm/about</a:t>
            </a:r>
            <a:r>
              <a:rPr lang="en-US" sz="2000" dirty="0" smtClean="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059529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0"/>
            <a:ext cx="8572500" cy="6858000"/>
          </a:xfrm>
          <a:prstGeom prst="rect">
            <a:avLst/>
          </a:prstGeom>
        </p:spPr>
      </p:pic>
      <p:sp>
        <p:nvSpPr>
          <p:cNvPr id="3" name="Rectangle 2"/>
          <p:cNvSpPr/>
          <p:nvPr/>
        </p:nvSpPr>
        <p:spPr>
          <a:xfrm>
            <a:off x="1644976" y="2097167"/>
            <a:ext cx="5491113" cy="369332"/>
          </a:xfrm>
          <a:prstGeom prst="rect">
            <a:avLst/>
          </a:prstGeom>
        </p:spPr>
        <p:txBody>
          <a:bodyPr wrap="square">
            <a:spAutoFit/>
          </a:bodyPr>
          <a:lstStyle/>
          <a:p>
            <a:r>
              <a:rPr lang="en-US" dirty="0">
                <a:solidFill>
                  <a:prstClr val="black"/>
                </a:solidFill>
                <a:hlinkClick r:id="rId3"/>
              </a:rPr>
              <a:t>https://</a:t>
            </a:r>
            <a:r>
              <a:rPr lang="en-US" dirty="0" smtClean="0">
                <a:solidFill>
                  <a:prstClr val="black"/>
                </a:solidFill>
                <a:hlinkClick r:id="rId3"/>
              </a:rPr>
              <a:t>libguides.ucd.ie/ld.php?content_id=31369336</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96121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407655568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0"/>
            <a:ext cx="8572500" cy="6858000"/>
          </a:xfrm>
          <a:prstGeom prst="rect">
            <a:avLst/>
          </a:prstGeom>
        </p:spPr>
      </p:pic>
    </p:spTree>
    <p:extLst>
      <p:ext uri="{BB962C8B-B14F-4D97-AF65-F5344CB8AC3E}">
        <p14:creationId xmlns:p14="http://schemas.microsoft.com/office/powerpoint/2010/main" val="2285221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earch Repository UCD - Start Here - Research Repository UCD - LibGuides at UCD Library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Tree>
    <p:extLst>
      <p:ext uri="{BB962C8B-B14F-4D97-AF65-F5344CB8AC3E}">
        <p14:creationId xmlns:p14="http://schemas.microsoft.com/office/powerpoint/2010/main" val="222124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0"/>
            <a:ext cx="8572500" cy="6858000"/>
          </a:xfrm>
          <a:prstGeom prst="rect">
            <a:avLst/>
          </a:prstGeom>
        </p:spPr>
      </p:pic>
    </p:spTree>
    <p:extLst>
      <p:ext uri="{BB962C8B-B14F-4D97-AF65-F5344CB8AC3E}">
        <p14:creationId xmlns:p14="http://schemas.microsoft.com/office/powerpoint/2010/main" val="111326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bmit The Correct Version - Research Repository UCD - LibGuides at UCD Library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
        <p:nvSpPr>
          <p:cNvPr id="3" name="Rectangle 2"/>
          <p:cNvSpPr/>
          <p:nvPr/>
        </p:nvSpPr>
        <p:spPr>
          <a:xfrm>
            <a:off x="4258775" y="1660631"/>
            <a:ext cx="4359463" cy="369332"/>
          </a:xfrm>
          <a:prstGeom prst="rect">
            <a:avLst/>
          </a:prstGeom>
        </p:spPr>
        <p:txBody>
          <a:bodyPr wrap="none">
            <a:spAutoFit/>
          </a:bodyPr>
          <a:lstStyle/>
          <a:p>
            <a:r>
              <a:rPr lang="en-US" dirty="0">
                <a:solidFill>
                  <a:prstClr val="black"/>
                </a:solidFill>
                <a:hlinkClick r:id="rId3"/>
              </a:rPr>
              <a:t>https://libguides.ucd.ie/RRU/correct-version</a:t>
            </a:r>
            <a:endParaRPr lang="en-US" dirty="0">
              <a:solidFill>
                <a:prstClr val="black"/>
              </a:solidFill>
            </a:endParaRPr>
          </a:p>
        </p:txBody>
      </p:sp>
    </p:spTree>
    <p:extLst>
      <p:ext uri="{BB962C8B-B14F-4D97-AF65-F5344CB8AC3E}">
        <p14:creationId xmlns:p14="http://schemas.microsoft.com/office/powerpoint/2010/main" val="3216301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0"/>
            <a:ext cx="8572500" cy="6858000"/>
          </a:xfrm>
          <a:prstGeom prst="rect">
            <a:avLst/>
          </a:prstGeom>
        </p:spPr>
      </p:pic>
    </p:spTree>
    <p:extLst>
      <p:ext uri="{BB962C8B-B14F-4D97-AF65-F5344CB8AC3E}">
        <p14:creationId xmlns:p14="http://schemas.microsoft.com/office/powerpoint/2010/main" val="261459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 y="283334"/>
            <a:ext cx="9135841" cy="6296955"/>
          </a:xfrm>
          <a:prstGeom prst="rect">
            <a:avLst/>
          </a:prstGeom>
        </p:spPr>
      </p:pic>
    </p:spTree>
    <p:extLst>
      <p:ext uri="{BB962C8B-B14F-4D97-AF65-F5344CB8AC3E}">
        <p14:creationId xmlns:p14="http://schemas.microsoft.com/office/powerpoint/2010/main" val="1274140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50" y="0"/>
            <a:ext cx="8572500" cy="6858000"/>
          </a:xfrm>
          <a:prstGeom prst="rect">
            <a:avLst/>
          </a:prstGeom>
        </p:spPr>
      </p:pic>
    </p:spTree>
    <p:extLst>
      <p:ext uri="{BB962C8B-B14F-4D97-AF65-F5344CB8AC3E}">
        <p14:creationId xmlns:p14="http://schemas.microsoft.com/office/powerpoint/2010/main" val="201694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ph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Tree>
    <p:extLst>
      <p:ext uri="{BB962C8B-B14F-4D97-AF65-F5344CB8AC3E}">
        <p14:creationId xmlns:p14="http://schemas.microsoft.com/office/powerpoint/2010/main" val="420737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ph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Tree>
    <p:extLst>
      <p:ext uri="{BB962C8B-B14F-4D97-AF65-F5344CB8AC3E}">
        <p14:creationId xmlns:p14="http://schemas.microsoft.com/office/powerpoint/2010/main" val="331554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lcome to Sherpa Romeo - v2.sherp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
        <p:nvSpPr>
          <p:cNvPr id="3" name="Rectangle 2"/>
          <p:cNvSpPr/>
          <p:nvPr/>
        </p:nvSpPr>
        <p:spPr>
          <a:xfrm>
            <a:off x="3719676" y="1858593"/>
            <a:ext cx="3175228" cy="369332"/>
          </a:xfrm>
          <a:prstGeom prst="rect">
            <a:avLst/>
          </a:prstGeom>
        </p:spPr>
        <p:txBody>
          <a:bodyPr wrap="none">
            <a:spAutoFit/>
          </a:bodyPr>
          <a:lstStyle/>
          <a:p>
            <a:r>
              <a:rPr lang="en-US" dirty="0">
                <a:solidFill>
                  <a:prstClr val="black"/>
                </a:solidFill>
                <a:hlinkClick r:id="rId3"/>
              </a:rPr>
              <a:t>https://v2.sherpa.ac.uk/romeo/</a:t>
            </a:r>
            <a:endParaRPr lang="en-US" dirty="0">
              <a:solidFill>
                <a:prstClr val="black"/>
              </a:solidFill>
            </a:endParaRPr>
          </a:p>
        </p:txBody>
      </p:sp>
    </p:spTree>
    <p:extLst>
      <p:ext uri="{BB962C8B-B14F-4D97-AF65-F5344CB8AC3E}">
        <p14:creationId xmlns:p14="http://schemas.microsoft.com/office/powerpoint/2010/main" val="384223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3999" cy="6858000"/>
          </a:xfrm>
          <a:prstGeom prst="rect">
            <a:avLst/>
          </a:prstGeom>
        </p:spPr>
      </p:pic>
    </p:spTree>
    <p:extLst>
      <p:ext uri="{BB962C8B-B14F-4D97-AF65-F5344CB8AC3E}">
        <p14:creationId xmlns:p14="http://schemas.microsoft.com/office/powerpoint/2010/main" val="281699751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ure - v2.sherpa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Tree>
    <p:extLst>
      <p:ext uri="{BB962C8B-B14F-4D97-AF65-F5344CB8AC3E}">
        <p14:creationId xmlns:p14="http://schemas.microsoft.com/office/powerpoint/2010/main" val="2483831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9534"/>
            <a:ext cx="9144000" cy="6038931"/>
          </a:xfrm>
          <a:prstGeom prst="rect">
            <a:avLst/>
          </a:prstGeom>
        </p:spPr>
      </p:pic>
    </p:spTree>
    <p:extLst>
      <p:ext uri="{BB962C8B-B14F-4D97-AF65-F5344CB8AC3E}">
        <p14:creationId xmlns:p14="http://schemas.microsoft.com/office/powerpoint/2010/main" val="3235337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Dissemi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0"/>
            <a:ext cx="8887968" cy="6858000"/>
          </a:xfrm>
          <a:prstGeom prst="rect">
            <a:avLst/>
          </a:prstGeom>
        </p:spPr>
      </p:pic>
      <p:sp>
        <p:nvSpPr>
          <p:cNvPr id="3" name="Rectangle 2"/>
          <p:cNvSpPr/>
          <p:nvPr/>
        </p:nvSpPr>
        <p:spPr>
          <a:xfrm>
            <a:off x="2875995" y="218330"/>
            <a:ext cx="1846852" cy="369332"/>
          </a:xfrm>
          <a:prstGeom prst="rect">
            <a:avLst/>
          </a:prstGeom>
        </p:spPr>
        <p:txBody>
          <a:bodyPr wrap="none">
            <a:spAutoFit/>
          </a:bodyPr>
          <a:lstStyle/>
          <a:p>
            <a:r>
              <a:rPr lang="en-US" dirty="0">
                <a:solidFill>
                  <a:prstClr val="black"/>
                </a:solidFill>
                <a:hlinkClick r:id="rId3"/>
              </a:rPr>
              <a:t>https://</a:t>
            </a:r>
            <a:r>
              <a:rPr lang="en-US" dirty="0" smtClean="0">
                <a:solidFill>
                  <a:prstClr val="black"/>
                </a:solidFill>
                <a:hlinkClick r:id="rId3"/>
              </a:rPr>
              <a:t>dissem.in</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735844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Dissemi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4115540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pers - Dissemin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2748000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allurgical traditions and metal exchange networks in late prehistoric central Myanmar, c. 1000 BC to c. AD 500 - Thomas Oliver Pryce, Kalayar Myat Myat Htwe, Myrto Georgakopoulou, Tiffany Martin, Enrique Vega, Thilo Rehren, Tin Tin Win, Thu Thu Win, 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7663"/>
            <a:ext cx="9144000" cy="4922674"/>
          </a:xfrm>
          <a:prstGeom prst="rect">
            <a:avLst/>
          </a:prstGeom>
        </p:spPr>
      </p:pic>
    </p:spTree>
    <p:extLst>
      <p:ext uri="{BB962C8B-B14F-4D97-AF65-F5344CB8AC3E}">
        <p14:creationId xmlns:p14="http://schemas.microsoft.com/office/powerpoint/2010/main" val="305121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 y="309093"/>
            <a:ext cx="9149006" cy="6236402"/>
          </a:xfrm>
          <a:prstGeom prst="rect">
            <a:avLst/>
          </a:prstGeom>
        </p:spPr>
      </p:pic>
      <p:sp>
        <p:nvSpPr>
          <p:cNvPr id="3" name="Rectangle 2"/>
          <p:cNvSpPr/>
          <p:nvPr/>
        </p:nvSpPr>
        <p:spPr>
          <a:xfrm>
            <a:off x="631065" y="6488668"/>
            <a:ext cx="8641724" cy="369332"/>
          </a:xfrm>
          <a:prstGeom prst="rect">
            <a:avLst/>
          </a:prstGeom>
        </p:spPr>
        <p:txBody>
          <a:bodyPr wrap="square">
            <a:spAutoFit/>
          </a:bodyPr>
          <a:lstStyle/>
          <a:p>
            <a:r>
              <a:rPr lang="en-US" dirty="0">
                <a:solidFill>
                  <a:prstClr val="black"/>
                </a:solidFill>
                <a:hlinkClick r:id="rId3"/>
              </a:rPr>
              <a:t>https://library.aua.am/files/2019/09/Agreement-for-Electronic-Publishing-Form.pdf</a:t>
            </a:r>
            <a:endParaRPr lang="en-US" dirty="0">
              <a:solidFill>
                <a:prstClr val="black"/>
              </a:solidFill>
            </a:endParaRPr>
          </a:p>
        </p:txBody>
      </p:sp>
    </p:spTree>
    <p:extLst>
      <p:ext uri="{BB962C8B-B14F-4D97-AF65-F5344CB8AC3E}">
        <p14:creationId xmlns:p14="http://schemas.microsoft.com/office/powerpoint/2010/main" val="95045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4" y="1841679"/>
            <a:ext cx="9147903" cy="3173288"/>
          </a:xfrm>
          <a:prstGeom prst="rect">
            <a:avLst/>
          </a:prstGeom>
        </p:spPr>
      </p:pic>
      <p:sp>
        <p:nvSpPr>
          <p:cNvPr id="3" name="Rectangle 2"/>
          <p:cNvSpPr/>
          <p:nvPr/>
        </p:nvSpPr>
        <p:spPr>
          <a:xfrm>
            <a:off x="540912" y="5887671"/>
            <a:ext cx="8422783" cy="369332"/>
          </a:xfrm>
          <a:prstGeom prst="rect">
            <a:avLst/>
          </a:prstGeom>
        </p:spPr>
        <p:txBody>
          <a:bodyPr wrap="square">
            <a:spAutoFit/>
          </a:bodyPr>
          <a:lstStyle/>
          <a:p>
            <a:r>
              <a:rPr lang="en-US" dirty="0">
                <a:solidFill>
                  <a:prstClr val="black"/>
                </a:solidFill>
                <a:hlinkClick r:id="rId3"/>
              </a:rPr>
              <a:t>https://library.aua.am/files/2019/09/Agreement-for-Electronic-Publishing-Form.pdf</a:t>
            </a:r>
            <a:endParaRPr lang="en-US" dirty="0">
              <a:solidFill>
                <a:prstClr val="black"/>
              </a:solidFill>
            </a:endParaRPr>
          </a:p>
        </p:txBody>
      </p:sp>
    </p:spTree>
    <p:extLst>
      <p:ext uri="{BB962C8B-B14F-4D97-AF65-F5344CB8AC3E}">
        <p14:creationId xmlns:p14="http://schemas.microsoft.com/office/powerpoint/2010/main" val="90098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1061"/>
            <a:ext cx="9144000" cy="5516217"/>
          </a:xfrm>
          <a:prstGeom prst="rect">
            <a:avLst/>
          </a:prstGeom>
        </p:spPr>
      </p:pic>
      <p:sp>
        <p:nvSpPr>
          <p:cNvPr id="3" name="Rectangle 2"/>
          <p:cNvSpPr/>
          <p:nvPr/>
        </p:nvSpPr>
        <p:spPr>
          <a:xfrm>
            <a:off x="540912" y="5887671"/>
            <a:ext cx="8422783" cy="369332"/>
          </a:xfrm>
          <a:prstGeom prst="rect">
            <a:avLst/>
          </a:prstGeom>
        </p:spPr>
        <p:txBody>
          <a:bodyPr wrap="square">
            <a:spAutoFit/>
          </a:bodyPr>
          <a:lstStyle/>
          <a:p>
            <a:r>
              <a:rPr lang="en-US" dirty="0">
                <a:solidFill>
                  <a:prstClr val="black"/>
                </a:solidFill>
                <a:hlinkClick r:id="rId3"/>
              </a:rPr>
              <a:t>https://library.aua.am/files/2019/09/Agreement-for-Electronic-Publishing-Form.pdf</a:t>
            </a:r>
            <a:endParaRPr lang="en-US" dirty="0">
              <a:solidFill>
                <a:prstClr val="black"/>
              </a:solidFill>
            </a:endParaRPr>
          </a:p>
        </p:txBody>
      </p:sp>
    </p:spTree>
    <p:extLst>
      <p:ext uri="{BB962C8B-B14F-4D97-AF65-F5344CB8AC3E}">
        <p14:creationId xmlns:p14="http://schemas.microsoft.com/office/powerpoint/2010/main" val="215594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Which repository metadata fields for Creative Commons </a:t>
            </a:r>
            <a:r>
              <a:rPr lang="en-US" sz="4400" b="1" dirty="0" err="1" smtClean="0"/>
              <a:t>licences</a:t>
            </a:r>
            <a:r>
              <a:rPr lang="en-US" sz="4400" b="1" dirty="0" smtClean="0"/>
              <a:t>?</a:t>
            </a:r>
            <a:endParaRPr lang="en-US" sz="4400" b="1" dirty="0"/>
          </a:p>
        </p:txBody>
      </p:sp>
      <p:sp>
        <p:nvSpPr>
          <p:cNvPr id="3" name="Content Placeholder 2"/>
          <p:cNvSpPr>
            <a:spLocks noGrp="1"/>
          </p:cNvSpPr>
          <p:nvPr>
            <p:ph idx="1"/>
          </p:nvPr>
        </p:nvSpPr>
        <p:spPr/>
        <p:txBody>
          <a:bodyPr/>
          <a:lstStyle/>
          <a:p>
            <a:pPr lvl="0"/>
            <a:r>
              <a:rPr lang="en-US" b="1" dirty="0" err="1"/>
              <a:t>dc.rights</a:t>
            </a:r>
            <a:r>
              <a:rPr lang="en-US" dirty="0"/>
              <a:t> where you mention the license, for </a:t>
            </a:r>
            <a:r>
              <a:rPr lang="en-US" dirty="0" smtClean="0"/>
              <a:t>example: Creative </a:t>
            </a:r>
            <a:r>
              <a:rPr lang="en-US" dirty="0"/>
              <a:t>Commons Attribution 4.0 </a:t>
            </a:r>
            <a:r>
              <a:rPr lang="en-US" dirty="0" smtClean="0"/>
              <a:t>International </a:t>
            </a:r>
            <a:endParaRPr lang="en-US" dirty="0"/>
          </a:p>
          <a:p>
            <a:pPr lvl="0"/>
            <a:r>
              <a:rPr lang="en-US" b="1" dirty="0" err="1"/>
              <a:t>dc.rights.uri</a:t>
            </a:r>
            <a:r>
              <a:rPr lang="en-US" dirty="0"/>
              <a:t> where you type a link to this license, for example </a:t>
            </a:r>
            <a:r>
              <a:rPr lang="en-US" u="sng" dirty="0">
                <a:hlinkClick r:id="rId2"/>
              </a:rPr>
              <a:t>https://creativecommons.org/licenses/by/4.0/</a:t>
            </a:r>
            <a:r>
              <a:rPr lang="en-US" dirty="0"/>
              <a:t> </a:t>
            </a:r>
          </a:p>
        </p:txBody>
      </p:sp>
    </p:spTree>
    <p:extLst>
      <p:ext uri="{BB962C8B-B14F-4D97-AF65-F5344CB8AC3E}">
        <p14:creationId xmlns:p14="http://schemas.microsoft.com/office/powerpoint/2010/main" val="195379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139207403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590594" y="525488"/>
            <a:ext cx="5943600" cy="5943600"/>
          </a:xfrm>
          <a:prstGeom prst="rect">
            <a:avLst/>
          </a:prstGeom>
        </p:spPr>
      </p:pic>
    </p:spTree>
    <p:extLst>
      <p:ext uri="{BB962C8B-B14F-4D97-AF65-F5344CB8AC3E}">
        <p14:creationId xmlns:p14="http://schemas.microsoft.com/office/powerpoint/2010/main" val="346606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Creative Commons presents  Sharing Creative Works  An Illustrated Primer by Alex Roberts, Rebecca Rojer, &amp; Jon Phillip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600" y="1319754"/>
            <a:ext cx="4776640" cy="358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04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85900" y="204704"/>
            <a:ext cx="6172200" cy="857250"/>
          </a:xfrm>
          <a:prstGeom prst="rect">
            <a:avLst/>
          </a:prstGeom>
        </p:spPr>
        <p:txBody>
          <a:bodyPr/>
          <a:lstStyle/>
          <a:p>
            <a:pPr lvl="0">
              <a:spcBef>
                <a:spcPts val="0"/>
              </a:spcBef>
            </a:pPr>
            <a:r>
              <a:rPr lang="en-US" sz="6600" b="1" dirty="0" smtClean="0">
                <a:solidFill>
                  <a:schemeClr val="bg1"/>
                </a:solidFill>
                <a:latin typeface="Calibri" panose="020F0502020204030204" pitchFamily="34" charset="0"/>
                <a:cs typeface="Calibri" panose="020F0502020204030204" pitchFamily="34" charset="0"/>
              </a:rPr>
              <a:t>Thank you!</a:t>
            </a:r>
            <a:br>
              <a:rPr lang="en-US" sz="6600" b="1" dirty="0" smtClean="0">
                <a:solidFill>
                  <a:schemeClr val="bg1"/>
                </a:solidFill>
                <a:latin typeface="Calibri" panose="020F0502020204030204" pitchFamily="34" charset="0"/>
                <a:cs typeface="Calibri" panose="020F0502020204030204" pitchFamily="34" charset="0"/>
              </a:rPr>
            </a:br>
            <a:r>
              <a:rPr lang="en-US" sz="6600" b="1" dirty="0" smtClean="0">
                <a:solidFill>
                  <a:schemeClr val="bg1"/>
                </a:solidFill>
                <a:latin typeface="Calibri" panose="020F0502020204030204" pitchFamily="34" charset="0"/>
                <a:cs typeface="Calibri" panose="020F0502020204030204" pitchFamily="34" charset="0"/>
              </a:rPr>
              <a:t>Questions?</a:t>
            </a:r>
            <a:r>
              <a:rPr lang="en-US" sz="6600" dirty="0" smtClean="0">
                <a:solidFill>
                  <a:schemeClr val="bg1"/>
                </a:solidFill>
                <a:latin typeface="Calibri" panose="020F0502020204030204" pitchFamily="34" charset="0"/>
                <a:cs typeface="Calibri" panose="020F0502020204030204" pitchFamily="34" charset="0"/>
              </a:rPr>
              <a:t/>
            </a:r>
            <a:br>
              <a:rPr lang="en-US" sz="6600" dirty="0" smtClean="0">
                <a:solidFill>
                  <a:schemeClr val="bg1"/>
                </a:solidFill>
                <a:latin typeface="Calibri" panose="020F0502020204030204" pitchFamily="34" charset="0"/>
                <a:cs typeface="Calibri" panose="020F0502020204030204" pitchFamily="34" charset="0"/>
              </a:rPr>
            </a:br>
            <a:r>
              <a:rPr lang="en-US" sz="6600" dirty="0" smtClean="0">
                <a:solidFill>
                  <a:schemeClr val="bg1"/>
                </a:solidFill>
                <a:latin typeface="Calibri" panose="020F0502020204030204" pitchFamily="34" charset="0"/>
                <a:cs typeface="Calibri" panose="020F0502020204030204" pitchFamily="34" charset="0"/>
              </a:rPr>
              <a:t/>
            </a:r>
            <a:br>
              <a:rPr lang="en-US" sz="6600" dirty="0" smtClean="0">
                <a:solidFill>
                  <a:schemeClr val="bg1"/>
                </a:solidFill>
                <a:latin typeface="Calibri" panose="020F0502020204030204" pitchFamily="34" charset="0"/>
                <a:cs typeface="Calibri" panose="020F0502020204030204" pitchFamily="34" charset="0"/>
              </a:rPr>
            </a:br>
            <a:endParaRPr lang="en-US" sz="2800" dirty="0">
              <a:solidFill>
                <a:schemeClr val="bg1"/>
              </a:solidFill>
              <a:latin typeface="Calibri" panose="020F0502020204030204" pitchFamily="34" charset="0"/>
              <a:cs typeface="Calibri" panose="020F0502020204030204" pitchFamily="34" charset="0"/>
            </a:endParaRPr>
          </a:p>
        </p:txBody>
      </p:sp>
      <p:sp>
        <p:nvSpPr>
          <p:cNvPr id="3" name="Title 1"/>
          <p:cNvSpPr txBox="1">
            <a:spLocks/>
          </p:cNvSpPr>
          <p:nvPr/>
        </p:nvSpPr>
        <p:spPr>
          <a:xfrm>
            <a:off x="5850731" y="5572125"/>
            <a:ext cx="61722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50" dirty="0" err="1">
                <a:solidFill>
                  <a:prstClr val="white"/>
                </a:solidFill>
                <a:latin typeface="Open Sans"/>
                <a:cs typeface="Open Sans"/>
              </a:rPr>
              <a:t>www.eifl.net</a:t>
            </a:r>
            <a:endParaRPr lang="en-US" sz="2250" dirty="0">
              <a:solidFill>
                <a:prstClr val="white"/>
              </a:solidFill>
              <a:latin typeface="Open Sans"/>
              <a:cs typeface="Open Sans"/>
            </a:endParaRPr>
          </a:p>
        </p:txBody>
      </p:sp>
      <p:sp>
        <p:nvSpPr>
          <p:cNvPr id="4" name="Title 1"/>
          <p:cNvSpPr txBox="1">
            <a:spLocks/>
          </p:cNvSpPr>
          <p:nvPr/>
        </p:nvSpPr>
        <p:spPr>
          <a:xfrm>
            <a:off x="1485900" y="2459789"/>
            <a:ext cx="6172200" cy="857250"/>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spcBef>
                <a:spcPts val="0"/>
              </a:spcBef>
            </a:pPr>
            <a:r>
              <a:rPr lang="en-US" sz="3600" b="1" dirty="0" smtClean="0">
                <a:solidFill>
                  <a:schemeClr val="bg1"/>
                </a:solidFill>
                <a:latin typeface="+mn-lt"/>
                <a:cs typeface="Calibri" panose="020F0502020204030204" pitchFamily="34" charset="0"/>
              </a:rPr>
              <a:t>Contacts:</a:t>
            </a:r>
            <a:r>
              <a:rPr lang="en-US" sz="3600" dirty="0">
                <a:latin typeface="+mn-lt"/>
              </a:rPr>
              <a:t> </a:t>
            </a:r>
            <a:r>
              <a:rPr lang="en-US" sz="3600" dirty="0" smtClean="0">
                <a:solidFill>
                  <a:schemeClr val="bg1"/>
                </a:solidFill>
                <a:latin typeface="+mn-lt"/>
              </a:rPr>
              <a:t>iryna.kuchma@eifl.net</a:t>
            </a:r>
            <a:r>
              <a:rPr lang="en-US" sz="6600" dirty="0" smtClean="0">
                <a:solidFill>
                  <a:schemeClr val="bg1"/>
                </a:solidFill>
                <a:latin typeface="Calibri" panose="020F0502020204030204" pitchFamily="34" charset="0"/>
                <a:cs typeface="Calibri" panose="020F0502020204030204" pitchFamily="34" charset="0"/>
              </a:rPr>
              <a:t/>
            </a:r>
            <a:br>
              <a:rPr lang="en-US" sz="6600" dirty="0" smtClean="0">
                <a:solidFill>
                  <a:schemeClr val="bg1"/>
                </a:solidFill>
                <a:latin typeface="Calibri" panose="020F0502020204030204" pitchFamily="34" charset="0"/>
                <a:cs typeface="Calibri" panose="020F0502020204030204" pitchFamily="34" charset="0"/>
              </a:rPr>
            </a:br>
            <a:r>
              <a:rPr lang="en-US" sz="6600" dirty="0" smtClean="0">
                <a:solidFill>
                  <a:schemeClr val="bg1"/>
                </a:solidFill>
                <a:latin typeface="Calibri" panose="020F0502020204030204" pitchFamily="34" charset="0"/>
                <a:cs typeface="Calibri" panose="020F0502020204030204" pitchFamily="34" charset="0"/>
              </a:rPr>
              <a:t/>
            </a:r>
            <a:br>
              <a:rPr lang="en-US" sz="6600" dirty="0" smtClean="0">
                <a:solidFill>
                  <a:schemeClr val="bg1"/>
                </a:solidFill>
                <a:latin typeface="Calibri" panose="020F0502020204030204" pitchFamily="34" charset="0"/>
                <a:cs typeface="Calibri" panose="020F0502020204030204" pitchFamily="34" charset="0"/>
              </a:rPr>
            </a:br>
            <a:endParaRPr lang="en-US" sz="2800" dirty="0">
              <a:solidFill>
                <a:schemeClr val="bg1"/>
              </a:solidFill>
              <a:latin typeface="Calibri" panose="020F0502020204030204" pitchFamily="34" charset="0"/>
              <a:cs typeface="Calibri" panose="020F0502020204030204" pitchFamily="34" charset="0"/>
            </a:endParaRPr>
          </a:p>
        </p:txBody>
      </p:sp>
      <p:pic>
        <p:nvPicPr>
          <p:cNvPr id="5"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719" y="6254894"/>
            <a:ext cx="990600" cy="3489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15423" y="6688723"/>
            <a:ext cx="2528577" cy="338554"/>
          </a:xfrm>
          <a:prstGeom prst="rect">
            <a:avLst/>
          </a:prstGeom>
        </p:spPr>
        <p:txBody>
          <a:bodyPr wrap="none">
            <a:spAutoFit/>
          </a:bodyPr>
          <a:lstStyle/>
          <a:p>
            <a:r>
              <a:rPr lang="en-US" sz="1600" dirty="0">
                <a:solidFill>
                  <a:srgbClr val="000000"/>
                </a:solidFill>
                <a:latin typeface="+mj-lt"/>
                <a:ea typeface="Open Sans" panose="020B0606030504020204" pitchFamily="34" charset="0"/>
                <a:cs typeface="Open Sans" panose="020B0606030504020204" pitchFamily="34" charset="0"/>
              </a:rPr>
              <a:t>Attribution 4.0 International</a:t>
            </a:r>
          </a:p>
        </p:txBody>
      </p:sp>
    </p:spTree>
    <p:extLst>
      <p:ext uri="{BB962C8B-B14F-4D97-AF65-F5344CB8AC3E}">
        <p14:creationId xmlns:p14="http://schemas.microsoft.com/office/powerpoint/2010/main" val="23081701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3999" cy="6858000"/>
          </a:xfrm>
          <a:prstGeom prst="rect">
            <a:avLst/>
          </a:prstGeom>
        </p:spPr>
      </p:pic>
    </p:spTree>
    <p:extLst>
      <p:ext uri="{BB962C8B-B14F-4D97-AF65-F5344CB8AC3E}">
        <p14:creationId xmlns:p14="http://schemas.microsoft.com/office/powerpoint/2010/main" val="250465459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3_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4_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_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7939</TotalTime>
  <Words>1565</Words>
  <Application>Microsoft Macintosh PowerPoint</Application>
  <PresentationFormat>On-screen Show (4:3)</PresentationFormat>
  <Paragraphs>86</Paragraphs>
  <Slides>82</Slides>
  <Notes>22</Notes>
  <HiddenSlides>0</HiddenSlides>
  <MMClips>0</MMClips>
  <ScaleCrop>false</ScaleCrop>
  <HeadingPairs>
    <vt:vector size="4" baseType="variant">
      <vt:variant>
        <vt:lpstr>Theme</vt:lpstr>
      </vt:variant>
      <vt:variant>
        <vt:i4>12</vt:i4>
      </vt:variant>
      <vt:variant>
        <vt:lpstr>Slide Titles</vt:lpstr>
      </vt:variant>
      <vt:variant>
        <vt:i4>82</vt:i4>
      </vt:variant>
    </vt:vector>
  </HeadingPairs>
  <TitlesOfParts>
    <vt:vector size="94" baseType="lpstr">
      <vt:lpstr>Custom Design</vt:lpstr>
      <vt:lpstr>1_Custom Design</vt:lpstr>
      <vt:lpstr>2_Custom Design</vt:lpstr>
      <vt:lpstr>3_Custom Design</vt:lpstr>
      <vt:lpstr>4_Custom Design</vt:lpstr>
      <vt:lpstr>Blank</vt:lpstr>
      <vt:lpstr>1_Simple Light</vt:lpstr>
      <vt:lpstr>Тема Office</vt:lpstr>
      <vt:lpstr>1_Тема Office</vt:lpstr>
      <vt:lpstr>2_Тема Office</vt:lpstr>
      <vt:lpstr>3_Тема Office</vt:lpstr>
      <vt:lpstr>4_Тема Office</vt:lpstr>
      <vt:lpstr>Creative Commons Licenses How to license a repository and which article version to submit </vt:lpstr>
      <vt:lpstr>Copyright and Creative Commons Licenses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Everything you wanted to know about Creative Commons Licenses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Copyright ©2017,Zar Zar Oo et al. This is an open access article distributed under the Creative Commons Attribution License, which permits unrestricted use, distribution, and reproduction in any medium, provided the original work is properly cited</vt:lpstr>
      <vt:lpstr>PowerPoint Presentation</vt:lpstr>
      <vt:lpstr>PowerPoint Presentation</vt:lpstr>
      <vt:lpstr>PowerPoint Presentation</vt:lpstr>
      <vt:lpstr>PowerPoint Presentation</vt:lpstr>
      <vt:lpstr>How to license repositories </vt:lpstr>
      <vt:lpstr>PowerPoint Presentation</vt:lpstr>
      <vt:lpstr>PowerPoint Presentation</vt:lpstr>
      <vt:lpstr>Access and Reuse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repository metadata fields for Creative Commons licences?</vt:lpstr>
      <vt:lpstr>PowerPoint Presentation</vt:lpstr>
      <vt:lpstr>PowerPoint Presentation</vt:lpstr>
      <vt:lpstr>Thank you!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Lucy Morton</dc:creator>
  <cp:lastModifiedBy>Jean Fairbairn</cp:lastModifiedBy>
  <cp:revision>2008</cp:revision>
  <dcterms:created xsi:type="dcterms:W3CDTF">2011-01-31T19:30:11Z</dcterms:created>
  <dcterms:modified xsi:type="dcterms:W3CDTF">2020-09-07T09:04:00Z</dcterms:modified>
</cp:coreProperties>
</file>