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3209" autoAdjust="0"/>
  </p:normalViewPr>
  <p:slideViewPr>
    <p:cSldViewPr snapToGrid="0">
      <p:cViewPr varScale="1">
        <p:scale>
          <a:sx n="117" d="100"/>
          <a:sy n="117" d="100"/>
        </p:scale>
        <p:origin x="8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AB721-ADB6-4839-8AEC-D84706D2FD40}" type="datetimeFigureOut">
              <a:rPr lang="en-UG" smtClean="0"/>
              <a:t>2/10/25</a:t>
            </a:fld>
            <a:endParaRPr lang="en-U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EE699-F029-4E21-9CB2-2435D4A385F6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62763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important for the system administrators to see that their systems is secure but also allow for it to function properly.</a:t>
            </a:r>
            <a:endParaRPr lang="en-U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CEE699-F029-4E21-9CB2-2435D4A385F6}" type="slidenum">
              <a:rPr lang="en-UG" smtClean="0"/>
              <a:t>8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434025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1FD6-1B86-462A-B3F8-91B29BAF890C}" type="datetimeFigureOut">
              <a:rPr lang="en-UG" smtClean="0"/>
              <a:t>2/10/25</a:t>
            </a:fld>
            <a:endParaRPr lang="en-U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7CDCFB3-A90B-4043-9B34-7911AAF05B13}" type="slidenum">
              <a:rPr lang="en-UG" smtClean="0"/>
              <a:t>‹#›</a:t>
            </a:fld>
            <a:endParaRPr lang="en-UG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8435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1FD6-1B86-462A-B3F8-91B29BAF890C}" type="datetimeFigureOut">
              <a:rPr lang="en-UG" smtClean="0"/>
              <a:t>2/10/25</a:t>
            </a:fld>
            <a:endParaRPr lang="en-U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CFB3-A90B-4043-9B34-7911AAF05B13}" type="slidenum">
              <a:rPr lang="en-UG" smtClean="0"/>
              <a:t>‹#›</a:t>
            </a:fld>
            <a:endParaRPr lang="en-UG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731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1FD6-1B86-462A-B3F8-91B29BAF890C}" type="datetimeFigureOut">
              <a:rPr lang="en-UG" smtClean="0"/>
              <a:t>2/10/25</a:t>
            </a:fld>
            <a:endParaRPr lang="en-U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CFB3-A90B-4043-9B34-7911AAF05B13}" type="slidenum">
              <a:rPr lang="en-UG" smtClean="0"/>
              <a:t>‹#›</a:t>
            </a:fld>
            <a:endParaRPr lang="en-UG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099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1FD6-1B86-462A-B3F8-91B29BAF890C}" type="datetimeFigureOut">
              <a:rPr lang="en-UG" smtClean="0"/>
              <a:t>2/10/25</a:t>
            </a:fld>
            <a:endParaRPr lang="en-U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CFB3-A90B-4043-9B34-7911AAF05B13}" type="slidenum">
              <a:rPr lang="en-UG" smtClean="0"/>
              <a:t>‹#›</a:t>
            </a:fld>
            <a:endParaRPr lang="en-UG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6541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1FD6-1B86-462A-B3F8-91B29BAF890C}" type="datetimeFigureOut">
              <a:rPr lang="en-UG" smtClean="0"/>
              <a:t>2/10/25</a:t>
            </a:fld>
            <a:endParaRPr lang="en-U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CFB3-A90B-4043-9B34-7911AAF05B13}" type="slidenum">
              <a:rPr lang="en-UG" smtClean="0"/>
              <a:t>‹#›</a:t>
            </a:fld>
            <a:endParaRPr lang="en-UG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922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1FD6-1B86-462A-B3F8-91B29BAF890C}" type="datetimeFigureOut">
              <a:rPr lang="en-UG" smtClean="0"/>
              <a:t>2/10/25</a:t>
            </a:fld>
            <a:endParaRPr lang="en-U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CFB3-A90B-4043-9B34-7911AAF05B13}" type="slidenum">
              <a:rPr lang="en-UG" smtClean="0"/>
              <a:t>‹#›</a:t>
            </a:fld>
            <a:endParaRPr lang="en-UG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4348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1FD6-1B86-462A-B3F8-91B29BAF890C}" type="datetimeFigureOut">
              <a:rPr lang="en-UG" smtClean="0"/>
              <a:t>2/10/25</a:t>
            </a:fld>
            <a:endParaRPr lang="en-U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CFB3-A90B-4043-9B34-7911AAF05B13}" type="slidenum">
              <a:rPr lang="en-UG" smtClean="0"/>
              <a:t>‹#›</a:t>
            </a:fld>
            <a:endParaRPr lang="en-UG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39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1FD6-1B86-462A-B3F8-91B29BAF890C}" type="datetimeFigureOut">
              <a:rPr lang="en-UG" smtClean="0"/>
              <a:t>2/10/25</a:t>
            </a:fld>
            <a:endParaRPr lang="en-U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CFB3-A90B-4043-9B34-7911AAF05B13}" type="slidenum">
              <a:rPr lang="en-UG" smtClean="0"/>
              <a:t>‹#›</a:t>
            </a:fld>
            <a:endParaRPr lang="en-UG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584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1FD6-1B86-462A-B3F8-91B29BAF890C}" type="datetimeFigureOut">
              <a:rPr lang="en-UG" smtClean="0"/>
              <a:t>2/10/25</a:t>
            </a:fld>
            <a:endParaRPr lang="en-U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CFB3-A90B-4043-9B34-7911AAF05B13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9049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1FD6-1B86-462A-B3F8-91B29BAF890C}" type="datetimeFigureOut">
              <a:rPr lang="en-UG" smtClean="0"/>
              <a:t>2/10/25</a:t>
            </a:fld>
            <a:endParaRPr lang="en-U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CFB3-A90B-4043-9B34-7911AAF05B13}" type="slidenum">
              <a:rPr lang="en-UG" smtClean="0"/>
              <a:t>‹#›</a:t>
            </a:fld>
            <a:endParaRPr lang="en-UG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7168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2361FD6-1B86-462A-B3F8-91B29BAF890C}" type="datetimeFigureOut">
              <a:rPr lang="en-UG" smtClean="0"/>
              <a:t>2/10/25</a:t>
            </a:fld>
            <a:endParaRPr lang="en-U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CFB3-A90B-4043-9B34-7911AAF05B13}" type="slidenum">
              <a:rPr lang="en-UG" smtClean="0"/>
              <a:t>‹#›</a:t>
            </a:fld>
            <a:endParaRPr lang="en-UG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774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61FD6-1B86-462A-B3F8-91B29BAF890C}" type="datetimeFigureOut">
              <a:rPr lang="en-UG" smtClean="0"/>
              <a:t>2/10/25</a:t>
            </a:fld>
            <a:endParaRPr lang="en-U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7CDCFB3-A90B-4043-9B34-7911AAF05B13}" type="slidenum">
              <a:rPr lang="en-UG" smtClean="0"/>
              <a:t>‹#›</a:t>
            </a:fld>
            <a:endParaRPr lang="en-UG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7940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r.sun.ac.ug/" TargetMode="External"/><Relationship Id="rId2" Type="http://schemas.openxmlformats.org/officeDocument/2006/relationships/hyperlink" Target="https://kyuspace.kyu.ac.u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40841-D28A-14ED-8C12-6DEF7A1F5D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Repository Installation</a:t>
            </a:r>
            <a:br>
              <a:rPr lang="en-US" dirty="0"/>
            </a:br>
            <a:r>
              <a:rPr lang="en-US" dirty="0"/>
              <a:t>General Challenges</a:t>
            </a:r>
            <a:endParaRPr lang="en-U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4BEA9-A6B1-1E1D-FAC5-CC5EE5B247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Michael Mutebi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2991237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211F0-422C-54F5-F073-FC945A3DA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Installations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77F15-2220-3B35-902E-51A461FE2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10 installations were done in Uganda by CUUL</a:t>
            </a:r>
          </a:p>
          <a:p>
            <a:r>
              <a:rPr lang="en-US" dirty="0"/>
              <a:t>5 were upgrades to DSpace 7.6 and </a:t>
            </a:r>
          </a:p>
          <a:p>
            <a:pPr lvl="1"/>
            <a:r>
              <a:rPr lang="en-US" dirty="0">
                <a:hlinkClick r:id="rId2"/>
              </a:rPr>
              <a:t>https://kyuspace.kyu.ac.ug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https://ir.sun.ac.ug</a:t>
            </a:r>
            <a:r>
              <a:rPr lang="en-US" dirty="0"/>
              <a:t>	</a:t>
            </a:r>
          </a:p>
          <a:p>
            <a:r>
              <a:rPr lang="en-US" dirty="0"/>
              <a:t>5 were fresh installations of DSpace 7.6</a:t>
            </a:r>
          </a:p>
          <a:p>
            <a:pPr lvl="1"/>
            <a:r>
              <a:rPr lang="en-US" dirty="0"/>
              <a:t>https://ir.iguka.ac.ug</a:t>
            </a:r>
          </a:p>
          <a:p>
            <a:r>
              <a:rPr lang="en-US" dirty="0"/>
              <a:t>6 are online whereas 4 are still offline.</a:t>
            </a:r>
          </a:p>
        </p:txBody>
      </p:sp>
    </p:spTree>
    <p:extLst>
      <p:ext uri="{BB962C8B-B14F-4D97-AF65-F5344CB8AC3E}">
        <p14:creationId xmlns:p14="http://schemas.microsoft.com/office/powerpoint/2010/main" val="1583060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5763D-58C2-7277-3AA7-024C7454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Challenges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E3542-E985-DAE2-5708-83C6F2BA2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Several Technologies Involved	</a:t>
            </a:r>
          </a:p>
          <a:p>
            <a:r>
              <a:rPr lang="en-US" dirty="0"/>
              <a:t>Cyber Security Hurdles</a:t>
            </a:r>
          </a:p>
          <a:p>
            <a:r>
              <a:rPr lang="en-US" dirty="0"/>
              <a:t>Domain Name and SSL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306283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96CE5-1A60-F261-EE53-DF4B89F1F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Several Technologies Involved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1BE36-BF8D-AFC4-E4F2-104B86EE5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PostgreSQL, the database language, </a:t>
            </a:r>
          </a:p>
          <a:p>
            <a:r>
              <a:rPr lang="en-US" dirty="0"/>
              <a:t>Java which runs the backend </a:t>
            </a:r>
          </a:p>
          <a:p>
            <a:r>
              <a:rPr lang="en-US" dirty="0"/>
              <a:t>Apache </a:t>
            </a:r>
            <a:r>
              <a:rPr lang="en-US" dirty="0" err="1"/>
              <a:t>Solr</a:t>
            </a:r>
            <a:r>
              <a:rPr lang="en-US" dirty="0"/>
              <a:t> for Realtime indexing and searching</a:t>
            </a:r>
          </a:p>
          <a:p>
            <a:r>
              <a:rPr lang="en-US" dirty="0"/>
              <a:t>Tomcat, the webserver for the backend</a:t>
            </a:r>
          </a:p>
          <a:p>
            <a:r>
              <a:rPr lang="en-US" dirty="0"/>
              <a:t>NodeJS, the server-side language for the front-end</a:t>
            </a:r>
          </a:p>
          <a:p>
            <a:r>
              <a:rPr lang="en-US" dirty="0"/>
              <a:t>PM2, a process manager for JavaScript on NodeJS</a:t>
            </a:r>
          </a:p>
          <a:p>
            <a:r>
              <a:rPr lang="en-US" dirty="0"/>
              <a:t>Apache or Nginx which are web servers that provides a proxy for accessing Tomcat </a:t>
            </a:r>
          </a:p>
          <a:p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295898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B19B5-C8C7-50F7-D29F-3FC3663B1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Several Technologies Involved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98998-661A-7F15-1DFD-D32680607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Resource utilization</a:t>
            </a:r>
          </a:p>
          <a:p>
            <a:r>
              <a:rPr lang="en-US" dirty="0"/>
              <a:t>Troubleshooting becomes difficult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904133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FEA07-F02D-4654-F07B-DA7838514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Utilization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298F0-4D23-B0C2-C64B-DC2D07314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Typically, both the front end and the backend are installed on the same server. </a:t>
            </a:r>
          </a:p>
          <a:p>
            <a:r>
              <a:rPr lang="en-US" dirty="0"/>
              <a:t>We don’t have them on separate servers because of resource constraints in our institutions. </a:t>
            </a:r>
          </a:p>
          <a:p>
            <a:r>
              <a:rPr lang="en-US" dirty="0"/>
              <a:t>Each of these technologies consumes Memory and CPU resources. For example, with https://dir.ciu.ac.ug, the front end could not start…</a:t>
            </a:r>
          </a:p>
          <a:p>
            <a:r>
              <a:rPr lang="en-US" dirty="0"/>
              <a:t>When pm2 was started, it hang, yet the backend was running fine.</a:t>
            </a:r>
          </a:p>
          <a:p>
            <a:r>
              <a:rPr lang="en-US" dirty="0"/>
              <a:t>On checking the memory consumption, NodeJS was consuming almost all the memory. </a:t>
            </a:r>
          </a:p>
          <a:p>
            <a:r>
              <a:rPr lang="en-US" dirty="0"/>
              <a:t>But in all other installations, this problem did not exist.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2429890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A4989-C919-B582-33BD-79D45AD08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Troubleshooting becomes difficult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9E30A-C398-4AC3-F695-824606700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Most system administrators are also general IT personnel, </a:t>
            </a:r>
          </a:p>
          <a:p>
            <a:r>
              <a:rPr lang="en-US" dirty="0"/>
              <a:t>So, we can not be conversant with all of these technologies. </a:t>
            </a:r>
          </a:p>
          <a:p>
            <a:r>
              <a:rPr lang="en-US" dirty="0"/>
              <a:t>Even when you are passionate about web technologies, your focus would be on the more marketable technologies like PHP, JavaScript and MySQL. </a:t>
            </a:r>
          </a:p>
          <a:p>
            <a:r>
              <a:rPr lang="en-US" dirty="0"/>
              <a:t>Technologies like Java with Tomcat and NodeJS are not very marketable in this part of the world as yet. </a:t>
            </a:r>
          </a:p>
          <a:p>
            <a:r>
              <a:rPr lang="en-US" dirty="0"/>
              <a:t>Therefore, when you get a problem in DSpace installation or maintenance, troubleshooting the problem is difficult. </a:t>
            </a:r>
          </a:p>
          <a:p>
            <a:r>
              <a:rPr lang="en-US" dirty="0"/>
              <a:t>What we often do is to look on the Internet for a solution, sometimes a workaround and get the system running. </a:t>
            </a:r>
          </a:p>
          <a:p>
            <a:r>
              <a:rPr lang="en-US" dirty="0"/>
              <a:t>In the case of Clarke University, I tried installing the front end on a separate server and it worked, so that is how it is currently running. But I still don’t know why it failed to work on the same server.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116291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39A1C-645F-E84F-CA05-9AE49DD0D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Cyber Security Hurdles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5EAB9-EC53-F6DC-EA7A-AAD7D1A95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There are challenges with the cyber security at institutions. </a:t>
            </a:r>
          </a:p>
          <a:p>
            <a:r>
              <a:rPr lang="en-US" dirty="0"/>
              <a:t>Many of these guys are not familiar with DSpace and its technologies</a:t>
            </a:r>
          </a:p>
          <a:p>
            <a:r>
              <a:rPr lang="en-US" dirty="0"/>
              <a:t>So, when you need some ports open, they don’t want to open them</a:t>
            </a:r>
          </a:p>
          <a:p>
            <a:r>
              <a:rPr lang="en-US" dirty="0"/>
              <a:t>Sometimes, they have them closed by default and they don’t know how to open them because their security firewall was setup by someone else. </a:t>
            </a:r>
          </a:p>
          <a:p>
            <a:r>
              <a:rPr lang="en-US" dirty="0"/>
              <a:t>This makes working remotely difficult and you are then forced to travel to the site. </a:t>
            </a:r>
          </a:p>
          <a:p>
            <a:r>
              <a:rPr lang="en-US" dirty="0"/>
              <a:t>Even after the install, you have rare ports like port 8000 TCP or UDP 2641 that are sometimes never opened so the handle never works.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1314344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7A628-5EF9-4DB7-8706-A1AE345DB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DSpace on the LAN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7ECF1-DA3E-383B-30E6-25FBE24A8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Many times, the IT guys do not appreciate the need to have the site on the Internet with a domain name and SSL. </a:t>
            </a:r>
          </a:p>
          <a:p>
            <a:r>
              <a:rPr lang="en-US" dirty="0"/>
              <a:t>In some places we have installed, especially the new installations, they still have the repository on the LAN and accessible only via a local IP… There is no online presence for these repositories. </a:t>
            </a:r>
          </a:p>
          <a:p>
            <a:r>
              <a:rPr lang="en-US" dirty="0"/>
              <a:t>So, the institution has not full benefited from the installation as they should or like we would have wanted.</a:t>
            </a:r>
          </a:p>
          <a:p>
            <a:r>
              <a:rPr lang="en-US" dirty="0"/>
              <a:t>DSpace systems administrators and other stakeholders like the librarians and research directorates should understand the need for the repository to be accessible on the internet and in a secure way in order to benefit from the visibility features that DSpace offers.</a:t>
            </a:r>
          </a:p>
          <a:p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20144903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355</TotalTime>
  <Words>672</Words>
  <Application>Microsoft Macintosh PowerPoint</Application>
  <PresentationFormat>Widescreen</PresentationFormat>
  <Paragraphs>54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Gill Sans MT</vt:lpstr>
      <vt:lpstr>Gallery</vt:lpstr>
      <vt:lpstr> Repository Installation General Challenges</vt:lpstr>
      <vt:lpstr>Installations</vt:lpstr>
      <vt:lpstr>General Challenges</vt:lpstr>
      <vt:lpstr>Several Technologies Involved</vt:lpstr>
      <vt:lpstr>Several Technologies Involved</vt:lpstr>
      <vt:lpstr>Resource Utilization</vt:lpstr>
      <vt:lpstr>Troubleshooting becomes difficult</vt:lpstr>
      <vt:lpstr>Cyber Security Hurdles</vt:lpstr>
      <vt:lpstr>DSpace on the 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Repository Installation General Challenges</dc:title>
  <dc:creator>Michael Mutebi</dc:creator>
  <cp:lastModifiedBy>Jean Fairbairn</cp:lastModifiedBy>
  <cp:revision>15</cp:revision>
  <dcterms:created xsi:type="dcterms:W3CDTF">2025-02-05T05:50:16Z</dcterms:created>
  <dcterms:modified xsi:type="dcterms:W3CDTF">2025-02-10T10:36:09Z</dcterms:modified>
</cp:coreProperties>
</file>