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6" r:id="rId5"/>
    <p:sldMasterId id="2147483662" r:id="rId6"/>
    <p:sldMasterId id="2147483668" r:id="rId7"/>
  </p:sldMasterIdLst>
  <p:notesMasterIdLst>
    <p:notesMasterId r:id="rId32"/>
  </p:notesMasterIdLst>
  <p:handoutMasterIdLst>
    <p:handoutMasterId r:id="rId33"/>
  </p:handoutMasterIdLst>
  <p:sldIdLst>
    <p:sldId id="256" r:id="rId8"/>
    <p:sldId id="258" r:id="rId9"/>
    <p:sldId id="259" r:id="rId10"/>
    <p:sldId id="260" r:id="rId11"/>
    <p:sldId id="281" r:id="rId12"/>
    <p:sldId id="261" r:id="rId13"/>
    <p:sldId id="262" r:id="rId14"/>
    <p:sldId id="277" r:id="rId15"/>
    <p:sldId id="282" r:id="rId16"/>
    <p:sldId id="263" r:id="rId17"/>
    <p:sldId id="264" r:id="rId18"/>
    <p:sldId id="265" r:id="rId19"/>
    <p:sldId id="266" r:id="rId20"/>
    <p:sldId id="267" r:id="rId21"/>
    <p:sldId id="269" r:id="rId22"/>
    <p:sldId id="268" r:id="rId23"/>
    <p:sldId id="270" r:id="rId24"/>
    <p:sldId id="283" r:id="rId25"/>
    <p:sldId id="271" r:id="rId26"/>
    <p:sldId id="272" r:id="rId27"/>
    <p:sldId id="275" r:id="rId28"/>
    <p:sldId id="278" r:id="rId29"/>
    <p:sldId id="276" r:id="rId30"/>
    <p:sldId id="274" r:id="rId3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6566D-8AB1-EE7B-FC54-2717A538FF18}" name="Aysa Ekanger" initials="AE" userId="S::aaa024@uit.no::8e6a506d-224c-45b3-9067-f387cea0874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E75BDA-98D8-45C8-A371-A8F900937135}" v="264" dt="2025-01-30T11:32:45.872"/>
    <p1510:client id="{E58C3CA2-64E0-45C5-A0F8-6BEAB4F9EE15}" v="345" dt="2025-01-30T09:39:20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19" d="100"/>
          <a:sy n="119" d="100"/>
        </p:scale>
        <p:origin x="7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microsoft.com/office/2018/10/relationships/authors" Target="authors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handoutMaster" Target="handoutMasters/handout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0899-3D14-4A38-B0C5-4D2CF77B5B8A}" type="datetimeFigureOut">
              <a:rPr lang="nb-NO" smtClean="0"/>
              <a:t>03.02.2025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35F46-3402-4F9A-A575-76C8BB429A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4814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1-28T12:49:35.24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1 198,'5'1,"0"-1,0 1,0 0,0 0,9 4,12 3,1-6,0 0,0-2,-1-1,1-2,0 0,-1-1,27-9,-15 4,0 2,58-3,266 16,-354-5,0-1,0 0,0 0,0-1,0 0,0 0,-1-1,1 0,0 0,-1-1,1 0,-1 0,0-1,0 0,0 0,-1-1,1 1,-1-1,0-1,0 1,-1-1,9-13,-9 12,-1 0,1 1,1-1,-1 1,1 0,0 0,0 0,1 1,0 0,0 0,0 1,0 0,1 0,0 1,-1 0,1 0,0 1,1 0,-1 0,16-1,16 4,0 0,67 13,-5-1,-78-9,1 1,44 14,-42-10,45 8,141 28,-121-20,125 16,-173-36,0-2,0-2,-1-1,1-3,51-10,-69 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E6989-BD37-4D79-851A-C9B06BCA46DA}" type="datetimeFigureOut">
              <a:rPr lang="nb-NO" smtClean="0"/>
              <a:t>03.02.2025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1EA29-3CA0-4A27-8B7E-1903084359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1918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Document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Author’s name and last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Address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61589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90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Document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Author’s name and last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1334680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140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9082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70224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46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Document 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Author’s name and last 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108539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541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4161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734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7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566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787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8764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634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2" cy="6858000"/>
          </a:xfrm>
          <a:prstGeom prst="rect">
            <a:avLst/>
          </a:prstGeom>
        </p:spPr>
      </p:pic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Document title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Author’s name and last name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Address</a:t>
            </a:r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the icon below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2267822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5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819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75264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2/3/25</a:t>
            </a:fld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0943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add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2/3/25</a:t>
            </a:fld>
            <a:endParaRPr lang="en-US" noProof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976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add title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2/3/25</a:t>
            </a:fld>
            <a:endParaRPr lang="en-US" noProof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88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add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56DEE-ECD7-4857-92A6-90269DFA2DF5}" type="datetimeFigureOut">
              <a:rPr lang="en-US" noProof="0" smtClean="0"/>
              <a:t>2/3/25</a:t>
            </a:fld>
            <a:endParaRPr lang="en-US" noProof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2961-D91A-442E-803D-6BE684C4B44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8254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creativecommons.org/licenses/by-sa/3.0/legalcode" TargetMode="External"/><Relationship Id="rId5" Type="http://schemas.openxmlformats.org/officeDocument/2006/relationships/hyperlink" Target="https://commons.wikimedia.org/wiki/File:Latin_dictionary.jpg" TargetMode="External"/><Relationship Id="rId4" Type="http://schemas.openxmlformats.org/officeDocument/2006/relationships/hyperlink" Target="https://commons.wikimedia.org/wiki/User:Dr._Marcus_Gossler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7557/sda.7035" TargetMode="External"/><Relationship Id="rId2" Type="http://schemas.openxmlformats.org/officeDocument/2006/relationships/hyperlink" Target="https://doi.org/10.7557/12.6408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eptentrio.uit.no/index.php/arina/article/view/5229" TargetMode="External"/><Relationship Id="rId5" Type="http://schemas.openxmlformats.org/officeDocument/2006/relationships/hyperlink" Target="https://septentrio.uit.no/index.php/arina/article/view/5249" TargetMode="External"/><Relationship Id="rId4" Type="http://schemas.openxmlformats.org/officeDocument/2006/relationships/hyperlink" Target="https://doi.org/10.7557/12.6384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translate.pkp.sfu.ca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eptentrio.uit.no/" TargetMode="Externa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281/zenodo.13820036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Multilingualism</a:t>
            </a:r>
            <a:r>
              <a:rPr lang="nb-NO"/>
              <a:t> in OJS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err="1"/>
              <a:t>Issues</a:t>
            </a:r>
            <a:r>
              <a:rPr lang="nb-NO"/>
              <a:t> and </a:t>
            </a:r>
            <a:r>
              <a:rPr lang="nb-NO" err="1"/>
              <a:t>lessons</a:t>
            </a:r>
            <a:r>
              <a:rPr lang="nb-NO"/>
              <a:t> </a:t>
            </a:r>
            <a:r>
              <a:rPr lang="nb-NO" err="1"/>
              <a:t>learned</a:t>
            </a:r>
            <a:endParaRPr lang="nb-NO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54464" y="4208016"/>
            <a:ext cx="6012000" cy="860941"/>
          </a:xfrm>
        </p:spPr>
        <p:txBody>
          <a:bodyPr/>
          <a:lstStyle/>
          <a:p>
            <a:r>
              <a:rPr lang="nb-NO"/>
              <a:t>Karl Magnus Nilsen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35502" y="5181841"/>
            <a:ext cx="6012000" cy="1115147"/>
          </a:xfrm>
        </p:spPr>
        <p:txBody>
          <a:bodyPr/>
          <a:lstStyle/>
          <a:p>
            <a:r>
              <a:rPr lang="nb-NO" err="1"/>
              <a:t>Septentrio</a:t>
            </a:r>
            <a:r>
              <a:rPr lang="nb-NO"/>
              <a:t> </a:t>
            </a:r>
            <a:r>
              <a:rPr lang="nb-NO" err="1"/>
              <a:t>Academic</a:t>
            </a:r>
            <a:r>
              <a:rPr lang="nb-NO"/>
              <a:t> Publishing</a:t>
            </a:r>
          </a:p>
          <a:p>
            <a:r>
              <a:rPr lang="nb-NO" err="1"/>
              <a:t>University</a:t>
            </a:r>
            <a:r>
              <a:rPr lang="nb-NO"/>
              <a:t> Library</a:t>
            </a:r>
          </a:p>
          <a:p>
            <a:r>
              <a:rPr lang="nb-NO"/>
              <a:t>UiT The Arctic </a:t>
            </a:r>
            <a:r>
              <a:rPr lang="nb-NO" err="1"/>
              <a:t>University</a:t>
            </a:r>
            <a:r>
              <a:rPr lang="nb-NO"/>
              <a:t> </a:t>
            </a:r>
            <a:r>
              <a:rPr lang="nb-NO" err="1"/>
              <a:t>of</a:t>
            </a:r>
            <a:r>
              <a:rPr lang="nb-NO"/>
              <a:t> Norway</a:t>
            </a:r>
          </a:p>
          <a:p>
            <a:r>
              <a:rPr lang="nb-NO">
                <a:solidFill>
                  <a:schemeClr val="bg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4.0</a:t>
            </a:r>
            <a:r>
              <a:rPr lang="nb-NO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nb-NO" err="1"/>
              <a:t>unless</a:t>
            </a:r>
            <a:r>
              <a:rPr lang="nb-NO"/>
              <a:t> </a:t>
            </a:r>
            <a:r>
              <a:rPr lang="nb-NO" err="1"/>
              <a:t>indicated</a:t>
            </a:r>
            <a:r>
              <a:rPr lang="nb-NO"/>
              <a:t> </a:t>
            </a:r>
            <a:r>
              <a:rPr lang="nb-NO" err="1"/>
              <a:t>otherwise</a:t>
            </a:r>
            <a:endParaRPr lang="nb-NO"/>
          </a:p>
          <a:p>
            <a:endParaRPr lang="nb-NO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0301CE5-2B6E-6B95-F018-7F7B093F5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r="22491"/>
          <a:stretch>
            <a:fillRect/>
          </a:stretch>
        </p:blipFill>
        <p:spPr>
          <a:xfrm>
            <a:off x="7448550" y="0"/>
            <a:ext cx="4743450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806EDD1-89E2-3984-ED87-B304A1AEC6B9}"/>
              </a:ext>
            </a:extLst>
          </p:cNvPr>
          <p:cNvSpPr txBox="1"/>
          <p:nvPr/>
        </p:nvSpPr>
        <p:spPr>
          <a:xfrm>
            <a:off x="8078028" y="6550223"/>
            <a:ext cx="61374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Dr. Marcus Gossler</a:t>
            </a:r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400">
                <a:solidFill>
                  <a:schemeClr val="bg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Latin dictionary</a:t>
            </a:r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1400">
                <a:solidFill>
                  <a:schemeClr val="bg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 3.0</a:t>
            </a:r>
            <a:r>
              <a:rPr lang="en-US" sz="140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8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E728C-A928-454C-FB6D-9DF8AD9B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Challenge for </a:t>
            </a:r>
            <a:r>
              <a:rPr lang="nb-NO" err="1"/>
              <a:t>smaller</a:t>
            </a:r>
            <a:r>
              <a:rPr lang="nb-NO"/>
              <a:t> </a:t>
            </a:r>
            <a:r>
              <a:rPr lang="nb-NO" err="1"/>
              <a:t>languages</a:t>
            </a:r>
            <a:r>
              <a:rPr lang="nb-NO"/>
              <a:t> in OJS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F3FA0-EFBB-E624-41F3-DB277C4FB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nb-NO"/>
              <a:t>Language </a:t>
            </a:r>
            <a:r>
              <a:rPr lang="nb-NO" err="1"/>
              <a:t>features</a:t>
            </a:r>
            <a:r>
              <a:rPr lang="nb-NO"/>
              <a:t> </a:t>
            </a:r>
            <a:r>
              <a:rPr lang="nb-NO" err="1"/>
              <a:t>often</a:t>
            </a:r>
            <a:r>
              <a:rPr lang="nb-NO"/>
              <a:t> </a:t>
            </a:r>
            <a:r>
              <a:rPr lang="nb-NO" err="1"/>
              <a:t>rely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standardized</a:t>
            </a:r>
            <a:r>
              <a:rPr lang="nb-NO"/>
              <a:t> ISO-</a:t>
            </a:r>
            <a:r>
              <a:rPr lang="nb-NO" err="1"/>
              <a:t>codes</a:t>
            </a:r>
            <a:endParaRPr lang="nb-NO"/>
          </a:p>
          <a:p>
            <a:pPr lvl="1">
              <a:lnSpc>
                <a:spcPct val="150000"/>
              </a:lnSpc>
            </a:pPr>
            <a:r>
              <a:rPr lang="nb-NO"/>
              <a:t>ISO-639-1 (</a:t>
            </a:r>
            <a:r>
              <a:rPr lang="nb-NO" err="1"/>
              <a:t>two</a:t>
            </a:r>
            <a:r>
              <a:rPr lang="nb-NO"/>
              <a:t> letters, e.g. it)</a:t>
            </a:r>
          </a:p>
          <a:p>
            <a:pPr lvl="1">
              <a:lnSpc>
                <a:spcPct val="150000"/>
              </a:lnSpc>
            </a:pPr>
            <a:r>
              <a:rPr lang="nb-NO"/>
              <a:t>ISO-639-2 and ISO-639-3 (</a:t>
            </a:r>
            <a:r>
              <a:rPr lang="nb-NO" err="1"/>
              <a:t>three</a:t>
            </a:r>
            <a:r>
              <a:rPr lang="nb-NO"/>
              <a:t> letters, e.g. </a:t>
            </a:r>
            <a:r>
              <a:rPr lang="nb-NO" err="1"/>
              <a:t>ita</a:t>
            </a:r>
            <a:r>
              <a:rPr lang="nb-NO"/>
              <a:t>)</a:t>
            </a:r>
          </a:p>
          <a:p>
            <a:pPr>
              <a:lnSpc>
                <a:spcPct val="150000"/>
              </a:lnSpc>
            </a:pPr>
            <a:r>
              <a:rPr lang="nb-NO"/>
              <a:t>OJS </a:t>
            </a:r>
            <a:r>
              <a:rPr lang="nb-NO" err="1"/>
              <a:t>relies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both</a:t>
            </a:r>
            <a:r>
              <a:rPr lang="nb-NO"/>
              <a:t> ISO-639-1 and ISO-639-2/3</a:t>
            </a:r>
          </a:p>
          <a:p>
            <a:pPr>
              <a:lnSpc>
                <a:spcPct val="150000"/>
              </a:lnSpc>
            </a:pPr>
            <a:r>
              <a:rPr lang="nb-NO"/>
              <a:t>A </a:t>
            </a:r>
            <a:r>
              <a:rPr lang="nb-NO" err="1"/>
              <a:t>language</a:t>
            </a:r>
            <a:r>
              <a:rPr lang="nb-NO"/>
              <a:t> </a:t>
            </a:r>
            <a:r>
              <a:rPr lang="nb-NO" err="1"/>
              <a:t>without</a:t>
            </a:r>
            <a:r>
              <a:rPr lang="nb-NO"/>
              <a:t> ISO-639-1 </a:t>
            </a:r>
            <a:r>
              <a:rPr lang="nb-NO" err="1"/>
              <a:t>code</a:t>
            </a:r>
            <a:r>
              <a:rPr lang="nb-NO"/>
              <a:t> </a:t>
            </a:r>
            <a:r>
              <a:rPr lang="nb-NO" err="1"/>
              <a:t>will</a:t>
            </a:r>
            <a:r>
              <a:rPr lang="nb-NO"/>
              <a:t> not be </a:t>
            </a:r>
            <a:r>
              <a:rPr lang="nb-NO" err="1"/>
              <a:t>installed</a:t>
            </a:r>
            <a:endParaRPr lang="nb-NO"/>
          </a:p>
          <a:p>
            <a:pPr lvl="1">
              <a:lnSpc>
                <a:spcPct val="150000"/>
              </a:lnSpc>
            </a:pPr>
            <a:r>
              <a:rPr lang="nb-NO"/>
              <a:t>A </a:t>
            </a:r>
            <a:r>
              <a:rPr lang="nb-NO" err="1"/>
              <a:t>challenge</a:t>
            </a:r>
            <a:r>
              <a:rPr lang="nb-NO"/>
              <a:t> for </a:t>
            </a:r>
            <a:r>
              <a:rPr lang="nb-NO" err="1"/>
              <a:t>smaller</a:t>
            </a:r>
            <a:r>
              <a:rPr lang="nb-NO"/>
              <a:t> </a:t>
            </a:r>
            <a:r>
              <a:rPr lang="nb-NO" err="1"/>
              <a:t>languages</a:t>
            </a:r>
            <a:r>
              <a:rPr lang="nb-NO"/>
              <a:t> </a:t>
            </a:r>
            <a:r>
              <a:rPr lang="nb-NO" err="1"/>
              <a:t>without</a:t>
            </a:r>
            <a:r>
              <a:rPr lang="nb-NO"/>
              <a:t> ISO-639-1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4991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D073-98A1-26BC-F329-73AD6EB1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Challenge for </a:t>
            </a:r>
            <a:r>
              <a:rPr lang="nb-NO" err="1"/>
              <a:t>smaller</a:t>
            </a:r>
            <a:r>
              <a:rPr lang="nb-NO"/>
              <a:t> </a:t>
            </a:r>
            <a:r>
              <a:rPr lang="nb-NO" err="1"/>
              <a:t>languages</a:t>
            </a:r>
            <a:r>
              <a:rPr lang="nb-NO"/>
              <a:t> in OJS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679E2-829F-3895-4337-82BFEC54D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nb-NO"/>
              <a:t>Smaller </a:t>
            </a:r>
            <a:r>
              <a:rPr lang="nb-NO" err="1"/>
              <a:t>languages</a:t>
            </a:r>
            <a:r>
              <a:rPr lang="nb-NO"/>
              <a:t> in </a:t>
            </a:r>
            <a:r>
              <a:rPr lang="nb-NO" err="1"/>
              <a:t>Septentrio’s</a:t>
            </a:r>
            <a:r>
              <a:rPr lang="nb-NO"/>
              <a:t> journals: Southern Sami, </a:t>
            </a:r>
            <a:r>
              <a:rPr lang="nb-NO" err="1"/>
              <a:t>Lule</a:t>
            </a:r>
            <a:r>
              <a:rPr lang="nb-NO"/>
              <a:t> Sami, Inari Sami, Kven Finnish, </a:t>
            </a:r>
            <a:r>
              <a:rPr lang="nb-NO" err="1"/>
              <a:t>Meänkieli</a:t>
            </a:r>
            <a:r>
              <a:rPr lang="nb-NO"/>
              <a:t> (Tornedalen Finnish)</a:t>
            </a:r>
          </a:p>
          <a:p>
            <a:pPr>
              <a:lnSpc>
                <a:spcPct val="100000"/>
              </a:lnSpc>
            </a:pPr>
            <a:r>
              <a:rPr lang="en-US"/>
              <a:t>Case of Inari Sami</a:t>
            </a:r>
          </a:p>
          <a:p>
            <a:pPr lvl="1">
              <a:lnSpc>
                <a:spcPct val="100000"/>
              </a:lnSpc>
            </a:pPr>
            <a:r>
              <a:rPr lang="en-US"/>
              <a:t>A few hundred speakers – seriously endangered</a:t>
            </a:r>
          </a:p>
          <a:p>
            <a:pPr lvl="1">
              <a:lnSpc>
                <a:spcPct val="100000"/>
              </a:lnSpc>
            </a:pPr>
            <a:r>
              <a:rPr lang="en-US"/>
              <a:t>Very little literature at all</a:t>
            </a:r>
          </a:p>
          <a:p>
            <a:pPr lvl="1">
              <a:lnSpc>
                <a:spcPct val="100000"/>
              </a:lnSpc>
            </a:pPr>
            <a:r>
              <a:rPr lang="en-US"/>
              <a:t>Authors were very keen on having the article language marked correctly</a:t>
            </a:r>
          </a:p>
        </p:txBody>
      </p:sp>
    </p:spTree>
    <p:extLst>
      <p:ext uri="{BB962C8B-B14F-4D97-AF65-F5344CB8AC3E}">
        <p14:creationId xmlns:p14="http://schemas.microsoft.com/office/powerpoint/2010/main" val="4200638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339F4-781B-D3AB-340E-A10C23F3C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How </a:t>
            </a:r>
            <a:r>
              <a:rPr lang="nb-NO" err="1"/>
              <a:t>we</a:t>
            </a:r>
            <a:r>
              <a:rPr lang="nb-NO"/>
              <a:t> </a:t>
            </a:r>
            <a:r>
              <a:rPr lang="nb-NO" err="1"/>
              <a:t>solved</a:t>
            </a:r>
            <a:r>
              <a:rPr lang="nb-NO"/>
              <a:t> it (in OJS 3.3)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414C7-0B26-4F75-610B-597D2760E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All available languages are defined in registry/locales.xml</a:t>
            </a:r>
          </a:p>
          <a:p>
            <a:r>
              <a:rPr lang="en-US"/>
              <a:t>One line pr language, example: </a:t>
            </a:r>
            <a:br>
              <a:rPr lang="en-US"/>
            </a:br>
            <a:br>
              <a:rPr lang="en-US"/>
            </a:br>
            <a:r>
              <a:rPr lang="en-US" sz="2000">
                <a:latin typeface="Lucida Console" panose="020B0609040504020204" pitchFamily="49" charset="0"/>
              </a:rPr>
              <a:t>&lt;locale key="</a:t>
            </a:r>
            <a:r>
              <a:rPr lang="en-US" sz="2000" err="1">
                <a:latin typeface="Lucida Console" panose="020B0609040504020204" pitchFamily="49" charset="0"/>
              </a:rPr>
              <a:t>it_IT</a:t>
            </a:r>
            <a:r>
              <a:rPr lang="en-US" sz="2000">
                <a:latin typeface="Lucida Console" panose="020B0609040504020204" pitchFamily="49" charset="0"/>
              </a:rPr>
              <a:t>" complete="true" name="Italiano" iso639-2b="</a:t>
            </a:r>
            <a:r>
              <a:rPr lang="en-US" sz="2000" err="1">
                <a:latin typeface="Lucida Console" panose="020B0609040504020204" pitchFamily="49" charset="0"/>
              </a:rPr>
              <a:t>ita</a:t>
            </a:r>
            <a:r>
              <a:rPr lang="en-US" sz="2000">
                <a:latin typeface="Lucida Console" panose="020B0609040504020204" pitchFamily="49" charset="0"/>
              </a:rPr>
              <a:t>" iso639-3="</a:t>
            </a:r>
            <a:r>
              <a:rPr lang="en-US" sz="2000" err="1">
                <a:latin typeface="Lucida Console" panose="020B0609040504020204" pitchFamily="49" charset="0"/>
              </a:rPr>
              <a:t>ita</a:t>
            </a:r>
            <a:r>
              <a:rPr lang="en-US" sz="2000">
                <a:latin typeface="Lucida Console" panose="020B0609040504020204" pitchFamily="49" charset="0"/>
              </a:rPr>
              <a:t>“</a:t>
            </a:r>
          </a:p>
          <a:p>
            <a:endParaRPr lang="en-US"/>
          </a:p>
          <a:p>
            <a:r>
              <a:rPr lang="en-US"/>
              <a:t>The key attribute is the ISO-639-1 code for the language, with a region suffix</a:t>
            </a:r>
          </a:p>
          <a:p>
            <a:r>
              <a:rPr lang="en-US"/>
              <a:t>There are some unassigned ISO-639-1 codes – what if we use one of those for Inari Sami?</a:t>
            </a:r>
          </a:p>
          <a:p>
            <a:pPr marL="0" indent="0">
              <a:buNone/>
            </a:pPr>
            <a:endParaRPr lang="en-US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067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04E98-B282-F208-7A0F-15DB2C941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How </a:t>
            </a:r>
            <a:r>
              <a:rPr lang="nb-NO" err="1"/>
              <a:t>we</a:t>
            </a:r>
            <a:r>
              <a:rPr lang="nb-NO"/>
              <a:t> </a:t>
            </a:r>
            <a:r>
              <a:rPr lang="nb-NO" err="1"/>
              <a:t>solved</a:t>
            </a:r>
            <a:r>
              <a:rPr lang="nb-NO"/>
              <a:t> it (in OJS 3.3)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6B8E22-3698-C86C-1B27-589092009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err="1"/>
              <a:t>We</a:t>
            </a:r>
            <a:r>
              <a:rPr lang="nb-NO"/>
              <a:t> </a:t>
            </a:r>
            <a:r>
              <a:rPr lang="nb-NO" err="1"/>
              <a:t>tried</a:t>
            </a:r>
            <a:r>
              <a:rPr lang="nb-NO"/>
              <a:t> it – and it </a:t>
            </a:r>
            <a:r>
              <a:rPr lang="nb-NO" err="1"/>
              <a:t>worked</a:t>
            </a:r>
            <a:endParaRPr lang="nb-NO"/>
          </a:p>
          <a:p>
            <a:pPr>
              <a:lnSpc>
                <a:spcPct val="150000"/>
              </a:lnSpc>
            </a:pPr>
            <a:r>
              <a:rPr lang="nb-NO" err="1"/>
              <a:t>What</a:t>
            </a:r>
            <a:r>
              <a:rPr lang="nb-NO"/>
              <a:t> </a:t>
            </a:r>
            <a:r>
              <a:rPr lang="nb-NO" err="1"/>
              <a:t>we</a:t>
            </a:r>
            <a:r>
              <a:rPr lang="nb-NO"/>
              <a:t> </a:t>
            </a:r>
            <a:r>
              <a:rPr lang="nb-NO" err="1"/>
              <a:t>did</a:t>
            </a:r>
            <a:r>
              <a:rPr lang="nb-NO"/>
              <a:t>:</a:t>
            </a:r>
          </a:p>
          <a:p>
            <a:pPr lvl="1"/>
            <a:r>
              <a:rPr lang="nb-NO" err="1"/>
              <a:t>Add</a:t>
            </a:r>
            <a:r>
              <a:rPr lang="nb-NO"/>
              <a:t> a line in </a:t>
            </a:r>
            <a:r>
              <a:rPr lang="nb-NO" err="1"/>
              <a:t>registry</a:t>
            </a:r>
            <a:r>
              <a:rPr lang="nb-NO"/>
              <a:t>/locales.xml, </a:t>
            </a:r>
            <a:r>
              <a:rPr lang="nb-NO" err="1"/>
              <a:t>with</a:t>
            </a:r>
            <a:r>
              <a:rPr lang="nb-NO"/>
              <a:t> an </a:t>
            </a:r>
            <a:r>
              <a:rPr lang="nb-NO" err="1"/>
              <a:t>unused</a:t>
            </a:r>
            <a:r>
              <a:rPr lang="nb-NO"/>
              <a:t> ISO-639-1 </a:t>
            </a:r>
            <a:r>
              <a:rPr lang="nb-NO" err="1"/>
              <a:t>code</a:t>
            </a:r>
            <a:r>
              <a:rPr lang="nb-NO"/>
              <a:t> as </a:t>
            </a:r>
            <a:r>
              <a:rPr lang="nb-NO" err="1"/>
              <a:t>key</a:t>
            </a:r>
            <a:r>
              <a:rPr lang="nb-NO"/>
              <a:t>:</a:t>
            </a:r>
          </a:p>
          <a:p>
            <a:pPr marL="457200" lvl="1" indent="0">
              <a:buNone/>
            </a:pPr>
            <a:endParaRPr lang="nb-NO"/>
          </a:p>
          <a:p>
            <a:pPr marL="0" indent="0">
              <a:buNone/>
            </a:pPr>
            <a:r>
              <a:rPr lang="nb-NO" sz="2000">
                <a:latin typeface="Lucida Console" panose="020B0609040504020204" pitchFamily="49" charset="0"/>
              </a:rPr>
              <a:t>&lt;</a:t>
            </a:r>
            <a:r>
              <a:rPr lang="nb-NO" sz="2000" err="1">
                <a:latin typeface="Lucida Console" panose="020B0609040504020204" pitchFamily="49" charset="0"/>
              </a:rPr>
              <a:t>locale</a:t>
            </a:r>
            <a:r>
              <a:rPr lang="nb-NO" sz="2000">
                <a:latin typeface="Lucida Console" panose="020B0609040504020204" pitchFamily="49" charset="0"/>
              </a:rPr>
              <a:t> </a:t>
            </a:r>
            <a:r>
              <a:rPr lang="nb-NO" sz="2000" err="1">
                <a:latin typeface="Lucida Console" panose="020B0609040504020204" pitchFamily="49" charset="0"/>
              </a:rPr>
              <a:t>key</a:t>
            </a:r>
            <a:r>
              <a:rPr lang="nb-NO" sz="2000">
                <a:latin typeface="Lucida Console" panose="020B0609040504020204" pitchFamily="49" charset="0"/>
              </a:rPr>
              <a:t>="</a:t>
            </a:r>
            <a:r>
              <a:rPr lang="nb-NO" sz="2000" err="1">
                <a:latin typeface="Lucida Console" panose="020B0609040504020204" pitchFamily="49" charset="0"/>
              </a:rPr>
              <a:t>sy_NO</a:t>
            </a:r>
            <a:r>
              <a:rPr lang="nb-NO" sz="2000">
                <a:latin typeface="Lucida Console" panose="020B0609040504020204" pitchFamily="49" charset="0"/>
              </a:rPr>
              <a:t>" </a:t>
            </a:r>
            <a:r>
              <a:rPr lang="nb-NO" sz="2000" err="1">
                <a:latin typeface="Lucida Console" panose="020B0609040504020204" pitchFamily="49" charset="0"/>
              </a:rPr>
              <a:t>complete</a:t>
            </a:r>
            <a:r>
              <a:rPr lang="nb-NO" sz="2000">
                <a:latin typeface="Lucida Console" panose="020B0609040504020204" pitchFamily="49" charset="0"/>
              </a:rPr>
              <a:t>="false" </a:t>
            </a:r>
            <a:r>
              <a:rPr lang="nb-NO" sz="2000" err="1">
                <a:latin typeface="Lucida Console" panose="020B0609040504020204" pitchFamily="49" charset="0"/>
              </a:rPr>
              <a:t>name</a:t>
            </a:r>
            <a:r>
              <a:rPr lang="nb-NO" sz="2000">
                <a:latin typeface="Lucida Console" panose="020B0609040504020204" pitchFamily="49" charset="0"/>
              </a:rPr>
              <a:t>="</a:t>
            </a:r>
            <a:r>
              <a:rPr lang="nb-NO" sz="2000" err="1">
                <a:latin typeface="Lucida Console" panose="020B0609040504020204" pitchFamily="49" charset="0"/>
              </a:rPr>
              <a:t>Anarâškielâ</a:t>
            </a:r>
            <a:r>
              <a:rPr lang="nb-NO" sz="2000">
                <a:latin typeface="Lucida Console" panose="020B0609040504020204" pitchFamily="49" charset="0"/>
              </a:rPr>
              <a:t>" iso639-2b="</a:t>
            </a:r>
            <a:r>
              <a:rPr lang="nb-NO" sz="2000" err="1">
                <a:latin typeface="Lucida Console" panose="020B0609040504020204" pitchFamily="49" charset="0"/>
              </a:rPr>
              <a:t>smn</a:t>
            </a:r>
            <a:r>
              <a:rPr lang="nb-NO" sz="2000">
                <a:latin typeface="Lucida Console" panose="020B0609040504020204" pitchFamily="49" charset="0"/>
              </a:rPr>
              <a:t>" iso639-3="</a:t>
            </a:r>
            <a:r>
              <a:rPr lang="nb-NO" sz="2000" err="1">
                <a:latin typeface="Lucida Console" panose="020B0609040504020204" pitchFamily="49" charset="0"/>
              </a:rPr>
              <a:t>smn</a:t>
            </a:r>
            <a:r>
              <a:rPr lang="nb-NO" sz="2000">
                <a:latin typeface="Lucida Console" panose="020B0609040504020204" pitchFamily="49" charset="0"/>
              </a:rPr>
              <a:t>" /&gt;</a:t>
            </a:r>
          </a:p>
          <a:p>
            <a:pPr marL="0" indent="0">
              <a:buNone/>
            </a:pPr>
            <a:endParaRPr lang="nb-NO" sz="2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1310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67A43-151E-F73C-E67B-0043FCBEA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How </a:t>
            </a:r>
            <a:r>
              <a:rPr lang="nb-NO" err="1"/>
              <a:t>we</a:t>
            </a:r>
            <a:r>
              <a:rPr lang="nb-NO"/>
              <a:t> </a:t>
            </a:r>
            <a:r>
              <a:rPr lang="nb-NO" err="1"/>
              <a:t>solved</a:t>
            </a:r>
            <a:r>
              <a:rPr lang="nb-NO"/>
              <a:t> it (in OJS 3.3)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B9584-DD8A-2F15-C4F7-E0E425D7E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err="1"/>
              <a:t>Add</a:t>
            </a:r>
            <a:r>
              <a:rPr lang="nb-NO"/>
              <a:t> a folder in </a:t>
            </a:r>
            <a:r>
              <a:rPr lang="nb-NO" err="1"/>
              <a:t>locale</a:t>
            </a:r>
            <a:r>
              <a:rPr lang="nb-NO"/>
              <a:t>/, </a:t>
            </a:r>
            <a:r>
              <a:rPr lang="nb-NO" err="1"/>
              <a:t>with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same </a:t>
            </a:r>
            <a:r>
              <a:rPr lang="nb-NO" err="1"/>
              <a:t>name</a:t>
            </a:r>
            <a:r>
              <a:rPr lang="nb-NO"/>
              <a:t> as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key</a:t>
            </a:r>
            <a:r>
              <a:rPr lang="nb-NO"/>
              <a:t>: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b-NO" err="1">
                <a:latin typeface="Lucida Console" panose="020B0609040504020204" pitchFamily="49" charset="0"/>
              </a:rPr>
              <a:t>locale</a:t>
            </a:r>
            <a:r>
              <a:rPr lang="nb-NO">
                <a:latin typeface="Lucida Console" panose="020B0609040504020204" pitchFamily="49" charset="0"/>
              </a:rPr>
              <a:t>/</a:t>
            </a:r>
            <a:r>
              <a:rPr lang="nb-NO" err="1">
                <a:latin typeface="Lucida Console" panose="020B0609040504020204" pitchFamily="49" charset="0"/>
              </a:rPr>
              <a:t>sy_NO</a:t>
            </a:r>
            <a:endParaRPr lang="nb-NO">
              <a:latin typeface="Lucida Console" panose="020B0609040504020204" pitchFamily="49" charset="0"/>
            </a:endParaRPr>
          </a:p>
          <a:p>
            <a:pPr>
              <a:lnSpc>
                <a:spcPct val="100000"/>
              </a:lnSpc>
            </a:pPr>
            <a:r>
              <a:rPr lang="nb-NO"/>
              <a:t>This folder </a:t>
            </a:r>
            <a:r>
              <a:rPr lang="nb-NO" err="1"/>
              <a:t>contains</a:t>
            </a:r>
            <a:r>
              <a:rPr lang="nb-NO"/>
              <a:t> all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translations</a:t>
            </a:r>
            <a:r>
              <a:rPr lang="nb-NO"/>
              <a:t> for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language</a:t>
            </a:r>
            <a:r>
              <a:rPr lang="nb-NO"/>
              <a:t>, </a:t>
            </a:r>
            <a:r>
              <a:rPr lang="nb-NO" err="1"/>
              <a:t>but</a:t>
            </a:r>
            <a:r>
              <a:rPr lang="nb-NO"/>
              <a:t> </a:t>
            </a:r>
            <a:r>
              <a:rPr lang="nb-NO" err="1"/>
              <a:t>may</a:t>
            </a:r>
            <a:r>
              <a:rPr lang="nb-NO"/>
              <a:t> be </a:t>
            </a:r>
            <a:r>
              <a:rPr lang="nb-NO" err="1"/>
              <a:t>empty</a:t>
            </a:r>
            <a:r>
              <a:rPr lang="nb-NO"/>
              <a:t> </a:t>
            </a:r>
            <a:r>
              <a:rPr lang="nb-NO" err="1"/>
              <a:t>if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language</a:t>
            </a:r>
            <a:r>
              <a:rPr lang="nb-NO"/>
              <a:t> is used </a:t>
            </a:r>
            <a:r>
              <a:rPr lang="nb-NO" err="1"/>
              <a:t>only</a:t>
            </a:r>
            <a:r>
              <a:rPr lang="nb-NO"/>
              <a:t> for submissions and metadata.</a:t>
            </a:r>
          </a:p>
          <a:p>
            <a:pPr>
              <a:lnSpc>
                <a:spcPct val="100000"/>
              </a:lnSpc>
            </a:pPr>
            <a:r>
              <a:rPr lang="nb-NO"/>
              <a:t>The </a:t>
            </a:r>
            <a:r>
              <a:rPr lang="nb-NO" err="1"/>
              <a:t>language</a:t>
            </a:r>
            <a:r>
              <a:rPr lang="nb-NO"/>
              <a:t> </a:t>
            </a:r>
            <a:r>
              <a:rPr lang="nb-NO" err="1"/>
              <a:t>can</a:t>
            </a:r>
            <a:r>
              <a:rPr lang="nb-NO"/>
              <a:t> </a:t>
            </a:r>
            <a:r>
              <a:rPr lang="nb-NO" err="1"/>
              <a:t>now</a:t>
            </a:r>
            <a:r>
              <a:rPr lang="nb-NO"/>
              <a:t> be </a:t>
            </a:r>
            <a:r>
              <a:rPr lang="nb-NO" err="1"/>
              <a:t>found</a:t>
            </a:r>
            <a:r>
              <a:rPr lang="nb-NO"/>
              <a:t> in </a:t>
            </a:r>
            <a:r>
              <a:rPr lang="nb-NO" err="1"/>
              <a:t>the</a:t>
            </a:r>
            <a:r>
              <a:rPr lang="nb-NO"/>
              <a:t> list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available</a:t>
            </a:r>
            <a:r>
              <a:rPr lang="nb-NO"/>
              <a:t> </a:t>
            </a:r>
            <a:r>
              <a:rPr lang="nb-NO" err="1"/>
              <a:t>languages</a:t>
            </a:r>
            <a:r>
              <a:rPr lang="nb-NO"/>
              <a:t> and </a:t>
            </a:r>
            <a:r>
              <a:rPr lang="nb-NO" err="1"/>
              <a:t>can</a:t>
            </a:r>
            <a:r>
              <a:rPr lang="nb-NO"/>
              <a:t> be </a:t>
            </a:r>
            <a:r>
              <a:rPr lang="nb-NO" err="1"/>
              <a:t>installed</a:t>
            </a:r>
            <a:r>
              <a:rPr lang="nb-NO"/>
              <a:t> like </a:t>
            </a:r>
            <a:r>
              <a:rPr lang="nb-NO" err="1"/>
              <a:t>any</a:t>
            </a:r>
            <a:r>
              <a:rPr lang="nb-NO"/>
              <a:t> </a:t>
            </a:r>
            <a:r>
              <a:rPr lang="nb-NO" err="1"/>
              <a:t>other</a:t>
            </a:r>
            <a:r>
              <a:rPr lang="nb-NO"/>
              <a:t> </a:t>
            </a:r>
            <a:r>
              <a:rPr lang="nb-NO" err="1"/>
              <a:t>language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7705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9762F-C68C-CCF7-497A-2D8C2B24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 </a:t>
            </a:r>
          </a:p>
        </p:txBody>
      </p:sp>
      <p:pic>
        <p:nvPicPr>
          <p:cNvPr id="5" name="Content Placeholder 4" descr="Screenshot from OJS that shows a list of installed languages, with the locale for Inari Sami added.">
            <a:extLst>
              <a:ext uri="{FF2B5EF4-FFF2-40B4-BE49-F238E27FC236}">
                <a16:creationId xmlns:a16="http://schemas.microsoft.com/office/drawing/2014/main" id="{1E6EBC95-9ED3-2421-E25D-A96C1FA0D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721" y="365126"/>
            <a:ext cx="9402417" cy="6170890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AA62B09-5C50-93EE-71D6-F725C27D86C1}"/>
                  </a:ext>
                </a:extLst>
              </p14:cNvPr>
              <p14:cNvContentPartPr/>
              <p14:nvPr/>
            </p14:nvContentPartPr>
            <p14:xfrm>
              <a:off x="2067057" y="5126838"/>
              <a:ext cx="913680" cy="788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AA62B09-5C50-93EE-71D6-F725C27D86C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3057" y="5019329"/>
                <a:ext cx="1021320" cy="2935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5161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82F35-0842-CD74-BA0B-1C08ECF5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5610F-2716-31A1-2BC8-60897BFB1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err="1"/>
              <a:t>We</a:t>
            </a:r>
            <a:r>
              <a:rPr lang="nb-NO"/>
              <a:t> have done </a:t>
            </a:r>
            <a:r>
              <a:rPr lang="nb-NO" err="1"/>
              <a:t>this</a:t>
            </a:r>
            <a:r>
              <a:rPr lang="nb-NO"/>
              <a:t> for all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five</a:t>
            </a:r>
            <a:r>
              <a:rPr lang="nb-NO"/>
              <a:t> </a:t>
            </a:r>
            <a:r>
              <a:rPr lang="nb-NO" err="1"/>
              <a:t>languages</a:t>
            </a:r>
            <a:r>
              <a:rPr lang="nb-NO"/>
              <a:t> </a:t>
            </a:r>
            <a:r>
              <a:rPr lang="nb-NO" err="1"/>
              <a:t>mentioned</a:t>
            </a:r>
            <a:r>
              <a:rPr lang="nb-NO"/>
              <a:t> </a:t>
            </a:r>
            <a:r>
              <a:rPr lang="nb-NO" err="1"/>
              <a:t>earlier</a:t>
            </a:r>
            <a:endParaRPr lang="nb-NO"/>
          </a:p>
          <a:p>
            <a:pPr lvl="1">
              <a:lnSpc>
                <a:spcPct val="120000"/>
              </a:lnSpc>
            </a:pPr>
            <a:r>
              <a:rPr lang="nb-NO"/>
              <a:t>Southern Sami - </a:t>
            </a:r>
            <a:r>
              <a:rPr lang="nb-NO">
                <a:hlinkClick r:id="rId2"/>
              </a:rPr>
              <a:t>https://doi.org/10.7557/12.6408</a:t>
            </a:r>
            <a:r>
              <a:rPr lang="nb-NO"/>
              <a:t> </a:t>
            </a:r>
          </a:p>
          <a:p>
            <a:pPr lvl="1">
              <a:lnSpc>
                <a:spcPct val="120000"/>
              </a:lnSpc>
            </a:pPr>
            <a:r>
              <a:rPr lang="nb-NO" err="1"/>
              <a:t>Lule</a:t>
            </a:r>
            <a:r>
              <a:rPr lang="nb-NO"/>
              <a:t> Sami - </a:t>
            </a:r>
            <a:r>
              <a:rPr lang="nb-NO">
                <a:hlinkClick r:id="rId3"/>
              </a:rPr>
              <a:t>https://doi.org/10.7557/sda.7035</a:t>
            </a:r>
            <a:r>
              <a:rPr lang="nb-NO"/>
              <a:t> </a:t>
            </a:r>
          </a:p>
          <a:p>
            <a:pPr lvl="1">
              <a:lnSpc>
                <a:spcPct val="120000"/>
              </a:lnSpc>
            </a:pPr>
            <a:r>
              <a:rPr lang="nb-NO"/>
              <a:t>Inari Sami - </a:t>
            </a:r>
            <a:r>
              <a:rPr lang="nb-NO">
                <a:hlinkClick r:id="rId4"/>
              </a:rPr>
              <a:t>https://doi.org/10.7557/12.6384</a:t>
            </a:r>
            <a:endParaRPr lang="nb-NO"/>
          </a:p>
          <a:p>
            <a:pPr lvl="1">
              <a:lnSpc>
                <a:spcPct val="120000"/>
              </a:lnSpc>
            </a:pPr>
            <a:r>
              <a:rPr lang="nb-NO"/>
              <a:t>Kven Finnish - </a:t>
            </a:r>
            <a:r>
              <a:rPr lang="nb-NO">
                <a:hlinkClick r:id="rId5"/>
              </a:rPr>
              <a:t>https://septentrio.uit.no/index.php/arina/article/view/5249</a:t>
            </a:r>
            <a:r>
              <a:rPr lang="nb-NO"/>
              <a:t> </a:t>
            </a:r>
          </a:p>
          <a:p>
            <a:pPr lvl="1">
              <a:lnSpc>
                <a:spcPct val="120000"/>
              </a:lnSpc>
            </a:pPr>
            <a:r>
              <a:rPr lang="nb-NO" err="1"/>
              <a:t>Meänkieli</a:t>
            </a:r>
            <a:r>
              <a:rPr lang="nb-NO"/>
              <a:t> - </a:t>
            </a:r>
            <a:r>
              <a:rPr lang="nb-NO">
                <a:hlinkClick r:id="rId6"/>
              </a:rPr>
              <a:t>https://septentrio.uit.no/index.php/arina/article/view/5229</a:t>
            </a:r>
            <a:r>
              <a:rPr lang="nb-NO"/>
              <a:t> </a:t>
            </a:r>
          </a:p>
          <a:p>
            <a:pPr>
              <a:lnSpc>
                <a:spcPct val="150000"/>
              </a:lnSpc>
            </a:pPr>
            <a:r>
              <a:rPr lang="nb-NO" err="1"/>
              <a:t>We</a:t>
            </a:r>
            <a:r>
              <a:rPr lang="nb-NO"/>
              <a:t> hope it has </a:t>
            </a:r>
            <a:r>
              <a:rPr lang="nb-NO" err="1"/>
              <a:t>helped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visibility</a:t>
            </a:r>
            <a:r>
              <a:rPr lang="nb-NO"/>
              <a:t> of </a:t>
            </a:r>
            <a:r>
              <a:rPr lang="nb-NO" err="1"/>
              <a:t>those</a:t>
            </a:r>
            <a:r>
              <a:rPr lang="nb-NO"/>
              <a:t> </a:t>
            </a:r>
            <a:r>
              <a:rPr lang="nb-NO" err="1"/>
              <a:t>languages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468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1C81-D949-B587-C19F-5655F29A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Issues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BDFE8-9DDD-FDDC-07E9-98CE35FD8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nb-NO" err="1"/>
              <a:t>CrossRef</a:t>
            </a:r>
            <a:r>
              <a:rPr lang="nb-NO"/>
              <a:t> XML </a:t>
            </a:r>
            <a:r>
              <a:rPr lang="nb-NO" err="1"/>
              <a:t>Export</a:t>
            </a:r>
            <a:r>
              <a:rPr lang="nb-NO"/>
              <a:t> </a:t>
            </a:r>
            <a:r>
              <a:rPr lang="nb-NO" err="1"/>
              <a:t>Plugin</a:t>
            </a:r>
            <a:endParaRPr lang="nb-NO"/>
          </a:p>
          <a:p>
            <a:pPr>
              <a:lnSpc>
                <a:spcPct val="110000"/>
              </a:lnSpc>
            </a:pPr>
            <a:r>
              <a:rPr lang="en-US"/>
              <a:t>The XML deposit to </a:t>
            </a:r>
            <a:r>
              <a:rPr lang="en-US" err="1"/>
              <a:t>CrossRef</a:t>
            </a:r>
            <a:r>
              <a:rPr lang="en-US"/>
              <a:t> fails on the invalid language code</a:t>
            </a:r>
            <a:endParaRPr lang="nb-NO"/>
          </a:p>
          <a:p>
            <a:pPr>
              <a:lnSpc>
                <a:spcPct val="110000"/>
              </a:lnSpc>
            </a:pPr>
            <a:r>
              <a:rPr lang="nb-NO" err="1"/>
              <a:t>Workaround</a:t>
            </a:r>
            <a:r>
              <a:rPr lang="nb-NO"/>
              <a:t>:</a:t>
            </a:r>
          </a:p>
          <a:p>
            <a:pPr lvl="1">
              <a:lnSpc>
                <a:spcPct val="110000"/>
              </a:lnSpc>
            </a:pPr>
            <a:r>
              <a:rPr lang="en-US" sz="2800"/>
              <a:t>Use plugin to export XML</a:t>
            </a:r>
            <a:endParaRPr lang="nb-NO" sz="2800"/>
          </a:p>
          <a:p>
            <a:pPr lvl="1">
              <a:lnSpc>
                <a:spcPct val="110000"/>
              </a:lnSpc>
            </a:pPr>
            <a:r>
              <a:rPr lang="en-US" sz="2800"/>
              <a:t>Remove the failing language code</a:t>
            </a:r>
            <a:endParaRPr lang="nb-NO" sz="2800"/>
          </a:p>
          <a:p>
            <a:pPr lvl="1">
              <a:lnSpc>
                <a:spcPct val="110000"/>
              </a:lnSpc>
            </a:pPr>
            <a:r>
              <a:rPr lang="en-US" sz="2800"/>
              <a:t>Deposit manually without language code using </a:t>
            </a:r>
            <a:r>
              <a:rPr lang="en-US" sz="2800" err="1"/>
              <a:t>CrossRef</a:t>
            </a:r>
            <a:r>
              <a:rPr lang="en-US" sz="2800"/>
              <a:t> admin tool</a:t>
            </a:r>
          </a:p>
          <a:p>
            <a:pPr>
              <a:lnSpc>
                <a:spcPct val="110000"/>
              </a:lnSpc>
            </a:pPr>
            <a:r>
              <a:rPr lang="en-US" sz="3200" err="1"/>
              <a:t>CrossRef</a:t>
            </a:r>
            <a:r>
              <a:rPr lang="en-US" sz="3200"/>
              <a:t> and OJS should come up with a solution that isn’t discriminating smaller languages</a:t>
            </a:r>
          </a:p>
        </p:txBody>
      </p:sp>
    </p:spTree>
    <p:extLst>
      <p:ext uri="{BB962C8B-B14F-4D97-AF65-F5344CB8AC3E}">
        <p14:creationId xmlns:p14="http://schemas.microsoft.com/office/powerpoint/2010/main" val="4096784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7A834-0A43-924E-B480-4420FF72A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E920B-4D5D-3D22-3117-50CF8A47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/>
              <a:t>Case 2: Translation of email templates</a:t>
            </a:r>
            <a:endParaRPr lang="nb-NO" sz="4000"/>
          </a:p>
        </p:txBody>
      </p:sp>
    </p:spTree>
    <p:extLst>
      <p:ext uri="{BB962C8B-B14F-4D97-AF65-F5344CB8AC3E}">
        <p14:creationId xmlns:p14="http://schemas.microsoft.com/office/powerpoint/2010/main" val="12133705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08B5D-E362-8754-E1F6-7C1CCC09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Translation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A614-B300-090D-DCF8-304B2868A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/>
              <a:t>Translation in OJS is done through a tool called </a:t>
            </a:r>
            <a:r>
              <a:rPr lang="en-US" err="1"/>
              <a:t>Weblate</a:t>
            </a:r>
            <a:r>
              <a:rPr lang="en-US"/>
              <a:t> (</a:t>
            </a:r>
            <a:r>
              <a:rPr lang="en-US">
                <a:hlinkClick r:id="rId2"/>
              </a:rPr>
              <a:t>https://translate.pkp.sfu.ca/</a:t>
            </a:r>
            <a:r>
              <a:rPr lang="en-US"/>
              <a:t>)</a:t>
            </a:r>
          </a:p>
          <a:p>
            <a:pPr>
              <a:lnSpc>
                <a:spcPct val="100000"/>
              </a:lnSpc>
            </a:pPr>
            <a:r>
              <a:rPr lang="en-US"/>
              <a:t>Web based tool</a:t>
            </a:r>
          </a:p>
          <a:p>
            <a:pPr>
              <a:lnSpc>
                <a:spcPct val="100000"/>
              </a:lnSpc>
            </a:pPr>
            <a:r>
              <a:rPr lang="en-US"/>
              <a:t>Anybody may contribute to the translation of any language</a:t>
            </a:r>
          </a:p>
          <a:p>
            <a:pPr>
              <a:lnSpc>
                <a:spcPct val="100000"/>
              </a:lnSpc>
            </a:pPr>
            <a:r>
              <a:rPr lang="en-US"/>
              <a:t>Mechanisms for cooperation</a:t>
            </a:r>
          </a:p>
          <a:p>
            <a:pPr>
              <a:lnSpc>
                <a:spcPct val="100000"/>
              </a:lnSpc>
            </a:pPr>
            <a:r>
              <a:rPr lang="en-US"/>
              <a:t>When a new OJS version is released, it uses the translations currently in </a:t>
            </a:r>
            <a:r>
              <a:rPr lang="en-US" err="1"/>
              <a:t>Weblate</a:t>
            </a:r>
            <a:endParaRPr lang="en-US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310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142B-4675-3265-2ABA-A9A137EB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About</a:t>
            </a:r>
            <a:r>
              <a:rPr lang="nb-NO"/>
              <a:t> </a:t>
            </a:r>
            <a:r>
              <a:rPr lang="nb-NO" err="1"/>
              <a:t>Septentrio</a:t>
            </a:r>
            <a:r>
              <a:rPr lang="nb-NO"/>
              <a:t> </a:t>
            </a:r>
            <a:r>
              <a:rPr lang="nb-NO" err="1"/>
              <a:t>Academic</a:t>
            </a:r>
            <a:r>
              <a:rPr lang="nb-NO"/>
              <a:t> Publishing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BFFE3-72FB-6EDA-A503-56146028B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b-NO" err="1"/>
              <a:t>Free</a:t>
            </a:r>
            <a:r>
              <a:rPr lang="nb-NO"/>
              <a:t> service for OA journals at UiT</a:t>
            </a:r>
          </a:p>
          <a:p>
            <a:pPr>
              <a:lnSpc>
                <a:spcPct val="100000"/>
              </a:lnSpc>
            </a:pPr>
            <a:r>
              <a:rPr lang="nb-NO" err="1"/>
              <a:t>Established</a:t>
            </a:r>
            <a:r>
              <a:rPr lang="nb-NO"/>
              <a:t> 2003</a:t>
            </a:r>
          </a:p>
          <a:p>
            <a:pPr>
              <a:lnSpc>
                <a:spcPct val="100000"/>
              </a:lnSpc>
            </a:pPr>
            <a:r>
              <a:rPr lang="nb-NO"/>
              <a:t>29 journals</a:t>
            </a:r>
          </a:p>
          <a:p>
            <a:pPr>
              <a:lnSpc>
                <a:spcPct val="100000"/>
              </a:lnSpc>
            </a:pPr>
            <a:r>
              <a:rPr lang="nb-NO"/>
              <a:t>100 % </a:t>
            </a:r>
            <a:r>
              <a:rPr lang="nb-NO" err="1"/>
              <a:t>diamond</a:t>
            </a:r>
            <a:r>
              <a:rPr lang="nb-NO"/>
              <a:t> OA</a:t>
            </a:r>
          </a:p>
          <a:p>
            <a:pPr>
              <a:lnSpc>
                <a:spcPct val="100000"/>
              </a:lnSpc>
            </a:pPr>
            <a:r>
              <a:rPr lang="nb-NO"/>
              <a:t>Open Journal Systems</a:t>
            </a:r>
          </a:p>
          <a:p>
            <a:pPr>
              <a:lnSpc>
                <a:spcPct val="100000"/>
              </a:lnSpc>
            </a:pPr>
            <a:r>
              <a:rPr lang="en-US"/>
              <a:t>Staff: ca 2 Full Time Equivalents</a:t>
            </a:r>
          </a:p>
          <a:p>
            <a:pPr>
              <a:lnSpc>
                <a:spcPct val="100000"/>
              </a:lnSpc>
            </a:pPr>
            <a:r>
              <a:rPr lang="en-US">
                <a:hlinkClick r:id="rId2"/>
              </a:rPr>
              <a:t>https://septentrio.uit.no/</a:t>
            </a:r>
            <a:r>
              <a:rPr lang="en-US"/>
              <a:t> ​</a:t>
            </a:r>
            <a:endParaRPr lang="nb-NO"/>
          </a:p>
        </p:txBody>
      </p:sp>
      <p:pic>
        <p:nvPicPr>
          <p:cNvPr id="1028" name="Picture 4" descr="Screenshot of one of Septentrio's journals, Målbryting, that publishes in Norwegian.">
            <a:extLst>
              <a:ext uri="{FF2B5EF4-FFF2-40B4-BE49-F238E27FC236}">
                <a16:creationId xmlns:a16="http://schemas.microsoft.com/office/drawing/2014/main" id="{FF7250C6-4001-A8D2-0377-7982814EC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388" y="2455197"/>
            <a:ext cx="5039612" cy="385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137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13DDF-81F7-9D84-D9CA-B1C2C1648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Importance</a:t>
            </a:r>
            <a:r>
              <a:rPr lang="nb-NO"/>
              <a:t>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context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437FE-1E7B-4CD9-FB9A-67AD47BD3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nb-NO"/>
              <a:t>Simplest </a:t>
            </a:r>
            <a:r>
              <a:rPr lang="nb-NO" err="1"/>
              <a:t>strategy</a:t>
            </a:r>
            <a:r>
              <a:rPr lang="nb-NO"/>
              <a:t> is to just </a:t>
            </a:r>
            <a:r>
              <a:rPr lang="nb-NO" err="1"/>
              <a:t>go</a:t>
            </a:r>
            <a:r>
              <a:rPr lang="nb-NO"/>
              <a:t> ahead and translate </a:t>
            </a:r>
            <a:r>
              <a:rPr lang="nb-NO" err="1"/>
              <a:t>word</a:t>
            </a:r>
            <a:r>
              <a:rPr lang="nb-NO"/>
              <a:t> by </a:t>
            </a:r>
            <a:r>
              <a:rPr lang="nb-NO" err="1"/>
              <a:t>word</a:t>
            </a:r>
            <a:endParaRPr lang="nb-NO"/>
          </a:p>
          <a:p>
            <a:pPr>
              <a:lnSpc>
                <a:spcPct val="100000"/>
              </a:lnSpc>
            </a:pPr>
            <a:r>
              <a:rPr lang="nb-NO" err="1"/>
              <a:t>But</a:t>
            </a:r>
            <a:r>
              <a:rPr lang="nb-NO"/>
              <a:t> </a:t>
            </a:r>
            <a:r>
              <a:rPr lang="nb-NO" err="1"/>
              <a:t>what</a:t>
            </a:r>
            <a:r>
              <a:rPr lang="nb-NO"/>
              <a:t> </a:t>
            </a:r>
            <a:r>
              <a:rPr lang="nb-NO" err="1"/>
              <a:t>if</a:t>
            </a:r>
            <a:r>
              <a:rPr lang="nb-NO"/>
              <a:t> </a:t>
            </a:r>
            <a:r>
              <a:rPr lang="nb-NO" err="1"/>
              <a:t>you</a:t>
            </a:r>
            <a:r>
              <a:rPr lang="nb-NO"/>
              <a:t> </a:t>
            </a:r>
            <a:r>
              <a:rPr lang="nb-NO" err="1"/>
              <a:t>don’t</a:t>
            </a:r>
            <a:r>
              <a:rPr lang="nb-NO"/>
              <a:t> </a:t>
            </a:r>
            <a:r>
              <a:rPr lang="nb-NO" err="1"/>
              <a:t>know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context</a:t>
            </a:r>
            <a:r>
              <a:rPr lang="nb-NO"/>
              <a:t>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string</a:t>
            </a:r>
            <a:r>
              <a:rPr lang="nb-NO"/>
              <a:t>?</a:t>
            </a:r>
          </a:p>
        </p:txBody>
      </p:sp>
      <p:pic>
        <p:nvPicPr>
          <p:cNvPr id="7" name="Picture 6" descr="Screenshot from Weblate that shows the  English text &quot;All Items&quot; and the translation to Norwegian as &quot;Alle objekter&quot;.">
            <a:extLst>
              <a:ext uri="{FF2B5EF4-FFF2-40B4-BE49-F238E27FC236}">
                <a16:creationId xmlns:a16="http://schemas.microsoft.com/office/drawing/2014/main" id="{0A545773-C4CF-F9D8-0912-DCD6464B7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484635"/>
            <a:ext cx="10524132" cy="28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4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188CF8-9E5B-7397-00AA-7FB56D7F4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6E931-8701-AED4-77F3-1E6DA51D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Email </a:t>
            </a:r>
            <a:r>
              <a:rPr lang="nb-NO" err="1"/>
              <a:t>template</a:t>
            </a:r>
            <a:r>
              <a:rPr lang="nb-NO"/>
              <a:t> REVIEW_REMIND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62072-DBFA-4C2E-73F5-3E7883A7D8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In the Review stage, an editor can </a:t>
            </a:r>
            <a:r>
              <a:rPr lang="en-US" i="1"/>
              <a:t>Send Reminder</a:t>
            </a:r>
            <a:r>
              <a:rPr lang="en-US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To remind a reviewer to respond to a review invitation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/>
              <a:t>To remind a reviewer to deliver a review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OJS links both contexts to email template </a:t>
            </a:r>
            <a:r>
              <a:rPr lang="nb-NO"/>
              <a:t>REVIEW_REMIND</a:t>
            </a:r>
          </a:p>
        </p:txBody>
      </p:sp>
      <p:pic>
        <p:nvPicPr>
          <p:cNvPr id="5" name="Bilde 4" descr="Screenshot from OJS that shows the list of reviewers and the status for their responses in the review stage.">
            <a:extLst>
              <a:ext uri="{FF2B5EF4-FFF2-40B4-BE49-F238E27FC236}">
                <a16:creationId xmlns:a16="http://schemas.microsoft.com/office/drawing/2014/main" id="{0E77CD90-CB91-5418-7296-7C48234FC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4" t="26757"/>
          <a:stretch/>
        </p:blipFill>
        <p:spPr>
          <a:xfrm>
            <a:off x="1340975" y="3142593"/>
            <a:ext cx="9026573" cy="21388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4840E2-2ADB-0E84-CBF9-9D2DA108F547}"/>
              </a:ext>
            </a:extLst>
          </p:cNvPr>
          <p:cNvSpPr txBox="1"/>
          <p:nvPr/>
        </p:nvSpPr>
        <p:spPr>
          <a:xfrm>
            <a:off x="284480" y="3429000"/>
            <a:ext cx="1950720" cy="3708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Reviewer 1</a:t>
            </a:r>
            <a:endParaRPr lang="nb-NO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7E59C-A432-9A8B-A97A-15C86A4136A6}"/>
              </a:ext>
            </a:extLst>
          </p:cNvPr>
          <p:cNvSpPr txBox="1"/>
          <p:nvPr/>
        </p:nvSpPr>
        <p:spPr>
          <a:xfrm>
            <a:off x="284480" y="4432141"/>
            <a:ext cx="1950720" cy="3708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/>
              <a:t>Reviewer 2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7460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B5072-D7B8-19D7-6BB3-157C46A62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4188E-EAA1-A6DD-04F8-C4AC3E6D2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Email </a:t>
            </a:r>
            <a:r>
              <a:rPr lang="nb-NO" err="1"/>
              <a:t>template</a:t>
            </a:r>
            <a:r>
              <a:rPr lang="nb-NO"/>
              <a:t> REVIEW_REMIND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FB41F-0114-973D-E387-A36F55F5A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 English template text fits both contexts: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35A3AD91-9D6D-A81A-8B2D-B6B42CDC0675}"/>
              </a:ext>
            </a:extLst>
          </p:cNvPr>
          <p:cNvSpPr txBox="1"/>
          <p:nvPr/>
        </p:nvSpPr>
        <p:spPr>
          <a:xfrm>
            <a:off x="1066800" y="2631440"/>
            <a:ext cx="967232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/>
              <a:t>Just a gentle reminder of our request for your review of the submission, "{$</a:t>
            </a:r>
            <a:r>
              <a:rPr lang="en-US" sz="2000" err="1"/>
              <a:t>submissionTitle</a:t>
            </a:r>
            <a:r>
              <a:rPr lang="en-US" sz="2000"/>
              <a:t>}," for {$</a:t>
            </a:r>
            <a:r>
              <a:rPr lang="en-US" sz="2000" err="1"/>
              <a:t>contextName</a:t>
            </a:r>
            <a:r>
              <a:rPr lang="en-US" sz="2000"/>
              <a:t>}. We were hoping to have this review by {$</a:t>
            </a:r>
            <a:r>
              <a:rPr lang="en-US" sz="2000" err="1"/>
              <a:t>reviewDueDate</a:t>
            </a:r>
            <a:r>
              <a:rPr lang="en-US" sz="2000"/>
              <a:t>}, and would be pleased to receive it as soon as you are able to prepare it.”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2561104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93D21-64A3-B01A-1C89-FDECA6C90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Norwegian translation of REVIEW_REMIND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2CF35-063F-9414-5480-C88A044A2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Norwegian translators only thought about the 2</a:t>
            </a:r>
            <a:r>
              <a:rPr lang="en-US" baseline="30000"/>
              <a:t>nd</a:t>
            </a:r>
            <a:r>
              <a:rPr lang="en-US"/>
              <a:t> context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Annoyed potential reviewers who had not yet accepted a review invitation</a:t>
            </a:r>
          </a:p>
          <a:p>
            <a:r>
              <a:rPr lang="en-US"/>
              <a:t>The Norwegian translation in </a:t>
            </a:r>
            <a:r>
              <a:rPr lang="en-US" err="1"/>
              <a:t>Weblate</a:t>
            </a:r>
            <a:r>
              <a:rPr lang="en-US"/>
              <a:t> was corrected to fit both contexts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0F74B735-FFCE-8868-15F5-04FCE2E8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7040" y="2438400"/>
            <a:ext cx="1147064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/>
              <a:t>Denne e-</a:t>
            </a:r>
            <a:r>
              <a:rPr lang="en-GB" err="1"/>
              <a:t>posten</a:t>
            </a:r>
            <a:r>
              <a:rPr lang="en-GB"/>
              <a:t> </a:t>
            </a:r>
            <a:r>
              <a:rPr lang="en-GB" err="1"/>
              <a:t>sendes</a:t>
            </a:r>
            <a:r>
              <a:rPr lang="en-GB"/>
              <a:t> for å </a:t>
            </a:r>
            <a:r>
              <a:rPr lang="en-GB" err="1"/>
              <a:t>minne</a:t>
            </a:r>
            <a:r>
              <a:rPr lang="en-GB"/>
              <a:t> </a:t>
            </a:r>
            <a:r>
              <a:rPr lang="en-GB" err="1"/>
              <a:t>deg</a:t>
            </a:r>
            <a:r>
              <a:rPr lang="en-GB"/>
              <a:t> </a:t>
            </a:r>
            <a:r>
              <a:rPr lang="en-GB" err="1"/>
              <a:t>på</a:t>
            </a:r>
            <a:r>
              <a:rPr lang="en-GB"/>
              <a:t> at </a:t>
            </a:r>
            <a:r>
              <a:rPr lang="en-GB">
                <a:highlight>
                  <a:srgbClr val="FFFF00"/>
                </a:highlight>
              </a:rPr>
              <a:t>du </a:t>
            </a:r>
            <a:r>
              <a:rPr lang="en-GB" err="1">
                <a:highlight>
                  <a:srgbClr val="FFFF00"/>
                </a:highlight>
              </a:rPr>
              <a:t>har</a:t>
            </a:r>
            <a:r>
              <a:rPr lang="en-GB">
                <a:highlight>
                  <a:srgbClr val="FFFF00"/>
                </a:highlight>
              </a:rPr>
              <a:t> tatt </a:t>
            </a:r>
            <a:r>
              <a:rPr lang="en-GB" err="1">
                <a:highlight>
                  <a:srgbClr val="FFFF00"/>
                </a:highlight>
              </a:rPr>
              <a:t>på</a:t>
            </a:r>
            <a:r>
              <a:rPr lang="en-GB">
                <a:highlight>
                  <a:srgbClr val="FFFF00"/>
                </a:highlight>
              </a:rPr>
              <a:t> </a:t>
            </a:r>
            <a:r>
              <a:rPr lang="en-GB" err="1">
                <a:highlight>
                  <a:srgbClr val="FFFF00"/>
                </a:highlight>
              </a:rPr>
              <a:t>deg</a:t>
            </a:r>
            <a:r>
              <a:rPr lang="en-GB">
                <a:highlight>
                  <a:srgbClr val="FFFF00"/>
                </a:highlight>
              </a:rPr>
              <a:t> å </a:t>
            </a:r>
            <a:r>
              <a:rPr lang="en-GB" err="1">
                <a:highlight>
                  <a:srgbClr val="FFFF00"/>
                </a:highlight>
              </a:rPr>
              <a:t>vurdere</a:t>
            </a:r>
            <a:r>
              <a:rPr lang="en-GB">
                <a:highlight>
                  <a:srgbClr val="FFFF00"/>
                </a:highlight>
              </a:rPr>
              <a:t> </a:t>
            </a:r>
            <a:r>
              <a:rPr lang="en-GB" err="1">
                <a:highlight>
                  <a:srgbClr val="FFFF00"/>
                </a:highlight>
              </a:rPr>
              <a:t>innleveringen</a:t>
            </a:r>
            <a:r>
              <a:rPr lang="en-GB">
                <a:highlight>
                  <a:srgbClr val="FFFF00"/>
                </a:highlight>
              </a:rPr>
              <a:t> </a:t>
            </a:r>
            <a:r>
              <a:rPr lang="en-GB"/>
              <a:t>«{$</a:t>
            </a:r>
            <a:r>
              <a:rPr lang="en-GB" err="1"/>
              <a:t>submissionTitle</a:t>
            </a:r>
            <a:r>
              <a:rPr lang="en-GB"/>
              <a:t>}» for {$</a:t>
            </a:r>
            <a:r>
              <a:rPr lang="en-GB" err="1"/>
              <a:t>contextName</a:t>
            </a:r>
            <a:r>
              <a:rPr lang="en-GB"/>
              <a:t>}. Jeg </a:t>
            </a:r>
            <a:r>
              <a:rPr lang="en-GB" err="1"/>
              <a:t>minner</a:t>
            </a:r>
            <a:r>
              <a:rPr lang="en-GB"/>
              <a:t> om at </a:t>
            </a:r>
            <a:r>
              <a:rPr lang="en-GB" err="1"/>
              <a:t>fristen</a:t>
            </a:r>
            <a:r>
              <a:rPr lang="en-GB"/>
              <a:t> var </a:t>
            </a:r>
            <a:r>
              <a:rPr lang="en-GB" err="1"/>
              <a:t>satt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{$</a:t>
            </a:r>
            <a:r>
              <a:rPr lang="en-GB" err="1"/>
              <a:t>reviewDueDate</a:t>
            </a:r>
            <a:r>
              <a:rPr lang="en-GB"/>
              <a:t>}, og ser </a:t>
            </a:r>
            <a:r>
              <a:rPr lang="en-GB" err="1"/>
              <a:t>fram</a:t>
            </a:r>
            <a:r>
              <a:rPr lang="en-GB"/>
              <a:t> </a:t>
            </a:r>
            <a:r>
              <a:rPr lang="en-GB" err="1"/>
              <a:t>til</a:t>
            </a:r>
            <a:r>
              <a:rPr lang="en-GB"/>
              <a:t> å </a:t>
            </a:r>
            <a:r>
              <a:rPr lang="en-GB" err="1"/>
              <a:t>motta</a:t>
            </a:r>
            <a:r>
              <a:rPr lang="en-GB"/>
              <a:t> </a:t>
            </a:r>
            <a:r>
              <a:rPr lang="en-GB" err="1"/>
              <a:t>vurderingen</a:t>
            </a:r>
            <a:r>
              <a:rPr lang="en-GB"/>
              <a:t> din </a:t>
            </a:r>
            <a:r>
              <a:rPr lang="en-GB" err="1"/>
              <a:t>så</a:t>
            </a:r>
            <a:r>
              <a:rPr lang="en-GB"/>
              <a:t> </a:t>
            </a:r>
            <a:r>
              <a:rPr lang="en-GB" err="1"/>
              <a:t>snart</a:t>
            </a:r>
            <a:r>
              <a:rPr lang="en-GB"/>
              <a:t> den er </a:t>
            </a:r>
            <a:r>
              <a:rPr lang="en-GB" err="1"/>
              <a:t>klar</a:t>
            </a:r>
            <a:r>
              <a:rPr lang="en-GB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5516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B0ECE-8396-DCB0-9378-EFCF028B9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03548"/>
            <a:ext cx="10515600" cy="2032347"/>
          </a:xfrm>
        </p:spPr>
        <p:txBody>
          <a:bodyPr/>
          <a:lstStyle/>
          <a:p>
            <a:pPr algn="ctr"/>
            <a:r>
              <a:rPr lang="nb-NO" err="1"/>
              <a:t>Thank</a:t>
            </a:r>
            <a:r>
              <a:rPr lang="nb-NO"/>
              <a:t> </a:t>
            </a:r>
            <a:r>
              <a:rPr lang="nb-NO" err="1"/>
              <a:t>you</a:t>
            </a:r>
            <a:r>
              <a:rPr lang="nb-NO"/>
              <a:t> for </a:t>
            </a:r>
            <a:r>
              <a:rPr lang="nb-NO" err="1"/>
              <a:t>listening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6024C-27EB-1602-1D50-5FEA5654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44617"/>
            <a:ext cx="10515600" cy="2032346"/>
          </a:xfrm>
        </p:spPr>
        <p:txBody>
          <a:bodyPr/>
          <a:lstStyle/>
          <a:p>
            <a:pPr marL="0" indent="0" algn="ctr">
              <a:buNone/>
            </a:pPr>
            <a:r>
              <a:rPr lang="nb-NO" err="1"/>
              <a:t>Comments</a:t>
            </a:r>
            <a:r>
              <a:rPr lang="nb-NO"/>
              <a:t> or questions: karl.magnus.nilsen@uit.no</a:t>
            </a:r>
          </a:p>
        </p:txBody>
      </p:sp>
    </p:spTree>
    <p:extLst>
      <p:ext uri="{BB962C8B-B14F-4D97-AF65-F5344CB8AC3E}">
        <p14:creationId xmlns:p14="http://schemas.microsoft.com/office/powerpoint/2010/main" val="178853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025B-E4B0-FA0A-9D63-39B5B119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Multilingualism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077F-BD79-EBDE-D9F1-A94F2555E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 anchorCtr="0"/>
          <a:lstStyle/>
          <a:p>
            <a:pPr>
              <a:lnSpc>
                <a:spcPct val="150000"/>
              </a:lnSpc>
            </a:pPr>
            <a:r>
              <a:rPr lang="nb-NO"/>
              <a:t>More or less </a:t>
            </a:r>
            <a:r>
              <a:rPr lang="nb-NO" err="1"/>
              <a:t>focus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multilingualism</a:t>
            </a:r>
            <a:r>
              <a:rPr lang="nb-NO"/>
              <a:t> in computer systems</a:t>
            </a:r>
          </a:p>
          <a:p>
            <a:pPr>
              <a:lnSpc>
                <a:spcPct val="150000"/>
              </a:lnSpc>
            </a:pPr>
            <a:r>
              <a:rPr lang="nb-NO" err="1"/>
              <a:t>Sometimes</a:t>
            </a:r>
            <a:r>
              <a:rPr lang="nb-NO"/>
              <a:t> </a:t>
            </a:r>
            <a:r>
              <a:rPr lang="nb-NO" err="1"/>
              <a:t>depending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where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system is </a:t>
            </a:r>
            <a:r>
              <a:rPr lang="nb-NO" err="1"/>
              <a:t>developed</a:t>
            </a:r>
            <a:endParaRPr lang="nb-NO"/>
          </a:p>
          <a:p>
            <a:pPr>
              <a:lnSpc>
                <a:spcPct val="150000"/>
              </a:lnSpc>
            </a:pPr>
            <a:r>
              <a:rPr lang="nb-NO"/>
              <a:t>«</a:t>
            </a:r>
            <a:r>
              <a:rPr lang="nb-NO" err="1"/>
              <a:t>Everybody</a:t>
            </a:r>
            <a:r>
              <a:rPr lang="nb-NO"/>
              <a:t> </a:t>
            </a:r>
            <a:r>
              <a:rPr lang="nb-NO" err="1"/>
              <a:t>speaks</a:t>
            </a:r>
            <a:r>
              <a:rPr lang="nb-NO"/>
              <a:t> English, right?»</a:t>
            </a:r>
          </a:p>
          <a:p>
            <a:pPr>
              <a:lnSpc>
                <a:spcPct val="150000"/>
              </a:lnSpc>
            </a:pPr>
            <a:r>
              <a:rPr lang="nb-NO" err="1"/>
              <a:t>Stronger</a:t>
            </a:r>
            <a:r>
              <a:rPr lang="nb-NO"/>
              <a:t> </a:t>
            </a:r>
            <a:r>
              <a:rPr lang="nb-NO" err="1"/>
              <a:t>emphasis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multilingualism</a:t>
            </a:r>
            <a:r>
              <a:rPr lang="nb-NO"/>
              <a:t> in non-English </a:t>
            </a:r>
            <a:r>
              <a:rPr lang="nb-NO" err="1"/>
              <a:t>speaking</a:t>
            </a:r>
            <a:r>
              <a:rPr lang="nb-NO"/>
              <a:t> </a:t>
            </a:r>
            <a:r>
              <a:rPr lang="nb-NO" err="1"/>
              <a:t>countries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271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F56B-99F7-4C6A-43C1-0014D05B1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Why</a:t>
            </a:r>
            <a:r>
              <a:rPr lang="nb-NO"/>
              <a:t> </a:t>
            </a:r>
            <a:r>
              <a:rPr lang="nb-NO" err="1"/>
              <a:t>multilingualism</a:t>
            </a:r>
            <a:r>
              <a:rPr lang="nb-NO"/>
              <a:t> is </a:t>
            </a:r>
            <a:r>
              <a:rPr lang="nb-NO" err="1"/>
              <a:t>important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300F0-6667-5A0F-A9B7-BB34CAE4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nb-NO" err="1"/>
              <a:t>Increases</a:t>
            </a:r>
            <a:r>
              <a:rPr lang="nb-NO"/>
              <a:t> </a:t>
            </a:r>
            <a:r>
              <a:rPr lang="nb-NO" err="1"/>
              <a:t>accessibility</a:t>
            </a:r>
            <a:endParaRPr lang="nb-NO"/>
          </a:p>
          <a:p>
            <a:pPr>
              <a:lnSpc>
                <a:spcPct val="200000"/>
              </a:lnSpc>
            </a:pPr>
            <a:r>
              <a:rPr lang="nb-NO" err="1"/>
              <a:t>Improves</a:t>
            </a:r>
            <a:r>
              <a:rPr lang="nb-NO"/>
              <a:t> </a:t>
            </a:r>
            <a:r>
              <a:rPr lang="nb-NO" err="1"/>
              <a:t>user</a:t>
            </a:r>
            <a:r>
              <a:rPr lang="nb-NO"/>
              <a:t> </a:t>
            </a:r>
            <a:r>
              <a:rPr lang="nb-NO" err="1"/>
              <a:t>experience</a:t>
            </a:r>
            <a:endParaRPr lang="nb-NO"/>
          </a:p>
          <a:p>
            <a:pPr>
              <a:lnSpc>
                <a:spcPct val="200000"/>
              </a:lnSpc>
            </a:pPr>
            <a:r>
              <a:rPr lang="nb-NO" err="1"/>
              <a:t>Keeps</a:t>
            </a:r>
            <a:r>
              <a:rPr lang="nb-NO"/>
              <a:t> </a:t>
            </a:r>
            <a:r>
              <a:rPr lang="nb-NO" err="1"/>
              <a:t>languages</a:t>
            </a:r>
            <a:r>
              <a:rPr lang="nb-NO"/>
              <a:t> </a:t>
            </a:r>
            <a:r>
              <a:rPr lang="nb-NO" err="1"/>
              <a:t>alive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3109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ADD2FB-A609-E651-AB27-65E5F227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Calls for multilingualism in scholarly publishing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ADA4D6-5A52-A5B9-D503-2923FA1B5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Helsinki Initiative on Multilingualism in Scholarly Communication</a:t>
            </a:r>
          </a:p>
          <a:p>
            <a:pPr lvl="1"/>
            <a:r>
              <a:rPr lang="en-GB"/>
              <a:t>Addresses various stakeholders to support multilingualism, esp. national languages</a:t>
            </a:r>
          </a:p>
          <a:p>
            <a:endParaRPr lang="en-GB"/>
          </a:p>
          <a:p>
            <a:r>
              <a:rPr lang="en-GB"/>
              <a:t>The Diamond Open Access Standard</a:t>
            </a:r>
          </a:p>
          <a:p>
            <a:pPr lvl="1"/>
            <a:r>
              <a:rPr lang="en-GB"/>
              <a:t>A concrete set of requirements/recommendations on multilingual support on publishing platforms – </a:t>
            </a:r>
            <a:r>
              <a:rPr lang="en-GB">
                <a:hlinkClick r:id="rId2"/>
              </a:rPr>
              <a:t>DOAS</a:t>
            </a:r>
            <a:r>
              <a:rPr lang="en-GB"/>
              <a:t>, p. 34</a:t>
            </a:r>
          </a:p>
        </p:txBody>
      </p:sp>
    </p:spTree>
    <p:extLst>
      <p:ext uri="{BB962C8B-B14F-4D97-AF65-F5344CB8AC3E}">
        <p14:creationId xmlns:p14="http://schemas.microsoft.com/office/powerpoint/2010/main" val="230801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12E36-CDDC-5E2E-1325-D4E6B1A4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err="1"/>
              <a:t>Some</a:t>
            </a:r>
            <a:r>
              <a:rPr lang="nb-NO"/>
              <a:t> </a:t>
            </a:r>
            <a:r>
              <a:rPr lang="nb-NO" err="1"/>
              <a:t>numbers</a:t>
            </a:r>
            <a:r>
              <a:rPr lang="nb-NO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A281D-EDF2-0DD5-8E6B-7AAD34E57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7164 </a:t>
            </a:r>
            <a:r>
              <a:rPr lang="nb-NO" err="1"/>
              <a:t>languages</a:t>
            </a:r>
            <a:r>
              <a:rPr lang="nb-NO"/>
              <a:t> in </a:t>
            </a:r>
            <a:r>
              <a:rPr lang="nb-NO" err="1"/>
              <a:t>use</a:t>
            </a:r>
            <a:r>
              <a:rPr lang="nb-NO"/>
              <a:t> </a:t>
            </a:r>
            <a:r>
              <a:rPr lang="nb-NO" err="1"/>
              <a:t>today</a:t>
            </a:r>
            <a:r>
              <a:rPr lang="nb-NO"/>
              <a:t> (as </a:t>
            </a:r>
            <a:r>
              <a:rPr lang="nb-NO" err="1"/>
              <a:t>of</a:t>
            </a:r>
            <a:r>
              <a:rPr lang="nb-NO"/>
              <a:t> Jan 23 2025)</a:t>
            </a:r>
          </a:p>
          <a:p>
            <a:r>
              <a:rPr lang="nb-NO"/>
              <a:t>20 </a:t>
            </a:r>
            <a:r>
              <a:rPr lang="nb-NO" err="1"/>
              <a:t>largest</a:t>
            </a:r>
            <a:r>
              <a:rPr lang="nb-NO"/>
              <a:t> </a:t>
            </a:r>
            <a:r>
              <a:rPr lang="nb-NO" err="1"/>
              <a:t>languages</a:t>
            </a:r>
            <a:r>
              <a:rPr lang="nb-NO"/>
              <a:t> used by 3.6 billion </a:t>
            </a:r>
            <a:r>
              <a:rPr lang="nb-NO" err="1"/>
              <a:t>people</a:t>
            </a:r>
            <a:endParaRPr lang="nb-NO"/>
          </a:p>
          <a:p>
            <a:r>
              <a:rPr lang="nb-NO"/>
              <a:t>54%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world’s</a:t>
            </a:r>
            <a:r>
              <a:rPr lang="nb-NO"/>
              <a:t> </a:t>
            </a:r>
            <a:r>
              <a:rPr lang="nb-NO" err="1"/>
              <a:t>languages</a:t>
            </a:r>
            <a:r>
              <a:rPr lang="nb-NO"/>
              <a:t> </a:t>
            </a:r>
            <a:r>
              <a:rPr lang="nb-NO" err="1"/>
              <a:t>are</a:t>
            </a:r>
            <a:r>
              <a:rPr lang="nb-NO"/>
              <a:t> used by 10000 </a:t>
            </a:r>
            <a:r>
              <a:rPr lang="nb-NO" err="1"/>
              <a:t>people</a:t>
            </a:r>
            <a:r>
              <a:rPr lang="nb-NO"/>
              <a:t> or less</a:t>
            </a:r>
          </a:p>
          <a:p>
            <a:pPr marL="0" indent="0" algn="r">
              <a:buNone/>
            </a:pPr>
            <a:r>
              <a:rPr lang="nb-NO" sz="2400" i="1"/>
              <a:t>(Source: </a:t>
            </a:r>
            <a:r>
              <a:rPr lang="nb-NO" sz="2400" i="1" err="1"/>
              <a:t>Ethnologue</a:t>
            </a:r>
            <a:r>
              <a:rPr lang="nb-NO" sz="2400" i="1"/>
              <a:t>)</a:t>
            </a:r>
          </a:p>
          <a:p>
            <a:endParaRPr lang="nb-NO"/>
          </a:p>
          <a:p>
            <a:endParaRPr lang="nb-NO"/>
          </a:p>
          <a:p>
            <a:r>
              <a:rPr lang="nb-NO"/>
              <a:t>Most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the</a:t>
            </a:r>
            <a:r>
              <a:rPr lang="nb-NO"/>
              <a:t> 54 % </a:t>
            </a:r>
            <a:r>
              <a:rPr lang="nb-NO" err="1"/>
              <a:t>are</a:t>
            </a:r>
            <a:r>
              <a:rPr lang="nb-NO"/>
              <a:t> </a:t>
            </a:r>
            <a:r>
              <a:rPr lang="nb-NO" err="1"/>
              <a:t>considered</a:t>
            </a:r>
            <a:r>
              <a:rPr lang="nb-NO"/>
              <a:t> </a:t>
            </a:r>
            <a:r>
              <a:rPr lang="nb-NO" err="1"/>
              <a:t>endangered</a:t>
            </a:r>
            <a:endParaRPr lang="nb-NO"/>
          </a:p>
          <a:p>
            <a:r>
              <a:rPr lang="nb-NO" err="1"/>
              <a:t>Need</a:t>
            </a:r>
            <a:r>
              <a:rPr lang="nb-NO"/>
              <a:t> to be used and visible to </a:t>
            </a:r>
            <a:r>
              <a:rPr lang="nb-NO" err="1"/>
              <a:t>keep</a:t>
            </a:r>
            <a:r>
              <a:rPr lang="nb-NO"/>
              <a:t> </a:t>
            </a:r>
            <a:r>
              <a:rPr lang="nb-NO" err="1"/>
              <a:t>them</a:t>
            </a:r>
            <a:r>
              <a:rPr lang="nb-NO"/>
              <a:t> </a:t>
            </a:r>
            <a:r>
              <a:rPr lang="nb-NO" err="1"/>
              <a:t>alive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325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0FB34-CBB2-D170-26DB-64C18409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Multilingualism</a:t>
            </a:r>
            <a:r>
              <a:rPr lang="nb-NO"/>
              <a:t> in OJS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F20B9-21D8-32E8-0C9D-DCE7880F4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nb-NO"/>
              <a:t>A system </a:t>
            </a:r>
            <a:r>
              <a:rPr lang="nb-NO" err="1"/>
              <a:t>of</a:t>
            </a:r>
            <a:r>
              <a:rPr lang="nb-NO"/>
              <a:t> Canadian </a:t>
            </a:r>
            <a:r>
              <a:rPr lang="nb-NO" err="1"/>
              <a:t>origin</a:t>
            </a:r>
            <a:endParaRPr lang="nb-NO"/>
          </a:p>
          <a:p>
            <a:pPr>
              <a:lnSpc>
                <a:spcPct val="100000"/>
              </a:lnSpc>
            </a:pPr>
            <a:r>
              <a:rPr lang="nb-NO"/>
              <a:t>«</a:t>
            </a:r>
            <a:r>
              <a:rPr lang="nb-NO" err="1"/>
              <a:t>Always</a:t>
            </a:r>
            <a:r>
              <a:rPr lang="nb-NO"/>
              <a:t>» a </a:t>
            </a:r>
            <a:r>
              <a:rPr lang="nb-NO" err="1"/>
              <a:t>focus</a:t>
            </a:r>
            <a:r>
              <a:rPr lang="nb-NO"/>
              <a:t> </a:t>
            </a:r>
            <a:r>
              <a:rPr lang="nb-NO" err="1"/>
              <a:t>on</a:t>
            </a:r>
            <a:r>
              <a:rPr lang="nb-NO"/>
              <a:t> </a:t>
            </a:r>
            <a:r>
              <a:rPr lang="nb-NO" err="1"/>
              <a:t>multilingual</a:t>
            </a:r>
            <a:r>
              <a:rPr lang="nb-NO"/>
              <a:t> </a:t>
            </a:r>
            <a:r>
              <a:rPr lang="nb-NO" err="1"/>
              <a:t>features</a:t>
            </a:r>
            <a:endParaRPr lang="nb-NO"/>
          </a:p>
          <a:p>
            <a:pPr>
              <a:lnSpc>
                <a:spcPct val="100000"/>
              </a:lnSpc>
            </a:pPr>
            <a:r>
              <a:rPr lang="nb-NO"/>
              <a:t>UI </a:t>
            </a:r>
            <a:r>
              <a:rPr lang="nb-NO" err="1"/>
              <a:t>translated</a:t>
            </a:r>
            <a:r>
              <a:rPr lang="nb-NO"/>
              <a:t> </a:t>
            </a:r>
            <a:r>
              <a:rPr lang="nb-NO" err="1"/>
              <a:t>into</a:t>
            </a:r>
            <a:r>
              <a:rPr lang="nb-NO"/>
              <a:t> a </a:t>
            </a:r>
            <a:r>
              <a:rPr lang="nb-NO" err="1"/>
              <a:t>number</a:t>
            </a:r>
            <a:r>
              <a:rPr lang="nb-NO"/>
              <a:t> </a:t>
            </a:r>
            <a:r>
              <a:rPr lang="nb-NO" err="1"/>
              <a:t>of</a:t>
            </a:r>
            <a:r>
              <a:rPr lang="nb-NO"/>
              <a:t> </a:t>
            </a:r>
            <a:r>
              <a:rPr lang="nb-NO" err="1"/>
              <a:t>languages</a:t>
            </a:r>
            <a:endParaRPr lang="nb-NO"/>
          </a:p>
          <a:p>
            <a:pPr>
              <a:lnSpc>
                <a:spcPct val="100000"/>
              </a:lnSpc>
            </a:pPr>
            <a:endParaRPr lang="nb-NO"/>
          </a:p>
          <a:p>
            <a:pPr>
              <a:lnSpc>
                <a:spcPct val="100000"/>
              </a:lnSpc>
            </a:pPr>
            <a:r>
              <a:rPr lang="nb-NO"/>
              <a:t>Language settings in </a:t>
            </a:r>
            <a:r>
              <a:rPr lang="nb-NO" err="1"/>
              <a:t>three</a:t>
            </a:r>
            <a:r>
              <a:rPr lang="nb-NO"/>
              <a:t> </a:t>
            </a:r>
            <a:r>
              <a:rPr lang="nb-NO" err="1"/>
              <a:t>categories</a:t>
            </a:r>
            <a:endParaRPr lang="nb-NO"/>
          </a:p>
          <a:p>
            <a:pPr lvl="1">
              <a:lnSpc>
                <a:spcPct val="100000"/>
              </a:lnSpc>
            </a:pPr>
            <a:r>
              <a:rPr lang="nb-NO"/>
              <a:t>User Interface</a:t>
            </a:r>
          </a:p>
          <a:p>
            <a:pPr lvl="1">
              <a:lnSpc>
                <a:spcPct val="100000"/>
              </a:lnSpc>
            </a:pPr>
            <a:r>
              <a:rPr lang="nb-NO"/>
              <a:t>Forms</a:t>
            </a:r>
          </a:p>
          <a:p>
            <a:pPr lvl="1">
              <a:lnSpc>
                <a:spcPct val="100000"/>
              </a:lnSpc>
            </a:pPr>
            <a:r>
              <a:rPr lang="nb-NO" err="1"/>
              <a:t>Submission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317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3B712-5248-C934-3A78-67FB5FE85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cases from </a:t>
            </a:r>
            <a:r>
              <a:rPr lang="en-US" err="1"/>
              <a:t>Septentrio’s</a:t>
            </a:r>
            <a:r>
              <a:rPr lang="en-US"/>
              <a:t> practice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7A7D8-A80F-4BE1-37B4-78A63E54D8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/>
              <a:t>Definition of smaller languages in OJS locale registry</a:t>
            </a:r>
          </a:p>
          <a:p>
            <a:pPr>
              <a:lnSpc>
                <a:spcPct val="200000"/>
              </a:lnSpc>
            </a:pPr>
            <a:r>
              <a:rPr lang="nb-NO" err="1"/>
              <a:t>Translation</a:t>
            </a:r>
            <a:r>
              <a:rPr lang="nb-NO"/>
              <a:t> of email </a:t>
            </a:r>
            <a:r>
              <a:rPr lang="nb-NO" err="1"/>
              <a:t>templates</a:t>
            </a:r>
            <a:r>
              <a:rPr lang="nb-NO"/>
              <a:t> from English to Norwegian</a:t>
            </a:r>
          </a:p>
        </p:txBody>
      </p:sp>
    </p:spTree>
    <p:extLst>
      <p:ext uri="{BB962C8B-B14F-4D97-AF65-F5344CB8AC3E}">
        <p14:creationId xmlns:p14="http://schemas.microsoft.com/office/powerpoint/2010/main" val="209860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AB7AB7-F065-5655-9DA7-C9C584D29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/>
              <a:t>Case 1: Smaller languages and ISO codes</a:t>
            </a:r>
            <a:endParaRPr lang="nb-NO" sz="4000"/>
          </a:p>
        </p:txBody>
      </p:sp>
    </p:spTree>
    <p:extLst>
      <p:ext uri="{BB962C8B-B14F-4D97-AF65-F5344CB8AC3E}">
        <p14:creationId xmlns:p14="http://schemas.microsoft.com/office/powerpoint/2010/main" val="2904320962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with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BD29AF67-25FF-4C84-8E00-E8340315E585}"/>
    </a:ext>
  </a:extLst>
</a:theme>
</file>

<file path=ppt/theme/theme2.xml><?xml version="1.0" encoding="utf-8"?>
<a:theme xmlns:a="http://schemas.openxmlformats.org/drawingml/2006/main" name="Light without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54B5237B-68B7-4078-988E-6958ACB1CA7C}"/>
    </a:ext>
  </a:extLst>
</a:theme>
</file>

<file path=ppt/theme/theme3.xml><?xml version="1.0" encoding="utf-8"?>
<a:theme xmlns:a="http://schemas.openxmlformats.org/drawingml/2006/main" name="Dark with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43056ABE-377B-4831-BFD1-B7FD42981EE3}"/>
    </a:ext>
  </a:extLst>
</a:theme>
</file>

<file path=ppt/theme/theme4.xml><?xml version="1.0" encoding="utf-8"?>
<a:theme xmlns:a="http://schemas.openxmlformats.org/drawingml/2006/main" name="Dark without pattern">
  <a:themeElements>
    <a:clrScheme name="UiT Norges arktiske universitet">
      <a:dk1>
        <a:sysClr val="windowText" lastClr="000000"/>
      </a:dk1>
      <a:lt1>
        <a:sysClr val="window" lastClr="FFFFFF"/>
      </a:lt1>
      <a:dk2>
        <a:srgbClr val="00617F"/>
      </a:dk2>
      <a:lt2>
        <a:srgbClr val="A6BBC8"/>
      </a:lt2>
      <a:accent1>
        <a:srgbClr val="007396"/>
      </a:accent1>
      <a:accent2>
        <a:srgbClr val="CB333B"/>
      </a:accent2>
      <a:accent3>
        <a:srgbClr val="F2A900"/>
      </a:accent3>
      <a:accent4>
        <a:srgbClr val="009CB6"/>
      </a:accent4>
      <a:accent5>
        <a:srgbClr val="DE7C00"/>
      </a:accent5>
      <a:accent6>
        <a:srgbClr val="59BEC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476813C-2232-4903-81D6-6333B17585BA}" vid="{87622ECD-DBFC-497A-9283-3D2FD7BBEC7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3AA86217B394ABCA04D56E516F586" ma:contentTypeVersion="17" ma:contentTypeDescription="Create a new document." ma:contentTypeScope="" ma:versionID="2d7ff5f658286af54c81e998618bb803">
  <xsd:schema xmlns:xsd="http://www.w3.org/2001/XMLSchema" xmlns:xs="http://www.w3.org/2001/XMLSchema" xmlns:p="http://schemas.microsoft.com/office/2006/metadata/properties" xmlns:ns2="3533a185-1f5d-47ee-a856-16c1f3842271" xmlns:ns3="64f599c1-6bb9-41f0-a4e1-790bd3ad9591" targetNamespace="http://schemas.microsoft.com/office/2006/metadata/properties" ma:root="true" ma:fieldsID="cb85ade5000ff866c49b7d588bd54451" ns2:_="" ns3:_="">
    <xsd:import namespace="3533a185-1f5d-47ee-a856-16c1f3842271"/>
    <xsd:import namespace="64f599c1-6bb9-41f0-a4e1-790bd3ad95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3a185-1f5d-47ee-a856-16c1f38422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a916d09-11b3-44b5-b5f4-9aae0c2013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f599c1-6bb9-41f0-a4e1-790bd3ad95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0475ab1-037c-4ff3-bb08-61177c98eec4}" ma:internalName="TaxCatchAll" ma:showField="CatchAllData" ma:web="64f599c1-6bb9-41f0-a4e1-790bd3ad95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4f599c1-6bb9-41f0-a4e1-790bd3ad9591" xsi:nil="true"/>
    <lcf76f155ced4ddcb4097134ff3c332f xmlns="3533a185-1f5d-47ee-a856-16c1f38422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BF166D-0E69-4C17-BDD8-F7B09B99A5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33C920-F4EE-4888-81B4-01844B70247A}">
  <ds:schemaRefs>
    <ds:schemaRef ds:uri="3533a185-1f5d-47ee-a856-16c1f3842271"/>
    <ds:schemaRef ds:uri="64f599c1-6bb9-41f0-a4e1-790bd3ad959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54450CF-6ABA-4838-9288-F877B8722107}">
  <ds:schemaRefs>
    <ds:schemaRef ds:uri="3533a185-1f5d-47ee-a856-16c1f3842271"/>
    <ds:schemaRef ds:uri="64f599c1-6bb9-41f0-a4e1-790bd3ad959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UiT_PowerPoint_engelsk</Template>
  <TotalTime>0</TotalTime>
  <Words>1076</Words>
  <Application>Microsoft Macintosh PowerPoint</Application>
  <PresentationFormat>Widescreen</PresentationFormat>
  <Paragraphs>137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Aptos</vt:lpstr>
      <vt:lpstr>Arial</vt:lpstr>
      <vt:lpstr>Calibri</vt:lpstr>
      <vt:lpstr>Lucida Console</vt:lpstr>
      <vt:lpstr>Light with pattern</vt:lpstr>
      <vt:lpstr>Light without pattern</vt:lpstr>
      <vt:lpstr>Dark with pattern</vt:lpstr>
      <vt:lpstr>Dark without pattern</vt:lpstr>
      <vt:lpstr>Multilingualism in OJS</vt:lpstr>
      <vt:lpstr>About Septentrio Academic Publishing</vt:lpstr>
      <vt:lpstr>Multilingualism</vt:lpstr>
      <vt:lpstr>Why multilingualism is important</vt:lpstr>
      <vt:lpstr>Calls for multilingualism in scholarly publishing</vt:lpstr>
      <vt:lpstr>Some numbers </vt:lpstr>
      <vt:lpstr>Multilingualism in OJS</vt:lpstr>
      <vt:lpstr>Two cases from Septentrio’s practice</vt:lpstr>
      <vt:lpstr>Case 1: Smaller languages and ISO codes</vt:lpstr>
      <vt:lpstr>Challenge for smaller languages in OJS</vt:lpstr>
      <vt:lpstr>Challenge for smaller languages in OJS</vt:lpstr>
      <vt:lpstr>How we solved it (in OJS 3.3)</vt:lpstr>
      <vt:lpstr>How we solved it (in OJS 3.3)</vt:lpstr>
      <vt:lpstr>How we solved it (in OJS 3.3)</vt:lpstr>
      <vt:lpstr> </vt:lpstr>
      <vt:lpstr>Results</vt:lpstr>
      <vt:lpstr>Issues</vt:lpstr>
      <vt:lpstr>Case 2: Translation of email templates</vt:lpstr>
      <vt:lpstr>Translation</vt:lpstr>
      <vt:lpstr>Importance of context</vt:lpstr>
      <vt:lpstr>Email template REVIEW_REMIND</vt:lpstr>
      <vt:lpstr>Email template REVIEW_REMIND</vt:lpstr>
      <vt:lpstr>Norwegian translation of REVIEW_REMIND</vt:lpstr>
      <vt:lpstr>Thank you for listening</vt:lpstr>
    </vt:vector>
  </TitlesOfParts>
  <Company>UiT The Arctic University of Norway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Multilingualism in OJS</dc:title>
  <dc:creator>Karl Magnus Nilsen</dc:creator>
  <cp:lastModifiedBy>Jean Fairbairn</cp:lastModifiedBy>
  <cp:revision>2</cp:revision>
  <dcterms:created xsi:type="dcterms:W3CDTF">2025-01-27T12:45:06Z</dcterms:created>
  <dcterms:modified xsi:type="dcterms:W3CDTF">2025-02-03T14:24:32Z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0x0101006CB3AA86217B394ABCA04D56E516F586</vt:lpwstr>
  </property>
  <property fmtid="{D5CDD505-2E9C-101B-9397-08002B2CF9AE}" pid="3" name="MediaServiceImageTags">
    <vt:lpwstr/>
  </property>
</Properties>
</file>