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19.jpg" ContentType="image/jp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7"/>
  </p:notesMasterIdLst>
  <p:sldIdLst>
    <p:sldId id="2156" r:id="rId2"/>
    <p:sldId id="2157" r:id="rId3"/>
    <p:sldId id="277" r:id="rId4"/>
    <p:sldId id="260" r:id="rId5"/>
    <p:sldId id="270" r:id="rId6"/>
    <p:sldId id="2158" r:id="rId7"/>
    <p:sldId id="258" r:id="rId8"/>
    <p:sldId id="2161" r:id="rId9"/>
    <p:sldId id="2144" r:id="rId10"/>
    <p:sldId id="2147" r:id="rId11"/>
    <p:sldId id="301" r:id="rId12"/>
    <p:sldId id="2152" r:id="rId13"/>
    <p:sldId id="259" r:id="rId14"/>
    <p:sldId id="2133" r:id="rId15"/>
    <p:sldId id="268" r:id="rId16"/>
    <p:sldId id="294" r:id="rId17"/>
    <p:sldId id="292" r:id="rId18"/>
    <p:sldId id="293" r:id="rId19"/>
    <p:sldId id="295" r:id="rId20"/>
    <p:sldId id="2153" r:id="rId21"/>
    <p:sldId id="298" r:id="rId22"/>
    <p:sldId id="2160" r:id="rId23"/>
    <p:sldId id="2155" r:id="rId24"/>
    <p:sldId id="2146" r:id="rId25"/>
    <p:sldId id="300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Open Sans" panose="020B0606030504020204" pitchFamily="34" charset="0"/>
      <p:regular r:id="rId34"/>
      <p:bold r:id="rId35"/>
      <p:italic r:id="rId36"/>
      <p:boldItalic r:id="rId37"/>
    </p:embeddedFont>
    <p:embeddedFont>
      <p:font typeface="Open Sans Light" panose="020B0306030504020204" pitchFamily="34" charset="0"/>
      <p:regular r:id="rId38"/>
      <p:italic r:id="rId39"/>
    </p:embeddedFont>
    <p:embeddedFont>
      <p:font typeface="Roboto Slab" pitchFamily="2" charset="0"/>
      <p:regular r:id="rId40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801D"/>
    <a:srgbClr val="EEDA3B"/>
    <a:srgbClr val="C621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837" autoAdjust="0"/>
    <p:restoredTop sz="95206" autoAdjust="0"/>
  </p:normalViewPr>
  <p:slideViewPr>
    <p:cSldViewPr snapToGrid="0" snapToObjects="1">
      <p:cViewPr varScale="1">
        <p:scale>
          <a:sx n="115" d="100"/>
          <a:sy n="115" d="100"/>
        </p:scale>
        <p:origin x="232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A941E5-B7A2-B248-BD61-0C5231E10BF0}" type="datetimeFigureOut">
              <a:rPr lang="en-US" smtClean="0"/>
              <a:t>11/26/21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10004-054B-754E-9228-05577DB3D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564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Iryna introduces us</a:t>
            </a:r>
          </a:p>
          <a:p>
            <a:r>
              <a:rPr lang="en-US" dirty="0"/>
              <a:t>FP to say something about EIFL connection and why we thin there will be new opportunities for Global South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10004-054B-754E-9228-05577DB3DC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849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here that COPIM is working with a number of presses, and that this model has been adopted by CEUP and LUP, but here the case study will be CEUP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2D7A-0DAB-274B-9F11-2D8E4ACD9B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66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Small press with a big mission.</a:t>
            </a:r>
          </a:p>
          <a:p>
            <a:r>
              <a:rPr lang="en-US" dirty="0"/>
              <a:t>Part of the OSF/Soros family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A4137-5050-AC47-9023-B9AEF51705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9766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example of what happens when OA books are open</a:t>
            </a:r>
          </a:p>
          <a:p>
            <a:r>
              <a:rPr lang="en-US" dirty="0"/>
              <a:t>Now back to Martin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10004-054B-754E-9228-05577DB3DCC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968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AA81D-528E-054E-8317-550859A8CE5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558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10004-054B-754E-9228-05577DB3DCC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3801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thinking behind multi-publisher approach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10004-054B-754E-9228-05577DB3DCC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8463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1.Support both BPC and non-BPC where you can</a:t>
            </a:r>
          </a:p>
          <a:p>
            <a:r>
              <a:rPr lang="en-US" dirty="0"/>
              <a:t>3. And other non-BPC models</a:t>
            </a:r>
          </a:p>
          <a:p>
            <a:r>
              <a:rPr lang="en-US" dirty="0"/>
              <a:t>4. STEM – journals vs HSS - books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20953-FFD0-934D-AC9F-9597E47C595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781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over the list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10004-054B-754E-9228-05577DB3DC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982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Emphasise why this is good for the Global South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20953-FFD0-934D-AC9F-9597E47C59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682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I’m going to talk about some aspects of these</a:t>
            </a:r>
          </a:p>
          <a:p>
            <a:r>
              <a:rPr lang="en-US" dirty="0"/>
              <a:t>Martin will talk about a specific model – Subscribe to open, that we think has promise for a more equitable world</a:t>
            </a:r>
          </a:p>
          <a:p>
            <a:r>
              <a:rPr lang="en-US" dirty="0"/>
              <a:t>But </a:t>
            </a:r>
            <a:r>
              <a:rPr lang="en-US" dirty="0" err="1"/>
              <a:t>first..policies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10004-054B-754E-9228-05577DB3DC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64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Mandates from </a:t>
            </a:r>
            <a:r>
              <a:rPr lang="en-US" dirty="0" err="1"/>
              <a:t>reseach</a:t>
            </a:r>
            <a:r>
              <a:rPr lang="en-US" dirty="0"/>
              <a:t> funder – public and private</a:t>
            </a:r>
          </a:p>
          <a:p>
            <a:r>
              <a:rPr lang="en-US" dirty="0"/>
              <a:t>Mandates are not free money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10004-054B-754E-9228-05577DB3DCC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23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Coalition S driving change through Plan S </a:t>
            </a:r>
          </a:p>
          <a:p>
            <a:r>
              <a:rPr lang="en-GB" dirty="0"/>
              <a:t>Implementation is hard because all parts of the system need changing</a:t>
            </a:r>
          </a:p>
          <a:p>
            <a:r>
              <a:rPr lang="en-GB" dirty="0"/>
              <a:t>And this all applies only to funded research – estimated at less than 20% of HSS output of UK publishers</a:t>
            </a:r>
          </a:p>
          <a:p>
            <a:r>
              <a:rPr lang="en-GB" dirty="0"/>
              <a:t>UKRI -</a:t>
            </a:r>
            <a:r>
              <a:rPr lang="en-US" dirty="0"/>
              <a:t>UKRI developments</a:t>
            </a:r>
          </a:p>
          <a:p>
            <a:r>
              <a:rPr lang="en-US" dirty="0"/>
              <a:t>Research funders set aside some money for OA, but often not enough</a:t>
            </a:r>
          </a:p>
          <a:p>
            <a:r>
              <a:rPr lang="en-US" dirty="0"/>
              <a:t>Conditions – different to journals</a:t>
            </a:r>
          </a:p>
          <a:p>
            <a:r>
              <a:rPr lang="en-US" dirty="0"/>
              <a:t>Green and gold – both allowed, but most authors don’t like green for books</a:t>
            </a:r>
          </a:p>
          <a:p>
            <a:r>
              <a:rPr lang="en-US" dirty="0"/>
              <a:t>Licensing – CC BY NC ND</a:t>
            </a:r>
          </a:p>
          <a:p>
            <a:r>
              <a:rPr lang="en-US" dirty="0"/>
              <a:t>Embargoes – up to 12 months</a:t>
            </a:r>
          </a:p>
          <a:p>
            <a:r>
              <a:rPr lang="en-US" dirty="0"/>
              <a:t>Plan S – driving the change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10004-054B-754E-9228-05577DB3DC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982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redirect OA </a:t>
            </a:r>
            <a:r>
              <a:rPr lang="en-US" dirty="0" err="1"/>
              <a:t>fupport</a:t>
            </a:r>
            <a:r>
              <a:rPr lang="en-US" dirty="0"/>
              <a:t> from </a:t>
            </a:r>
            <a:r>
              <a:rPr lang="en-US" dirty="0" err="1"/>
              <a:t>Schol</a:t>
            </a:r>
            <a:r>
              <a:rPr lang="en-US" dirty="0"/>
              <a:t> Comms to acquisitions/collection  budgets – because </a:t>
            </a:r>
            <a:r>
              <a:rPr lang="en-US" dirty="0" err="1"/>
              <a:t>oA</a:t>
            </a:r>
            <a:r>
              <a:rPr lang="en-US" dirty="0"/>
              <a:t> has the potential to be both cheaper and better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10004-054B-754E-9228-05577DB3DC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846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10004-054B-754E-9228-05577DB3DCC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925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Difficulties in identifying, delivering and accessing OA through libraries</a:t>
            </a:r>
          </a:p>
          <a:p>
            <a:r>
              <a:rPr lang="en-US" dirty="0"/>
              <a:t>Library suppliers often do not indicate that there is an OA edition. This will change at EBSCO in months, others will have to follow</a:t>
            </a:r>
          </a:p>
          <a:p>
            <a:r>
              <a:rPr lang="en-US" dirty="0"/>
              <a:t>Metadata gets garbled </a:t>
            </a:r>
            <a:r>
              <a:rPr lang="en-US" dirty="0" err="1"/>
              <a:t>en</a:t>
            </a:r>
            <a:r>
              <a:rPr lang="en-US" dirty="0"/>
              <a:t> route to libraries – infrastructure projects working on fixing this</a:t>
            </a:r>
          </a:p>
          <a:p>
            <a:r>
              <a:rPr lang="en-US" dirty="0"/>
              <a:t>So now on to Martin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10004-054B-754E-9228-05577DB3DC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26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FD1B3-FB43-EA4B-82EC-D712DB0665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1DB652-451B-4E4A-AC8C-C83B2A616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5FCE6-7FA1-FF4A-B279-747000007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E589-BEB1-2943-AEBF-B78F14E3A995}" type="datetimeFigureOut">
              <a:rPr lang="en-US" smtClean="0"/>
              <a:t>11/26/21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45014-1F9F-D444-8AB2-D8EA92443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16FEC-17F5-9945-9C82-6A5032735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879A0-06C5-8B4B-82E1-252AA27FA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71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FEEC6-3D0F-4046-9BCB-EF6628A17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5E59B9-A2AC-8D49-B486-C58B292AE5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3AA14-FD97-9940-820C-C1A08A498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E589-BEB1-2943-AEBF-B78F14E3A995}" type="datetimeFigureOut">
              <a:rPr lang="en-US" smtClean="0"/>
              <a:t>11/26/21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4654F-DF3F-B24C-BA0F-8572E8FF5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FCB201-89F4-DD44-8663-87D913BDE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879A0-06C5-8B4B-82E1-252AA27FA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909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FDF3F1-AAD6-8949-AAEA-6630DB0C23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F162F3-2FC0-0446-9541-0E8991AEF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08681-C107-1041-B88A-B1CBCE3E7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E589-BEB1-2943-AEBF-B78F14E3A995}" type="datetimeFigureOut">
              <a:rPr lang="en-US" smtClean="0"/>
              <a:t>11/26/21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71362-89CA-8745-8434-0C6EC4AC1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B8BBD-B825-4C45-AA8E-89776EC9D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879A0-06C5-8B4B-82E1-252AA27FA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55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8DFFD-C09A-DD49-9988-CF0310C0A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3D61A-359E-4F47-A85F-40651B8FF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8CDF5-8244-9A40-BB30-AFDC8C81C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E589-BEB1-2943-AEBF-B78F14E3A995}" type="datetimeFigureOut">
              <a:rPr lang="en-US" smtClean="0"/>
              <a:t>11/26/21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4A3D3-6AE1-CF4A-A900-8AAB24998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65488-614F-2345-91B6-60CB759D5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879A0-06C5-8B4B-82E1-252AA27FA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07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EC466-B43C-0E42-803D-AEA096ED0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52B1A9-EEF7-8E41-8373-32D1352CC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5ACF9-0EF4-C847-BFBC-8F23C6725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E589-BEB1-2943-AEBF-B78F14E3A995}" type="datetimeFigureOut">
              <a:rPr lang="en-US" smtClean="0"/>
              <a:t>11/26/21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0806E-68DE-3F43-9828-C20126ECC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EC254-7EE6-C84A-9596-3C5E6B655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879A0-06C5-8B4B-82E1-252AA27FA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26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0BA28-FEBF-C041-B9AA-C0E9A048E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AB0C1-46F3-D04A-BC06-E7C4FBF3FB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E123B4-570B-964C-A8F7-EE6FAA9B0F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C6D088-507F-D440-85A1-827BB8384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E589-BEB1-2943-AEBF-B78F14E3A995}" type="datetimeFigureOut">
              <a:rPr lang="en-US" smtClean="0"/>
              <a:t>11/26/21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0A16B0-301F-AA41-AA10-C2E68868D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8BF432-E46F-F34D-90A8-5DD6D633E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879A0-06C5-8B4B-82E1-252AA27FA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70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83C0E-81C5-D44C-A1D7-4C8A2A7C4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57FF5-2F12-AB47-9B99-EB94662DC0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62EEC3-AF43-5F43-B618-F636CDE503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399CA7-E805-144A-AD69-9439D0D5CA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D67ACD-E855-4B44-9873-B5D5ACF12B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F5ACB1-0C53-E445-BBC3-9007C8710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E589-BEB1-2943-AEBF-B78F14E3A995}" type="datetimeFigureOut">
              <a:rPr lang="en-US" smtClean="0"/>
              <a:t>11/26/21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BEB3DC-B1BC-234A-A02A-8F582BB1F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460C51-B96D-C94C-9EEC-8CB0F98AE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879A0-06C5-8B4B-82E1-252AA27FA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40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C4AAD-8CD4-5C4A-9431-E47C43315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D9A5D4-9F38-DE49-A80B-AB4A881A7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E589-BEB1-2943-AEBF-B78F14E3A995}" type="datetimeFigureOut">
              <a:rPr lang="en-US" smtClean="0"/>
              <a:t>11/26/21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637CBF-14F6-3440-B061-0E70C4874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6211FF-BE9B-7348-BB7A-084CF1699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879A0-06C5-8B4B-82E1-252AA27FA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260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BBC3D4-93CC-CE4C-A22F-CCC7BD0FE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E589-BEB1-2943-AEBF-B78F14E3A995}" type="datetimeFigureOut">
              <a:rPr lang="en-US" smtClean="0"/>
              <a:t>11/26/21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C44589-AF77-7348-82B0-FD2AEF066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C95E8-1D87-1E42-8F74-52BDFBDA7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879A0-06C5-8B4B-82E1-252AA27FA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6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E1731-8D37-6C42-86DE-E7D7DFF87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C4FD5-8D94-614C-B253-D65748E30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4EEDED-4CFD-B14E-AFF0-7EB4A0D6A9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B9E0E-158C-D545-AAB3-A001C7DF9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E589-BEB1-2943-AEBF-B78F14E3A995}" type="datetimeFigureOut">
              <a:rPr lang="en-US" smtClean="0"/>
              <a:t>11/26/21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1AC4B5-FD6E-ED4D-B419-B5191609C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8B7D6-F09B-AF43-95B4-8FC5D7F8C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879A0-06C5-8B4B-82E1-252AA27FA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30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D78E3-C241-D54A-8398-358034499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FF8202-72AE-B54E-9502-D2D083F3A5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709598-1AAB-6840-80DD-53BDA029C4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926404-A8DB-5C49-914A-299A28D0A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E589-BEB1-2943-AEBF-B78F14E3A995}" type="datetimeFigureOut">
              <a:rPr lang="en-US" smtClean="0"/>
              <a:t>11/26/21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C8CA1-40F5-1E41-A515-DE892EAB3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BF5F27-9FF0-0043-A858-3101071EC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879A0-06C5-8B4B-82E1-252AA27FA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91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89D883-AC5E-1548-B62E-69F6786D5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CF57BA-254A-7D45-955A-B05DE7C31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9B113-E181-8245-9D37-8BD7C83651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AE589-BEB1-2943-AEBF-B78F14E3A995}" type="datetimeFigureOut">
              <a:rPr lang="en-US" smtClean="0"/>
              <a:t>11/26/21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EB3A9-851E-9B4A-A7BD-9AFA5B6B9A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996E5-7140-1546-A2A1-BDC5698FC9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879A0-06C5-8B4B-82E1-252AA27FA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724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DE125C-3593-459B-A9E7-E4161A4C7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097A94-BE10-44AD-8471-048065FAEAD0}"/>
              </a:ext>
            </a:extLst>
          </p:cNvPr>
          <p:cNvSpPr txBox="1"/>
          <p:nvPr/>
        </p:nvSpPr>
        <p:spPr>
          <a:xfrm>
            <a:off x="2971442" y="657054"/>
            <a:ext cx="890536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EEDA3B"/>
                </a:solidFill>
                <a:latin typeface="Roboto Slab" pitchFamily="2" charset="0"/>
                <a:ea typeface="Roboto Slab" pitchFamily="2" charset="0"/>
              </a:rPr>
              <a:t>Open Access and Books </a:t>
            </a:r>
          </a:p>
          <a:p>
            <a:r>
              <a:rPr lang="en-GB" sz="3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Emerging New Models and the Global South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D7C38E-87DB-4F0D-8796-63EE1054BE85}"/>
              </a:ext>
            </a:extLst>
          </p:cNvPr>
          <p:cNvSpPr txBox="1"/>
          <p:nvPr/>
        </p:nvSpPr>
        <p:spPr>
          <a:xfrm>
            <a:off x="2483069" y="2907737"/>
            <a:ext cx="647962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3600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r"/>
            <a:r>
              <a:rPr lang="en-GB" sz="36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   </a:t>
            </a:r>
            <a:r>
              <a:rPr lang="en-GB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Professor Martin Paul Eve</a:t>
            </a:r>
          </a:p>
          <a:p>
            <a:pPr algn="r"/>
            <a:r>
              <a:rPr lang="en-GB" sz="2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Birkbeck, University of London</a:t>
            </a:r>
          </a:p>
          <a:p>
            <a:pPr algn="r"/>
            <a:endParaRPr lang="en-GB" sz="2400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r"/>
            <a:r>
              <a:rPr lang="en-GB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Dr Frances Pinter</a:t>
            </a:r>
          </a:p>
          <a:p>
            <a:pPr algn="r"/>
            <a:r>
              <a:rPr lang="en-GB" sz="2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Executive Chair, CEU Press</a:t>
            </a:r>
          </a:p>
          <a:p>
            <a:pPr algn="r"/>
            <a:endParaRPr lang="en-GB" sz="2400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769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B01BE1C-AB87-4631-BAD6-8D198815E6C2}"/>
              </a:ext>
            </a:extLst>
          </p:cNvPr>
          <p:cNvSpPr/>
          <p:nvPr/>
        </p:nvSpPr>
        <p:spPr>
          <a:xfrm>
            <a:off x="0" y="0"/>
            <a:ext cx="12192000" cy="6812541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1BD221-D6E7-3A41-A569-DA4F705F5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274" y="-92077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EEDA3B"/>
                </a:solidFill>
                <a:latin typeface="Roboto Slab" pitchFamily="2" charset="0"/>
                <a:ea typeface="Roboto Slab" pitchFamily="2" charset="0"/>
              </a:rPr>
              <a:t>Libraries want OA books but….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8C8B1775-4DBA-4C3B-AFB4-B45C66DA6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346" y="973199"/>
            <a:ext cx="7547021" cy="571877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1510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374E6A-ED47-48FA-8C23-42F5FCEBBC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A0846E-E323-4993-843D-3FCC0D8B4C1C}"/>
              </a:ext>
            </a:extLst>
          </p:cNvPr>
          <p:cNvSpPr txBox="1"/>
          <p:nvPr/>
        </p:nvSpPr>
        <p:spPr>
          <a:xfrm>
            <a:off x="674911" y="1946313"/>
            <a:ext cx="8886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EB801D"/>
                </a:solidFill>
                <a:latin typeface="Roboto Slab" pitchFamily="2" charset="0"/>
                <a:ea typeface="Roboto Slab" pitchFamily="2" charset="0"/>
              </a:rPr>
              <a:t>International partnership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C5141-BDD0-4B85-9872-4EE10500D69B}"/>
              </a:ext>
            </a:extLst>
          </p:cNvPr>
          <p:cNvSpPr txBox="1"/>
          <p:nvPr/>
        </p:nvSpPr>
        <p:spPr>
          <a:xfrm>
            <a:off x="1635267" y="2654199"/>
            <a:ext cx="58803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Libraries, </a:t>
            </a:r>
            <a:br>
              <a:rPr lang="en-GB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GB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Universities, </a:t>
            </a:r>
            <a:br>
              <a:rPr lang="en-GB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GB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OA book publishers, Researchers, </a:t>
            </a:r>
            <a:br>
              <a:rPr lang="en-GB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GB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Infrastructure providers.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1D4F3C-C006-4841-ABB8-3986EAE9F3E4}"/>
              </a:ext>
            </a:extLst>
          </p:cNvPr>
          <p:cNvSpPr txBox="1"/>
          <p:nvPr/>
        </p:nvSpPr>
        <p:spPr>
          <a:xfrm>
            <a:off x="486651" y="444276"/>
            <a:ext cx="36021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b="1" dirty="0">
                <a:solidFill>
                  <a:srgbClr val="EB801D"/>
                </a:solidFill>
                <a:latin typeface="Roboto Slab" pitchFamily="2" charset="0"/>
                <a:ea typeface="Roboto Slab" pitchFamily="2" charset="0"/>
              </a:rPr>
              <a:t>£3.6m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08BCF5-A39E-4E70-B14A-88B327AB6280}"/>
              </a:ext>
            </a:extLst>
          </p:cNvPr>
          <p:cNvSpPr txBox="1"/>
          <p:nvPr/>
        </p:nvSpPr>
        <p:spPr>
          <a:xfrm>
            <a:off x="4088774" y="950704"/>
            <a:ext cx="790483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COPIM is funded by the Research England Development Fund (</a:t>
            </a:r>
            <a:r>
              <a:rPr lang="en-GB" sz="14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REDFund</a:t>
            </a:r>
            <a:r>
              <a:rPr lang="en-GB" sz="1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) as a major development project in the Higher Education sector with significant public benefits, and by Arcadia, a charitable fund of </a:t>
            </a:r>
            <a:r>
              <a:rPr lang="en-GB" sz="14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Lisbet</a:t>
            </a:r>
            <a:r>
              <a:rPr lang="en-GB" sz="1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Rausing</a:t>
            </a:r>
            <a:r>
              <a:rPr lang="en-GB" sz="1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and Peter Baldwin.</a:t>
            </a:r>
          </a:p>
        </p:txBody>
      </p:sp>
    </p:spTree>
    <p:extLst>
      <p:ext uri="{BB962C8B-B14F-4D97-AF65-F5344CB8AC3E}">
        <p14:creationId xmlns:p14="http://schemas.microsoft.com/office/powerpoint/2010/main" val="2752779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8F0B2B-F618-4795-8993-1F631A4D00F5}"/>
              </a:ext>
            </a:extLst>
          </p:cNvPr>
          <p:cNvSpPr/>
          <p:nvPr/>
        </p:nvSpPr>
        <p:spPr>
          <a:xfrm>
            <a:off x="0" y="0"/>
            <a:ext cx="8138652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BCCE5C-DC51-4F8B-9D23-96B1CA62224D}"/>
              </a:ext>
            </a:extLst>
          </p:cNvPr>
          <p:cNvSpPr/>
          <p:nvPr/>
        </p:nvSpPr>
        <p:spPr>
          <a:xfrm>
            <a:off x="8138652" y="0"/>
            <a:ext cx="4053347" cy="6858000"/>
          </a:xfrm>
          <a:prstGeom prst="rect">
            <a:avLst/>
          </a:prstGeom>
          <a:solidFill>
            <a:srgbClr val="FFD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7357D1-3B51-8844-8B38-913C7A31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298" y="580474"/>
            <a:ext cx="5839125" cy="1325563"/>
          </a:xfrm>
        </p:spPr>
        <p:txBody>
          <a:bodyPr>
            <a:normAutofit fontScale="90000"/>
          </a:bodyPr>
          <a:lstStyle/>
          <a:p>
            <a:r>
              <a:rPr lang="en-US" sz="4900" b="1" dirty="0">
                <a:solidFill>
                  <a:srgbClr val="FFDD57"/>
                </a:solidFill>
                <a:latin typeface="Roboto Slab" pitchFamily="2" charset="0"/>
                <a:ea typeface="Roboto Slab" pitchFamily="2" charset="0"/>
              </a:rPr>
              <a:t>SCALING </a:t>
            </a:r>
            <a:r>
              <a:rPr lang="en-US" b="1" dirty="0">
                <a:solidFill>
                  <a:srgbClr val="FFDD57"/>
                </a:solidFill>
                <a:latin typeface="Roboto Slab" pitchFamily="2" charset="0"/>
                <a:ea typeface="Roboto Slab" pitchFamily="2" charset="0"/>
              </a:rPr>
              <a:t> infrastructure development at COPIM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B8FBBD6-5C49-49F9-8EBF-41C53C64E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114" y="766793"/>
            <a:ext cx="2601219" cy="29731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872DA7-8861-4C01-B718-45E2F3C3D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1747" y="3678328"/>
            <a:ext cx="2947955" cy="18477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106CBBF-C031-4CBF-A00D-33DF92F807D2}"/>
              </a:ext>
            </a:extLst>
          </p:cNvPr>
          <p:cNvSpPr txBox="1"/>
          <p:nvPr/>
        </p:nvSpPr>
        <p:spPr>
          <a:xfrm>
            <a:off x="592283" y="2344042"/>
            <a:ext cx="7232072" cy="3911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 Book Collective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THOTH</a:t>
            </a:r>
            <a:r>
              <a:rPr lang="en-GB" sz="2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- Platform for Metadata &amp; dissemination of OA books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Opening the Future </a:t>
            </a:r>
            <a:r>
              <a:rPr lang="en-GB" sz="2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- an S2O model, piloting with CEU Press &amp; Liverpool University Press</a:t>
            </a:r>
          </a:p>
          <a:p>
            <a:pPr>
              <a:lnSpc>
                <a:spcPct val="150000"/>
              </a:lnSpc>
            </a:pPr>
            <a:endParaRPr lang="en-GB" sz="24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EEDA3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 collaborating with initiatives 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2781869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0AFEC6F-3A39-4E64-8E56-D654885FD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92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775590-8029-4E90-B06C-CBCC300106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56B1325-1846-4D61-B169-6423ECE74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17" y="1361677"/>
            <a:ext cx="9340635" cy="5275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C49E76-8D84-4DA5-894F-E5D238FAEE37}"/>
              </a:ext>
            </a:extLst>
          </p:cNvPr>
          <p:cNvSpPr txBox="1"/>
          <p:nvPr/>
        </p:nvSpPr>
        <p:spPr>
          <a:xfrm>
            <a:off x="428623" y="373276"/>
            <a:ext cx="94966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EEDA3B"/>
                </a:solidFill>
                <a:latin typeface="Roboto Slab" pitchFamily="2" charset="0"/>
                <a:ea typeface="Roboto Slab" pitchFamily="2" charset="0"/>
              </a:rPr>
              <a:t>Opening the Future in a nutshell</a:t>
            </a:r>
          </a:p>
        </p:txBody>
      </p:sp>
    </p:spTree>
    <p:extLst>
      <p:ext uri="{BB962C8B-B14F-4D97-AF65-F5344CB8AC3E}">
        <p14:creationId xmlns:p14="http://schemas.microsoft.com/office/powerpoint/2010/main" val="145016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71D8E5-3687-4F29-A6AE-F58972B7088B}"/>
              </a:ext>
            </a:extLst>
          </p:cNvPr>
          <p:cNvSpPr/>
          <p:nvPr/>
        </p:nvSpPr>
        <p:spPr>
          <a:xfrm>
            <a:off x="460" y="0"/>
            <a:ext cx="12191540" cy="6858000"/>
          </a:xfrm>
          <a:prstGeom prst="rect">
            <a:avLst/>
          </a:prstGeom>
          <a:solidFill>
            <a:srgbClr val="1B1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885C49-FBA3-4434-9570-94DB15608AB0}"/>
              </a:ext>
            </a:extLst>
          </p:cNvPr>
          <p:cNvSpPr txBox="1"/>
          <p:nvPr/>
        </p:nvSpPr>
        <p:spPr>
          <a:xfrm>
            <a:off x="540898" y="3934940"/>
            <a:ext cx="7646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dirty="0">
              <a:solidFill>
                <a:srgbClr val="EEDA39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en-GB" sz="3600" dirty="0">
              <a:solidFill>
                <a:srgbClr val="EEDA39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E24790-B5E0-4C88-AF7F-D945D6B0560E}"/>
              </a:ext>
            </a:extLst>
          </p:cNvPr>
          <p:cNvSpPr txBox="1"/>
          <p:nvPr/>
        </p:nvSpPr>
        <p:spPr>
          <a:xfrm>
            <a:off x="7279690" y="901205"/>
            <a:ext cx="228748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500" b="1" dirty="0">
                <a:solidFill>
                  <a:srgbClr val="C62166"/>
                </a:solidFill>
                <a:latin typeface="Roboto Slab" pitchFamily="2" charset="0"/>
                <a:ea typeface="Roboto Slab" pitchFamily="2" charset="0"/>
              </a:rPr>
              <a:t>30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D41786-A12F-4042-92FB-7E4CCE74896B}"/>
              </a:ext>
            </a:extLst>
          </p:cNvPr>
          <p:cNvSpPr txBox="1"/>
          <p:nvPr/>
        </p:nvSpPr>
        <p:spPr>
          <a:xfrm>
            <a:off x="7733368" y="3848315"/>
            <a:ext cx="375790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500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9CD2FE-B0C8-4AC6-AEDF-573523EA768B}"/>
              </a:ext>
            </a:extLst>
          </p:cNvPr>
          <p:cNvSpPr txBox="1"/>
          <p:nvPr/>
        </p:nvSpPr>
        <p:spPr>
          <a:xfrm>
            <a:off x="6778103" y="776918"/>
            <a:ext cx="2414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nearly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BA4B65-650C-4DF5-AD56-9F4660BE3105}"/>
              </a:ext>
            </a:extLst>
          </p:cNvPr>
          <p:cNvSpPr txBox="1"/>
          <p:nvPr/>
        </p:nvSpPr>
        <p:spPr>
          <a:xfrm>
            <a:off x="8861396" y="1989746"/>
            <a:ext cx="2414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years 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8B0923-36CF-4051-9B86-88E280BE34FF}"/>
              </a:ext>
            </a:extLst>
          </p:cNvPr>
          <p:cNvSpPr txBox="1"/>
          <p:nvPr/>
        </p:nvSpPr>
        <p:spPr>
          <a:xfrm>
            <a:off x="8187429" y="5225974"/>
            <a:ext cx="3229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EB801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backlist titles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E6D064-7554-44AB-82D6-59AD62D08005}"/>
              </a:ext>
            </a:extLst>
          </p:cNvPr>
          <p:cNvSpPr txBox="1"/>
          <p:nvPr/>
        </p:nvSpPr>
        <p:spPr>
          <a:xfrm>
            <a:off x="442029" y="451439"/>
            <a:ext cx="548743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Central European University Press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A7EE5C-984E-453A-8804-F0D11F6F3CD1}"/>
              </a:ext>
            </a:extLst>
          </p:cNvPr>
          <p:cNvSpPr txBox="1"/>
          <p:nvPr/>
        </p:nvSpPr>
        <p:spPr>
          <a:xfrm>
            <a:off x="1148521" y="2437919"/>
            <a:ext cx="613116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EEDA39"/>
                </a:solidFill>
                <a:latin typeface="Roboto Slab" pitchFamily="2" charset="0"/>
                <a:ea typeface="Roboto Slab" pitchFamily="2" charset="0"/>
              </a:rPr>
              <a:t>A small press with a </a:t>
            </a:r>
          </a:p>
          <a:p>
            <a:r>
              <a:rPr lang="en-US" sz="4400" b="1" dirty="0">
                <a:solidFill>
                  <a:srgbClr val="EEDA39"/>
                </a:solidFill>
                <a:latin typeface="Roboto Slab" pitchFamily="2" charset="0"/>
                <a:ea typeface="Roboto Slab" pitchFamily="2" charset="0"/>
              </a:rPr>
              <a:t>big mission</a:t>
            </a:r>
          </a:p>
        </p:txBody>
      </p:sp>
    </p:spTree>
    <p:extLst>
      <p:ext uri="{BB962C8B-B14F-4D97-AF65-F5344CB8AC3E}">
        <p14:creationId xmlns:p14="http://schemas.microsoft.com/office/powerpoint/2010/main" val="3259341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A311B40-9633-4981-BE2B-CC85CFF32EEF}"/>
              </a:ext>
            </a:extLst>
          </p:cNvPr>
          <p:cNvGrpSpPr/>
          <p:nvPr/>
        </p:nvGrpSpPr>
        <p:grpSpPr>
          <a:xfrm>
            <a:off x="0" y="857"/>
            <a:ext cx="12192000" cy="6857143"/>
            <a:chOff x="0" y="857"/>
            <a:chExt cx="12192000" cy="685714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7FA3366-0B82-4E91-905E-218CB9BE0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57"/>
              <a:ext cx="12192000" cy="685714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593DFC0-4323-4D8F-BEFA-A0BB88EE30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06"/>
            <a:stretch/>
          </p:blipFill>
          <p:spPr>
            <a:xfrm>
              <a:off x="0" y="2068479"/>
              <a:ext cx="12192000" cy="4788663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EE24790-B5E0-4C88-AF7F-D945D6B0560E}"/>
              </a:ext>
            </a:extLst>
          </p:cNvPr>
          <p:cNvSpPr txBox="1"/>
          <p:nvPr/>
        </p:nvSpPr>
        <p:spPr>
          <a:xfrm>
            <a:off x="277046" y="1979204"/>
            <a:ext cx="412220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 dirty="0">
                <a:solidFill>
                  <a:srgbClr val="EEDA3B"/>
                </a:solidFill>
                <a:latin typeface="Roboto Slab" pitchFamily="2" charset="0"/>
                <a:ea typeface="Roboto Slab" pitchFamily="2" charset="0"/>
              </a:rPr>
              <a:t>279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D41786-A12F-4042-92FB-7E4CCE74896B}"/>
              </a:ext>
            </a:extLst>
          </p:cNvPr>
          <p:cNvSpPr txBox="1"/>
          <p:nvPr/>
        </p:nvSpPr>
        <p:spPr>
          <a:xfrm>
            <a:off x="8258452" y="1999256"/>
            <a:ext cx="32299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>
                <a:solidFill>
                  <a:srgbClr val="C62166"/>
                </a:solidFill>
                <a:latin typeface="Roboto Slab" pitchFamily="2" charset="0"/>
                <a:ea typeface="Roboto Slab" pitchFamily="2" charset="0"/>
              </a:rPr>
              <a:t>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BA4B65-650C-4DF5-AD56-9F4660BE3105}"/>
              </a:ext>
            </a:extLst>
          </p:cNvPr>
          <p:cNvSpPr txBox="1"/>
          <p:nvPr/>
        </p:nvSpPr>
        <p:spPr>
          <a:xfrm>
            <a:off x="8666087" y="5768317"/>
            <a:ext cx="2414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years old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ED07E9-6D21-4466-8A7D-A1F6961DDDD4}"/>
              </a:ext>
            </a:extLst>
          </p:cNvPr>
          <p:cNvSpPr txBox="1"/>
          <p:nvPr/>
        </p:nvSpPr>
        <p:spPr>
          <a:xfrm>
            <a:off x="4603067" y="4789520"/>
            <a:ext cx="32299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rgbClr val="EB801D"/>
                </a:solidFill>
                <a:latin typeface="Roboto Slab" pitchFamily="2" charset="0"/>
                <a:ea typeface="Roboto Slab" pitchFamily="2" charset="0"/>
              </a:rPr>
              <a:t>129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AABEA8-407D-444F-AFD9-0E74BAFED871}"/>
              </a:ext>
            </a:extLst>
          </p:cNvPr>
          <p:cNvSpPr txBox="1"/>
          <p:nvPr/>
        </p:nvSpPr>
        <p:spPr>
          <a:xfrm>
            <a:off x="4603067" y="3274369"/>
            <a:ext cx="32299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rgbClr val="EB801D"/>
                </a:solidFill>
                <a:latin typeface="Roboto Slab" pitchFamily="2" charset="0"/>
                <a:ea typeface="Roboto Slab" pitchFamily="2" charset="0"/>
              </a:rPr>
              <a:t>350,000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91BF3E-AD6D-4198-8D7E-23FBDB3B9AEC}"/>
              </a:ext>
            </a:extLst>
          </p:cNvPr>
          <p:cNvSpPr txBox="1"/>
          <p:nvPr/>
        </p:nvSpPr>
        <p:spPr>
          <a:xfrm>
            <a:off x="8258452" y="4472699"/>
            <a:ext cx="32299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>
                <a:solidFill>
                  <a:srgbClr val="C62166"/>
                </a:solidFill>
                <a:latin typeface="Roboto Slab" pitchFamily="2" charset="0"/>
                <a:ea typeface="Roboto Slab" pitchFamily="2" charset="0"/>
              </a:rPr>
              <a:t>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AD6936-E92A-49F9-BDC2-C853B79B4428}"/>
              </a:ext>
            </a:extLst>
          </p:cNvPr>
          <p:cNvSpPr txBox="1"/>
          <p:nvPr/>
        </p:nvSpPr>
        <p:spPr>
          <a:xfrm>
            <a:off x="8666087" y="3364126"/>
            <a:ext cx="24147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of the top 10 downloads were over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90E426-40F4-4D20-BE12-3063C8F481ED}"/>
              </a:ext>
            </a:extLst>
          </p:cNvPr>
          <p:cNvSpPr txBox="1"/>
          <p:nvPr/>
        </p:nvSpPr>
        <p:spPr>
          <a:xfrm>
            <a:off x="5010702" y="2438726"/>
            <a:ext cx="2414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they were downloaded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FF76EE-B5A5-4B1C-B7E2-40D9DC9935B7}"/>
              </a:ext>
            </a:extLst>
          </p:cNvPr>
          <p:cNvSpPr txBox="1"/>
          <p:nvPr/>
        </p:nvSpPr>
        <p:spPr>
          <a:xfrm>
            <a:off x="5010702" y="4267888"/>
            <a:ext cx="2414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times, from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E91795-DA08-446A-9AB1-BB0FA17D8370}"/>
              </a:ext>
            </a:extLst>
          </p:cNvPr>
          <p:cNvSpPr txBox="1"/>
          <p:nvPr/>
        </p:nvSpPr>
        <p:spPr>
          <a:xfrm>
            <a:off x="5010702" y="5771375"/>
            <a:ext cx="2414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countries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66F71A-4663-44D0-8C06-3E5B15D860E4}"/>
              </a:ext>
            </a:extLst>
          </p:cNvPr>
          <p:cNvSpPr txBox="1"/>
          <p:nvPr/>
        </p:nvSpPr>
        <p:spPr>
          <a:xfrm>
            <a:off x="1175919" y="3559515"/>
            <a:ext cx="24147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titles were made open on Project MUSE during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CE21BA-9798-4C76-96C6-844680C675D3}"/>
              </a:ext>
            </a:extLst>
          </p:cNvPr>
          <p:cNvSpPr txBox="1"/>
          <p:nvPr/>
        </p:nvSpPr>
        <p:spPr>
          <a:xfrm>
            <a:off x="1130784" y="5411548"/>
            <a:ext cx="2414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EEDA3B"/>
                </a:solidFill>
                <a:latin typeface="Roboto Slab" pitchFamily="2" charset="0"/>
                <a:ea typeface="Roboto Slab" pitchFamily="2" charset="0"/>
                <a:cs typeface="Open Sans Light" panose="020B0306030504020204" pitchFamily="34" charset="0"/>
              </a:rPr>
              <a:t>March to June 2020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F9D2B1A-221D-4B98-91D3-C93755506618}"/>
              </a:ext>
            </a:extLst>
          </p:cNvPr>
          <p:cNvCxnSpPr/>
          <p:nvPr/>
        </p:nvCxnSpPr>
        <p:spPr>
          <a:xfrm>
            <a:off x="4292717" y="2192784"/>
            <a:ext cx="0" cy="38495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43F49C6-10E1-41D6-BF9C-E6A8AEBF34A7}"/>
              </a:ext>
            </a:extLst>
          </p:cNvPr>
          <p:cNvCxnSpPr/>
          <p:nvPr/>
        </p:nvCxnSpPr>
        <p:spPr>
          <a:xfrm>
            <a:off x="8246979" y="2214238"/>
            <a:ext cx="0" cy="38495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3266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C5BE15BA-CA79-4A2A-98F1-332955F4682C}"/>
              </a:ext>
            </a:extLst>
          </p:cNvPr>
          <p:cNvSpPr txBox="1"/>
          <p:nvPr/>
        </p:nvSpPr>
        <p:spPr>
          <a:xfrm>
            <a:off x="527124" y="6126563"/>
            <a:ext cx="1094952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1B1D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</a:t>
            </a:r>
            <a:r>
              <a:rPr lang="en-GB" sz="1100" dirty="0">
                <a:solidFill>
                  <a:srgbClr val="1B1D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£10 per book is for indication only and is calculated on the basis of every library receiving 50 books as a subscription and gaining access to 25 new open access books per year. Cost modelling is based on an average membership of £700 per year (our medium-size band pricing) and assumes 250 library members. </a:t>
            </a:r>
            <a:br>
              <a:rPr lang="en-GB" sz="1100" dirty="0">
                <a:solidFill>
                  <a:srgbClr val="1B1D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100" dirty="0">
                <a:solidFill>
                  <a:srgbClr val="1B1D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Appraising the cost per book/per library is only possible once we’ve had time to accrue members. This is a pilot project.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272BCFA9-155C-4F9B-9C78-E36A8930B0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2" t="13061" b="14558"/>
          <a:stretch/>
        </p:blipFill>
        <p:spPr>
          <a:xfrm>
            <a:off x="745276" y="293484"/>
            <a:ext cx="10701448" cy="563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13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ACA2F840-34DF-4388-83AD-AD2806C1BD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88" t="20392" r="9581" b="14039"/>
          <a:stretch/>
        </p:blipFill>
        <p:spPr>
          <a:xfrm>
            <a:off x="507750" y="0"/>
            <a:ext cx="11176500" cy="64438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A0D95F-8CC4-4879-AD03-1C7F6166B744}"/>
              </a:ext>
            </a:extLst>
          </p:cNvPr>
          <p:cNvSpPr txBox="1"/>
          <p:nvPr/>
        </p:nvSpPr>
        <p:spPr>
          <a:xfrm>
            <a:off x="935915" y="6228678"/>
            <a:ext cx="97249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1B1D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</a:t>
            </a:r>
            <a:r>
              <a:rPr lang="en-GB" sz="1100" dirty="0">
                <a:solidFill>
                  <a:srgbClr val="1B1D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the OA modelling here is based on an average membership of £700 per year (our medium-size band pricing). Appraising the cost per book/per library is only possible once we’ve had time to accrue members. This is a pilot project.  Icons by Flaticon.com</a:t>
            </a:r>
          </a:p>
        </p:txBody>
      </p:sp>
    </p:spTree>
    <p:extLst>
      <p:ext uri="{BB962C8B-B14F-4D97-AF65-F5344CB8AC3E}">
        <p14:creationId xmlns:p14="http://schemas.microsoft.com/office/powerpoint/2010/main" val="42623302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A90F1377-A0A3-4052-BE65-B11FCDD4EE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8" b="15155"/>
          <a:stretch/>
        </p:blipFill>
        <p:spPr>
          <a:xfrm>
            <a:off x="958788" y="111967"/>
            <a:ext cx="10003388" cy="57289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8F8737-FD6E-41E5-A8D2-F7F02DC1FBCF}"/>
              </a:ext>
            </a:extLst>
          </p:cNvPr>
          <p:cNvSpPr txBox="1"/>
          <p:nvPr/>
        </p:nvSpPr>
        <p:spPr>
          <a:xfrm>
            <a:off x="935915" y="6228678"/>
            <a:ext cx="97249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1B1D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</a:t>
            </a:r>
            <a:r>
              <a:rPr lang="en-GB" sz="1100" dirty="0">
                <a:solidFill>
                  <a:srgbClr val="1B1D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the OA modelling here is based on an average membership of £700 per year (our medium-size band pricing). Appraising the cost per book/per library is only possible once we’ve had time to accrue members. This is a pilot project.</a:t>
            </a:r>
          </a:p>
        </p:txBody>
      </p:sp>
    </p:spTree>
    <p:extLst>
      <p:ext uri="{BB962C8B-B14F-4D97-AF65-F5344CB8AC3E}">
        <p14:creationId xmlns:p14="http://schemas.microsoft.com/office/powerpoint/2010/main" val="732326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766BFA-1267-4ACA-9DCC-4767E947C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48DF0A-1755-467E-9A53-0ED323C56463}"/>
              </a:ext>
            </a:extLst>
          </p:cNvPr>
          <p:cNvSpPr txBox="1"/>
          <p:nvPr/>
        </p:nvSpPr>
        <p:spPr>
          <a:xfrm>
            <a:off x="825619" y="766738"/>
            <a:ext cx="7778054" cy="5219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EEDA3B"/>
                </a:solidFill>
                <a:latin typeface="Roboto Slab" pitchFamily="2" charset="0"/>
                <a:ea typeface="Roboto Slab" pitchFamily="2" charset="0"/>
              </a:rPr>
              <a:t>Navigating the Session</a:t>
            </a:r>
          </a:p>
          <a:p>
            <a:endParaRPr lang="en-GB" sz="4400" b="1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Vision of the Future for monographs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Recent Policy Developments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New Business models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COPIM and other infrastructure initiatives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Opening the Future and CEU Press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Driving future projects</a:t>
            </a:r>
          </a:p>
          <a:p>
            <a:endParaRPr lang="en-GB" sz="4400" b="1" dirty="0">
              <a:solidFill>
                <a:srgbClr val="EEDA3B"/>
              </a:solidFill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673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34D9CB-DD82-4DD4-B8D1-5D8BEA934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7D3295-3A4F-4600-B38C-8CDF70211CD3}"/>
              </a:ext>
            </a:extLst>
          </p:cNvPr>
          <p:cNvSpPr txBox="1"/>
          <p:nvPr/>
        </p:nvSpPr>
        <p:spPr>
          <a:xfrm>
            <a:off x="442029" y="451439"/>
            <a:ext cx="104668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1B1D33"/>
                </a:solidFill>
                <a:latin typeface="Roboto Slab" pitchFamily="2" charset="0"/>
                <a:ea typeface="Roboto Slab" pitchFamily="2" charset="0"/>
              </a:rPr>
              <a:t>Why publishers should use this model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F23CDDC-BFBA-4BA8-92A4-548B8606DCAB}"/>
              </a:ext>
            </a:extLst>
          </p:cNvPr>
          <p:cNvSpPr/>
          <p:nvPr/>
        </p:nvSpPr>
        <p:spPr>
          <a:xfrm>
            <a:off x="442029" y="3535002"/>
            <a:ext cx="2734323" cy="27343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9C3792D-0D92-43A8-A09E-4342E847F624}"/>
              </a:ext>
            </a:extLst>
          </p:cNvPr>
          <p:cNvSpPr/>
          <p:nvPr/>
        </p:nvSpPr>
        <p:spPr>
          <a:xfrm>
            <a:off x="2689934" y="1892423"/>
            <a:ext cx="2203142" cy="2203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E5EC838-9B7D-4523-9166-957D155E85A4}"/>
              </a:ext>
            </a:extLst>
          </p:cNvPr>
          <p:cNvSpPr/>
          <p:nvPr/>
        </p:nvSpPr>
        <p:spPr>
          <a:xfrm>
            <a:off x="5312236" y="4117333"/>
            <a:ext cx="2414726" cy="24147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66160A0-F19E-4CCC-96AC-33D5BCC9BC92}"/>
              </a:ext>
            </a:extLst>
          </p:cNvPr>
          <p:cNvSpPr/>
          <p:nvPr/>
        </p:nvSpPr>
        <p:spPr>
          <a:xfrm>
            <a:off x="7544755" y="2436383"/>
            <a:ext cx="2414726" cy="24147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DDDE77-2616-44F1-9870-D72110E577A4}"/>
              </a:ext>
            </a:extLst>
          </p:cNvPr>
          <p:cNvSpPr txBox="1"/>
          <p:nvPr/>
        </p:nvSpPr>
        <p:spPr>
          <a:xfrm>
            <a:off x="7843766" y="2918118"/>
            <a:ext cx="18167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1B1D3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COPIM toolkit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EE2D42-DFEE-49F4-B231-83503F86B5C2}"/>
              </a:ext>
            </a:extLst>
          </p:cNvPr>
          <p:cNvSpPr txBox="1"/>
          <p:nvPr/>
        </p:nvSpPr>
        <p:spPr>
          <a:xfrm>
            <a:off x="5253856" y="4326056"/>
            <a:ext cx="25314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1B1D3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Laying </a:t>
            </a:r>
            <a:br>
              <a:rPr lang="en-US" sz="3200" dirty="0">
                <a:solidFill>
                  <a:srgbClr val="1B1D3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3200" dirty="0">
                <a:solidFill>
                  <a:srgbClr val="1B1D3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groundwork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1F2AC0-28EA-415A-99F7-3FE0D091B02E}"/>
              </a:ext>
            </a:extLst>
          </p:cNvPr>
          <p:cNvSpPr txBox="1"/>
          <p:nvPr/>
        </p:nvSpPr>
        <p:spPr>
          <a:xfrm>
            <a:off x="2525762" y="2439577"/>
            <a:ext cx="25314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1B1D3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Relatively low risk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0B180A-23EE-492C-ABF9-D60870F857F2}"/>
              </a:ext>
            </a:extLst>
          </p:cNvPr>
          <p:cNvSpPr txBox="1"/>
          <p:nvPr/>
        </p:nvSpPr>
        <p:spPr>
          <a:xfrm>
            <a:off x="543447" y="4117333"/>
            <a:ext cx="25314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1B1D3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Avoids BPCs</a:t>
            </a:r>
          </a:p>
        </p:txBody>
      </p:sp>
    </p:spTree>
    <p:extLst>
      <p:ext uri="{BB962C8B-B14F-4D97-AF65-F5344CB8AC3E}">
        <p14:creationId xmlns:p14="http://schemas.microsoft.com/office/powerpoint/2010/main" val="3504856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B4F709-9E09-4AFF-9CE1-502002FFDA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B1D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9EAC4-7751-0247-99F3-3328D9DE9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46277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EB801D"/>
                </a:solidFill>
                <a:latin typeface="Roboto Slab" pitchFamily="2" charset="0"/>
                <a:ea typeface="Roboto Slab" pitchFamily="2" charset="0"/>
                <a:cs typeface="+mn-cs"/>
              </a:rPr>
              <a:t>What Librarians are saying about this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C4EB3-25A4-EF43-97FD-C30A815A7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8868"/>
            <a:ext cx="8694906" cy="46380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More equitable access to publishing for unfunded authors</a:t>
            </a:r>
          </a:p>
          <a:p>
            <a:r>
              <a:rPr lang="en-US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S2O works better with existing library workflows and spending patterns</a:t>
            </a:r>
          </a:p>
          <a:p>
            <a:r>
              <a:rPr lang="en-US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More equitable spreading of costs</a:t>
            </a:r>
          </a:p>
          <a:p>
            <a:r>
              <a:rPr lang="en-US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Better for long term planning for publishers and libraries</a:t>
            </a:r>
          </a:p>
          <a:p>
            <a:r>
              <a:rPr lang="en-GB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Better for humanities and social sciences where BPC funding is not widely available</a:t>
            </a:r>
          </a:p>
          <a:p>
            <a:r>
              <a:rPr lang="en-US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Aligns better with UNSDG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95CDC199-E2A3-4E33-8E5E-8AABA028F057}"/>
              </a:ext>
            </a:extLst>
          </p:cNvPr>
          <p:cNvSpPr/>
          <p:nvPr/>
        </p:nvSpPr>
        <p:spPr>
          <a:xfrm>
            <a:off x="8228728" y="3350689"/>
            <a:ext cx="6494106" cy="3816318"/>
          </a:xfrm>
          <a:prstGeom prst="triangle">
            <a:avLst/>
          </a:prstGeom>
          <a:solidFill>
            <a:srgbClr val="EB80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41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5A41CED-85D5-41FB-9A3A-6734D61DA10F}"/>
              </a:ext>
            </a:extLst>
          </p:cNvPr>
          <p:cNvSpPr/>
          <p:nvPr/>
        </p:nvSpPr>
        <p:spPr>
          <a:xfrm>
            <a:off x="0" y="-8067"/>
            <a:ext cx="12192000" cy="6866067"/>
          </a:xfrm>
          <a:prstGeom prst="rect">
            <a:avLst/>
          </a:prstGeom>
          <a:solidFill>
            <a:srgbClr val="1B1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7391D3-45B8-D34A-9FCC-071031C8B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C62166"/>
                </a:solidFill>
                <a:latin typeface="Roboto Slab" pitchFamily="2" charset="0"/>
                <a:ea typeface="Roboto Slab" pitchFamily="2" charset="0"/>
              </a:rPr>
              <a:t>New Opening the Future projects: </a:t>
            </a:r>
            <a:br>
              <a:rPr lang="en-US" b="1" dirty="0">
                <a:solidFill>
                  <a:srgbClr val="C62166"/>
                </a:solidFill>
                <a:latin typeface="Roboto Slab" pitchFamily="2" charset="0"/>
                <a:ea typeface="Roboto Slab" pitchFamily="2" charset="0"/>
              </a:rPr>
            </a:br>
            <a:r>
              <a:rPr lang="en-US" sz="3600" b="1" dirty="0">
                <a:solidFill>
                  <a:srgbClr val="C6216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Thoughts</a:t>
            </a:r>
            <a:r>
              <a:rPr lang="en-US" sz="3600" dirty="0">
                <a:solidFill>
                  <a:srgbClr val="C6216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for your regions</a:t>
            </a:r>
            <a:endParaRPr lang="en-US" dirty="0">
              <a:solidFill>
                <a:srgbClr val="C62166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ABFFF-C250-1E43-B081-01A1E3E7E9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EEDA3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Collections from groups of publishers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Geographic collections</a:t>
            </a:r>
          </a:p>
          <a:p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Thematic collections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02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1EDE41-5546-4290-BC7F-2033C4D461DE}"/>
              </a:ext>
            </a:extLst>
          </p:cNvPr>
          <p:cNvSpPr/>
          <p:nvPr/>
        </p:nvSpPr>
        <p:spPr>
          <a:xfrm>
            <a:off x="0" y="-8067"/>
            <a:ext cx="12192000" cy="6866067"/>
          </a:xfrm>
          <a:prstGeom prst="rect">
            <a:avLst/>
          </a:prstGeom>
          <a:solidFill>
            <a:srgbClr val="1B1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DC3E4-F445-1B49-B36B-18C1AA0A9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62166"/>
                </a:solidFill>
                <a:latin typeface="Roboto Slab" pitchFamily="2" charset="0"/>
                <a:ea typeface="Roboto Slab" pitchFamily="2" charset="0"/>
              </a:rPr>
              <a:t>Get engaged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46B57-3D16-E64F-9538-8EB3E0653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696844"/>
            <a:ext cx="10515600" cy="37634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We need both BPC and Non-BPC models to work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Access to publishing for Global South is important for the world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Endorse non-BPC </a:t>
            </a:r>
            <a:r>
              <a:rPr lang="en-US" i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Opening the Future </a:t>
            </a:r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model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What happens if STEM is open and HSS stays mainly closed?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OA for all needed for global challenges</a:t>
            </a:r>
          </a:p>
        </p:txBody>
      </p:sp>
    </p:spTree>
    <p:extLst>
      <p:ext uri="{BB962C8B-B14F-4D97-AF65-F5344CB8AC3E}">
        <p14:creationId xmlns:p14="http://schemas.microsoft.com/office/powerpoint/2010/main" val="17076328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16011E2-CF82-4BFB-92D6-6F5C268DC3A0}"/>
              </a:ext>
            </a:extLst>
          </p:cNvPr>
          <p:cNvSpPr txBox="1">
            <a:spLocks/>
          </p:cNvSpPr>
          <p:nvPr/>
        </p:nvSpPr>
        <p:spPr>
          <a:xfrm>
            <a:off x="758301" y="40617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>
                <a:solidFill>
                  <a:srgbClr val="C62166"/>
                </a:solidFill>
                <a:latin typeface="Roboto Slab" pitchFamily="2" charset="0"/>
                <a:ea typeface="Roboto Slab" pitchFamily="2" charset="0"/>
              </a:rPr>
              <a:t>For more information</a:t>
            </a:r>
          </a:p>
          <a:p>
            <a:endParaRPr lang="en-GB" sz="4800" b="1" dirty="0">
              <a:solidFill>
                <a:srgbClr val="C62166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6" name="Graphic 5" descr="Envelope with solid fill">
            <a:extLst>
              <a:ext uri="{FF2B5EF4-FFF2-40B4-BE49-F238E27FC236}">
                <a16:creationId xmlns:a16="http://schemas.microsoft.com/office/drawing/2014/main" id="{AA32040E-6B48-4354-933F-53C161418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2672" y="2433749"/>
            <a:ext cx="914400" cy="914400"/>
          </a:xfrm>
          <a:prstGeom prst="rect">
            <a:avLst/>
          </a:prstGeom>
        </p:spPr>
      </p:pic>
      <p:pic>
        <p:nvPicPr>
          <p:cNvPr id="8" name="Graphic 7" descr="Internet with solid fill">
            <a:extLst>
              <a:ext uri="{FF2B5EF4-FFF2-40B4-BE49-F238E27FC236}">
                <a16:creationId xmlns:a16="http://schemas.microsoft.com/office/drawing/2014/main" id="{5D67F1C4-30C3-4163-B897-07D6CB61E3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94534" y="3507453"/>
            <a:ext cx="914400" cy="9144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72FF31E-95DC-476C-804B-39FCDC71454A}"/>
              </a:ext>
            </a:extLst>
          </p:cNvPr>
          <p:cNvSpPr txBox="1">
            <a:spLocks/>
          </p:cNvSpPr>
          <p:nvPr/>
        </p:nvSpPr>
        <p:spPr>
          <a:xfrm>
            <a:off x="2506463" y="2660703"/>
            <a:ext cx="6104137" cy="5447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solidFill>
                  <a:srgbClr val="1B1D3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frances@pinter.org.uk</a:t>
            </a:r>
          </a:p>
        </p:txBody>
      </p:sp>
      <p:pic>
        <p:nvPicPr>
          <p:cNvPr id="12" name="Graphic 11" descr="Envelope with solid fill">
            <a:extLst>
              <a:ext uri="{FF2B5EF4-FFF2-40B4-BE49-F238E27FC236}">
                <a16:creationId xmlns:a16="http://schemas.microsoft.com/office/drawing/2014/main" id="{8DA209DD-F125-4ACA-9289-51844BD384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94534" y="1353800"/>
            <a:ext cx="914400" cy="9144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1EBF0B7-4939-4DF3-B03A-BFE79AD87D72}"/>
              </a:ext>
            </a:extLst>
          </p:cNvPr>
          <p:cNvSpPr txBox="1">
            <a:spLocks/>
          </p:cNvSpPr>
          <p:nvPr/>
        </p:nvSpPr>
        <p:spPr>
          <a:xfrm>
            <a:off x="2506463" y="1543430"/>
            <a:ext cx="6104137" cy="544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>
                <a:solidFill>
                  <a:srgbClr val="1B1D3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martin.eve@bbk.ac.uk</a:t>
            </a:r>
          </a:p>
        </p:txBody>
      </p:sp>
      <p:pic>
        <p:nvPicPr>
          <p:cNvPr id="14" name="Picture 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F80AEA1-4100-49A1-9B21-95C7F008F3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12" t="80976"/>
          <a:stretch/>
        </p:blipFill>
        <p:spPr>
          <a:xfrm>
            <a:off x="8791852" y="5553075"/>
            <a:ext cx="3400147" cy="13044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5C68892-EBAF-4D01-99ED-4CFE51466E0F}"/>
              </a:ext>
            </a:extLst>
          </p:cNvPr>
          <p:cNvSpPr txBox="1"/>
          <p:nvPr/>
        </p:nvSpPr>
        <p:spPr>
          <a:xfrm>
            <a:off x="2506463" y="4232222"/>
            <a:ext cx="6187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rgbClr val="1B1D3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for FAQs, downloadable brochure, lists of available titles &amp; ISBNs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9AE23C3-9365-4F36-BB13-A7BC9947E58D}"/>
              </a:ext>
            </a:extLst>
          </p:cNvPr>
          <p:cNvSpPr txBox="1">
            <a:spLocks/>
          </p:cNvSpPr>
          <p:nvPr/>
        </p:nvSpPr>
        <p:spPr>
          <a:xfrm>
            <a:off x="2506463" y="3692296"/>
            <a:ext cx="9075937" cy="5447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solidFill>
                  <a:srgbClr val="1B1D3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https://openingthefuture.net</a:t>
            </a:r>
          </a:p>
        </p:txBody>
      </p:sp>
    </p:spTree>
    <p:extLst>
      <p:ext uri="{BB962C8B-B14F-4D97-AF65-F5344CB8AC3E}">
        <p14:creationId xmlns:p14="http://schemas.microsoft.com/office/powerpoint/2010/main" val="1568103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096526-B09D-4335-BAFF-18B70ED89A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3"/>
          <a:stretch/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3051EF-2060-4104-8ED9-D8A8B58E55AB}"/>
              </a:ext>
            </a:extLst>
          </p:cNvPr>
          <p:cNvSpPr txBox="1"/>
          <p:nvPr/>
        </p:nvSpPr>
        <p:spPr>
          <a:xfrm>
            <a:off x="1708948" y="517645"/>
            <a:ext cx="6817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800" b="1" dirty="0">
                <a:solidFill>
                  <a:srgbClr val="C62166"/>
                </a:solidFill>
                <a:latin typeface="Roboto Slab" pitchFamily="2" charset="0"/>
                <a:ea typeface="Roboto Slab" pitchFamily="2" charset="0"/>
              </a:rPr>
              <a:t>Vision of the Future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7D138C-552A-47F4-B328-ADD8712B52E0}"/>
              </a:ext>
            </a:extLst>
          </p:cNvPr>
          <p:cNvSpPr txBox="1"/>
          <p:nvPr/>
        </p:nvSpPr>
        <p:spPr>
          <a:xfrm>
            <a:off x="2472987" y="1622980"/>
            <a:ext cx="8322893" cy="4547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No publishing or access barriers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Majority of monographs published as OA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Frictionless discoverability; good infrastructure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Reductions in: </a:t>
            </a:r>
          </a:p>
          <a:p>
            <a:pPr marL="914400" lvl="1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8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Publishing and access costs</a:t>
            </a:r>
          </a:p>
          <a:p>
            <a:pPr marL="914400" lvl="1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8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Administration costs for libraries </a:t>
            </a:r>
          </a:p>
          <a:p>
            <a:pPr marL="914400" lvl="1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8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Transaction costs for everyone</a:t>
            </a:r>
          </a:p>
        </p:txBody>
      </p:sp>
    </p:spTree>
    <p:extLst>
      <p:ext uri="{BB962C8B-B14F-4D97-AF65-F5344CB8AC3E}">
        <p14:creationId xmlns:p14="http://schemas.microsoft.com/office/powerpoint/2010/main" val="3985363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B19CB5-6D23-48F2-AA89-D45068678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0CF39E-7931-476D-864F-1A28D3686C35}"/>
              </a:ext>
            </a:extLst>
          </p:cNvPr>
          <p:cNvSpPr txBox="1"/>
          <p:nvPr/>
        </p:nvSpPr>
        <p:spPr>
          <a:xfrm>
            <a:off x="2010150" y="612462"/>
            <a:ext cx="79862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5400" b="1" dirty="0">
                <a:solidFill>
                  <a:srgbClr val="C62166"/>
                </a:solidFill>
                <a:latin typeface="Roboto Slab" pitchFamily="2" charset="0"/>
                <a:ea typeface="Roboto Slab" pitchFamily="2" charset="0"/>
              </a:rPr>
              <a:t>Books and going OA:</a:t>
            </a:r>
          </a:p>
          <a:p>
            <a:pPr algn="r"/>
            <a:r>
              <a:rPr lang="en-GB" sz="5400" b="1" dirty="0">
                <a:solidFill>
                  <a:srgbClr val="C62166"/>
                </a:solidFill>
                <a:latin typeface="Roboto Slab" pitchFamily="2" charset="0"/>
                <a:ea typeface="Roboto Slab" pitchFamily="2" charset="0"/>
              </a:rPr>
              <a:t>Challenges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015574-8746-450C-8B71-A12093A053FE}"/>
              </a:ext>
            </a:extLst>
          </p:cNvPr>
          <p:cNvSpPr txBox="1"/>
          <p:nvPr/>
        </p:nvSpPr>
        <p:spPr>
          <a:xfrm>
            <a:off x="2271688" y="2028197"/>
            <a:ext cx="662328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GB" sz="28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r"/>
            <a:endParaRPr lang="en-GB" sz="28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r"/>
            <a:r>
              <a:rPr lang="en-GB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Policies</a:t>
            </a:r>
          </a:p>
          <a:p>
            <a:pPr algn="r"/>
            <a:r>
              <a:rPr lang="en-GB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Mandates</a:t>
            </a:r>
          </a:p>
          <a:p>
            <a:pPr algn="r"/>
            <a:r>
              <a:rPr lang="en-GB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Funding </a:t>
            </a:r>
          </a:p>
          <a:p>
            <a:pPr algn="r"/>
            <a:r>
              <a:rPr lang="en-GB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Access</a:t>
            </a:r>
          </a:p>
          <a:p>
            <a:pPr algn="r"/>
            <a:r>
              <a:rPr lang="en-GB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Infrastructures</a:t>
            </a:r>
          </a:p>
          <a:p>
            <a:pPr algn="r"/>
            <a:r>
              <a:rPr lang="en-GB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Business Models</a:t>
            </a:r>
          </a:p>
        </p:txBody>
      </p:sp>
    </p:spTree>
    <p:extLst>
      <p:ext uri="{BB962C8B-B14F-4D97-AF65-F5344CB8AC3E}">
        <p14:creationId xmlns:p14="http://schemas.microsoft.com/office/powerpoint/2010/main" val="3801128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0F8B2C-04A6-468A-BEB0-7B3326A6B2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3"/>
          <a:stretch/>
        </p:blipFill>
        <p:spPr>
          <a:xfrm>
            <a:off x="0" y="857"/>
            <a:ext cx="12876245" cy="68571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7546ED-1CAA-49D6-85A3-C9DE2EC96CC5}"/>
              </a:ext>
            </a:extLst>
          </p:cNvPr>
          <p:cNvSpPr txBox="1"/>
          <p:nvPr/>
        </p:nvSpPr>
        <p:spPr>
          <a:xfrm>
            <a:off x="4451410" y="2422601"/>
            <a:ext cx="63808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Who mandates? Who funds? E.g. UKRI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1C276C-2315-4066-A657-495AEC023778}"/>
              </a:ext>
            </a:extLst>
          </p:cNvPr>
          <p:cNvSpPr txBox="1"/>
          <p:nvPr/>
        </p:nvSpPr>
        <p:spPr>
          <a:xfrm>
            <a:off x="4451410" y="3880435"/>
            <a:ext cx="63808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Green/gold, Licensing &amp; Embargoes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7E90C9-1DD9-46BF-A867-AA08EEAD06D7}"/>
              </a:ext>
            </a:extLst>
          </p:cNvPr>
          <p:cNvSpPr txBox="1"/>
          <p:nvPr/>
        </p:nvSpPr>
        <p:spPr>
          <a:xfrm>
            <a:off x="4451410" y="5374673"/>
            <a:ext cx="63808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New models from publishers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14E5B6-3338-4787-ACE3-6F566DDF7ACE}"/>
              </a:ext>
            </a:extLst>
          </p:cNvPr>
          <p:cNvSpPr txBox="1"/>
          <p:nvPr/>
        </p:nvSpPr>
        <p:spPr>
          <a:xfrm>
            <a:off x="314191" y="1899381"/>
            <a:ext cx="3293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Mandates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7DB41A-2D11-4FED-92B8-007ABCEC084C}"/>
              </a:ext>
            </a:extLst>
          </p:cNvPr>
          <p:cNvSpPr txBox="1"/>
          <p:nvPr/>
        </p:nvSpPr>
        <p:spPr>
          <a:xfrm>
            <a:off x="253805" y="3429000"/>
            <a:ext cx="3874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Books (vs Journals)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F38B13-1E81-4261-B27E-387CD8F45AD0}"/>
              </a:ext>
            </a:extLst>
          </p:cNvPr>
          <p:cNvSpPr txBox="1"/>
          <p:nvPr/>
        </p:nvSpPr>
        <p:spPr>
          <a:xfrm>
            <a:off x="451944" y="4881890"/>
            <a:ext cx="3293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Libraries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4BB79B-4FFA-4BF2-87C6-2A5227E94BD7}"/>
              </a:ext>
            </a:extLst>
          </p:cNvPr>
          <p:cNvSpPr txBox="1"/>
          <p:nvPr/>
        </p:nvSpPr>
        <p:spPr>
          <a:xfrm>
            <a:off x="314192" y="667215"/>
            <a:ext cx="11563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5400" b="1" dirty="0">
                <a:solidFill>
                  <a:srgbClr val="C62166"/>
                </a:solidFill>
                <a:latin typeface="Roboto Slab" pitchFamily="2" charset="0"/>
                <a:ea typeface="Roboto Slab" pitchFamily="2" charset="0"/>
              </a:rPr>
              <a:t>Recent Policy Developments</a:t>
            </a:r>
          </a:p>
        </p:txBody>
      </p:sp>
    </p:spTree>
    <p:extLst>
      <p:ext uri="{BB962C8B-B14F-4D97-AF65-F5344CB8AC3E}">
        <p14:creationId xmlns:p14="http://schemas.microsoft.com/office/powerpoint/2010/main" val="3339782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73D1AA-8323-4FFC-8118-5F5C890FED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B1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D25D8A-7112-4A44-9735-B100C5AAD2A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5803639" y="4021155"/>
            <a:ext cx="6050522" cy="12219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162A32-D902-4DBB-B1DE-490F67919B5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86032" y="5243130"/>
            <a:ext cx="1285736" cy="709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BC411D-BEBD-4C94-8612-FAECC6DD41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2014"/>
          <a:stretch/>
        </p:blipFill>
        <p:spPr>
          <a:xfrm>
            <a:off x="5634721" y="1889269"/>
            <a:ext cx="6050520" cy="23042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47FAC1-D72A-0B48-BB11-F74444117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217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EEDA3B"/>
                </a:solidFill>
                <a:latin typeface="Roboto Slab" pitchFamily="2" charset="0"/>
                <a:ea typeface="Roboto Slab" pitchFamily="2" charset="0"/>
              </a:rPr>
              <a:t>Plan S – a Change Driver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4C8FF-907F-D84F-B74D-580C75F71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442" y="1455908"/>
            <a:ext cx="4603982" cy="2176532"/>
          </a:xfrm>
        </p:spPr>
        <p:txBody>
          <a:bodyPr>
            <a:noAutofit/>
          </a:bodyPr>
          <a:lstStyle/>
          <a:p>
            <a:r>
              <a:rPr lang="en-US" altLang="en-US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17 National Funders</a:t>
            </a:r>
          </a:p>
          <a:p>
            <a:r>
              <a:rPr lang="en-US" altLang="en-US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5 Charitable and International Funders</a:t>
            </a:r>
          </a:p>
          <a:p>
            <a:r>
              <a:rPr lang="en-US" altLang="en-US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EU and European Research Council</a:t>
            </a:r>
          </a:p>
          <a:p>
            <a:endParaRPr lang="en-US" altLang="en-US" sz="3600" dirty="0">
              <a:solidFill>
                <a:srgbClr val="EB801D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en-US" altLang="en-US" sz="3600" dirty="0">
                <a:solidFill>
                  <a:srgbClr val="EB801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Developments at UKRI and REF</a:t>
            </a:r>
          </a:p>
        </p:txBody>
      </p:sp>
    </p:spTree>
    <p:extLst>
      <p:ext uri="{BB962C8B-B14F-4D97-AF65-F5344CB8AC3E}">
        <p14:creationId xmlns:p14="http://schemas.microsoft.com/office/powerpoint/2010/main" val="4217408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BD3BDB5-9CA9-4366-ADB9-5C2FCF90E920}"/>
              </a:ext>
            </a:extLst>
          </p:cNvPr>
          <p:cNvSpPr/>
          <p:nvPr/>
        </p:nvSpPr>
        <p:spPr>
          <a:xfrm>
            <a:off x="0" y="-21008"/>
            <a:ext cx="12192000" cy="6858000"/>
          </a:xfrm>
          <a:prstGeom prst="rect">
            <a:avLst/>
          </a:prstGeom>
          <a:solidFill>
            <a:srgbClr val="1B1D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368A28-EF4F-433F-9DFC-B171FB6DA722}"/>
              </a:ext>
            </a:extLst>
          </p:cNvPr>
          <p:cNvSpPr/>
          <p:nvPr/>
        </p:nvSpPr>
        <p:spPr>
          <a:xfrm>
            <a:off x="-4140094" y="1895597"/>
            <a:ext cx="5522053" cy="5369433"/>
          </a:xfrm>
          <a:prstGeom prst="ellipse">
            <a:avLst/>
          </a:prstGeom>
          <a:solidFill>
            <a:srgbClr val="EB80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8DF0A-1755-467E-9A53-0ED323C56463}"/>
              </a:ext>
            </a:extLst>
          </p:cNvPr>
          <p:cNvSpPr txBox="1"/>
          <p:nvPr/>
        </p:nvSpPr>
        <p:spPr>
          <a:xfrm>
            <a:off x="846548" y="504139"/>
            <a:ext cx="115546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EB801D"/>
                </a:solidFill>
                <a:latin typeface="Roboto Slab" pitchFamily="2" charset="0"/>
                <a:ea typeface="Roboto Slab" pitchFamily="2" charset="0"/>
              </a:rPr>
              <a:t>Who pays for OA monographs now?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D2914-DE98-4FFB-A376-57899217608A}"/>
              </a:ext>
            </a:extLst>
          </p:cNvPr>
          <p:cNvSpPr txBox="1"/>
          <p:nvPr/>
        </p:nvSpPr>
        <p:spPr>
          <a:xfrm>
            <a:off x="2052700" y="1976600"/>
            <a:ext cx="9375849" cy="3327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Research Funders (BPC)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Institutions/departments (BPC)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Libraries collectively  (BPC and Non-BPC)</a:t>
            </a:r>
          </a:p>
          <a:p>
            <a:pPr>
              <a:lnSpc>
                <a:spcPct val="150000"/>
              </a:lnSpc>
            </a:pPr>
            <a:r>
              <a:rPr lang="en-GB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       </a:t>
            </a:r>
            <a:r>
              <a:rPr lang="en-GB" sz="28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(largely through Scholarly Communications offices)</a:t>
            </a:r>
            <a:endParaRPr lang="en-GB" sz="36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A92C8B-B8B7-4DDC-8986-42F3CD8ADDDE}"/>
              </a:ext>
            </a:extLst>
          </p:cNvPr>
          <p:cNvSpPr txBox="1"/>
          <p:nvPr/>
        </p:nvSpPr>
        <p:spPr>
          <a:xfrm>
            <a:off x="2763919" y="5385878"/>
            <a:ext cx="6664162" cy="834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1168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B4F709-9E09-4AFF-9CE1-502002FFDA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B1D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9EAC4-7751-0247-99F3-3328D9DE9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EB801D"/>
                </a:solidFill>
                <a:latin typeface="Roboto Slab" pitchFamily="2" charset="0"/>
                <a:ea typeface="Roboto Slab" pitchFamily="2" charset="0"/>
                <a:cs typeface="+mn-cs"/>
              </a:rPr>
              <a:t>Key policy for books – from UKRI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C4EB3-25A4-EF43-97FD-C30A815A7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8868"/>
            <a:ext cx="8694906" cy="4638095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Green and Gold – either is fine (but authors less happy about books going green)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Licensing – Prefers CC BY, but accepts NC and ND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Embargoes – up to 12 months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95CDC199-E2A3-4E33-8E5E-8AABA028F057}"/>
              </a:ext>
            </a:extLst>
          </p:cNvPr>
          <p:cNvSpPr/>
          <p:nvPr/>
        </p:nvSpPr>
        <p:spPr>
          <a:xfrm>
            <a:off x="8228728" y="3350689"/>
            <a:ext cx="6494106" cy="3816318"/>
          </a:xfrm>
          <a:prstGeom prst="triangle">
            <a:avLst/>
          </a:prstGeom>
          <a:solidFill>
            <a:srgbClr val="EB80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8847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9BFAF7-7426-45F4-AD98-474514F4C7CA}"/>
              </a:ext>
            </a:extLst>
          </p:cNvPr>
          <p:cNvSpPr/>
          <p:nvPr/>
        </p:nvSpPr>
        <p:spPr>
          <a:xfrm>
            <a:off x="0" y="-21008"/>
            <a:ext cx="12192000" cy="6858000"/>
          </a:xfrm>
          <a:prstGeom prst="rect">
            <a:avLst/>
          </a:prstGeom>
          <a:solidFill>
            <a:srgbClr val="1B1D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507A8-FAA3-7748-8BDA-96137C0BA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EEDA3B"/>
                </a:solidFill>
                <a:latin typeface="Roboto Slab" pitchFamily="2" charset="0"/>
                <a:ea typeface="Roboto Slab" pitchFamily="2" charset="0"/>
              </a:rPr>
              <a:t>New business models from publishers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1E062-0EA6-2848-9D1B-B94617D031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EEDA3B"/>
                </a:solidFill>
                <a:latin typeface="Roboto Slab" pitchFamily="2" charset="0"/>
                <a:ea typeface="Roboto Slab" pitchFamily="2" charset="0"/>
                <a:cs typeface="Open Sans Light" panose="020B0306030504020204" pitchFamily="34" charset="0"/>
              </a:rPr>
              <a:t>University Presses </a:t>
            </a:r>
            <a:r>
              <a:rPr lang="en-US" sz="2400" dirty="0">
                <a:solidFill>
                  <a:srgbClr val="EEDA3B"/>
                </a:solidFill>
                <a:latin typeface="Roboto Slab" pitchFamily="2" charset="0"/>
                <a:ea typeface="Roboto Slab" pitchFamily="2" charset="0"/>
                <a:cs typeface="Open Sans Light" panose="020B0306030504020204" pitchFamily="34" charset="0"/>
              </a:rPr>
              <a:t>(and other mission driven publishers)</a:t>
            </a:r>
          </a:p>
          <a:p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 scholar led - Open Book Publishers - </a:t>
            </a:r>
            <a:r>
              <a:rPr lang="en-US" i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non BPC</a:t>
            </a:r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	        Huddersfield UP</a:t>
            </a:r>
            <a:r>
              <a:rPr lang="en-US" i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– BPC</a:t>
            </a:r>
          </a:p>
          <a:p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 small/medium (CEU Press and Liverpool with OtF)</a:t>
            </a:r>
          </a:p>
          <a:p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 large – </a:t>
            </a:r>
            <a:r>
              <a:rPr lang="en-US" i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non-BPC</a:t>
            </a:r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(MIT, Michigan)</a:t>
            </a:r>
          </a:p>
          <a:p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 large – </a:t>
            </a:r>
            <a:r>
              <a:rPr lang="en-US" i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BPC</a:t>
            </a:r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(UCP, CUP)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EEDA3B"/>
                </a:solidFill>
                <a:latin typeface="Roboto Slab" pitchFamily="2" charset="0"/>
                <a:ea typeface="Roboto Slab" pitchFamily="2" charset="0"/>
                <a:cs typeface="Open Sans Light" panose="020B0306030504020204" pitchFamily="34" charset="0"/>
              </a:rPr>
              <a:t>Commercial presses</a:t>
            </a:r>
          </a:p>
          <a:p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Springer/Nature – BPC, following journals</a:t>
            </a:r>
          </a:p>
          <a:p>
            <a:endParaRPr lang="en-US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BD0DBAE-D9A7-4B12-8CE7-5C6C75976EBA}"/>
              </a:ext>
            </a:extLst>
          </p:cNvPr>
          <p:cNvSpPr/>
          <p:nvPr/>
        </p:nvSpPr>
        <p:spPr>
          <a:xfrm>
            <a:off x="7836274" y="4538408"/>
            <a:ext cx="5522053" cy="5369433"/>
          </a:xfrm>
          <a:prstGeom prst="ellipse">
            <a:avLst/>
          </a:prstGeom>
          <a:solidFill>
            <a:srgbClr val="EEDA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005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1149</TotalTime>
  <Words>1202</Words>
  <Application>Microsoft Macintosh PowerPoint</Application>
  <PresentationFormat>Widescreen</PresentationFormat>
  <Paragraphs>183</Paragraphs>
  <Slides>25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Open Sans Light</vt:lpstr>
      <vt:lpstr>Roboto Slab</vt:lpstr>
      <vt:lpstr>Open Sans</vt:lpstr>
      <vt:lpstr>Calibri</vt:lpstr>
      <vt:lpstr>Arial</vt:lpstr>
      <vt:lpstr>Courier New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 S – a Change Driver</vt:lpstr>
      <vt:lpstr>PowerPoint Presentation</vt:lpstr>
      <vt:lpstr>Key policy for books – from UKRI</vt:lpstr>
      <vt:lpstr>New business models from publishers</vt:lpstr>
      <vt:lpstr>Libraries want OA books but….</vt:lpstr>
      <vt:lpstr>PowerPoint Presentation</vt:lpstr>
      <vt:lpstr>SCALING  infrastructure development at COPIM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Librarians are saying about this model</vt:lpstr>
      <vt:lpstr>New Opening the Future projects:  Thoughts for your regions</vt:lpstr>
      <vt:lpstr>Get engaged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Frances Pinter</dc:creator>
  <cp:lastModifiedBy>Jean Fairbairn</cp:lastModifiedBy>
  <cp:revision>31</cp:revision>
  <dcterms:created xsi:type="dcterms:W3CDTF">2021-10-24T10:46:14Z</dcterms:created>
  <dcterms:modified xsi:type="dcterms:W3CDTF">2021-11-26T11:03:18Z</dcterms:modified>
</cp:coreProperties>
</file>