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2" r:id="rId2"/>
    <p:sldMasterId id="2147483761" r:id="rId3"/>
    <p:sldMasterId id="2147483780" r:id="rId4"/>
    <p:sldMasterId id="2147483790" r:id="rId5"/>
    <p:sldMasterId id="2147483809" r:id="rId6"/>
  </p:sldMasterIdLst>
  <p:notesMasterIdLst>
    <p:notesMasterId r:id="rId38"/>
  </p:notesMasterIdLst>
  <p:handoutMasterIdLst>
    <p:handoutMasterId r:id="rId39"/>
  </p:handoutMasterIdLst>
  <p:sldIdLst>
    <p:sldId id="537" r:id="rId7"/>
    <p:sldId id="1142" r:id="rId8"/>
    <p:sldId id="1143" r:id="rId9"/>
    <p:sldId id="1144" r:id="rId10"/>
    <p:sldId id="1145" r:id="rId11"/>
    <p:sldId id="1146" r:id="rId12"/>
    <p:sldId id="1147" r:id="rId13"/>
    <p:sldId id="1148" r:id="rId14"/>
    <p:sldId id="1149" r:id="rId15"/>
    <p:sldId id="1150" r:id="rId16"/>
    <p:sldId id="1151" r:id="rId17"/>
    <p:sldId id="1152" r:id="rId18"/>
    <p:sldId id="1153" r:id="rId19"/>
    <p:sldId id="1154" r:id="rId20"/>
    <p:sldId id="1155" r:id="rId21"/>
    <p:sldId id="1156" r:id="rId22"/>
    <p:sldId id="1157" r:id="rId23"/>
    <p:sldId id="1158" r:id="rId24"/>
    <p:sldId id="1159" r:id="rId25"/>
    <p:sldId id="1160" r:id="rId26"/>
    <p:sldId id="1161" r:id="rId27"/>
    <p:sldId id="1162" r:id="rId28"/>
    <p:sldId id="1166" r:id="rId29"/>
    <p:sldId id="1163" r:id="rId30"/>
    <p:sldId id="1165" r:id="rId31"/>
    <p:sldId id="1167" r:id="rId32"/>
    <p:sldId id="1168" r:id="rId33"/>
    <p:sldId id="1169" r:id="rId34"/>
    <p:sldId id="1170" r:id="rId35"/>
    <p:sldId id="1171" r:id="rId36"/>
    <p:sldId id="53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6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D769F39F-B0BB-4037-8D6E-CA1CC871B01A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2267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Date Placeholder 5"/>
          <p:cNvSpPr txBox="1">
            <a:spLocks noGrp="1"/>
          </p:cNvSpPr>
          <p:nvPr>
            <p:ph type="dt" idx="1"/>
          </p:nvPr>
        </p:nvSpPr>
        <p:spPr>
          <a:xfrm>
            <a:off x="3884759" y="-360"/>
            <a:ext cx="2968559" cy="45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Calibri" pitchFamily="34"/>
                <a:ea typeface="MS PGothic" pitchFamily="34"/>
                <a:cs typeface="MS PGothic" pitchFamily="34"/>
              </a:defRPr>
            </a:lvl1pPr>
          </a:lstStyle>
          <a:p>
            <a:pPr lvl="0"/>
            <a:r>
              <a:rPr lang="en-US"/>
              <a:t>10/10/11</a:t>
            </a: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 idx="2"/>
          </p:nvPr>
        </p:nvSpPr>
        <p:spPr>
          <a:xfrm>
            <a:off x="1142640" y="685799"/>
            <a:ext cx="4568760" cy="34261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8" name="Notes Placeholder 7"/>
          <p:cNvSpPr txBox="1">
            <a:spLocks noGrp="1"/>
          </p:cNvSpPr>
          <p:nvPr>
            <p:ph type="body" sz="quarter" idx="3"/>
          </p:nvPr>
        </p:nvSpPr>
        <p:spPr>
          <a:xfrm>
            <a:off x="685440" y="4343040"/>
            <a:ext cx="5483159" cy="4111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FFFFFF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4640"/>
            <a:ext cx="2968559" cy="45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Calibri" pitchFamily="34"/>
                <a:ea typeface="MS PGothic" pitchFamily="34"/>
                <a:cs typeface="MS PGothic" pitchFamily="34"/>
              </a:defRPr>
            </a:lvl1pPr>
          </a:lstStyle>
          <a:p>
            <a:pPr lvl="0"/>
            <a:fld id="{325E6636-46EE-465A-AFF6-F7F0F3E94A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Two kinds: many would actually like to do a decent job, but lack the knowledge – many are just exploiting and cheating</a:t>
            </a:r>
            <a:endParaRPr/>
          </a:p>
        </p:txBody>
      </p:sp>
      <p:sp>
        <p:nvSpPr>
          <p:cNvPr id="757" name="Google Shape;757;p6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50" name="Google Shape;75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Two kinds: many would actually like to do a decent job, but lack the knowledge – many are just exploiting and cheating</a:t>
            </a:r>
            <a:endParaRPr/>
          </a:p>
        </p:txBody>
      </p:sp>
      <p:sp>
        <p:nvSpPr>
          <p:cNvPr id="764" name="Google Shape;764;p6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4:notes"/>
          <p:cNvSpPr txBox="1">
            <a:spLocks noGrp="1"/>
          </p:cNvSpPr>
          <p:nvPr>
            <p:ph type="body" idx="1"/>
          </p:nvPr>
        </p:nvSpPr>
        <p:spPr>
          <a:xfrm>
            <a:off x="685802" y="4400551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70" name="Google Shape;77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5:notes"/>
          <p:cNvSpPr txBox="1">
            <a:spLocks noGrp="1"/>
          </p:cNvSpPr>
          <p:nvPr>
            <p:ph type="body" idx="1"/>
          </p:nvPr>
        </p:nvSpPr>
        <p:spPr>
          <a:xfrm>
            <a:off x="685802" y="4400551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0" name="Google Shape;78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6:notes"/>
          <p:cNvSpPr txBox="1">
            <a:spLocks noGrp="1"/>
          </p:cNvSpPr>
          <p:nvPr>
            <p:ph type="body" idx="1"/>
          </p:nvPr>
        </p:nvSpPr>
        <p:spPr>
          <a:xfrm>
            <a:off x="685802" y="4400551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90" name="Google Shape;79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4333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60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89000" y="1143001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dirty="0">
                <a:solidFill>
                  <a:srgbClr val="FFFFFF"/>
                </a:solidFill>
                <a:latin typeface="Open Sans"/>
                <a:cs typeface="Open Sans"/>
              </a:rPr>
              <a:t>“Quote here. Quote here. Quote here. Quote here. Quote here. Quote here.”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0" y="4801541"/>
            <a:ext cx="465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FFFFFF"/>
                </a:solidFill>
                <a:latin typeface="Open Sans"/>
                <a:cs typeface="Open Sans"/>
              </a:rPr>
              <a:t>- AUTHOR NAME HERE</a:t>
            </a:r>
          </a:p>
        </p:txBody>
      </p:sp>
    </p:spTree>
    <p:extLst>
      <p:ext uri="{BB962C8B-B14F-4D97-AF65-F5344CB8AC3E}">
        <p14:creationId xmlns:p14="http://schemas.microsoft.com/office/powerpoint/2010/main" val="151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6" y="5422265"/>
            <a:ext cx="5083400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3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1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8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46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12683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6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6369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7345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9787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92005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18714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8641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53935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89000" y="1143001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dirty="0">
                <a:solidFill>
                  <a:srgbClr val="FFFFFF"/>
                </a:solidFill>
                <a:latin typeface="Open Sans"/>
                <a:cs typeface="Open Sans"/>
              </a:rPr>
              <a:t>“Quote here. Quote here. Quote here. Quote here. Quote here. Quote here.”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0" y="4801541"/>
            <a:ext cx="465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FFFFFF"/>
                </a:solidFill>
                <a:latin typeface="Open Sans"/>
                <a:cs typeface="Open Sans"/>
              </a:rPr>
              <a:t>- AUTHOR NAME HERE</a:t>
            </a:r>
          </a:p>
        </p:txBody>
      </p:sp>
    </p:spTree>
    <p:extLst>
      <p:ext uri="{BB962C8B-B14F-4D97-AF65-F5344CB8AC3E}">
        <p14:creationId xmlns:p14="http://schemas.microsoft.com/office/powerpoint/2010/main" val="137639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6" y="5422265"/>
            <a:ext cx="5083400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7781" y="332657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32449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3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4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6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3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3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63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29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15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6857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051"/>
            <a:ext cx="746442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5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754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63656" y="316782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9845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757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17580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8065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52950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60343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83293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24333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758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3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400387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31941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41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6237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7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15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3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accent3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7782" y="33265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80699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2051"/>
            <a:ext cx="746442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097755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6" y="2097756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595959"/>
                </a:solidFill>
              </a:defRPr>
            </a:lvl1pPr>
            <a:lvl2pPr>
              <a:defRPr sz="1500">
                <a:solidFill>
                  <a:srgbClr val="595959"/>
                </a:solidFill>
              </a:defRPr>
            </a:lvl2pPr>
            <a:lvl3pPr>
              <a:defRPr sz="135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05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63657" y="3167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413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328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511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3509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56819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69613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3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400387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31941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41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85915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89000" y="1143001"/>
            <a:ext cx="72390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4050" dirty="0">
                <a:solidFill>
                  <a:srgbClr val="FFFFFF"/>
                </a:solidFill>
                <a:latin typeface="Open Sans"/>
                <a:cs typeface="Open Sans"/>
              </a:rPr>
              <a:t>“Quote here. Quote here. Quote here. Quote here. Quote here. Quote here.” 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1" y="4801542"/>
            <a:ext cx="46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800" b="1" dirty="0">
                <a:solidFill>
                  <a:srgbClr val="FFFFFF"/>
                </a:solidFill>
                <a:latin typeface="Open Sans"/>
                <a:cs typeface="Open Sans"/>
              </a:rPr>
              <a:t>- AUTHOR NAME HERE</a:t>
            </a:r>
          </a:p>
        </p:txBody>
      </p:sp>
    </p:spTree>
    <p:extLst>
      <p:ext uri="{BB962C8B-B14F-4D97-AF65-F5344CB8AC3E}">
        <p14:creationId xmlns:p14="http://schemas.microsoft.com/office/powerpoint/2010/main" val="2897003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" y="5422267"/>
            <a:ext cx="5083400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33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9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97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77366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62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53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3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17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75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>
                <a:solidFill>
                  <a:prstClr val="black"/>
                </a:solidFill>
              </a:rPr>
              <a:t>www.eifl.net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50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3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400387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31941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41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54305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59951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74119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055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26347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1997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531653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16784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2" y="344186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707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3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400387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31941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41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5622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3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400387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1" y="331941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41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9989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C78F-8F01-4700-AC64-C6465CE6E4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226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65D5-73BD-427E-84BC-B34CB695A0E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935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29D0-0F67-4C7A-9A38-4C949D788F6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66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F468-48DB-46A7-B4A4-C360C69181D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571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4590-97C9-46AE-AA97-0133B1DD14E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781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55E3-36C9-475D-ABC2-6B09DA4695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0822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297E-1C0F-438B-A46A-E8D0D62269B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5388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24255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1A0B-E026-47DB-BF07-49DE879D86F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3330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64FE-7495-46CC-A278-10882D86CC8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532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FFAC-0F63-4D0D-A818-407F5CD0264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3932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7AF-00E8-4E8E-80FD-A4D872D66332}" type="datetime1">
              <a:rPr lang="en-US" smtClean="0"/>
              <a:pPr/>
              <a:t>10/07/20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7E65-054A-427F-9C66-2065ED4DBFA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66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362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7.png"/><Relationship Id="rId13" Type="http://schemas.openxmlformats.org/officeDocument/2006/relationships/image" Target="../media/image3.pn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<Relationship Id="rId19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2" name="Picture 1" descr="EIFL_LOGO_BG_WHITE.ps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8" y="6000750"/>
            <a:ext cx="2529334" cy="714375"/>
          </a:xfrm>
          <a:prstGeom prst="rect">
            <a:avLst/>
          </a:prstGeom>
        </p:spPr>
      </p:pic>
      <p:pic>
        <p:nvPicPr>
          <p:cNvPr id="5" name="Picture 4" descr="Untitled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762"/>
            <a:ext cx="9159875" cy="2471398"/>
          </a:xfrm>
          <a:prstGeom prst="rect">
            <a:avLst/>
          </a:prstGeom>
        </p:spPr>
      </p:pic>
      <p:pic>
        <p:nvPicPr>
          <p:cNvPr id="6" name="Picture 5" descr="EIFL_LOGO_BG_WHITE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2" y="5676595"/>
            <a:ext cx="3365554" cy="9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accent3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accent3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3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3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accent3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50" cy="7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50" cy="7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69" y="53072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74509" y="2"/>
            <a:ext cx="2869492" cy="2379579"/>
          </a:xfrm>
          <a:prstGeom prst="rect">
            <a:avLst/>
          </a:prstGeom>
        </p:spPr>
      </p:pic>
      <p:pic>
        <p:nvPicPr>
          <p:cNvPr id="2" name="Picture 1" descr="EIFL_LOGO_BG_WHITE.ps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" y="6000752"/>
            <a:ext cx="2529334" cy="714375"/>
          </a:xfrm>
          <a:prstGeom prst="rect">
            <a:avLst/>
          </a:prstGeom>
        </p:spPr>
      </p:pic>
      <p:pic>
        <p:nvPicPr>
          <p:cNvPr id="5" name="Picture 4" descr="Untitled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29762"/>
            <a:ext cx="9159875" cy="2471398"/>
          </a:xfrm>
          <a:prstGeom prst="rect">
            <a:avLst/>
          </a:prstGeom>
        </p:spPr>
      </p:pic>
      <p:pic>
        <p:nvPicPr>
          <p:cNvPr id="6" name="Picture 5" descr="EIFL_LOGO_BG_WHITE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2" y="5676595"/>
            <a:ext cx="3365554" cy="9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3750" kern="1200">
          <a:solidFill>
            <a:schemeClr val="accent3"/>
          </a:solidFill>
          <a:latin typeface="Open Sans"/>
          <a:ea typeface="+mj-ea"/>
          <a:cs typeface="Open San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50" kern="1200">
          <a:solidFill>
            <a:schemeClr val="accent3"/>
          </a:solidFill>
          <a:latin typeface="Open Sans"/>
          <a:ea typeface="+mn-ea"/>
          <a:cs typeface="Open San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accent3"/>
          </a:solidFill>
          <a:latin typeface="Open Sans"/>
          <a:ea typeface="+mn-ea"/>
          <a:cs typeface="Open San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accent3"/>
          </a:solidFill>
          <a:latin typeface="Open Sans"/>
          <a:ea typeface="+mn-ea"/>
          <a:cs typeface="Open San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accent3"/>
          </a:solidFill>
          <a:latin typeface="Open Sans"/>
          <a:ea typeface="+mn-ea"/>
          <a:cs typeface="Open San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accent3"/>
          </a:solidFill>
          <a:latin typeface="Open Sans"/>
          <a:ea typeface="+mn-ea"/>
          <a:cs typeface="Open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50" cy="7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defRPr>
            </a:lvl1pPr>
          </a:lstStyle>
          <a:p>
            <a:fld id="{AD9637AF-00E8-4E8E-80FD-A4D872D66332}" type="datetime1">
              <a:rPr lang="en-US"/>
              <a:pPr/>
              <a:t>10/07/20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defRPr>
            </a:lvl1pPr>
          </a:lstStyle>
          <a:p>
            <a:fld id="{731B422D-1A51-4381-8674-25EA4EE7E223}" type="slidenum">
              <a:rPr/>
              <a:pPr/>
              <a:t>‹#›</a:t>
            </a:fld>
            <a:endParaRPr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83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>
          <a:ln>
            <a:noFill/>
          </a:ln>
          <a:solidFill>
            <a:srgbClr val="000000"/>
          </a:solidFill>
          <a:latin typeface="Calibri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en-US" sz="3200" b="0" i="0" u="none" strike="noStrike" kern="1200" cap="none" spc="0">
          <a:ln>
            <a:noFill/>
          </a:ln>
          <a:solidFill>
            <a:srgbClr val="000000"/>
          </a:solidFill>
          <a:latin typeface="Calibri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2.tmp"/><Relationship Id="rId3" Type="http://schemas.openxmlformats.org/officeDocument/2006/relationships/hyperlink" Target="https://oaspa.org/membership/member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4.tmp"/><Relationship Id="rId3" Type="http://schemas.openxmlformats.org/officeDocument/2006/relationships/hyperlink" Target="https://publicationethics.org/member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5.tmp"/><Relationship Id="rId3" Type="http://schemas.openxmlformats.org/officeDocument/2006/relationships/hyperlink" Target="https://thinkchecksubmit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6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7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1.tmp"/><Relationship Id="rId3" Type="http://schemas.openxmlformats.org/officeDocument/2006/relationships/hyperlink" Target="https://doaj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9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30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2.tm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5.tmp"/><Relationship Id="rId3" Type="http://schemas.openxmlformats.org/officeDocument/2006/relationships/hyperlink" Target="https://www.ajol.inf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8.tmp"/><Relationship Id="rId3" Type="http://schemas.openxmlformats.org/officeDocument/2006/relationships/hyperlink" Target="https://www.journalquality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825" y="1909933"/>
            <a:ext cx="8382000" cy="1086098"/>
          </a:xfrm>
        </p:spPr>
        <p:txBody>
          <a:bodyPr/>
          <a:lstStyle/>
          <a:p>
            <a:r>
              <a:rPr lang="en-US" sz="7200" b="1" dirty="0">
                <a:solidFill>
                  <a:schemeClr val="tx1"/>
                </a:solidFill>
                <a:latin typeface="+mj-lt"/>
              </a:rPr>
              <a:t>Identifying and assessing Open Access journals and publishers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7955" y="5477630"/>
            <a:ext cx="2528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</a:t>
            </a:r>
          </a:p>
        </p:txBody>
      </p:sp>
      <p:pic>
        <p:nvPicPr>
          <p:cNvPr id="1026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5128668"/>
            <a:ext cx="990600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2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ial list of JPPS-assessed Journals – JPPS (en-GB)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ial list of JPPS-assessed Journals – JPPS (en-GB)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SPA | Open Access Scholarly Publishers Association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bers - OASPA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6709" y="1538082"/>
            <a:ext cx="417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https://oaspa.org/membership/members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11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ting integrity in scholarly research and its publication | COPE: Committee on Publication Ethic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results for '' | COPE: Committee on Publication Ethic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6858" y="1698338"/>
            <a:ext cx="39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https://publicationethics.org/members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3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. Check. Submit.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6678" y="802792"/>
            <a:ext cx="302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https://thinkchecksubmit.org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57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ck | Think. Check. Submit.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ck | Think. Check. Submit.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 and chapters | Think. Check. Submit.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9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rectory of Open Access Journal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4647" y="708524"/>
            <a:ext cx="173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https://doaj.org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4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 and chapters | Think. Check. Submit.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 and chapters | Think. Check. Submit.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For research assessment, evaluation,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none of the above works? </a:t>
            </a:r>
          </a:p>
          <a:p>
            <a:r>
              <a:rPr lang="en-US" dirty="0"/>
              <a:t>Keep evidences of peer review, editorial control and other quality related communications with a journal/publisher and be ready to share it with the review committees. </a:t>
            </a:r>
          </a:p>
          <a:p>
            <a:r>
              <a:rPr lang="en-US" dirty="0"/>
              <a:t>Any other suggestions? </a:t>
            </a:r>
          </a:p>
        </p:txBody>
      </p:sp>
    </p:spTree>
    <p:extLst>
      <p:ext uri="{BB962C8B-B14F-4D97-AF65-F5344CB8AC3E}">
        <p14:creationId xmlns:p14="http://schemas.microsoft.com/office/powerpoint/2010/main" val="40669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6"/>
          <p:cNvSpPr txBox="1">
            <a:spLocks noGrp="1"/>
          </p:cNvSpPr>
          <p:nvPr>
            <p:ph type="ctrTitle"/>
          </p:nvPr>
        </p:nvSpPr>
        <p:spPr>
          <a:xfrm>
            <a:off x="685800" y="1628801"/>
            <a:ext cx="7772400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>DOAJ DEFINITION</a:t>
            </a:r>
            <a:r>
              <a:rPr lang="en-US" sz="3959" dirty="0"/>
              <a:t/>
            </a:r>
            <a:br>
              <a:rPr lang="en-US" sz="3959" dirty="0"/>
            </a:br>
            <a:r>
              <a:rPr lang="en-US" sz="3959" i="1" dirty="0"/>
              <a:t>Predatory publishers are publishers, who are </a:t>
            </a:r>
            <a:r>
              <a:rPr lang="en-US" sz="3959" i="1" dirty="0">
                <a:solidFill>
                  <a:srgbClr val="FF0000"/>
                </a:solidFill>
              </a:rPr>
              <a:t>not living up </a:t>
            </a:r>
            <a:r>
              <a:rPr lang="en-US" sz="3959" i="1" dirty="0"/>
              <a:t>to reasonable standards in terms of </a:t>
            </a:r>
            <a:r>
              <a:rPr lang="en-US" sz="3959" i="1" dirty="0">
                <a:solidFill>
                  <a:srgbClr val="FF0000"/>
                </a:solidFill>
              </a:rPr>
              <a:t>content, services, transparency</a:t>
            </a:r>
            <a:r>
              <a:rPr lang="en-US" sz="3959" i="1" dirty="0"/>
              <a:t> and </a:t>
            </a:r>
            <a:r>
              <a:rPr lang="en-US" sz="3959" i="1" dirty="0">
                <a:solidFill>
                  <a:srgbClr val="FF0000"/>
                </a:solidFill>
              </a:rPr>
              <a:t>business behavior</a:t>
            </a:r>
            <a:r>
              <a:rPr lang="en-US" sz="3959" dirty="0"/>
              <a:t>.</a:t>
            </a:r>
            <a:r>
              <a:rPr lang="en-US" sz="4320" dirty="0"/>
              <a:t/>
            </a:r>
            <a:br>
              <a:rPr lang="en-US" sz="4320" dirty="0"/>
            </a:br>
            <a:r>
              <a:rPr lang="en-US" sz="3959" dirty="0"/>
              <a:t> </a:t>
            </a:r>
            <a:endParaRPr sz="3959" dirty="0"/>
          </a:p>
        </p:txBody>
      </p:sp>
      <p:pic>
        <p:nvPicPr>
          <p:cNvPr id="760" name="Google Shape;760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1872208" cy="50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2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11ABC56-4AC2-4553-B71D-D288D73D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598482"/>
            <a:ext cx="7230484" cy="299126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907566-5E7E-4F31-9827-9267B572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3945872"/>
            <a:ext cx="6211167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76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1872208" cy="505352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95"/>
          <p:cNvSpPr txBox="1"/>
          <p:nvPr/>
        </p:nvSpPr>
        <p:spPr>
          <a:xfrm>
            <a:off x="1382232" y="1679944"/>
            <a:ext cx="669851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Differences between predatory / questionable  and low-quality journals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63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7"/>
          <p:cNvSpPr txBox="1">
            <a:spLocks noGrp="1"/>
          </p:cNvSpPr>
          <p:nvPr>
            <p:ph type="ctrTitle"/>
          </p:nvPr>
        </p:nvSpPr>
        <p:spPr>
          <a:xfrm>
            <a:off x="685800" y="1628801"/>
            <a:ext cx="7772400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/>
              <a:t>DOAJ DEFINITION</a:t>
            </a:r>
            <a:r>
              <a:rPr lang="en-US" sz="3959" dirty="0"/>
              <a:t/>
            </a:r>
            <a:br>
              <a:rPr lang="en-US" sz="3959" dirty="0"/>
            </a:br>
            <a:r>
              <a:rPr lang="en-US" sz="3959" i="1" dirty="0"/>
              <a:t>Low Quality Publishers are publishers, who publish </a:t>
            </a:r>
            <a:r>
              <a:rPr lang="en-US" sz="3959" i="1" dirty="0">
                <a:solidFill>
                  <a:srgbClr val="FF0000"/>
                </a:solidFill>
              </a:rPr>
              <a:t>low quality articles </a:t>
            </a:r>
            <a:r>
              <a:rPr lang="en-US" sz="3959" i="1" dirty="0"/>
              <a:t>due to </a:t>
            </a:r>
            <a:r>
              <a:rPr lang="en-US" sz="3959" i="1" dirty="0">
                <a:solidFill>
                  <a:srgbClr val="FF0000"/>
                </a:solidFill>
              </a:rPr>
              <a:t>inadequate peer review</a:t>
            </a:r>
            <a:r>
              <a:rPr lang="en-US" sz="3959" i="1" dirty="0"/>
              <a:t> and or </a:t>
            </a:r>
            <a:r>
              <a:rPr lang="en-US" sz="3959" i="1" dirty="0">
                <a:solidFill>
                  <a:srgbClr val="FF0000"/>
                </a:solidFill>
              </a:rPr>
              <a:t>editors / peer reviewers from one institute only</a:t>
            </a:r>
            <a:r>
              <a:rPr lang="en-US" sz="4320" i="1" dirty="0"/>
              <a:t/>
            </a:r>
            <a:br>
              <a:rPr lang="en-US" sz="4320" i="1" dirty="0"/>
            </a:br>
            <a:r>
              <a:rPr lang="en-US" sz="3959" dirty="0"/>
              <a:t> </a:t>
            </a:r>
            <a:endParaRPr sz="3959" dirty="0"/>
          </a:p>
        </p:txBody>
      </p:sp>
      <p:pic>
        <p:nvPicPr>
          <p:cNvPr id="767" name="Google Shape;767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1872208" cy="50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29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8"/>
          <p:cNvSpPr txBox="1">
            <a:spLocks noGrp="1"/>
          </p:cNvSpPr>
          <p:nvPr>
            <p:ph type="body" idx="1"/>
          </p:nvPr>
        </p:nvSpPr>
        <p:spPr>
          <a:xfrm>
            <a:off x="304800" y="1191399"/>
            <a:ext cx="8305800" cy="52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lang="en-US" sz="3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Predatory Publishing: the Media Picture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i="0" u="none" strike="noStrike" cap="none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BIG PROBLEM UNIQUELY LINKED TO OPEN ACCESS JOURNALS</a:t>
            </a:r>
            <a:endParaRPr sz="2000" b="0" i="0" u="none" strike="noStrike" cap="none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</a:rPr>
              <a:t>OPEN ACCESS IS LOW QUALITY (everything accepted)</a:t>
            </a:r>
            <a:endParaRPr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REPUTED SCIENTISTS ALSO PUBLISHED THERE</a:t>
            </a:r>
            <a:endParaRPr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</a:rPr>
              <a:t>DANGER FOR THE REPUTATION OF SCIENCE</a:t>
            </a:r>
            <a:endParaRPr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BIG MEDIA ATTENTION WITH BIASED SURVEYS</a:t>
            </a:r>
            <a:endParaRPr sz="2000" b="0" i="0" u="none" strike="noStrike" cap="none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8"/>
          <p:cNvSpPr txBox="1"/>
          <p:nvPr/>
        </p:nvSpPr>
        <p:spPr>
          <a:xfrm>
            <a:off x="5562600" y="457200"/>
            <a:ext cx="3352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 </a:t>
            </a: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http://walt.lishost.org/2015/11/ppppredatory-article-counts-an-investigation-part-1/</a:t>
            </a:r>
            <a:endParaRPr/>
          </a:p>
        </p:txBody>
      </p:sp>
      <p:sp>
        <p:nvSpPr>
          <p:cNvPr id="774" name="Google Shape;774;p98"/>
          <p:cNvSpPr txBox="1"/>
          <p:nvPr/>
        </p:nvSpPr>
        <p:spPr>
          <a:xfrm>
            <a:off x="5562600" y="914400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1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Shen and Björk. </a:t>
            </a:r>
            <a:r>
              <a:rPr lang="en-US" sz="12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BMC Medicine</a:t>
            </a:r>
            <a:r>
              <a:rPr lang="en-US" sz="1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r>
              <a:rPr lang="en-US" sz="1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1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:230</a:t>
            </a:r>
            <a:endParaRPr/>
          </a:p>
        </p:txBody>
      </p:sp>
      <p:pic>
        <p:nvPicPr>
          <p:cNvPr id="775" name="Google Shape;775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1872208" cy="505352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98"/>
          <p:cNvSpPr txBox="1"/>
          <p:nvPr/>
        </p:nvSpPr>
        <p:spPr>
          <a:xfrm>
            <a:off x="2695575" y="5858921"/>
            <a:ext cx="3168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6F91C8"/>
                </a:solidFill>
                <a:latin typeface="Arial"/>
                <a:ea typeface="Arial"/>
                <a:cs typeface="Arial"/>
                <a:sym typeface="Arial"/>
              </a:rPr>
              <a:t>THE STING</a:t>
            </a:r>
            <a:endParaRPr sz="4000" b="1" i="0" u="none" strike="noStrike" cap="none" dirty="0">
              <a:solidFill>
                <a:srgbClr val="6F91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Google Shape;777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575" y="4136246"/>
            <a:ext cx="6448425" cy="15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99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lang="en-US" sz="3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Predatory Publishing: the Real Picture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i="0" u="none" strike="noStrike" cap="none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NOT ONLY  IN OPEN ACCESS JOURNALS</a:t>
            </a:r>
            <a:endParaRPr sz="2800" b="0" i="0" u="none" strike="noStrike" cap="none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</a:rPr>
              <a:t>Not AS HIGH AS OFTEN REPORTED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dirty="0">
                <a:solidFill>
                  <a:schemeClr val="dk1"/>
                </a:solidFill>
              </a:rPr>
              <a:t>according to a study*  by Walt Crawford  the number questionable publishers in 2014 was about 3275 publishing about 121,000 articles   and not 420,000  (Shen and </a:t>
            </a:r>
            <a:r>
              <a:rPr lang="en-US" sz="1800" dirty="0" err="1">
                <a:solidFill>
                  <a:schemeClr val="dk1"/>
                </a:solidFill>
              </a:rPr>
              <a:t>Björk</a:t>
            </a:r>
            <a:r>
              <a:rPr lang="en-US" sz="1800" dirty="0">
                <a:solidFill>
                  <a:schemeClr val="dk1"/>
                </a:solidFill>
              </a:rPr>
              <a:t> ** reported 8000 journals and 420,000 articles-- Still cited massively!)   </a:t>
            </a:r>
            <a:endParaRPr sz="1800" b="0" i="0" u="none" strike="noStrike" cap="none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99"/>
          <p:cNvSpPr txBox="1"/>
          <p:nvPr/>
        </p:nvSpPr>
        <p:spPr>
          <a:xfrm>
            <a:off x="5562600" y="457200"/>
            <a:ext cx="3352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 </a:t>
            </a: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http://walt.lishost.org/2015/11/ppppredatory-article-counts-an-investigation-part-1/</a:t>
            </a:r>
            <a:endParaRPr/>
          </a:p>
        </p:txBody>
      </p:sp>
      <p:sp>
        <p:nvSpPr>
          <p:cNvPr id="784" name="Google Shape;784;p99"/>
          <p:cNvSpPr txBox="1"/>
          <p:nvPr/>
        </p:nvSpPr>
        <p:spPr>
          <a:xfrm>
            <a:off x="5562600" y="914400"/>
            <a:ext cx="3429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1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Shen and Björk. </a:t>
            </a:r>
            <a:r>
              <a:rPr lang="en-US" sz="12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BMC Medicine</a:t>
            </a:r>
            <a:r>
              <a:rPr lang="en-US" sz="1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r>
              <a:rPr lang="en-US" sz="1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1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:230</a:t>
            </a:r>
            <a:endParaRPr/>
          </a:p>
        </p:txBody>
      </p:sp>
      <p:pic>
        <p:nvPicPr>
          <p:cNvPr id="785" name="Google Shape;78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419600"/>
            <a:ext cx="4191000" cy="13015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6" name="Google Shape;786;p99" descr="Elsevier whole issue retraction 201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267200"/>
            <a:ext cx="3620005" cy="19433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7" name="Google Shape;787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188640"/>
            <a:ext cx="1872208" cy="50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4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0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lang="en-US" sz="3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3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</a:t>
            </a:r>
            <a:r>
              <a:rPr lang="en-US" sz="3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REDATORY PUBLISHING IN PERSPECTIVE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i="0" u="none" strike="noStrike" cap="none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 of low quality journals is comparable between open access and subscription publishing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it looks worse mainly because Open Access journals are more visible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en-US" sz="1800" b="1" i="1" dirty="0">
                <a:solidFill>
                  <a:schemeClr val="dk1"/>
                </a:solidFill>
              </a:rPr>
              <a:t>FACTS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Not all subscription journals are in Scopus  or </a:t>
            </a:r>
            <a:r>
              <a:rPr lang="en-US" sz="1800" dirty="0" err="1">
                <a:solidFill>
                  <a:schemeClr val="dk1"/>
                </a:solidFill>
              </a:rPr>
              <a:t>WoS</a:t>
            </a:r>
            <a:r>
              <a:rPr lang="en-US" sz="1400" dirty="0">
                <a:solidFill>
                  <a:schemeClr val="dk1"/>
                </a:solidFill>
              </a:rPr>
              <a:t>: only 25-35,000 of 100,000 (data Ulrich’s Web)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 Not all open access journals are in DOAJ :  only  14,000 of 35,000 ***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solidFill>
                  <a:schemeClr val="dk1"/>
                </a:solidFill>
              </a:rPr>
              <a:t/>
            </a:r>
            <a:br>
              <a:rPr lang="en-US" sz="1400" dirty="0">
                <a:solidFill>
                  <a:schemeClr val="dk1"/>
                </a:solidFill>
              </a:rPr>
            </a:br>
            <a:r>
              <a:rPr lang="en-US" sz="1800" b="1" i="1" dirty="0">
                <a:solidFill>
                  <a:schemeClr val="dk1"/>
                </a:solidFill>
              </a:rPr>
              <a:t>CONCLUSION</a:t>
            </a:r>
            <a:r>
              <a:rPr lang="en-US" sz="1400" i="1" dirty="0">
                <a:solidFill>
                  <a:schemeClr val="dk1"/>
                </a:solidFill>
              </a:rPr>
              <a:t>  </a:t>
            </a:r>
            <a:r>
              <a:rPr lang="en-US" sz="1800" b="1" dirty="0">
                <a:solidFill>
                  <a:schemeClr val="dk1"/>
                </a:solidFill>
              </a:rPr>
              <a:t>Percentage  </a:t>
            </a:r>
            <a:r>
              <a:rPr lang="en-US" sz="1800" b="1">
                <a:solidFill>
                  <a:schemeClr val="dk1"/>
                </a:solidFill>
              </a:rPr>
              <a:t>of Good Quality </a:t>
            </a:r>
            <a:r>
              <a:rPr lang="en-US" sz="1800" b="1" dirty="0">
                <a:solidFill>
                  <a:schemeClr val="dk1"/>
                </a:solidFill>
              </a:rPr>
              <a:t>Journals in Open Access and Subscription Journals is comparable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>
              <a:solidFill>
                <a:schemeClr val="accent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00"/>
          <p:cNvSpPr txBox="1"/>
          <p:nvPr/>
        </p:nvSpPr>
        <p:spPr>
          <a:xfrm>
            <a:off x="5562600" y="838200"/>
            <a:ext cx="3276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***  </a:t>
            </a: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Walt Crawford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http://citesandinsights.info/civ17i1.pdf</a:t>
            </a:r>
            <a:endParaRPr/>
          </a:p>
        </p:txBody>
      </p:sp>
      <p:pic>
        <p:nvPicPr>
          <p:cNvPr id="794" name="Google Shape;79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1872208" cy="50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AJ’s Basic criteria – updated and rewritten in plain English – News Servic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FBFEF-BB18-477E-AC93-955600F8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913DA-3FA9-4664-9711-32C24D34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82" y="1307805"/>
            <a:ext cx="8102009" cy="455173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Listing predatory journals</a:t>
            </a:r>
          </a:p>
          <a:p>
            <a:r>
              <a:rPr lang="en-US" dirty="0"/>
              <a:t>- </a:t>
            </a:r>
            <a:r>
              <a:rPr lang="en-US" i="1" dirty="0"/>
              <a:t>not inclusive</a:t>
            </a:r>
          </a:p>
          <a:p>
            <a:r>
              <a:rPr lang="en-US" i="1" dirty="0"/>
              <a:t>- difficult to get off</a:t>
            </a:r>
          </a:p>
          <a:p>
            <a:r>
              <a:rPr lang="en-US" dirty="0"/>
              <a:t>Listing good quality journals</a:t>
            </a:r>
          </a:p>
          <a:p>
            <a:r>
              <a:rPr lang="en-US" dirty="0"/>
              <a:t>- </a:t>
            </a:r>
            <a:r>
              <a:rPr lang="en-US" i="1" dirty="0"/>
              <a:t>inclusive</a:t>
            </a:r>
          </a:p>
          <a:p>
            <a:r>
              <a:rPr lang="en-US" i="1" dirty="0"/>
              <a:t>- difficult to get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EF5209-90F6-458B-8C7D-CE0D7F94A181}"/>
              </a:ext>
            </a:extLst>
          </p:cNvPr>
          <p:cNvSpPr txBox="1"/>
          <p:nvPr/>
        </p:nvSpPr>
        <p:spPr>
          <a:xfrm>
            <a:off x="3444949" y="1307805"/>
            <a:ext cx="535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http://blogs.lse.ac.uk/</a:t>
            </a:r>
            <a:r>
              <a:rPr lang="en-US" sz="1400" dirty="0" err="1"/>
              <a:t>impactofsocialsciences</a:t>
            </a:r>
            <a:r>
              <a:rPr lang="en-US" sz="1400" dirty="0"/>
              <a:t>/2017/02/21/blacklists­are­technically­infeasible­practically­unreliable­and­unethical­period/ </a:t>
            </a:r>
          </a:p>
        </p:txBody>
      </p:sp>
    </p:spTree>
    <p:extLst>
      <p:ext uri="{BB962C8B-B14F-4D97-AF65-F5344CB8AC3E}">
        <p14:creationId xmlns:p14="http://schemas.microsoft.com/office/powerpoint/2010/main" val="2669960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204704"/>
            <a:ext cx="6172200" cy="8572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b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50731" y="5572125"/>
            <a:ext cx="61722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 err="1">
                <a:solidFill>
                  <a:prstClr val="white"/>
                </a:solidFill>
                <a:latin typeface="Open Sans"/>
                <a:cs typeface="Open Sans"/>
              </a:rPr>
              <a:t>www.eifl.net</a:t>
            </a:r>
            <a:endParaRPr lang="en-US" sz="2250" dirty="0">
              <a:solidFill>
                <a:prstClr val="white"/>
              </a:solidFill>
              <a:latin typeface="Open Sans"/>
              <a:cs typeface="Open San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900" y="2459789"/>
            <a:ext cx="6172200" cy="85725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Contact: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iryna.kuchma@eifl.net</a:t>
            </a: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7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AJ’s Basic criteria – updated and rewritten in plain English – News Servic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ory of Open Access Journal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 Journals Onlin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378" y="897060"/>
            <a:ext cx="225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https://www.ajol.info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46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 Journals Onlin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9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 Country | African Journals Onlin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ial list of JPPS-assessed Journals – JPPS (en-GB)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2329" y="1434388"/>
            <a:ext cx="324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https://www.journalquality.info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8052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2BCE7"/>
      </a:accent6>
      <a:hlink>
        <a:srgbClr val="0DB9E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2BCE7"/>
      </a:accent6>
      <a:hlink>
        <a:srgbClr val="0DB9E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7862</TotalTime>
  <Words>305</Words>
  <Application>Microsoft Macintosh PowerPoint</Application>
  <PresentationFormat>On-screen Show (4:3)</PresentationFormat>
  <Paragraphs>69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Custom Design</vt:lpstr>
      <vt:lpstr>1_Custom Design</vt:lpstr>
      <vt:lpstr>2_Custom Design</vt:lpstr>
      <vt:lpstr>3_Custom Design</vt:lpstr>
      <vt:lpstr>4_Custom Design</vt:lpstr>
      <vt:lpstr>Blank</vt:lpstr>
      <vt:lpstr>Identifying and assessing Open Access journals and publishers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research assessment, evaluation, promotion</vt:lpstr>
      <vt:lpstr>DOAJ DEFINITION Predatory publishers are publishers, who are not living up to reasonable standards in terms of content, services, transparency and business behavior.  </vt:lpstr>
      <vt:lpstr>PowerPoint Presentation</vt:lpstr>
      <vt:lpstr>PowerPoint Presentation</vt:lpstr>
      <vt:lpstr>DOAJ DEFINITION Low Quality Publishers are publishers, who publish low quality articles due to inadequate peer review and or editors / peer reviewers from one institute only  </vt:lpstr>
      <vt:lpstr>PowerPoint Presentation</vt:lpstr>
      <vt:lpstr>PowerPoint Presentation</vt:lpstr>
      <vt:lpstr>PowerPoint Presentation</vt:lpstr>
      <vt:lpstr>WHAT TO DO?</vt:lpstr>
      <vt:lpstr>Thank you! 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 Morton</dc:creator>
  <cp:lastModifiedBy>Jean Fairbairn</cp:lastModifiedBy>
  <cp:revision>2019</cp:revision>
  <dcterms:created xsi:type="dcterms:W3CDTF">2011-01-31T19:30:11Z</dcterms:created>
  <dcterms:modified xsi:type="dcterms:W3CDTF">2020-07-10T10:03:41Z</dcterms:modified>
</cp:coreProperties>
</file>