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74"/>
  </p:normalViewPr>
  <p:slideViewPr>
    <p:cSldViewPr snapToGrid="0">
      <p:cViewPr varScale="1">
        <p:scale>
          <a:sx n="119" d="100"/>
          <a:sy n="119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3E509-5589-459B-8F06-EFA4E6198A05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214E-A221-482F-AA71-E0E3E513E35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771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CC BY, or Creative Commons Attribution, is a license that allows others to share, use, and build upon a work, even commercially, as long as they credit the original creator.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214E-A221-482F-AA71-E0E3E513E355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480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214E-A221-482F-AA71-E0E3E513E355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060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18C7-D0B9-2322-70AB-86BC94EF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C1AB5-37B3-30ED-6524-E189BA844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DC4D0-556C-6E37-7A26-F3C7899D6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CC BY, or Creative Commons Attribution, is a license that allows others to share, use, and build upon a work, even commercially, as long as they credit the original creator. 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6FB62-395E-A8CE-8BD3-17B4F608F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214E-A221-482F-AA71-E0E3E513E355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016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E52EA-A0E4-3923-F279-4D8C52B0D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FFD78-C970-D1D1-F066-3272D0EEB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BB15-A2AD-17B7-34D4-B84BCA249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0DAF-028E-92EE-4467-CC3BAD9D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9E57A-65E5-35A5-6798-F8FE08C0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744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F1D2-1C1C-D052-B487-1CC66D43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EC9D6D-0905-C402-39EB-91710F2A5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F2B62-9220-3A60-28A5-FF6B50F2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FF412-D580-58A9-BD04-6B262B31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9CD98-AEF1-78FD-23AD-0386F084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67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CE1F2-6337-FE1B-C5C9-2F95CF1BD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A69C2-78ED-E3C6-47E3-AACDCA10F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0771E-D3F9-1E4B-D62C-105D832A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86CC5-9EDC-9DE4-C76D-C48E38E7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DF874-E0C8-5E6B-513A-42AEA19A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0331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A7C3-FCA0-8325-C858-3B3E8616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E8B7B-C148-F81A-E6D5-84504C7E7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80CD1-F4A9-4860-68AD-F08E415D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A2F12-ACE5-A967-AE82-981A8959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FBF3D-584D-5E7F-5122-A682485A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0763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C363-0881-14D7-B0B4-12B5D63C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640D7-AF2D-093D-0B45-7ED44D7F3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C0176-DEAC-7D3B-E4E2-3C58DB30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4ED2F-60C3-7588-A5F7-7CF91B52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1B815-FF35-542F-B593-C7F4454F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290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0DC8-EF1A-FA7F-B976-19FF67BA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01A9E-67FE-6EBF-B907-E60FC0DA2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B043D-44DC-28B0-A597-84337FB6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CE933-618A-4F0C-4FD8-58461133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8DCC9-88CC-E389-C67C-0F0E5949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01E2-5651-7CE0-0C98-E52A4AFE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959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8E95-4762-E4D3-A85C-B637FE4D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16A5-77C2-FCE5-84B0-B6A73637A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55075-28AC-4B79-2473-DA921B2CE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DA931-2B3B-66AF-B249-E0A373E3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292EB-EF1A-9DEB-B453-92548A4BB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38564-3623-5F69-3536-1BCD14AC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A3682-1689-5C53-16EB-9E2F6C26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CA1F7-86CC-4947-DB26-9072E5CF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7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CB0B-108E-2046-1FEA-32AA48A3E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78A40-F7ED-4968-EFA6-8CDF49F7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A6C57-5BA9-9E92-C963-DE7631E2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7C4ED-0901-A06E-7B00-4236D446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1655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C403E-FED0-BC24-ECAC-E40B72D1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2202F-F255-0253-9F81-D0E41C54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CF4B4-3DCE-AF6D-D3FB-BE67F619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7391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0246-ED16-F206-D5E5-33DCB885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88-4DEC-2E29-A1A6-ACFCA992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FFD40-663A-39BA-8A78-809F0967B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95D28-5ACB-E12D-D3FF-B3F0DA9A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91175-C156-B6AD-4660-E1EF8F96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0630A-ED45-22D1-5F90-BAABD59F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196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9ADC-441D-E7AC-00AD-6B2D9D20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0BB13-512E-1EB2-8994-7F39A90FE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0DCA9-C890-77FF-B779-00CFAA30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8008F-4EF1-5D8F-0583-1918F3E9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AFE0E-24EC-2011-5F75-0FA47FD2F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69457-2866-C5F9-9AE8-2602B19FA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48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D10ED2-8829-B663-8B2F-1327E35C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FEC69-FC00-CEF3-71D0-1A34BE8F6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2D6B3-7532-9BE7-7198-B2F853398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6F6B72-FE6E-4369-8737-C94911F329E9}" type="datetimeFigureOut">
              <a:rPr lang="en-ZA" smtClean="0"/>
              <a:t>2025/03/27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AE7AE-2673-3F87-8364-16F712358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0B32C-935C-D9D2-91C9-7FA4E7B52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81C5BE-0B56-4920-BEA5-298E345362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085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journals.assaf.org.za/index.php/sajo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ajs.co.z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ssaf.org.za/index.php/sajs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lm.googl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.orcid.org/documentation/workflows/peer-review-workflow/" TargetMode="External"/><Relationship Id="rId5" Type="http://schemas.openxmlformats.org/officeDocument/2006/relationships/hyperlink" Target="https://www.youtube.com/watch?v=oCBw2TciG3Y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journals.assaf.org.za/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ina@assaf.org.z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groups.google.com/g/scholpubtal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journals.assaf.org.za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airjournal.org.za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nergyjournal.afric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0E35-BC46-81C1-D26B-E1CFAAFA1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4800" dirty="0">
                <a:latin typeface="Century Gothic" panose="020B0502020202020204" pitchFamily="34" charset="0"/>
              </a:rPr>
              <a:t>Overview of Khulisa Journals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6619F-223F-BDC6-C159-AD4D91A52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>
                <a:latin typeface="Century Gothic" panose="020B0502020202020204" pitchFamily="34" charset="0"/>
              </a:rPr>
              <a:t>Presented by Ina Smith</a:t>
            </a:r>
          </a:p>
          <a:p>
            <a:r>
              <a:rPr lang="en-ZA" dirty="0">
                <a:latin typeface="Century Gothic" panose="020B0502020202020204" pitchFamily="34" charset="0"/>
              </a:rPr>
              <a:t>Planning Manager ASSAf &amp; DOAJ Africa Senior Ambassador</a:t>
            </a:r>
          </a:p>
          <a:p>
            <a:r>
              <a:rPr lang="en-ZA" dirty="0">
                <a:latin typeface="Century Gothic" panose="020B0502020202020204" pitchFamily="34" charset="0"/>
              </a:rPr>
              <a:t>ina@assaf.org.za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0316D-DB1D-C785-0209-9BE87C8FC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25"/>
            <a:ext cx="12178553" cy="1981200"/>
          </a:xfrm>
          <a:prstGeom prst="rect">
            <a:avLst/>
          </a:prstGeom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D87CA9B1-A7DE-97A0-D15F-489676BB9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19" y="5538350"/>
            <a:ext cx="2953162" cy="1200318"/>
          </a:xfrm>
          <a:prstGeom prst="rect">
            <a:avLst/>
          </a:prstGeom>
        </p:spPr>
      </p:pic>
      <p:sp>
        <p:nvSpPr>
          <p:cNvPr id="8" name="AutoShape 2" descr="Image preview">
            <a:extLst>
              <a:ext uri="{FF2B5EF4-FFF2-40B4-BE49-F238E27FC236}">
                <a16:creationId xmlns:a16="http://schemas.microsoft.com/office/drawing/2014/main" id="{177A830C-18FA-8334-6203-72DD8F2225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E213CD-DA18-5E56-27E5-9D20A14B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9" y="5688013"/>
            <a:ext cx="2472436" cy="900992"/>
          </a:xfrm>
          <a:prstGeom prst="rect">
            <a:avLst/>
          </a:prstGeom>
        </p:spPr>
      </p:pic>
      <p:pic>
        <p:nvPicPr>
          <p:cNvPr id="1030" name="Picture 6" descr="EIFL - YouTube">
            <a:extLst>
              <a:ext uri="{FF2B5EF4-FFF2-40B4-BE49-F238E27FC236}">
                <a16:creationId xmlns:a16="http://schemas.microsoft.com/office/drawing/2014/main" id="{4477892D-D424-76A6-9575-460F598B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5365042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61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F77C6-694D-115F-9A87-F774DD91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E403B3-4BFD-8422-CB5F-C7730618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0" y="1919962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ZA" sz="4000" dirty="0">
                <a:latin typeface="Century Gothic" panose="020B0502020202020204" pitchFamily="34" charset="0"/>
              </a:rPr>
              <a:t>South African Journal of Occupational Therapy</a:t>
            </a:r>
            <a:br>
              <a:rPr lang="en-ZA" sz="4000" dirty="0">
                <a:latin typeface="Century Gothic" panose="020B0502020202020204" pitchFamily="34" charset="0"/>
              </a:rPr>
            </a:br>
            <a:r>
              <a:rPr lang="en-ZA" sz="2200" dirty="0">
                <a:latin typeface="Century Gothic" panose="020B0502020202020204" pitchFamily="34" charset="0"/>
                <a:hlinkClick r:id="rId2"/>
              </a:rPr>
              <a:t>https://journals.assaf.org.za/index.php/sajot</a:t>
            </a:r>
            <a:r>
              <a:rPr lang="en-ZA" sz="2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BDFDC4-15F8-2A1E-66EE-3BEE43E36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99" y="4096328"/>
            <a:ext cx="4147150" cy="3547872"/>
          </a:xfrm>
        </p:spPr>
        <p:txBody>
          <a:bodyPr anchor="t">
            <a:normAutofit/>
          </a:bodyPr>
          <a:lstStyle/>
          <a:p>
            <a:r>
              <a:rPr lang="en-ZA" sz="2400" b="0" dirty="0">
                <a:effectLst/>
                <a:latin typeface="Century Gothic" panose="020B0502020202020204" pitchFamily="34" charset="0"/>
              </a:rPr>
              <a:t>Section on Continuous Professional Development (CPDs)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Additional file (plagiarism report) published </a:t>
            </a:r>
            <a:endParaRPr lang="en-ZA" sz="2400" b="0" dirty="0">
              <a:effectLst/>
              <a:latin typeface="Century Gothic" panose="020B0502020202020204" pitchFamily="34" charset="0"/>
            </a:endParaRPr>
          </a:p>
          <a:p>
            <a:endParaRPr lang="en-GB" sz="2400" b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9811D-4B7B-9B25-40BA-16E1BF5A4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434" y="328898"/>
            <a:ext cx="5786366" cy="396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64C90-F207-090F-BD94-FC95F6419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435" y="4320159"/>
            <a:ext cx="5786366" cy="151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84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13C46-C481-F076-F47C-B223A9145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95164C0-5A75-0547-5E1D-1B91CC4D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59" y="89454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ZA" sz="4000" dirty="0">
                <a:latin typeface="Century Gothic" panose="020B0502020202020204" pitchFamily="34" charset="0"/>
              </a:rPr>
              <a:t>South African Journal of Science</a:t>
            </a:r>
            <a:br>
              <a:rPr lang="en-ZA" sz="4000" dirty="0">
                <a:latin typeface="Century Gothic" panose="020B0502020202020204" pitchFamily="34" charset="0"/>
              </a:rPr>
            </a:br>
            <a:r>
              <a:rPr lang="en-ZA" sz="2200" dirty="0">
                <a:latin typeface="Century Gothic" panose="020B0502020202020204" pitchFamily="34" charset="0"/>
                <a:hlinkClick r:id="rId2"/>
              </a:rPr>
              <a:t>https://sajs.co.za/</a:t>
            </a:r>
            <a:r>
              <a:rPr lang="en-ZA" sz="2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D67822-C3C0-A8AC-05AC-D2F4D5B3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71" y="2794967"/>
            <a:ext cx="4594583" cy="4584888"/>
          </a:xfrm>
        </p:spPr>
        <p:txBody>
          <a:bodyPr anchor="t">
            <a:normAutofit fontScale="55000" lnSpcReduction="20000"/>
          </a:bodyPr>
          <a:lstStyle/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120 years old (2024)</a:t>
            </a:r>
          </a:p>
          <a:p>
            <a:r>
              <a:rPr lang="en-ZA" sz="3200" dirty="0">
                <a:latin typeface="Century Gothic" panose="020B0502020202020204" pitchFamily="34" charset="0"/>
              </a:rPr>
              <a:t>Full-text available as pdf, </a:t>
            </a:r>
            <a:r>
              <a:rPr lang="en-ZA" sz="3200" dirty="0" err="1">
                <a:latin typeface="Century Gothic" panose="020B0502020202020204" pitchFamily="34" charset="0"/>
              </a:rPr>
              <a:t>epub</a:t>
            </a:r>
            <a:r>
              <a:rPr lang="en-ZA" sz="3200" dirty="0">
                <a:latin typeface="Century Gothic" panose="020B0502020202020204" pitchFamily="34" charset="0"/>
              </a:rPr>
              <a:t>, xml</a:t>
            </a:r>
          </a:p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Research articles </a:t>
            </a:r>
            <a:r>
              <a:rPr lang="en-ZA" sz="3200" b="1" dirty="0">
                <a:effectLst/>
                <a:latin typeface="Century Gothic" panose="020B0502020202020204" pitchFamily="34" charset="0"/>
              </a:rPr>
              <a:t>peer review history</a:t>
            </a:r>
          </a:p>
          <a:p>
            <a:r>
              <a:rPr lang="en-ZA" sz="3200" dirty="0">
                <a:latin typeface="Century Gothic" panose="020B0502020202020204" pitchFamily="34" charset="0"/>
              </a:rPr>
              <a:t>Research articles </a:t>
            </a:r>
            <a:r>
              <a:rPr lang="en-ZA" sz="3200" b="1" dirty="0">
                <a:latin typeface="Century Gothic" panose="020B0502020202020204" pitchFamily="34" charset="0"/>
              </a:rPr>
              <a:t>abstracts in Setswana</a:t>
            </a:r>
          </a:p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AI and LLM policy</a:t>
            </a:r>
          </a:p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Inclusive language policy</a:t>
            </a:r>
          </a:p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Manuscript structure and templates</a:t>
            </a:r>
          </a:p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Editorial Team, Associate Editors, Associate Editor Mentees, Editorial Advisory Board</a:t>
            </a:r>
          </a:p>
          <a:p>
            <a:r>
              <a:rPr lang="en-ZA" sz="3200" b="0" dirty="0">
                <a:effectLst/>
                <a:latin typeface="Century Gothic" panose="020B0502020202020204" pitchFamily="34" charset="0"/>
              </a:rPr>
              <a:t>Reporting to editorial board</a:t>
            </a:r>
            <a:br>
              <a:rPr lang="en-ZA" sz="2400" b="0" dirty="0">
                <a:effectLst/>
                <a:latin typeface="Century Gothic" panose="020B0502020202020204" pitchFamily="34" charset="0"/>
              </a:rPr>
            </a:br>
            <a:br>
              <a:rPr lang="en-ZA" sz="2400" b="0" dirty="0">
                <a:effectLst/>
                <a:latin typeface="Century Gothic" panose="020B0502020202020204" pitchFamily="34" charset="0"/>
              </a:rPr>
            </a:br>
            <a:endParaRPr lang="en-ZA" sz="2400" b="0" dirty="0">
              <a:effectLst/>
              <a:latin typeface="Century Gothic" panose="020B0502020202020204" pitchFamily="34" charset="0"/>
            </a:endParaRPr>
          </a:p>
          <a:p>
            <a:endParaRPr lang="en-GB" sz="2400" b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51CF21-403B-8805-D285-8551645D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947" y="5148361"/>
            <a:ext cx="6597888" cy="134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E3BA36-2857-8BE4-5183-D2B59839F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947" y="211755"/>
            <a:ext cx="6597888" cy="486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46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779B-DF35-C46D-3A3F-B8AB134DF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799699-824B-8841-7557-AF960AE0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70" y="1448722"/>
            <a:ext cx="3888493" cy="1481328"/>
          </a:xfrm>
        </p:spPr>
        <p:txBody>
          <a:bodyPr anchor="b">
            <a:normAutofit fontScale="90000"/>
          </a:bodyPr>
          <a:lstStyle/>
          <a:p>
            <a:r>
              <a:rPr lang="en-ZA" sz="4000" dirty="0">
                <a:latin typeface="Century Gothic" panose="020B0502020202020204" pitchFamily="34" charset="0"/>
              </a:rPr>
              <a:t>South African Journal of Sports Medicine</a:t>
            </a:r>
            <a:br>
              <a:rPr lang="en-ZA" sz="4000" dirty="0">
                <a:latin typeface="Century Gothic" panose="020B0502020202020204" pitchFamily="34" charset="0"/>
              </a:rPr>
            </a:br>
            <a:r>
              <a:rPr lang="en-ZA" sz="2200" dirty="0">
                <a:latin typeface="Century Gothic" panose="020B0502020202020204" pitchFamily="34" charset="0"/>
                <a:hlinkClick r:id="rId3"/>
              </a:rPr>
              <a:t>https://journals.assaf.org.za/index.php/sajsm</a:t>
            </a:r>
            <a:r>
              <a:rPr lang="en-ZA" sz="2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93E978-4C79-C618-3180-A42EA9EC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42" y="3598531"/>
            <a:ext cx="4147150" cy="3547872"/>
          </a:xfrm>
        </p:spPr>
        <p:txBody>
          <a:bodyPr anchor="t">
            <a:normAutofit/>
          </a:bodyPr>
          <a:lstStyle/>
          <a:p>
            <a:r>
              <a:rPr lang="en-ZA" sz="2400" b="0" dirty="0">
                <a:effectLst/>
                <a:latin typeface="Century Gothic" panose="020B0502020202020204" pitchFamily="34" charset="0"/>
              </a:rPr>
              <a:t>Rolling article publishing model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Mailchimp to announce publication of a new article (and other 3</a:t>
            </a:r>
            <a:r>
              <a:rPr lang="en-ZA" sz="2400" baseline="30000" dirty="0">
                <a:latin typeface="Century Gothic" panose="020B0502020202020204" pitchFamily="34" charset="0"/>
              </a:rPr>
              <a:t>rd</a:t>
            </a:r>
            <a:r>
              <a:rPr lang="en-ZA" sz="2400" dirty="0">
                <a:latin typeface="Century Gothic" panose="020B0502020202020204" pitchFamily="34" charset="0"/>
              </a:rPr>
              <a:t> party tools)</a:t>
            </a:r>
          </a:p>
          <a:p>
            <a:r>
              <a:rPr lang="en-ZA" sz="2400" b="0" dirty="0">
                <a:effectLst/>
                <a:latin typeface="Century Gothic" panose="020B0502020202020204" pitchFamily="34" charset="0"/>
              </a:rPr>
              <a:t>Alternative metrics</a:t>
            </a:r>
            <a:br>
              <a:rPr lang="en-ZA" sz="2400" b="0" dirty="0">
                <a:effectLst/>
                <a:latin typeface="Century Gothic" panose="020B0502020202020204" pitchFamily="34" charset="0"/>
              </a:rPr>
            </a:br>
            <a:endParaRPr lang="en-ZA" sz="2400" b="0" dirty="0">
              <a:effectLst/>
              <a:latin typeface="Century Gothic" panose="020B0502020202020204" pitchFamily="34" charset="0"/>
            </a:endParaRPr>
          </a:p>
          <a:p>
            <a:endParaRPr lang="en-GB" sz="2400" b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5115C-AD14-F998-F90D-46C800C39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746" y="417406"/>
            <a:ext cx="6439782" cy="335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26DB5-2D83-4C7B-BE79-50A306CA9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010" y="2097214"/>
            <a:ext cx="3165720" cy="4740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A6248-DF3A-F701-B621-B66AD4D35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568" y="3540277"/>
            <a:ext cx="2760644" cy="308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45B63E-CCA1-E208-9438-4650D1385B45}"/>
              </a:ext>
            </a:extLst>
          </p:cNvPr>
          <p:cNvSpPr txBox="1"/>
          <p:nvPr/>
        </p:nvSpPr>
        <p:spPr>
          <a:xfrm>
            <a:off x="7443216" y="4590288"/>
            <a:ext cx="8503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16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PlumX</a:t>
            </a:r>
            <a:endParaRPr lang="en-ZA" sz="16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1B850-3456-3317-2251-F03D1F39D5AE}"/>
              </a:ext>
            </a:extLst>
          </p:cNvPr>
          <p:cNvSpPr txBox="1"/>
          <p:nvPr/>
        </p:nvSpPr>
        <p:spPr>
          <a:xfrm>
            <a:off x="5175504" y="3936541"/>
            <a:ext cx="16852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16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Altmetric.com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49AEA-334D-C260-9C82-BB675BB12A8C}"/>
              </a:ext>
            </a:extLst>
          </p:cNvPr>
          <p:cNvSpPr txBox="1"/>
          <p:nvPr/>
        </p:nvSpPr>
        <p:spPr>
          <a:xfrm>
            <a:off x="6838365" y="6428325"/>
            <a:ext cx="16852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16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OJS generated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6621FC-5515-BC72-9119-0D0F7B1F7FE5}"/>
              </a:ext>
            </a:extLst>
          </p:cNvPr>
          <p:cNvCxnSpPr/>
          <p:nvPr/>
        </p:nvCxnSpPr>
        <p:spPr>
          <a:xfrm>
            <a:off x="6419088" y="3936541"/>
            <a:ext cx="4416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305F65-D8E5-B666-4A64-9CA5F7EA2370}"/>
              </a:ext>
            </a:extLst>
          </p:cNvPr>
          <p:cNvCxnSpPr/>
          <p:nvPr/>
        </p:nvCxnSpPr>
        <p:spPr>
          <a:xfrm flipH="1">
            <a:off x="6639932" y="4928842"/>
            <a:ext cx="7118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374743-2140-1B3A-2A18-5D97A471FBE6}"/>
              </a:ext>
            </a:extLst>
          </p:cNvPr>
          <p:cNvCxnSpPr/>
          <p:nvPr/>
        </p:nvCxnSpPr>
        <p:spPr>
          <a:xfrm flipV="1">
            <a:off x="7507224" y="6263640"/>
            <a:ext cx="0" cy="164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16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4872-4B7E-E745-8975-B860E2A7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51" y="1253331"/>
            <a:ext cx="6722503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i="0" dirty="0">
                <a:effectLst/>
                <a:latin typeface="Century Gothic" panose="020B0502020202020204" pitchFamily="34" charset="0"/>
              </a:rPr>
              <a:t>Clean Air Journal (CAJ) - Prof Kristy Langerman, 7 February 2025</a:t>
            </a:r>
            <a:br>
              <a:rPr lang="en-GB" b="1" i="0" dirty="0">
                <a:effectLst/>
                <a:latin typeface="Century Gothic" panose="020B0502020202020204" pitchFamily="34" charset="0"/>
              </a:rPr>
            </a:br>
            <a:br>
              <a:rPr lang="en-GB" dirty="0">
                <a:latin typeface="Century Gothic" panose="020B0502020202020204" pitchFamily="34" charset="0"/>
              </a:rPr>
            </a:br>
            <a:r>
              <a:rPr lang="en-GB" b="0" i="0" dirty="0">
                <a:effectLst/>
                <a:latin typeface="Century Gothic" panose="020B0502020202020204" pitchFamily="34" charset="0"/>
              </a:rPr>
              <a:t>"Perhaps the best part of being part of Khulisa Journals is the </a:t>
            </a:r>
            <a:r>
              <a:rPr lang="en-GB" b="1" i="0" dirty="0">
                <a:effectLst/>
                <a:latin typeface="Century Gothic" panose="020B0502020202020204" pitchFamily="34" charset="0"/>
              </a:rPr>
              <a:t>support</a:t>
            </a:r>
            <a:r>
              <a:rPr lang="en-GB" b="0" i="0" dirty="0">
                <a:effectLst/>
                <a:latin typeface="Century Gothic" panose="020B0502020202020204" pitchFamily="34" charset="0"/>
              </a:rPr>
              <a:t> from ASSAf. They make sure our publishing standards stay current, and they are </a:t>
            </a:r>
            <a:r>
              <a:rPr lang="en-GB" b="1" i="0" dirty="0"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unfailingly helpful, enthusiastic and innovative </a:t>
            </a:r>
            <a:r>
              <a:rPr lang="en-GB" b="0" i="0" dirty="0">
                <a:effectLst/>
                <a:latin typeface="Century Gothic" panose="020B0502020202020204" pitchFamily="34" charset="0"/>
              </a:rPr>
              <a:t>in the </a:t>
            </a:r>
            <a:r>
              <a:rPr lang="en-GB" b="1" i="0" dirty="0"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support </a:t>
            </a:r>
            <a:r>
              <a:rPr lang="en-GB" b="0" i="0" dirty="0">
                <a:effectLst/>
                <a:latin typeface="Century Gothic" panose="020B0502020202020204" pitchFamily="34" charset="0"/>
              </a:rPr>
              <a:t>they provide to journals."</a:t>
            </a:r>
            <a:endParaRPr lang="en-ZA" dirty="0">
              <a:latin typeface="Century Gothic" panose="020B0502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5AF502-F6D3-99BE-E208-91B9086798B8}"/>
              </a:ext>
            </a:extLst>
          </p:cNvPr>
          <p:cNvSpPr/>
          <p:nvPr/>
        </p:nvSpPr>
        <p:spPr>
          <a:xfrm>
            <a:off x="7872984" y="1253331"/>
            <a:ext cx="3044398" cy="333695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9902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4D980B-1021-627C-B07D-1AE131F36753}"/>
              </a:ext>
            </a:extLst>
          </p:cNvPr>
          <p:cNvSpPr txBox="1"/>
          <p:nvPr/>
        </p:nvSpPr>
        <p:spPr>
          <a:xfrm>
            <a:off x="830511" y="1367537"/>
            <a:ext cx="60944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2800" b="1" i="0" dirty="0">
                <a:effectLst/>
                <a:latin typeface="Century Gothic" panose="020B0502020202020204" pitchFamily="34" charset="0"/>
              </a:rPr>
              <a:t>South African Journal of Sports Medicine (SAJSM) - Prof Mike Lambert (Editor),  11 June 2024</a:t>
            </a:r>
            <a:endParaRPr lang="en-GB" sz="2800" b="0" i="0" dirty="0">
              <a:effectLst/>
              <a:latin typeface="Century Gothic" panose="020B0502020202020204" pitchFamily="34" charset="0"/>
            </a:endParaRPr>
          </a:p>
          <a:p>
            <a:pPr algn="l"/>
            <a:endParaRPr lang="en-GB" sz="2800" b="0" i="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effectLst/>
                <a:latin typeface="Century Gothic" panose="020B0502020202020204" pitchFamily="34" charset="0"/>
              </a:rPr>
              <a:t>"Our journal is doing so well. It would not be so if we did not get all the </a:t>
            </a:r>
            <a:r>
              <a:rPr lang="en-GB" sz="2800" b="1" i="0" dirty="0"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support from ASSAf</a:t>
            </a:r>
            <a:r>
              <a:rPr lang="en-GB" sz="2800" b="0" i="0" dirty="0">
                <a:effectLst/>
                <a:latin typeface="Century Gothic" panose="020B0502020202020204" pitchFamily="34" charset="0"/>
              </a:rPr>
              <a:t>."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542F27-45C8-F2A9-01A0-1C91DE1A2E3E}"/>
              </a:ext>
            </a:extLst>
          </p:cNvPr>
          <p:cNvSpPr/>
          <p:nvPr/>
        </p:nvSpPr>
        <p:spPr>
          <a:xfrm>
            <a:off x="7872984" y="1253331"/>
            <a:ext cx="3044398" cy="333695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642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156A4-8B9A-02A3-C131-1332CAAE2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03588"/>
            <a:ext cx="6144491" cy="4351338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GB" b="1" i="0" dirty="0">
                <a:effectLst/>
                <a:latin typeface="Century Gothic" panose="020B0502020202020204" pitchFamily="34" charset="0"/>
              </a:rPr>
              <a:t>Tydskrif vir Letterkunde (TL) - Prof Jacomien van Niekerk, 11 February 2025</a:t>
            </a:r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marL="0" indent="0" algn="l">
              <a:buNone/>
            </a:pPr>
            <a:endParaRPr lang="en-GB" b="0" i="0" dirty="0">
              <a:effectLst/>
              <a:latin typeface="Century Gothic" panose="020B0502020202020204" pitchFamily="34" charset="0"/>
            </a:endParaRPr>
          </a:p>
          <a:p>
            <a:pPr marL="0" indent="0" algn="l">
              <a:buNone/>
            </a:pPr>
            <a:r>
              <a:rPr lang="en-GB" b="0" i="0" dirty="0">
                <a:effectLst/>
                <a:latin typeface="Century Gothic" panose="020B0502020202020204" pitchFamily="34" charset="0"/>
              </a:rPr>
              <a:t>"Being part of the Khulisa platform has been a privilege. They assisted us in making the </a:t>
            </a:r>
            <a:r>
              <a:rPr lang="en-GB" b="1" i="0" dirty="0">
                <a:effectLst/>
                <a:latin typeface="Century Gothic" panose="020B0502020202020204" pitchFamily="34" charset="0"/>
              </a:rPr>
              <a:t>transition to an online-only journal</a:t>
            </a:r>
            <a:r>
              <a:rPr lang="en-GB" b="0" i="0" dirty="0">
                <a:effectLst/>
                <a:latin typeface="Century Gothic" panose="020B0502020202020204" pitchFamily="34" charset="0"/>
              </a:rPr>
              <a:t>, and for many years now their </a:t>
            </a:r>
            <a:r>
              <a:rPr lang="en-GB" b="1" i="0" dirty="0"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excellent support </a:t>
            </a:r>
            <a:r>
              <a:rPr lang="en-GB" b="0" i="0" dirty="0">
                <a:effectLst/>
                <a:latin typeface="Century Gothic" panose="020B0502020202020204" pitchFamily="34" charset="0"/>
              </a:rPr>
              <a:t>have made our peer review and publishing processes far more efficient than before. We could never have done it without them!"</a:t>
            </a:r>
          </a:p>
          <a:p>
            <a:endParaRPr lang="en-ZA" dirty="0">
              <a:latin typeface="Century Gothic" panose="020B0502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8B6B9E1-0315-355D-D620-3B955ACA9F68}"/>
              </a:ext>
            </a:extLst>
          </p:cNvPr>
          <p:cNvSpPr/>
          <p:nvPr/>
        </p:nvSpPr>
        <p:spPr>
          <a:xfrm>
            <a:off x="7872984" y="1253331"/>
            <a:ext cx="3044398" cy="333695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5762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A7782-C3CC-B57F-02FA-76E4DB631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0629-904F-A579-639B-94E076EB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Century Gothic" panose="020B0502020202020204" pitchFamily="34" charset="0"/>
              </a:rPr>
              <a:t>Next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0B05F-3D0A-F07C-B939-FBE5D267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055"/>
            <a:ext cx="10829544" cy="4351338"/>
          </a:xfrm>
        </p:spPr>
        <p:txBody>
          <a:bodyPr>
            <a:normAutofit fontScale="92500" lnSpcReduction="10000"/>
          </a:bodyPr>
          <a:lstStyle/>
          <a:p>
            <a:r>
              <a:rPr lang="en-ZA" sz="2400" dirty="0">
                <a:latin typeface="Century Gothic" panose="020B0502020202020204" pitchFamily="34" charset="0"/>
              </a:rPr>
              <a:t>Marketing video, flyer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Add </a:t>
            </a:r>
            <a:r>
              <a:rPr lang="en-ZA" sz="2400" b="1" dirty="0">
                <a:latin typeface="Century Gothic" panose="020B0502020202020204" pitchFamily="34" charset="0"/>
              </a:rPr>
              <a:t>more quality indigenous OA SA scholarly journals </a:t>
            </a:r>
            <a:r>
              <a:rPr lang="en-ZA" sz="2400" dirty="0">
                <a:latin typeface="Century Gothic" panose="020B0502020202020204" pitchFamily="34" charset="0"/>
              </a:rPr>
              <a:t>to platform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Create </a:t>
            </a:r>
            <a:r>
              <a:rPr lang="en-ZA" sz="2400" b="1" dirty="0">
                <a:latin typeface="Century Gothic" panose="020B0502020202020204" pitchFamily="34" charset="0"/>
              </a:rPr>
              <a:t>checklist for journals </a:t>
            </a:r>
            <a:r>
              <a:rPr lang="en-ZA" sz="2400" dirty="0">
                <a:latin typeface="Century Gothic" panose="020B0502020202020204" pitchFamily="34" charset="0"/>
              </a:rPr>
              <a:t>to evaluate themselves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Science engagement/communication </a:t>
            </a:r>
            <a:r>
              <a:rPr lang="en-ZA" sz="1600" b="0" i="0" dirty="0"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3"/>
              </a:rPr>
              <a:t>https://notebooklm.google/</a:t>
            </a:r>
            <a:endParaRPr lang="en-ZA" sz="2400" dirty="0">
              <a:latin typeface="Century Gothic" panose="020B0502020202020204" pitchFamily="34" charset="0"/>
            </a:endParaRPr>
          </a:p>
          <a:p>
            <a:r>
              <a:rPr lang="en-ZA" sz="2400" dirty="0">
                <a:latin typeface="Century Gothic" panose="020B0502020202020204" pitchFamily="34" charset="0"/>
              </a:rPr>
              <a:t>Depositing </a:t>
            </a:r>
            <a:r>
              <a:rPr lang="en-ZA" sz="2400" b="1" dirty="0">
                <a:latin typeface="Century Gothic" panose="020B0502020202020204" pitchFamily="34" charset="0"/>
              </a:rPr>
              <a:t>article metadata with DOAJ </a:t>
            </a:r>
            <a:r>
              <a:rPr lang="en-ZA" sz="2400" dirty="0">
                <a:latin typeface="Century Gothic" panose="020B0502020202020204" pitchFamily="34" charset="0"/>
              </a:rPr>
              <a:t>(</a:t>
            </a:r>
            <a:r>
              <a:rPr lang="en-ZA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for indexing by </a:t>
            </a:r>
            <a:r>
              <a:rPr lang="en-ZA" sz="24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openAlex</a:t>
            </a:r>
            <a:r>
              <a:rPr lang="en-ZA" sz="2400" dirty="0">
                <a:latin typeface="Century Gothic" panose="020B0502020202020204" pitchFamily="34" charset="0"/>
              </a:rPr>
              <a:t>)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Generate JATS XML version for each published research article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Upgrade to OJS 3.5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Acknowledge work by individuals</a:t>
            </a:r>
            <a:r>
              <a:rPr lang="en-ZA" sz="2400" dirty="0">
                <a:latin typeface="Century Gothic" panose="020B0502020202020204" pitchFamily="34" charset="0"/>
              </a:rPr>
              <a:t>: Reviewer Credits, </a:t>
            </a:r>
            <a:r>
              <a:rPr lang="en-ZA" sz="2400" dirty="0" err="1">
                <a:latin typeface="Century Gothic" panose="020B0502020202020204" pitchFamily="34" charset="0"/>
              </a:rPr>
              <a:t>Publons</a:t>
            </a:r>
            <a:r>
              <a:rPr lang="en-ZA" sz="2400" dirty="0">
                <a:latin typeface="Century Gothic" panose="020B0502020202020204" pitchFamily="34" charset="0"/>
              </a:rPr>
              <a:t>, CPDs, </a:t>
            </a:r>
            <a:r>
              <a:rPr lang="en-ZA" sz="2400" dirty="0" err="1">
                <a:latin typeface="Century Gothic" panose="020B0502020202020204" pitchFamily="34" charset="0"/>
              </a:rPr>
              <a:t>ORCiD</a:t>
            </a:r>
            <a:br>
              <a:rPr lang="en-ZA" sz="2400" dirty="0">
                <a:latin typeface="Century Gothic" panose="020B0502020202020204" pitchFamily="34" charset="0"/>
              </a:rPr>
            </a:br>
            <a:r>
              <a:rPr lang="en-ZA" sz="2400" dirty="0">
                <a:latin typeface="Century Gothic" panose="020B0502020202020204" pitchFamily="34" charset="0"/>
              </a:rPr>
              <a:t>  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Contingency planning </a:t>
            </a:r>
            <a:r>
              <a:rPr lang="en-ZA" sz="2400" dirty="0">
                <a:latin typeface="Century Gothic" panose="020B0502020202020204" pitchFamily="34" charset="0"/>
              </a:rPr>
              <a:t>(use </a:t>
            </a:r>
            <a:r>
              <a:rPr lang="en-ZA" sz="2400" b="1" dirty="0">
                <a:latin typeface="Century Gothic" panose="020B0502020202020204" pitchFamily="34" charset="0"/>
              </a:rPr>
              <a:t>Publisher Library</a:t>
            </a:r>
            <a:r>
              <a:rPr lang="en-ZA" sz="2400" dirty="0">
                <a:latin typeface="Century Gothic" panose="020B0502020202020204" pitchFamily="34" charset="0"/>
              </a:rPr>
              <a:t> for Agreements, Reports, etc)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Outstanding bug fixes, and many more</a:t>
            </a:r>
          </a:p>
          <a:p>
            <a:endParaRPr lang="en-ZA" sz="2800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A5710-D939-5838-848B-688A9BBC9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00" y="1371593"/>
            <a:ext cx="6405800" cy="9144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2ED1F7D-691C-CA73-31B2-BE0012D7F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845" y="4004704"/>
            <a:ext cx="12192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5"/>
              </a:rPr>
              <a:t>https://www.youtube.com/watch?v=oCBw2TciG3Y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D74B960-D146-6F66-D0DC-CD78F1EC1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142" y="4789783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6"/>
              </a:rPr>
              <a:t>https://info.orcid.org/documentation/workflows/peer-review-workflow/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76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790B5-0126-42BE-1EDE-BD335A5FE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AF04-C161-5E39-D397-5AF309E59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4800" dirty="0">
                <a:latin typeface="Century Gothic" panose="020B050202020202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6EB0A-480F-68E9-45C2-F1EA7DE2AE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>
                <a:latin typeface="Century Gothic" panose="020B0502020202020204" pitchFamily="34" charset="0"/>
                <a:hlinkClick r:id="rId2"/>
              </a:rPr>
              <a:t>ina@assaf.org.za</a:t>
            </a:r>
            <a:endParaRPr lang="en-ZA" dirty="0">
              <a:latin typeface="Century Gothic" panose="020B0502020202020204" pitchFamily="34" charset="0"/>
            </a:endParaRPr>
          </a:p>
          <a:p>
            <a:endParaRPr lang="en-ZA" dirty="0">
              <a:latin typeface="Century Gothic" panose="020B0502020202020204" pitchFamily="34" charset="0"/>
            </a:endParaRPr>
          </a:p>
          <a:p>
            <a:r>
              <a:rPr lang="en-ZA" dirty="0">
                <a:latin typeface="Century Gothic" panose="020B0502020202020204" pitchFamily="34" charset="0"/>
              </a:rPr>
              <a:t>Visit </a:t>
            </a:r>
            <a:r>
              <a:rPr lang="en-ZA" dirty="0">
                <a:latin typeface="Century Gothic" panose="020B0502020202020204" pitchFamily="34" charset="0"/>
                <a:hlinkClick r:id="rId3"/>
              </a:rPr>
              <a:t>https://journals.assaf.org.za/</a:t>
            </a:r>
            <a:endParaRPr lang="en-ZA" dirty="0">
              <a:latin typeface="Century Gothic" panose="020B0502020202020204" pitchFamily="34" charset="0"/>
            </a:endParaRPr>
          </a:p>
          <a:p>
            <a:r>
              <a:rPr lang="en-GB" dirty="0">
                <a:solidFill>
                  <a:srgbClr val="222222"/>
                </a:solidFill>
                <a:latin typeface="Century Gothic" panose="020B0502020202020204" pitchFamily="34" charset="0"/>
              </a:rPr>
              <a:t>V</a:t>
            </a:r>
            <a:r>
              <a:rPr lang="en-GB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isit </a:t>
            </a:r>
            <a:r>
              <a:rPr lang="en-GB" b="0" i="0" dirty="0" err="1"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4"/>
              </a:rPr>
              <a:t>scholpubtalk</a:t>
            </a:r>
            <a:r>
              <a:rPr lang="en-GB" b="0" i="0" dirty="0"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4"/>
              </a:rPr>
              <a:t> Google Group</a:t>
            </a:r>
            <a:r>
              <a:rPr lang="en-GB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 and </a:t>
            </a:r>
            <a:r>
              <a:rPr lang="en-GB" b="1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request to join the group</a:t>
            </a:r>
            <a:r>
              <a:rPr lang="en-GB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. </a:t>
            </a:r>
            <a:r>
              <a:rPr lang="en-ZA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1764A-07F0-CB10-09AB-46CF5A43F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9525"/>
            <a:ext cx="12178553" cy="1981200"/>
          </a:xfrm>
          <a:prstGeom prst="rect">
            <a:avLst/>
          </a:prstGeom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FADD232-5B61-593A-9F67-2E11C0B0B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19" y="5538350"/>
            <a:ext cx="2953162" cy="1200318"/>
          </a:xfrm>
          <a:prstGeom prst="rect">
            <a:avLst/>
          </a:prstGeom>
        </p:spPr>
      </p:pic>
      <p:sp>
        <p:nvSpPr>
          <p:cNvPr id="8" name="AutoShape 2" descr="Image preview">
            <a:extLst>
              <a:ext uri="{FF2B5EF4-FFF2-40B4-BE49-F238E27FC236}">
                <a16:creationId xmlns:a16="http://schemas.microsoft.com/office/drawing/2014/main" id="{B5F8C5B4-8DE0-82D2-0866-D87CEF5B0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E34F3-51DE-9A9E-28EA-55B9116B4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589" y="5688013"/>
            <a:ext cx="2472436" cy="900992"/>
          </a:xfrm>
          <a:prstGeom prst="rect">
            <a:avLst/>
          </a:prstGeom>
        </p:spPr>
      </p:pic>
      <p:pic>
        <p:nvPicPr>
          <p:cNvPr id="1030" name="Picture 6" descr="EIFL - YouTube">
            <a:extLst>
              <a:ext uri="{FF2B5EF4-FFF2-40B4-BE49-F238E27FC236}">
                <a16:creationId xmlns:a16="http://schemas.microsoft.com/office/drawing/2014/main" id="{C609727C-84EE-89E8-2B21-24132E10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5365042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81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D3E25-499F-08AA-55C7-54D1FF5C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ZA" sz="5000" dirty="0">
                <a:latin typeface="Century Gothic" panose="020B0502020202020204" pitchFamily="34" charset="0"/>
              </a:rPr>
              <a:t>The word “Khulisa”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06890-14A0-BEFD-8C37-26AD8C63D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sz="2400" b="0" i="1" dirty="0">
                <a:effectLst/>
                <a:latin typeface="Century Gothic" panose="020B0502020202020204" pitchFamily="34" charset="0"/>
              </a:rPr>
              <a:t>Khulisa (KHOO-lee-</a:t>
            </a:r>
            <a:r>
              <a:rPr lang="en-GB" sz="2400" b="0" i="1" dirty="0" err="1">
                <a:effectLst/>
                <a:latin typeface="Century Gothic" panose="020B0502020202020204" pitchFamily="34" charset="0"/>
              </a:rPr>
              <a:t>sa</a:t>
            </a:r>
            <a:r>
              <a:rPr lang="en-GB" sz="2400" b="0" i="1" dirty="0">
                <a:effectLst/>
                <a:latin typeface="Century Gothic" panose="020B0502020202020204" pitchFamily="34" charset="0"/>
              </a:rPr>
              <a:t>) 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is a word in Nguni languages (</a:t>
            </a:r>
            <a:r>
              <a:rPr lang="en-ZA" sz="2400" b="0" i="0" dirty="0">
                <a:effectLst/>
                <a:latin typeface="Century Gothic" panose="020B0502020202020204" pitchFamily="34" charset="0"/>
              </a:rPr>
              <a:t>Xhosa, Zulu, Ndebele, and Swati)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 that are indigenous to southern and eastern Africa </a:t>
            </a:r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b="0" i="0" dirty="0">
                <a:effectLst/>
                <a:latin typeface="Century Gothic" panose="020B0502020202020204" pitchFamily="34" charset="0"/>
              </a:rPr>
              <a:t>“To 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grow or foster 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the 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development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 of a person or community”</a:t>
            </a:r>
          </a:p>
        </p:txBody>
      </p:sp>
      <p:pic>
        <p:nvPicPr>
          <p:cNvPr id="2050" name="Picture 2" descr="Proportion of the population that speaks a Nguni language at home in South Africa.">
            <a:extLst>
              <a:ext uri="{FF2B5EF4-FFF2-40B4-BE49-F238E27FC236}">
                <a16:creationId xmlns:a16="http://schemas.microsoft.com/office/drawing/2014/main" id="{30B3DAC2-EEAD-5272-FD2F-CBB7F71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6016" y="576426"/>
            <a:ext cx="4136136" cy="3629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rican tribes♥️ #Ndebele The Ndebele people live in parts of South Africa,  Botswana and Zimbabwe and are descended from one of four major African  tribes, the Nguni. The Ndebeles are well known">
            <a:extLst>
              <a:ext uri="{FF2B5EF4-FFF2-40B4-BE49-F238E27FC236}">
                <a16:creationId xmlns:a16="http://schemas.microsoft.com/office/drawing/2014/main" id="{8E3A786C-1A5F-2CAA-7A83-2DAC6910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16" y="4434839"/>
            <a:ext cx="4176713" cy="167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udly South African - Wikipedia">
            <a:extLst>
              <a:ext uri="{FF2B5EF4-FFF2-40B4-BE49-F238E27FC236}">
                <a16:creationId xmlns:a16="http://schemas.microsoft.com/office/drawing/2014/main" id="{9B326D1D-04B8-312E-A06E-1EA1F9A4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28" y="2660904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56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17C3-85A2-786F-39F1-2E74D61A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Century Gothic" panose="020B0502020202020204" pitchFamily="34" charset="0"/>
              </a:rPr>
              <a:t>Hosting Khulisa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09BC-6592-E75F-FC4D-D247F78EE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>
                <a:latin typeface="Century Gothic" panose="020B0502020202020204" pitchFamily="34" charset="0"/>
              </a:rPr>
              <a:t>From 2014 </a:t>
            </a:r>
            <a:r>
              <a:rPr lang="en-GB" sz="2400" dirty="0">
                <a:latin typeface="Century Gothic" panose="020B0502020202020204" pitchFamily="34" charset="0"/>
              </a:rPr>
              <a:t>– 2015 we ran a </a:t>
            </a:r>
            <a:r>
              <a:rPr lang="en-GB" sz="2400" b="1" dirty="0">
                <a:latin typeface="Century Gothic" panose="020B0502020202020204" pitchFamily="34" charset="0"/>
              </a:rPr>
              <a:t>pilot project </a:t>
            </a:r>
            <a:r>
              <a:rPr lang="en-GB" sz="2400" dirty="0">
                <a:latin typeface="Century Gothic" panose="020B0502020202020204" pitchFamily="34" charset="0"/>
              </a:rPr>
              <a:t>with 5 journals, using PKP OJS</a:t>
            </a:r>
            <a:endParaRPr lang="en-ZA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KJ was officially established in 2016, using PKP OJS open source software (</a:t>
            </a:r>
            <a:r>
              <a:rPr lang="en-GB" sz="2400" b="1" dirty="0">
                <a:latin typeface="Century Gothic" panose="020B0502020202020204" pitchFamily="34" charset="0"/>
              </a:rPr>
              <a:t>current PKP OJS version 3.4.0.6 </a:t>
            </a:r>
            <a:r>
              <a:rPr lang="en-GB" sz="2400" dirty="0">
                <a:latin typeface="Century Gothic" panose="020B0502020202020204" pitchFamily="34" charset="0"/>
              </a:rPr>
              <a:t>– August 2024)(almost 10 years old)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Currently </a:t>
            </a:r>
            <a:r>
              <a:rPr lang="en-GB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17 SciELO SA </a:t>
            </a:r>
            <a:r>
              <a:rPr lang="en-GB" sz="2400" dirty="0">
                <a:latin typeface="Century Gothic" panose="020B0502020202020204" pitchFamily="34" charset="0"/>
              </a:rPr>
              <a:t>journals, also on DOAJ, Google, Google Scholar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Dedicated server (with xneelo) &amp; SLA with System Admin (outsourced)(Nason Bimbe)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Development work (bug fixes) outsourced (Lepidus)</a:t>
            </a:r>
          </a:p>
          <a:p>
            <a:r>
              <a:rPr lang="en-GB" sz="2400" b="1" dirty="0">
                <a:latin typeface="Century Gothic" panose="020B0502020202020204" pitchFamily="34" charset="0"/>
              </a:rPr>
              <a:t>Federated approach </a:t>
            </a:r>
            <a:r>
              <a:rPr lang="en-GB" sz="2400" dirty="0">
                <a:latin typeface="Century Gothic" panose="020B0502020202020204" pitchFamily="34" charset="0"/>
              </a:rPr>
              <a:t>(1 OJS installation, unlimited journals)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Access at </a:t>
            </a:r>
            <a:r>
              <a:rPr lang="en-GB" sz="2400" dirty="0">
                <a:latin typeface="Century Gothic" panose="020B0502020202020204" pitchFamily="34" charset="0"/>
                <a:hlinkClick r:id="rId2"/>
              </a:rPr>
              <a:t>https://journals.assaf.org.za/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16D63-9BE4-103D-14B9-E2E0AED21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00" y="1371593"/>
            <a:ext cx="6405800" cy="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5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ing #90">
            <a:hlinkClick r:id="" action="ppaction://media"/>
            <a:extLst>
              <a:ext uri="{FF2B5EF4-FFF2-40B4-BE49-F238E27FC236}">
                <a16:creationId xmlns:a16="http://schemas.microsoft.com/office/drawing/2014/main" id="{72A5448B-F6C2-F903-FA4E-5C069DC1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743" y="914400"/>
            <a:ext cx="9244314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6408-4779-ADFC-1DA4-7DECA3BA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B9D1-E7C4-6158-BFB5-4F4CA7B9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Century Gothic" panose="020B0502020202020204" pitchFamily="34" charset="0"/>
              </a:rPr>
              <a:t>About the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8040-695C-9625-9361-F518444C0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0464" cy="4351338"/>
          </a:xfrm>
        </p:spPr>
        <p:txBody>
          <a:bodyPr>
            <a:normAutofit fontScale="70000" lnSpcReduction="20000"/>
          </a:bodyPr>
          <a:lstStyle/>
          <a:p>
            <a:r>
              <a:rPr lang="en-ZA" sz="3100" dirty="0">
                <a:latin typeface="Century Gothic" panose="020B0502020202020204" pitchFamily="34" charset="0"/>
              </a:rPr>
              <a:t>All fully open access, peer-reviewed &amp; recommended South African indigenous journals, high quality, across disciplines</a:t>
            </a:r>
          </a:p>
          <a:p>
            <a:r>
              <a:rPr lang="en-ZA" sz="3100" dirty="0">
                <a:latin typeface="Century Gothic" panose="020B0502020202020204" pitchFamily="34" charset="0"/>
              </a:rPr>
              <a:t>Adhere to DOAJ, SciELO SA, and Code of Best Practice criteria, </a:t>
            </a:r>
            <a:r>
              <a:rPr lang="en-ZA" sz="3100">
                <a:latin typeface="Century Gothic" panose="020B0502020202020204" pitchFamily="34" charset="0"/>
              </a:rPr>
              <a:t>EIFL, among </a:t>
            </a:r>
            <a:r>
              <a:rPr lang="en-ZA" sz="3100" dirty="0">
                <a:latin typeface="Century Gothic" panose="020B0502020202020204" pitchFamily="34" charset="0"/>
              </a:rPr>
              <a:t>others </a:t>
            </a:r>
          </a:p>
          <a:p>
            <a:r>
              <a:rPr lang="en-ZA" sz="3100" dirty="0">
                <a:latin typeface="Century Gothic" panose="020B0502020202020204" pitchFamily="34" charset="0"/>
              </a:rPr>
              <a:t>Committed, dedicated Editors</a:t>
            </a:r>
          </a:p>
          <a:p>
            <a:r>
              <a:rPr lang="en-ZA" sz="3400" b="1" dirty="0">
                <a:latin typeface="Century Gothic" panose="020B0502020202020204" pitchFamily="34" charset="0"/>
              </a:rPr>
              <a:t>Diamond OA journals </a:t>
            </a:r>
            <a:r>
              <a:rPr lang="en-ZA" sz="3400" dirty="0">
                <a:latin typeface="Century Gothic" panose="020B0502020202020204" pitchFamily="34" charset="0"/>
              </a:rPr>
              <a:t>(9 of 17):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African Journal on Conflict Resolution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Clean Air Journal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Journal of Energy in Southern Africa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South African Crime Quarterly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South African Journal of Occupational Therapy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South African Journal of Science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The African Journal of Information and Communication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The Independent Journal of Teaching and Learning</a:t>
            </a:r>
          </a:p>
          <a:p>
            <a:pPr lvl="1"/>
            <a:r>
              <a:rPr lang="en-ZA" dirty="0">
                <a:latin typeface="Century Gothic" panose="020B0502020202020204" pitchFamily="34" charset="0"/>
              </a:rPr>
              <a:t>Water SA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7CC9E-2E0A-4329-E4B4-FB3C7877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00" y="1371593"/>
            <a:ext cx="6405800" cy="91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AC089-0F8C-1428-8009-62C4E7A4C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908" y="570724"/>
            <a:ext cx="3035192" cy="425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4892917-CB37-9A94-7AB4-7551A16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40" y="5266532"/>
            <a:ext cx="2998660" cy="122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7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684AA-5545-9CAE-CF28-1FBAC269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B26A-0E39-7823-CAFF-282C1792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Century Gothic" panose="020B0502020202020204" pitchFamily="34" charset="0"/>
              </a:rPr>
              <a:t>About the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FCEB4-BAB3-5679-D7D0-9BD86AB4B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9544" cy="4351338"/>
          </a:xfrm>
        </p:spPr>
        <p:txBody>
          <a:bodyPr>
            <a:normAutofit fontScale="92500" lnSpcReduction="10000"/>
          </a:bodyPr>
          <a:lstStyle/>
          <a:p>
            <a:r>
              <a:rPr lang="en-ZA" sz="2400" dirty="0">
                <a:latin typeface="Century Gothic" panose="020B0502020202020204" pitchFamily="34" charset="0"/>
              </a:rPr>
              <a:t>ASSAf KJ = </a:t>
            </a:r>
            <a:r>
              <a:rPr lang="en-ZA" sz="2400" b="1" dirty="0">
                <a:latin typeface="Century Gothic" panose="020B0502020202020204" pitchFamily="34" charset="0"/>
              </a:rPr>
              <a:t>host</a:t>
            </a:r>
            <a:r>
              <a:rPr lang="en-ZA" sz="2400" dirty="0">
                <a:latin typeface="Century Gothic" panose="020B0502020202020204" pitchFamily="34" charset="0"/>
              </a:rPr>
              <a:t>; journal </a:t>
            </a:r>
            <a:r>
              <a:rPr lang="en-ZA" sz="2400" b="1" dirty="0">
                <a:latin typeface="Century Gothic" panose="020B0502020202020204" pitchFamily="34" charset="0"/>
              </a:rPr>
              <a:t>owner</a:t>
            </a:r>
            <a:r>
              <a:rPr lang="en-ZA" sz="2400" dirty="0">
                <a:latin typeface="Century Gothic" panose="020B0502020202020204" pitchFamily="34" charset="0"/>
              </a:rPr>
              <a:t> = </a:t>
            </a:r>
            <a:r>
              <a:rPr lang="en-ZA" sz="2400" b="1" dirty="0">
                <a:latin typeface="Century Gothic" panose="020B0502020202020204" pitchFamily="34" charset="0"/>
              </a:rPr>
              <a:t>publisher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Each journal has own </a:t>
            </a:r>
            <a:r>
              <a:rPr lang="en-ZA" sz="2400" b="1" dirty="0">
                <a:latin typeface="Century Gothic" panose="020B0502020202020204" pitchFamily="34" charset="0"/>
              </a:rPr>
              <a:t>unique branding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Journal owner owns </a:t>
            </a:r>
            <a:r>
              <a:rPr lang="en-ZA" sz="2400" b="1" dirty="0">
                <a:latin typeface="Century Gothic" panose="020B0502020202020204" pitchFamily="34" charset="0"/>
              </a:rPr>
              <a:t>copyright </a:t>
            </a:r>
            <a:r>
              <a:rPr lang="en-ZA" sz="2400" dirty="0">
                <a:latin typeface="Century Gothic" panose="020B0502020202020204" pitchFamily="34" charset="0"/>
              </a:rPr>
              <a:t>of journal itself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Copyright for individual articles </a:t>
            </a:r>
            <a:r>
              <a:rPr lang="en-ZA" sz="2400" dirty="0">
                <a:latin typeface="Century Gothic" panose="020B0502020202020204" pitchFamily="34" charset="0"/>
              </a:rPr>
              <a:t>mostly belongs to </a:t>
            </a:r>
            <a:r>
              <a:rPr lang="en-ZA" sz="2400" b="1" dirty="0">
                <a:latin typeface="Century Gothic" panose="020B0502020202020204" pitchFamily="34" charset="0"/>
              </a:rPr>
              <a:t>author/s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CC BY license </a:t>
            </a:r>
            <a:r>
              <a:rPr lang="en-ZA" sz="2400" dirty="0">
                <a:latin typeface="Century Gothic" panose="020B0502020202020204" pitchFamily="34" charset="0"/>
              </a:rPr>
              <a:t>(Creative Commons Attribution)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Double blind peer-review process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Open Access policy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Articles uploaded in </a:t>
            </a:r>
            <a:r>
              <a:rPr lang="en-ZA" sz="2400" b="1" dirty="0">
                <a:latin typeface="Century Gothic" panose="020B0502020202020204" pitchFamily="34" charset="0"/>
              </a:rPr>
              <a:t>pdf</a:t>
            </a:r>
            <a:r>
              <a:rPr lang="en-ZA" sz="2400" dirty="0">
                <a:latin typeface="Century Gothic" panose="020B0502020202020204" pitchFamily="34" charset="0"/>
              </a:rPr>
              <a:t> (xml, </a:t>
            </a:r>
            <a:r>
              <a:rPr lang="en-ZA" sz="2400" dirty="0" err="1">
                <a:latin typeface="Century Gothic" panose="020B0502020202020204" pitchFamily="34" charset="0"/>
              </a:rPr>
              <a:t>epub</a:t>
            </a:r>
            <a:r>
              <a:rPr lang="en-ZA" sz="2400" dirty="0">
                <a:latin typeface="Century Gothic" panose="020B0502020202020204" pitchFamily="34" charset="0"/>
              </a:rPr>
              <a:t> are optional)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All research articles are assigned </a:t>
            </a:r>
            <a:r>
              <a:rPr lang="en-ZA" sz="2400" b="1" dirty="0">
                <a:latin typeface="Century Gothic" panose="020B0502020202020204" pitchFamily="34" charset="0"/>
              </a:rPr>
              <a:t>DOIs</a:t>
            </a:r>
            <a:r>
              <a:rPr lang="en-ZA" sz="2400" dirty="0">
                <a:latin typeface="Century Gothic" panose="020B0502020202020204" pitchFamily="34" charset="0"/>
              </a:rPr>
              <a:t> (Crossref)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Access to </a:t>
            </a:r>
            <a:r>
              <a:rPr lang="en-ZA" sz="2400" b="1" dirty="0">
                <a:latin typeface="Century Gothic" panose="020B0502020202020204" pitchFamily="34" charset="0"/>
              </a:rPr>
              <a:t>iThenticate</a:t>
            </a:r>
            <a:r>
              <a:rPr lang="en-ZA" sz="2400" dirty="0">
                <a:latin typeface="Century Gothic" panose="020B0502020202020204" pitchFamily="34" charset="0"/>
              </a:rPr>
              <a:t> to check for </a:t>
            </a:r>
            <a:r>
              <a:rPr lang="en-ZA" sz="2400" b="1" dirty="0">
                <a:latin typeface="Century Gothic" panose="020B0502020202020204" pitchFamily="34" charset="0"/>
              </a:rPr>
              <a:t>plagiarism</a:t>
            </a:r>
            <a:r>
              <a:rPr lang="en-ZA" sz="2400" dirty="0">
                <a:latin typeface="Century Gothic" panose="020B0502020202020204" pitchFamily="34" charset="0"/>
              </a:rPr>
              <a:t> (through Crossref)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All articles archived with </a:t>
            </a:r>
            <a:r>
              <a:rPr lang="en-ZA" sz="2400" b="1" dirty="0">
                <a:latin typeface="Century Gothic" panose="020B0502020202020204" pitchFamily="34" charset="0"/>
              </a:rPr>
              <a:t>Portico</a:t>
            </a:r>
          </a:p>
          <a:p>
            <a:endParaRPr lang="en-ZA" sz="2400" dirty="0">
              <a:latin typeface="Century Gothic" panose="020B0502020202020204" pitchFamily="34" charset="0"/>
            </a:endParaRPr>
          </a:p>
          <a:p>
            <a:endParaRPr lang="en-ZA" sz="2800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11756-1923-F42A-D80D-ACF55D160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00" y="1371593"/>
            <a:ext cx="6405800" cy="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8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E8755-044D-C537-1421-88B0A4D4A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4838-E245-3414-E698-E7159B42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Century Gothic" panose="020B0502020202020204" pitchFamily="34" charset="0"/>
              </a:rPr>
              <a:t>About our Services &amp;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1A3D3-F689-CCEE-185B-C5D50D12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98608" cy="4351338"/>
          </a:xfrm>
        </p:spPr>
        <p:txBody>
          <a:bodyPr>
            <a:normAutofit fontScale="92500" lnSpcReduction="20000"/>
          </a:bodyPr>
          <a:lstStyle/>
          <a:p>
            <a:r>
              <a:rPr lang="en-ZA" sz="2400" b="1" dirty="0">
                <a:latin typeface="Century Gothic" panose="020B0502020202020204" pitchFamily="34" charset="0"/>
              </a:rPr>
              <a:t>Journal setup fee </a:t>
            </a:r>
            <a:r>
              <a:rPr lang="en-ZA" sz="2400" dirty="0">
                <a:latin typeface="Century Gothic" panose="020B0502020202020204" pitchFamily="34" charset="0"/>
              </a:rPr>
              <a:t>(once-off) – ZAR 10,000.00 ($548)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Annual hosting fee </a:t>
            </a:r>
            <a:r>
              <a:rPr lang="en-ZA" sz="2400" dirty="0">
                <a:latin typeface="Century Gothic" panose="020B0502020202020204" pitchFamily="34" charset="0"/>
              </a:rPr>
              <a:t>– ZAR 15,000.00 ($822) or ZAR 20,000.00 ($1096)</a:t>
            </a:r>
            <a:br>
              <a:rPr lang="en-ZA" sz="2400" dirty="0">
                <a:latin typeface="Century Gothic" panose="020B0502020202020204" pitchFamily="34" charset="0"/>
              </a:rPr>
            </a:br>
            <a:r>
              <a:rPr lang="en-ZA" sz="2400" i="1" dirty="0">
                <a:latin typeface="Century Gothic" panose="020B0502020202020204" pitchFamily="34" charset="0"/>
              </a:rPr>
              <a:t>No increase since 2016</a:t>
            </a:r>
          </a:p>
          <a:p>
            <a:r>
              <a:rPr lang="en-ZA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The more journals we host, the more affordable it will become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Above journal costs covered by:</a:t>
            </a:r>
          </a:p>
          <a:p>
            <a:pPr lvl="1"/>
            <a:r>
              <a:rPr lang="en-ZA" sz="2000" dirty="0">
                <a:latin typeface="Century Gothic" panose="020B0502020202020204" pitchFamily="34" charset="0"/>
              </a:rPr>
              <a:t>Government department</a:t>
            </a:r>
          </a:p>
          <a:p>
            <a:pPr lvl="1"/>
            <a:r>
              <a:rPr lang="en-ZA" sz="2000" dirty="0">
                <a:latin typeface="Century Gothic" panose="020B0502020202020204" pitchFamily="34" charset="0"/>
              </a:rPr>
              <a:t>Institution or University/Higher Education Faculty/Department</a:t>
            </a:r>
          </a:p>
          <a:p>
            <a:pPr lvl="1"/>
            <a:r>
              <a:rPr lang="en-ZA" sz="2000" dirty="0">
                <a:latin typeface="Century Gothic" panose="020B0502020202020204" pitchFamily="34" charset="0"/>
              </a:rPr>
              <a:t>Professional body member fees</a:t>
            </a:r>
          </a:p>
          <a:p>
            <a:pPr lvl="1"/>
            <a:r>
              <a:rPr lang="en-ZA" sz="2000" dirty="0">
                <a:latin typeface="Century Gothic" panose="020B0502020202020204" pitchFamily="34" charset="0"/>
              </a:rPr>
              <a:t>Advertisements</a:t>
            </a:r>
          </a:p>
          <a:p>
            <a:pPr lvl="1"/>
            <a:r>
              <a:rPr lang="en-ZA" sz="2000" dirty="0">
                <a:latin typeface="Century Gothic" panose="020B0502020202020204" pitchFamily="34" charset="0"/>
              </a:rPr>
              <a:t>Funding</a:t>
            </a:r>
          </a:p>
          <a:p>
            <a:pPr lvl="1"/>
            <a:r>
              <a:rPr lang="en-ZA" sz="2000" dirty="0">
                <a:latin typeface="Century Gothic" panose="020B0502020202020204" pitchFamily="34" charset="0"/>
              </a:rPr>
              <a:t>Article Processing Fees – Non-Diamond OA journals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Service Level Agreement with each journal</a:t>
            </a:r>
          </a:p>
          <a:p>
            <a:r>
              <a:rPr lang="en-ZA" sz="2400" b="1" dirty="0">
                <a:latin typeface="Century Gothic" panose="020B0502020202020204" pitchFamily="34" charset="0"/>
              </a:rPr>
              <a:t>Extensive training &amp; support;</a:t>
            </a:r>
            <a:r>
              <a:rPr lang="en-ZA" sz="2400" dirty="0">
                <a:latin typeface="Century Gothic" panose="020B0502020202020204" pitchFamily="34" charset="0"/>
              </a:rPr>
              <a:t> bi-monthly newsletter</a:t>
            </a:r>
          </a:p>
          <a:p>
            <a:pPr lvl="1"/>
            <a:endParaRPr lang="en-ZA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31289-EE8B-D11F-0BFA-09C16E24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00" y="1371593"/>
            <a:ext cx="7775876" cy="11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8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515CF0-F94C-FD0A-76F2-EA32B8E2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365125"/>
            <a:ext cx="6547450" cy="616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821ED9-0F4F-2B3E-60F1-E97720E4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72" y="328898"/>
            <a:ext cx="4818888" cy="1481328"/>
          </a:xfrm>
        </p:spPr>
        <p:txBody>
          <a:bodyPr anchor="b">
            <a:normAutofit/>
          </a:bodyPr>
          <a:lstStyle/>
          <a:p>
            <a:r>
              <a:rPr lang="en-ZA" sz="4000" dirty="0">
                <a:latin typeface="Century Gothic" panose="020B0502020202020204" pitchFamily="34" charset="0"/>
              </a:rPr>
              <a:t>Clean Air Journal</a:t>
            </a:r>
            <a:br>
              <a:rPr lang="en-ZA" sz="4000" dirty="0">
                <a:latin typeface="Century Gothic" panose="020B0502020202020204" pitchFamily="34" charset="0"/>
              </a:rPr>
            </a:br>
            <a:r>
              <a:rPr lang="en-ZA" sz="2200" dirty="0">
                <a:latin typeface="Century Gothic" panose="020B0502020202020204" pitchFamily="34" charset="0"/>
                <a:hlinkClick r:id="rId3"/>
              </a:rPr>
              <a:t>https://cleanairjournal.org.za/</a:t>
            </a:r>
            <a:r>
              <a:rPr lang="en-ZA" sz="2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327F6F-8DD3-7B69-E088-A6848734A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00" y="2127456"/>
            <a:ext cx="4147150" cy="3547872"/>
          </a:xfrm>
        </p:spPr>
        <p:txBody>
          <a:bodyPr anchor="t">
            <a:normAutofit/>
          </a:bodyPr>
          <a:lstStyle/>
          <a:p>
            <a:r>
              <a:rPr lang="en-ZA" sz="2400" b="0" dirty="0">
                <a:effectLst/>
                <a:latin typeface="Century Gothic" panose="020B0502020202020204" pitchFamily="34" charset="0"/>
              </a:rPr>
              <a:t>Generate income through industry related advertisements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Advertising policy</a:t>
            </a:r>
            <a:endParaRPr lang="en-GB" sz="2400" b="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6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307C-CF25-752B-9BFC-2FF8BAD5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37C05F-0CAA-BC5D-A912-1E4E0EB1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72" y="328898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ZA" sz="4000" dirty="0">
                <a:latin typeface="Century Gothic" panose="020B0502020202020204" pitchFamily="34" charset="0"/>
              </a:rPr>
              <a:t>Journal of Energy in Southern Africa</a:t>
            </a:r>
            <a:br>
              <a:rPr lang="en-ZA" sz="4000" dirty="0">
                <a:latin typeface="Century Gothic" panose="020B0502020202020204" pitchFamily="34" charset="0"/>
              </a:rPr>
            </a:br>
            <a:r>
              <a:rPr lang="en-ZA" sz="2200" dirty="0">
                <a:latin typeface="Century Gothic" panose="020B0502020202020204" pitchFamily="34" charset="0"/>
                <a:hlinkClick r:id="rId2"/>
              </a:rPr>
              <a:t>https://energyjournal.africa/</a:t>
            </a:r>
            <a:r>
              <a:rPr lang="en-ZA" sz="2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B3E7B-7B63-A053-D685-44F592A82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00" y="2127456"/>
            <a:ext cx="4147150" cy="3547872"/>
          </a:xfrm>
        </p:spPr>
        <p:txBody>
          <a:bodyPr anchor="t">
            <a:normAutofit/>
          </a:bodyPr>
          <a:lstStyle/>
          <a:p>
            <a:r>
              <a:rPr lang="en-ZA" sz="2400" b="1" dirty="0">
                <a:effectLst/>
                <a:latin typeface="Century Gothic" panose="020B0502020202020204" pitchFamily="34" charset="0"/>
              </a:rPr>
              <a:t>Rolling article publishing model </a:t>
            </a:r>
            <a:r>
              <a:rPr lang="en-ZA" sz="2400" b="0" dirty="0">
                <a:effectLst/>
                <a:latin typeface="Century Gothic" panose="020B0502020202020204" pitchFamily="34" charset="0"/>
              </a:rPr>
              <a:t>as opposed to issue publishing</a:t>
            </a:r>
          </a:p>
          <a:p>
            <a:r>
              <a:rPr lang="en-ZA" sz="2400" dirty="0">
                <a:latin typeface="Century Gothic" panose="020B0502020202020204" pitchFamily="34" charset="0"/>
              </a:rPr>
              <a:t>Publish articles as and when they are finalised (following peer-review, copyediting, layout editing, etc)</a:t>
            </a:r>
            <a:endParaRPr lang="en-ZA" sz="2400" b="0" dirty="0">
              <a:effectLst/>
              <a:latin typeface="Century Gothic" panose="020B0502020202020204" pitchFamily="34" charset="0"/>
            </a:endParaRPr>
          </a:p>
          <a:p>
            <a:endParaRPr lang="en-GB" sz="2400" b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193C1-7ED0-1BEE-8D80-796AA458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11" y="710136"/>
            <a:ext cx="6446689" cy="473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171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1068</Words>
  <Application>Microsoft Macintosh PowerPoint</Application>
  <PresentationFormat>Widescreen</PresentationFormat>
  <Paragraphs>113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Century Gothic</vt:lpstr>
      <vt:lpstr>Google Sans</vt:lpstr>
      <vt:lpstr>Office Theme</vt:lpstr>
      <vt:lpstr>Overview of Khulisa Journals</vt:lpstr>
      <vt:lpstr>The word “Khulisa”</vt:lpstr>
      <vt:lpstr>Hosting Khulisa Journals</vt:lpstr>
      <vt:lpstr>PowerPoint Presentation</vt:lpstr>
      <vt:lpstr>About the Journals</vt:lpstr>
      <vt:lpstr>About the Journals</vt:lpstr>
      <vt:lpstr>About our Services &amp; Support</vt:lpstr>
      <vt:lpstr>Clean Air Journal https://cleanairjournal.org.za/ </vt:lpstr>
      <vt:lpstr>Journal of Energy in Southern Africa https://energyjournal.africa/ </vt:lpstr>
      <vt:lpstr>South African Journal of Occupational Therapy https://journals.assaf.org.za/index.php/sajot </vt:lpstr>
      <vt:lpstr>South African Journal of Science https://sajs.co.za/ </vt:lpstr>
      <vt:lpstr>South African Journal of Sports Medicine https://journals.assaf.org.za/index.php/sajsm </vt:lpstr>
      <vt:lpstr>PowerPoint Presentation</vt:lpstr>
      <vt:lpstr>PowerPoint Presentation</vt:lpstr>
      <vt:lpstr>PowerPoint Presentation</vt:lpstr>
      <vt:lpstr>Next ….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Khulisa Journals</dc:title>
  <dc:creator>Ina Smith</dc:creator>
  <cp:lastModifiedBy>Jean Fairbairn</cp:lastModifiedBy>
  <cp:revision>19</cp:revision>
  <dcterms:created xsi:type="dcterms:W3CDTF">2025-03-24T20:05:11Z</dcterms:created>
  <dcterms:modified xsi:type="dcterms:W3CDTF">2025-03-27T09:22:58Z</dcterms:modified>
</cp:coreProperties>
</file>