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964" r:id="rId4"/>
  </p:sldMasterIdLst>
  <p:notesMasterIdLst>
    <p:notesMasterId r:id="rId38"/>
  </p:notesMasterIdLst>
  <p:handoutMasterIdLst>
    <p:handoutMasterId r:id="rId39"/>
  </p:handoutMasterIdLst>
  <p:sldIdLst>
    <p:sldId id="270" r:id="rId5"/>
    <p:sldId id="272" r:id="rId6"/>
    <p:sldId id="358" r:id="rId7"/>
    <p:sldId id="379" r:id="rId8"/>
    <p:sldId id="380" r:id="rId9"/>
    <p:sldId id="376" r:id="rId10"/>
    <p:sldId id="377" r:id="rId11"/>
    <p:sldId id="408" r:id="rId12"/>
    <p:sldId id="381" r:id="rId13"/>
    <p:sldId id="382" r:id="rId14"/>
    <p:sldId id="409" r:id="rId15"/>
    <p:sldId id="419" r:id="rId16"/>
    <p:sldId id="410" r:id="rId17"/>
    <p:sldId id="392" r:id="rId18"/>
    <p:sldId id="420" r:id="rId19"/>
    <p:sldId id="417" r:id="rId20"/>
    <p:sldId id="414" r:id="rId21"/>
    <p:sldId id="413" r:id="rId22"/>
    <p:sldId id="415" r:id="rId23"/>
    <p:sldId id="411" r:id="rId24"/>
    <p:sldId id="412" r:id="rId25"/>
    <p:sldId id="393" r:id="rId26"/>
    <p:sldId id="385" r:id="rId27"/>
    <p:sldId id="394" r:id="rId28"/>
    <p:sldId id="395" r:id="rId29"/>
    <p:sldId id="416" r:id="rId30"/>
    <p:sldId id="378" r:id="rId31"/>
    <p:sldId id="396" r:id="rId32"/>
    <p:sldId id="404" r:id="rId33"/>
    <p:sldId id="403" r:id="rId34"/>
    <p:sldId id="405" r:id="rId35"/>
    <p:sldId id="418" r:id="rId36"/>
    <p:sldId id="4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 autoAdjust="0"/>
    <p:restoredTop sz="96405" autoAdjust="0"/>
  </p:normalViewPr>
  <p:slideViewPr>
    <p:cSldViewPr snapToGrid="0" showGuides="1">
      <p:cViewPr varScale="1">
        <p:scale>
          <a:sx n="131" d="100"/>
          <a:sy n="131" d="100"/>
        </p:scale>
        <p:origin x="424" y="18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1338" y="179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32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00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56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99492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65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234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21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58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42461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4" r:id="rId4"/>
    <p:sldLayoutId id="2147483677" r:id="rId5"/>
    <p:sldLayoutId id="2147483663" r:id="rId6"/>
    <p:sldLayoutId id="2147483662" r:id="rId7"/>
    <p:sldLayoutId id="2147483665" r:id="rId8"/>
    <p:sldLayoutId id="2147483666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60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6/17/21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9" r:id="rId14"/>
    <p:sldLayoutId id="2147483980" r:id="rId15"/>
    <p:sldLayoutId id="2147483981" r:id="rId16"/>
    <p:sldLayoutId id="2147483987" r:id="rId17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rome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56-018-0253-6" TargetMode="External"/><Relationship Id="rId3" Type="http://schemas.openxmlformats.org/officeDocument/2006/relationships/hyperlink" Target="https://www.ceon.rs/index.php?option=com_content&amp;view=article&amp;id=564:academic-social-networking-sites-and-journals&amp;catid=172&amp;lang=en&amp;layout=post&amp;Itemid=579" TargetMode="External"/><Relationship Id="rId7" Type="http://schemas.openxmlformats.org/officeDocument/2006/relationships/hyperlink" Target="http://www.informationr.net/ir/21-2/SM1.html" TargetMode="External"/><Relationship Id="rId12" Type="http://schemas.openxmlformats.org/officeDocument/2006/relationships/hyperlink" Target="https://www.linkedin.com/pulse/value-social-media-researchers-tamika-heiden/?trk=prof-pos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nature.com/articles/d41586-018-06945-6" TargetMode="External"/><Relationship Id="rId11" Type="http://schemas.openxmlformats.org/officeDocument/2006/relationships/hyperlink" Target="https://blogs.lse.ac.uk/impactofsocialsciences/2015/12/09/the-researchgate-score-a-good-example-of-a-bad-metric/" TargetMode="External"/><Relationship Id="rId5" Type="http://schemas.openxmlformats.org/officeDocument/2006/relationships/hyperlink" Target="https://datareportal.com/reports/digital-2021-global-overview-report" TargetMode="External"/><Relationship Id="rId10" Type="http://schemas.openxmlformats.org/officeDocument/2006/relationships/hyperlink" Target="https://www.timeshighereducation.com/a-z-social-media" TargetMode="External"/><Relationship Id="rId4" Type="http://schemas.openxmlformats.org/officeDocument/2006/relationships/hyperlink" Target="https://theacademicdesigner.com/2019/social-media-platforms/" TargetMode="External"/><Relationship Id="rId9" Type="http://schemas.openxmlformats.org/officeDocument/2006/relationships/hyperlink" Target="https://www.statista.com/topics/1164/social-network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adj@chem.bg.ac.r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5.png"/><Relationship Id="rId5" Type="http://schemas.openxmlformats.org/officeDocument/2006/relationships/hyperlink" Target="http://www.linkedin.com/in/ana-&#273;or&#273;evi&#263;-654531119" TargetMode="External"/><Relationship Id="rId4" Type="http://schemas.openxmlformats.org/officeDocument/2006/relationships/hyperlink" Target="https://twitter.com/ana_carpedie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CDE746-30CD-4796-A845-49CBF53C0F04}"/>
              </a:ext>
            </a:extLst>
          </p:cNvPr>
          <p:cNvSpPr txBox="1"/>
          <p:nvPr/>
        </p:nvSpPr>
        <p:spPr>
          <a:xfrm>
            <a:off x="0" y="3759665"/>
            <a:ext cx="121920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EIFL DIGITAL RESEARCH LITERACY TRAINING PROGRAMME OUTLINE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74" y="5385700"/>
            <a:ext cx="1219185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ea typeface="Adobe Fan Heiti Std B" pitchFamily="34" charset="-128"/>
              </a:rPr>
              <a:t>Ana </a:t>
            </a:r>
            <a:r>
              <a:rPr lang="en-US" sz="2000" dirty="0" err="1">
                <a:latin typeface="Comic Sans MS" pitchFamily="66" charset="0"/>
                <a:ea typeface="Adobe Fan Heiti Std B" pitchFamily="34" charset="-128"/>
              </a:rPr>
              <a:t>Đorđević</a:t>
            </a:r>
            <a:r>
              <a:rPr lang="en-US" sz="2000" dirty="0">
                <a:latin typeface="Comic Sans MS" pitchFamily="66" charset="0"/>
                <a:ea typeface="Adobe Fan Heiti Std B" pitchFamily="34" charset="-128"/>
              </a:rPr>
              <a:t> </a:t>
            </a:r>
            <a:endParaRPr lang="sr-Cyrl-RS" sz="2000" dirty="0">
              <a:latin typeface="Comic Sans MS" pitchFamily="66" charset="0"/>
              <a:ea typeface="Adobe Fan Heiti Std B" pitchFamily="34" charset="-128"/>
            </a:endParaRPr>
          </a:p>
          <a:p>
            <a:pPr algn="ctr"/>
            <a:r>
              <a:rPr lang="en-US" sz="2000" dirty="0">
                <a:latin typeface="Comic Sans MS" pitchFamily="66" charset="0"/>
                <a:ea typeface="Adobe Fan Heiti Std B" pitchFamily="34" charset="-128"/>
              </a:rPr>
              <a:t>Faculty of Chemistry Library, University of Belgrade, Serbia</a:t>
            </a:r>
          </a:p>
          <a:p>
            <a:pPr algn="ctr"/>
            <a:endParaRPr lang="en-US" sz="2000" dirty="0">
              <a:latin typeface="Comic Sans MS" pitchFamily="66" charset="0"/>
              <a:ea typeface="Adobe Fan Heiti Std B" pitchFamily="34" charset="-128"/>
            </a:endParaRPr>
          </a:p>
          <a:p>
            <a:pPr algn="ctr"/>
            <a:r>
              <a:rPr lang="en-US" altLang="ko-KR" sz="2000" dirty="0">
                <a:latin typeface="Comic Sans MS" pitchFamily="66" charset="0"/>
                <a:ea typeface="Adobe Fan Heiti Std B" pitchFamily="34" charset="-128"/>
                <a:cs typeface="Arial" pitchFamily="34" charset="0"/>
              </a:rPr>
              <a:t>16 June 2021</a:t>
            </a:r>
            <a:endParaRPr lang="ko-KR" altLang="en-US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3259459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327149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327149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8"/>
            <a:ext cx="2238375" cy="3283523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F84143-8B2F-4B60-AB0E-B788FA24E7AC}"/>
              </a:ext>
            </a:extLst>
          </p:cNvPr>
          <p:cNvSpPr/>
          <p:nvPr/>
        </p:nvSpPr>
        <p:spPr>
          <a:xfrm>
            <a:off x="9052560" y="1099"/>
            <a:ext cx="2095500" cy="3259459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40" name="Trapezoid 24">
            <a:extLst>
              <a:ext uri="{FF2B5EF4-FFF2-40B4-BE49-F238E27FC236}">
                <a16:creationId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Comic Sans MS" pitchFamily="66" charset="0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5244196" y="606499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Comic Sans MS" pitchFamily="66" charset="0"/>
            </a:endParaRPr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Comic Sans MS" pitchFamily="66" charset="0"/>
            </a:endParaRPr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3212781" y="-10744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5359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‘Social media for research’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61629" y="228600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Facebook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9663"/>
            <a:ext cx="4495800" cy="3228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9299" y="3563905"/>
            <a:ext cx="3524251" cy="32940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0115550" y="247650"/>
            <a:ext cx="2076450" cy="1824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Text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Image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Video</a:t>
            </a:r>
            <a:endParaRPr lang="sr-Cyrl-RS" sz="3200" dirty="0"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Links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557338"/>
            <a:ext cx="4714875" cy="3438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4695" y="3371850"/>
            <a:ext cx="4577305" cy="348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Instagram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4809"/>
            <a:ext cx="4648200" cy="31631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95650" cy="32748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3393" y="1397954"/>
            <a:ext cx="6100207" cy="36693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6350" y="2989193"/>
            <a:ext cx="3295650" cy="3868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0115550" y="247650"/>
            <a:ext cx="2076450" cy="1824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3200" dirty="0">
                <a:latin typeface="Comic Sans MS" pitchFamily="66" charset="0"/>
              </a:rPr>
              <a:t>~ 2 billion users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Youtube</a:t>
            </a:r>
            <a:r>
              <a:rPr lang="en-US" sz="4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44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Vimeo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2753"/>
            <a:ext cx="8310929" cy="4529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4246" y="2662074"/>
            <a:ext cx="5767754" cy="41959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9260" y="375139"/>
            <a:ext cx="292274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Useful tips for researchers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924050" y="2190750"/>
            <a:ext cx="8743950" cy="3162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linked to peer reviewed PDF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be up to date with new information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take care of the copyright and credibility of the information you share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take care of spelling and grammar</a:t>
            </a:r>
            <a:endParaRPr lang="sr-Cyrl-R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24425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ResearchGate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502019" y="1487367"/>
            <a:ext cx="8743950" cy="13027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Access over 135 million publication pages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Community of 20 million scientists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261" y="3165231"/>
            <a:ext cx="10055554" cy="3692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6" y="422031"/>
            <a:ext cx="10972799" cy="6049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4772E7-82CC-4144-83C7-8FFB326DC079}"/>
              </a:ext>
            </a:extLst>
          </p:cNvPr>
          <p:cNvGrpSpPr/>
          <p:nvPr/>
        </p:nvGrpSpPr>
        <p:grpSpPr>
          <a:xfrm>
            <a:off x="1703921" y="4317331"/>
            <a:ext cx="3097626" cy="1701936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46DEDE-FF5E-437C-976D-FB0B93B8C9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EA01A3-EE3C-4B36-9CEA-44296F8640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E53A6B-B6CE-4BCD-8862-41AB76A2AA2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27376A-4687-4B7F-AC71-A1A4EB78E8F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8B8562-33FC-4782-8CDF-E61573A4C55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7271BF6-4B60-4AA0-8053-F4AE0AD9442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CC32E80-3EF0-4D7B-B8E3-D185103597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9D1BDC0-8D04-4AEB-A2FC-EA3A00639A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1E93532-3511-4FE9-A8D2-28CDC9FBF95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B92F133-F8B5-4813-8154-E75D07D5676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36CFBF0-8BE5-486E-B053-8C73E997689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D9BDD9-2A3B-4F38-9A5E-121691355E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DAF4878A-D218-4EEC-8F33-F2D51BC11C48}"/>
              </a:ext>
            </a:extLst>
          </p:cNvPr>
          <p:cNvGrpSpPr/>
          <p:nvPr/>
        </p:nvGrpSpPr>
        <p:grpSpPr>
          <a:xfrm>
            <a:off x="449153" y="2174426"/>
            <a:ext cx="5368661" cy="4285809"/>
            <a:chOff x="481157" y="2167303"/>
            <a:chExt cx="4949776" cy="3951413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8AA42B98-B352-477C-A415-B350AACBD165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AEDD22C5-648B-45A5-8606-C93D9620A7AD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580800-CD6F-44C5-AE19-BC6DCB12F36C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807ACC-0CF3-4CE8-8AD2-557EC4698484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CE310088-9FC2-428B-B1B5-3BF0174DF240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FD5DAA-01B4-4659-B6F7-145DC4B314A9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81D901-3B1A-4A3B-87FB-31BB7B0B4CB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78AE8080-5005-40EE-8380-95734CBD946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30068B9-1A51-45AD-931C-B5A435DC06B4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B11A42-31D2-42CA-B29D-8E76E8F8096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660EC460-1C4A-4FE2-8400-045DBB97EBDB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Diagonal Stripe 21">
              <a:extLst>
                <a:ext uri="{FF2B5EF4-FFF2-40B4-BE49-F238E27FC236}">
                  <a16:creationId xmlns:a16="http://schemas.microsoft.com/office/drawing/2014/main" id="{A3D6C27A-C158-4861-B79A-CDBE70E9D997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1F77B549-EA5F-4D11-91F1-45BCB511AC5C}"/>
              </a:ext>
            </a:extLst>
          </p:cNvPr>
          <p:cNvSpPr/>
          <p:nvPr/>
        </p:nvSpPr>
        <p:spPr>
          <a:xfrm>
            <a:off x="0" y="429594"/>
            <a:ext cx="5536551" cy="1429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1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8EE24C3-9E23-4EAC-A6DF-502FD248B6EB}"/>
              </a:ext>
            </a:extLst>
          </p:cNvPr>
          <p:cNvSpPr txBox="1"/>
          <p:nvPr/>
        </p:nvSpPr>
        <p:spPr>
          <a:xfrm>
            <a:off x="335902" y="462005"/>
            <a:ext cx="4855253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31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cs typeface="Calibri" pitchFamily="34" charset="0"/>
              </a:rPr>
              <a:t>What are you allowed to post on social media for researchers?</a:t>
            </a:r>
            <a:endParaRPr lang="ko-KR" altLang="en-US" sz="3100" dirty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6D5F29-10D4-4AE3-BDDC-D504C41CBB03}"/>
              </a:ext>
            </a:extLst>
          </p:cNvPr>
          <p:cNvSpPr txBox="1"/>
          <p:nvPr/>
        </p:nvSpPr>
        <p:spPr>
          <a:xfrm>
            <a:off x="6286094" y="2330497"/>
            <a:ext cx="5536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A large number of authors regularly post all their articles on social network despite of copyright agreement with publishers… </a:t>
            </a:r>
            <a:endParaRPr lang="ko-KR" altLang="en-US" sz="2800" b="1" dirty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10450" cy="3209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175" y="1890713"/>
            <a:ext cx="7458075" cy="2640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4495800"/>
            <a:ext cx="6762750" cy="236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mic Sans MS" pitchFamily="66" charset="0"/>
              </a:rPr>
              <a:t>Important role of Sherpa Romeo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C46A637A-60F5-4E2A-A8E3-169F3B425572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89815A1B-9F0F-4C3F-9403-EE3BFD449AA9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B68DEAE8-5A38-464F-8CB1-708189042DEE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D7D2B3-529F-45C7-95B3-B4F84C32493C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E5E07B-65BA-4EAA-822A-EF53A779845B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4476E8DD-CE38-4967-A560-E3B6D39E8672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0EFD611F-74BA-4FD0-BD84-3EA245411132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id="{82BB2B9D-5A0E-4A70-AA17-2DCA58BB7B9E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4185203-70F0-4687-A8B3-B4AEF60CDB17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A2DB62-FC84-49D9-9AA4-59FC4B2439B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FFBBA-B842-4F54-9E74-EA3902944985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1E6CCC-D2DB-47CF-BF04-E8B7BACC3AF8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6B19E2-87F1-4F6A-B435-194C63CDE329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611748-102D-4C0C-A8C4-6DB60B2312E9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723D99-40F4-4CBF-8EBA-AD3A5D4F348A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DA138A-7ED0-4BE5-A14A-D79B7D63BC9B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85D65B3-EEAA-4558-A0E2-C2F885E73F61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B69ED1-D125-409C-96FD-DA44C8AB07EA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B37750-2A58-463E-886D-1D17E50C911B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9A5DC9B-B11C-46F7-819B-A5FA4A1B695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3DE7DA-ACA9-4145-87CA-AB9BC544B99E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128521-BB9D-4225-9D53-2F9F9E90EE28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8E96B2-EE61-47C4-8327-0AAFD47035E0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EA88A3-FC3A-4A58-B4F7-86B377E41DE0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8509AC-6F6E-4B49-B01B-3FB5048E70AA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CE1819-747C-4575-8F71-9D382302D8DE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CD67A-4EFE-49BC-9A16-4FECB1A91C34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D5BC9F-340C-46FB-B555-540F2C62F1EB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id="{03806C9D-0B39-4008-97BF-2AB2086A3F50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id="{C19E8F75-C376-4694-B959-58998B59E0B1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A3359DA-F073-4348-AF54-A26AD0A47F9E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673B1-5FAB-4C99-BA79-C00E527518B0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853C0E-F0E2-4547-8CEF-D4DBA0089B6B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B2208AA-8F92-4B7C-B87F-8A8076243EB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20BC9C2-B358-40FA-A1C9-D7DEE02CBB6F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73AA317-AFE4-4081-A0B3-0D886F0103CF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0592DC-C19C-469E-A776-8A6C58495AB0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A749BC-81B3-49F1-A3AC-45A75EF5334B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Donut 1">
            <a:extLst>
              <a:ext uri="{FF2B5EF4-FFF2-40B4-BE49-F238E27FC236}">
                <a16:creationId xmlns:a16="http://schemas.microsoft.com/office/drawing/2014/main" id="{D09EFCAB-5435-45E9-BCEC-070F393E9189}"/>
              </a:ext>
            </a:extLst>
          </p:cNvPr>
          <p:cNvSpPr/>
          <p:nvPr/>
        </p:nvSpPr>
        <p:spPr>
          <a:xfrm>
            <a:off x="9652056" y="2726931"/>
            <a:ext cx="372568" cy="412868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5" name="Oval 12287">
            <a:extLst>
              <a:ext uri="{FF2B5EF4-FFF2-40B4-BE49-F238E27FC236}">
                <a16:creationId xmlns:a16="http://schemas.microsoft.com/office/drawing/2014/main" id="{A69E2EB4-643D-4122-A4E9-59D6CBB8DB20}"/>
              </a:ext>
            </a:extLst>
          </p:cNvPr>
          <p:cNvSpPr/>
          <p:nvPr/>
        </p:nvSpPr>
        <p:spPr>
          <a:xfrm>
            <a:off x="8218554" y="2157258"/>
            <a:ext cx="376297" cy="37491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1C5696E2-6A63-4CBB-8E48-3038C83D35D6}"/>
              </a:ext>
            </a:extLst>
          </p:cNvPr>
          <p:cNvSpPr>
            <a:spLocks noChangeAspect="1"/>
          </p:cNvSpPr>
          <p:nvPr/>
        </p:nvSpPr>
        <p:spPr>
          <a:xfrm rot="20700000">
            <a:off x="8195918" y="3533697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Isosceles Triangle 20">
            <a:extLst>
              <a:ext uri="{FF2B5EF4-FFF2-40B4-BE49-F238E27FC236}">
                <a16:creationId xmlns:a16="http://schemas.microsoft.com/office/drawing/2014/main" id="{A41D4521-7380-48D5-9B97-4DA44C50A698}"/>
              </a:ext>
            </a:extLst>
          </p:cNvPr>
          <p:cNvSpPr>
            <a:spLocks noChangeAspect="1"/>
          </p:cNvSpPr>
          <p:nvPr/>
        </p:nvSpPr>
        <p:spPr>
          <a:xfrm rot="8201235">
            <a:off x="10168705" y="216571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Trapezoid 10">
            <a:extLst>
              <a:ext uri="{FF2B5EF4-FFF2-40B4-BE49-F238E27FC236}">
                <a16:creationId xmlns:a16="http://schemas.microsoft.com/office/drawing/2014/main" id="{4621E087-F3C0-4BA1-A8F0-5E4D06073A5C}"/>
              </a:ext>
            </a:extLst>
          </p:cNvPr>
          <p:cNvSpPr/>
          <p:nvPr/>
        </p:nvSpPr>
        <p:spPr>
          <a:xfrm>
            <a:off x="10154968" y="3527975"/>
            <a:ext cx="343151" cy="3427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4A526F2C-CBD9-45E9-B3F8-5D0506613794}"/>
              </a:ext>
            </a:extLst>
          </p:cNvPr>
          <p:cNvSpPr/>
          <p:nvPr/>
        </p:nvSpPr>
        <p:spPr>
          <a:xfrm>
            <a:off x="7825561" y="2860634"/>
            <a:ext cx="265478" cy="34872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C9A0D2E6-0D16-4441-A3A4-A5E75BCB875B}"/>
              </a:ext>
            </a:extLst>
          </p:cNvPr>
          <p:cNvSpPr/>
          <p:nvPr/>
        </p:nvSpPr>
        <p:spPr>
          <a:xfrm>
            <a:off x="9211370" y="1953654"/>
            <a:ext cx="300700" cy="3007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0C0BE60F-780C-46DC-AE34-F59087D689F4}"/>
              </a:ext>
            </a:extLst>
          </p:cNvPr>
          <p:cNvSpPr/>
          <p:nvPr/>
        </p:nvSpPr>
        <p:spPr>
          <a:xfrm>
            <a:off x="10648350" y="2860722"/>
            <a:ext cx="360864" cy="355077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2BE663DB-261E-48AA-B3F7-9CA20EA5EA9A}"/>
              </a:ext>
            </a:extLst>
          </p:cNvPr>
          <p:cNvSpPr/>
          <p:nvPr/>
        </p:nvSpPr>
        <p:spPr>
          <a:xfrm rot="20700000">
            <a:off x="8697163" y="2795754"/>
            <a:ext cx="342272" cy="29318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82"/>
          <p:cNvSpPr/>
          <p:nvPr/>
        </p:nvSpPr>
        <p:spPr>
          <a:xfrm>
            <a:off x="883298" y="219435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800" dirty="0">
                <a:latin typeface="Comic Sans MS" pitchFamily="66" charset="0"/>
              </a:rPr>
              <a:t>“</a:t>
            </a:r>
            <a:r>
              <a:rPr lang="en-US" sz="2800" dirty="0">
                <a:latin typeface="Comic Sans MS" pitchFamily="66" charset="0"/>
                <a:hlinkClick r:id="rId3"/>
              </a:rPr>
              <a:t>Sherpa Romeo</a:t>
            </a:r>
            <a:r>
              <a:rPr lang="en-US" sz="2800" dirty="0">
                <a:latin typeface="Comic Sans MS" pitchFamily="66" charset="0"/>
              </a:rPr>
              <a:t> is an online resource that aggregates and analyses publisher open access policies from around the world and provides summaries of publisher copyright and open access archiving policies on a journal-by-journal basis.</a:t>
            </a:r>
            <a:r>
              <a:rPr lang="sr-Latn-RS" sz="2800" dirty="0">
                <a:latin typeface="Comic Sans MS" pitchFamily="66" charset="0"/>
              </a:rPr>
              <a:t>”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1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34100" cy="28197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2526570"/>
            <a:ext cx="7372350" cy="17289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650" y="4184430"/>
            <a:ext cx="7753350" cy="26735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7581900" y="396659"/>
            <a:ext cx="4371976" cy="7242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Checking the journal policies…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479288" y="1370858"/>
            <a:ext cx="42250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Agenda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898745" y="1706617"/>
            <a:ext cx="5801842" cy="769441"/>
            <a:chOff x="1848112" y="1575921"/>
            <a:chExt cx="5801842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2705935" y="1789403"/>
              <a:ext cx="4944019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  <a:cs typeface="Arial" pitchFamily="34" charset="0"/>
                </a:rPr>
                <a:t>Introduction to social media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898745" y="2841595"/>
            <a:ext cx="5365516" cy="769441"/>
            <a:chOff x="1848112" y="1575921"/>
            <a:chExt cx="5365516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898745" y="3976573"/>
            <a:ext cx="5365516" cy="1145532"/>
            <a:chOff x="1848112" y="1575921"/>
            <a:chExt cx="5365516" cy="11455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705936" y="1798123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  <a:cs typeface="Arial" pitchFamily="34" charset="0"/>
                </a:rPr>
                <a:t>Social media platforms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  <a:p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898745" y="5111550"/>
            <a:ext cx="5577908" cy="1083695"/>
            <a:chOff x="1848112" y="1575921"/>
            <a:chExt cx="5577908" cy="108369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705936" y="1708175"/>
              <a:ext cx="4720084" cy="951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  <a:cs typeface="Arial" pitchFamily="34" charset="0"/>
                </a:rPr>
                <a:t>Training for researchers – practical exercises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3E28B-F4BD-46C1-8C45-6677E19BB5F2}"/>
              </a:ext>
            </a:extLst>
          </p:cNvPr>
          <p:cNvGrpSpPr/>
          <p:nvPr/>
        </p:nvGrpSpPr>
        <p:grpSpPr>
          <a:xfrm>
            <a:off x="566482" y="250755"/>
            <a:ext cx="3837919" cy="968883"/>
            <a:chOff x="3459679" y="2564932"/>
            <a:chExt cx="5250757" cy="1325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E8AA0-BD89-4758-B2A2-03573956B800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D8DAC-C8A7-4769-9CA8-18E4B8109421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BEF4B3-71E7-4372-B321-E7F1EB3E9071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6BF83-5833-4B20-926D-041711825ED5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DE6C17-E25C-4DF6-A7DA-C7FD43A65F2A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9CF83-10D0-4E68-BE1C-68F592FC9AB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1D1195-9DAA-4915-A853-0F17B1D6C5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4">
              <a:extLst>
                <a:ext uri="{FF2B5EF4-FFF2-40B4-BE49-F238E27FC236}">
                  <a16:creationId xmlns:a16="http://schemas.microsoft.com/office/drawing/2014/main" id="{7F838A5F-214D-44B0-BE54-1F7AD12040A9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E31232-115A-4B77-9FCA-165D53DDA627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2" name="Round Same Side Corner Rectangle 4">
                <a:extLst>
                  <a:ext uri="{FF2B5EF4-FFF2-40B4-BE49-F238E27FC236}">
                    <a16:creationId xmlns:a16="http://schemas.microsoft.com/office/drawing/2014/main" id="{EFAC8B80-E346-4BFC-B07D-2E333532E1F7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 Same Side Corner Rectangle 6">
                <a:extLst>
                  <a:ext uri="{FF2B5EF4-FFF2-40B4-BE49-F238E27FC236}">
                    <a16:creationId xmlns:a16="http://schemas.microsoft.com/office/drawing/2014/main" id="{71DB2A2F-DD6E-45DD-8CC4-E6A5EB6A836C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1A64ACBE-86AC-4615-B760-5A0985144254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46F8C611-9F9C-4E95-B540-949F6EB3DBE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757C92D-147D-4158-917E-4FCD085268D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64910" y="2600733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56841" y="3004456"/>
            <a:ext cx="5371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Benefits of using social media </a:t>
            </a:r>
            <a:b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for research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052" y="0"/>
            <a:ext cx="8810864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124" y="22853"/>
            <a:ext cx="8105581" cy="68351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Academia.edu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313" y="1987473"/>
            <a:ext cx="8416437" cy="340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Mendeley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952" y="1740218"/>
            <a:ext cx="10054901" cy="4111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Google Scholar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4333"/>
            <a:ext cx="12205213" cy="565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r-Latn-R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Altmetric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062369"/>
            <a:ext cx="5095875" cy="415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921" y="5334000"/>
            <a:ext cx="7172325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31" y="4593266"/>
            <a:ext cx="9485569" cy="18181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3911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86862"/>
            <a:ext cx="2573079" cy="5171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1509" y="1190847"/>
            <a:ext cx="1445364" cy="27113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mic Sans MS" pitchFamily="66" charset="0"/>
              </a:rPr>
              <a:t>Facts</a:t>
            </a:r>
          </a:p>
        </p:txBody>
      </p:sp>
      <p:pic>
        <p:nvPicPr>
          <p:cNvPr id="5" name="Picture Placeholder 4" descr="97413.jpg"/>
          <p:cNvPicPr>
            <a:picLocks noGrp="1" noChangeAspect="1"/>
          </p:cNvPicPr>
          <p:nvPr>
            <p:ph type="pic" sz="quarter" idx="42"/>
          </p:nvPr>
        </p:nvPicPr>
        <p:blipFill>
          <a:blip r:embed="rId3" cstate="print"/>
          <a:srcRect l="6863" r="686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932006" y="2648547"/>
            <a:ext cx="7259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You don’t need thousands of followers</a:t>
            </a:r>
            <a:r>
              <a:rPr lang="en-US" sz="2400" dirty="0">
                <a:latin typeface="Comic Sans MS" pitchFamily="66" charset="0"/>
              </a:rPr>
              <a:t> to have an engaged audience, smaller audience can be more engaged.</a:t>
            </a:r>
          </a:p>
          <a:p>
            <a:r>
              <a:rPr lang="sr-Latn-RS" sz="2400" b="1" dirty="0">
                <a:latin typeface="Comic Sans MS" pitchFamily="66" charset="0"/>
              </a:rPr>
              <a:t>Y</a:t>
            </a:r>
            <a:r>
              <a:rPr lang="en-US" sz="2400" b="1" dirty="0" err="1">
                <a:latin typeface="Comic Sans MS" pitchFamily="66" charset="0"/>
              </a:rPr>
              <a:t>ou</a:t>
            </a:r>
            <a:r>
              <a:rPr lang="en-US" sz="2400" b="1" dirty="0">
                <a:latin typeface="Comic Sans MS" pitchFamily="66" charset="0"/>
              </a:rPr>
              <a:t> have </a:t>
            </a:r>
            <a:r>
              <a:rPr lang="sr-Latn-RS" sz="2400" b="1" dirty="0">
                <a:latin typeface="Comic Sans MS" pitchFamily="66" charset="0"/>
              </a:rPr>
              <a:t>great </a:t>
            </a:r>
            <a:r>
              <a:rPr lang="en-US" sz="2400" b="1" dirty="0">
                <a:latin typeface="Comic Sans MS" pitchFamily="66" charset="0"/>
              </a:rPr>
              <a:t>control over your visibility</a:t>
            </a:r>
            <a:r>
              <a:rPr lang="sr-Latn-RS" sz="2400" b="1" dirty="0">
                <a:latin typeface="Comic Sans MS" pitchFamily="66" charset="0"/>
              </a:rPr>
              <a:t>, </a:t>
            </a:r>
            <a:r>
              <a:rPr lang="en-US" sz="2400" dirty="0">
                <a:latin typeface="Comic Sans MS" pitchFamily="66" charset="0"/>
              </a:rPr>
              <a:t>not just in terms of privacy, but also in what you choose to share.</a:t>
            </a:r>
          </a:p>
          <a:p>
            <a:r>
              <a:rPr lang="en-US" sz="2400" b="1" dirty="0">
                <a:latin typeface="Comic Sans MS" pitchFamily="66" charset="0"/>
              </a:rPr>
              <a:t>The fast-paced and live aspect </a:t>
            </a:r>
            <a:r>
              <a:rPr lang="en-US" sz="2400" dirty="0">
                <a:latin typeface="Comic Sans MS" pitchFamily="66" charset="0"/>
              </a:rPr>
              <a:t>of social media can lead skeptical researchers not to publish, but good reactions and quick responses can increase a researcher’s credibility.</a:t>
            </a:r>
            <a:endParaRPr lang="sr-Latn-R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2068285"/>
            <a:ext cx="11277600" cy="1219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r-Latn-RS" sz="3200" i="1" dirty="0">
                <a:latin typeface="Comic Sans MS" pitchFamily="66" charset="0"/>
              </a:rPr>
              <a:t>“Social media is about socioology and psyschology more than technology.”</a:t>
            </a:r>
          </a:p>
          <a:p>
            <a:pPr algn="l"/>
            <a:endParaRPr lang="sr-Latn-RS" sz="3200" i="1" dirty="0">
              <a:latin typeface="Comic Sans MS" pitchFamily="66" charset="0"/>
            </a:endParaRPr>
          </a:p>
          <a:p>
            <a:pPr algn="l"/>
            <a:r>
              <a:rPr lang="sr-Latn-RS" sz="3200" i="1" dirty="0">
                <a:latin typeface="Comic Sans MS" pitchFamily="66" charset="0"/>
              </a:rPr>
              <a:t>Brian Solis</a:t>
            </a:r>
            <a:endParaRPr lang="en-US" sz="320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omic Sans MS" pitchFamily="66" charset="0"/>
              </a:rPr>
              <a:t>Issues                            Approaches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E2BBF66E-AB4A-455E-937D-4BEEE9061393}"/>
              </a:ext>
            </a:extLst>
          </p:cNvPr>
          <p:cNvGrpSpPr/>
          <p:nvPr/>
        </p:nvGrpSpPr>
        <p:grpSpPr>
          <a:xfrm>
            <a:off x="5174351" y="3637228"/>
            <a:ext cx="1704867" cy="455477"/>
            <a:chOff x="5134372" y="3131004"/>
            <a:chExt cx="1431908" cy="315692"/>
          </a:xfrm>
        </p:grpSpPr>
        <p:sp>
          <p:nvSpPr>
            <p:cNvPr id="20" name="직사각형 6">
              <a:extLst>
                <a:ext uri="{FF2B5EF4-FFF2-40B4-BE49-F238E27FC236}">
                  <a16:creationId xmlns:a16="http://schemas.microsoft.com/office/drawing/2014/main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자유형: 도형 32">
              <a:extLst>
                <a:ext uri="{FF2B5EF4-FFF2-40B4-BE49-F238E27FC236}">
                  <a16:creationId xmlns:a16="http://schemas.microsoft.com/office/drawing/2014/main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" name="그룹 34">
            <a:extLst>
              <a:ext uri="{FF2B5EF4-FFF2-40B4-BE49-F238E27FC236}">
                <a16:creationId xmlns:a16="http://schemas.microsoft.com/office/drawing/2014/main" id="{35E95096-8BB7-44E7-9E71-C69E3575DE38}"/>
              </a:ext>
            </a:extLst>
          </p:cNvPr>
          <p:cNvGrpSpPr/>
          <p:nvPr/>
        </p:nvGrpSpPr>
        <p:grpSpPr>
          <a:xfrm>
            <a:off x="5312790" y="4137862"/>
            <a:ext cx="1704867" cy="455477"/>
            <a:chOff x="5134372" y="3131004"/>
            <a:chExt cx="1431908" cy="315692"/>
          </a:xfrm>
        </p:grpSpPr>
        <p:sp>
          <p:nvSpPr>
            <p:cNvPr id="18" name="직사각형 6">
              <a:extLst>
                <a:ext uri="{FF2B5EF4-FFF2-40B4-BE49-F238E27FC236}">
                  <a16:creationId xmlns:a16="http://schemas.microsoft.com/office/drawing/2014/main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자유형: 도형 36">
              <a:extLst>
                <a:ext uri="{FF2B5EF4-FFF2-40B4-BE49-F238E27FC236}">
                  <a16:creationId xmlns:a16="http://schemas.microsoft.com/office/drawing/2014/main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" name="그룹 37">
            <a:extLst>
              <a:ext uri="{FF2B5EF4-FFF2-40B4-BE49-F238E27FC236}">
                <a16:creationId xmlns:a16="http://schemas.microsoft.com/office/drawing/2014/main" id="{6C4F61BB-FD85-491A-BEF1-8ACEF118B187}"/>
              </a:ext>
            </a:extLst>
          </p:cNvPr>
          <p:cNvGrpSpPr/>
          <p:nvPr/>
        </p:nvGrpSpPr>
        <p:grpSpPr>
          <a:xfrm>
            <a:off x="5174351" y="4638496"/>
            <a:ext cx="1704867" cy="455477"/>
            <a:chOff x="5134372" y="3131004"/>
            <a:chExt cx="1431908" cy="315692"/>
          </a:xfrm>
        </p:grpSpPr>
        <p:sp>
          <p:nvSpPr>
            <p:cNvPr id="16" name="직사각형 6">
              <a:extLst>
                <a:ext uri="{FF2B5EF4-FFF2-40B4-BE49-F238E27FC236}">
                  <a16:creationId xmlns:a16="http://schemas.microsoft.com/office/drawing/2014/main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39">
              <a:extLst>
                <a:ext uri="{FF2B5EF4-FFF2-40B4-BE49-F238E27FC236}">
                  <a16:creationId xmlns:a16="http://schemas.microsoft.com/office/drawing/2014/main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그룹 40">
            <a:extLst>
              <a:ext uri="{FF2B5EF4-FFF2-40B4-BE49-F238E27FC236}">
                <a16:creationId xmlns:a16="http://schemas.microsoft.com/office/drawing/2014/main" id="{F65A0495-47B3-4735-8C84-8264C01518C4}"/>
              </a:ext>
            </a:extLst>
          </p:cNvPr>
          <p:cNvGrpSpPr/>
          <p:nvPr/>
        </p:nvGrpSpPr>
        <p:grpSpPr>
          <a:xfrm>
            <a:off x="5312790" y="5139130"/>
            <a:ext cx="1704867" cy="455477"/>
            <a:chOff x="5134372" y="3131004"/>
            <a:chExt cx="1431908" cy="315692"/>
          </a:xfrm>
        </p:grpSpPr>
        <p:sp>
          <p:nvSpPr>
            <p:cNvPr id="14" name="직사각형 6">
              <a:extLst>
                <a:ext uri="{FF2B5EF4-FFF2-40B4-BE49-F238E27FC236}">
                  <a16:creationId xmlns:a16="http://schemas.microsoft.com/office/drawing/2014/main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46">
              <a:extLst>
                <a:ext uri="{FF2B5EF4-FFF2-40B4-BE49-F238E27FC236}">
                  <a16:creationId xmlns:a16="http://schemas.microsoft.com/office/drawing/2014/main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7" name="그룹 47">
            <a:extLst>
              <a:ext uri="{FF2B5EF4-FFF2-40B4-BE49-F238E27FC236}">
                <a16:creationId xmlns:a16="http://schemas.microsoft.com/office/drawing/2014/main" id="{0CDD46FE-BAB4-474D-810F-3DA7115596FB}"/>
              </a:ext>
            </a:extLst>
          </p:cNvPr>
          <p:cNvGrpSpPr/>
          <p:nvPr/>
        </p:nvGrpSpPr>
        <p:grpSpPr>
          <a:xfrm>
            <a:off x="5174351" y="5639764"/>
            <a:ext cx="1704867" cy="455477"/>
            <a:chOff x="5134372" y="3131004"/>
            <a:chExt cx="1431908" cy="315692"/>
          </a:xfrm>
        </p:grpSpPr>
        <p:sp>
          <p:nvSpPr>
            <p:cNvPr id="12" name="직사각형 6">
              <a:extLst>
                <a:ext uri="{FF2B5EF4-FFF2-40B4-BE49-F238E27FC236}">
                  <a16:creationId xmlns:a16="http://schemas.microsoft.com/office/drawing/2014/main" id="{BB2F3E59-45EC-4E84-906E-D6E183A35BA8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68">
              <a:extLst>
                <a:ext uri="{FF2B5EF4-FFF2-40B4-BE49-F238E27FC236}">
                  <a16:creationId xmlns:a16="http://schemas.microsoft.com/office/drawing/2014/main" id="{C139D200-0601-4C6D-ADB1-BF62A5E7634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D228C695-FC13-4B93-ABFD-AA197B3EB88A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85AD521-70EE-4B66-8FD9-37E3F71F07CE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DBEEB4FF-7510-4841-A052-8F69A3ED3CD9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9055CD85-DF47-48AD-B7B0-059A099E47EA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063664A-2F9D-44F1-81DD-5F7C5DC1ABBE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40FC-2C34-40F2-972C-3848766360EC}"/>
              </a:ext>
            </a:extLst>
          </p:cNvPr>
          <p:cNvSpPr txBox="1"/>
          <p:nvPr/>
        </p:nvSpPr>
        <p:spPr>
          <a:xfrm>
            <a:off x="7915140" y="2943004"/>
            <a:ext cx="3953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The role of librarians in the transition to new technologies – </a:t>
            </a:r>
            <a:b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through trainings and courses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067BBC-3793-4CF3-A8AA-80FBE10BADB4}"/>
              </a:ext>
            </a:extLst>
          </p:cNvPr>
          <p:cNvSpPr txBox="1"/>
          <p:nvPr/>
        </p:nvSpPr>
        <p:spPr>
          <a:xfrm>
            <a:off x="7962900" y="4484243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omic Sans MS" pitchFamily="66" charset="0"/>
                <a:cs typeface="Arial" pitchFamily="34" charset="0"/>
              </a:rPr>
              <a:t>Find and use relevant information with librarian suggestions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3EF08E-640A-4386-8070-0202F0456777}"/>
              </a:ext>
            </a:extLst>
          </p:cNvPr>
          <p:cNvSpPr txBox="1"/>
          <p:nvPr/>
        </p:nvSpPr>
        <p:spPr>
          <a:xfrm>
            <a:off x="641166" y="3875549"/>
            <a:ext cx="343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omic Sans MS" pitchFamily="66" charset="0"/>
              </a:rPr>
              <a:t>Gap between digital and information literacy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015A50-02A4-4A0D-AE61-42F476F69860}"/>
              </a:ext>
            </a:extLst>
          </p:cNvPr>
          <p:cNvSpPr txBox="1"/>
          <p:nvPr/>
        </p:nvSpPr>
        <p:spPr>
          <a:xfrm>
            <a:off x="660216" y="4978638"/>
            <a:ext cx="343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Comic Sans MS" pitchFamily="66" charset="0"/>
              </a:rPr>
              <a:t>Hyperproduction</a:t>
            </a:r>
            <a:r>
              <a:rPr lang="en-US" sz="2000" dirty="0">
                <a:latin typeface="Comic Sans MS" pitchFamily="66" charset="0"/>
              </a:rPr>
              <a:t> of irrelevant  information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3FDCE5-EEC2-4DF6-83BD-D5DA6749A326}"/>
              </a:ext>
            </a:extLst>
          </p:cNvPr>
          <p:cNvSpPr txBox="1"/>
          <p:nvPr/>
        </p:nvSpPr>
        <p:spPr>
          <a:xfrm>
            <a:off x="622116" y="2886758"/>
            <a:ext cx="343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omic Sans MS" pitchFamily="66" charset="0"/>
              </a:rPr>
              <a:t>Inertia in accepting technological innovation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0C9A92-8285-4013-B168-954263265A46}"/>
              </a:ext>
            </a:extLst>
          </p:cNvPr>
          <p:cNvSpPr txBox="1"/>
          <p:nvPr/>
        </p:nvSpPr>
        <p:spPr>
          <a:xfrm>
            <a:off x="7020837" y="1729060"/>
            <a:ext cx="3209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Explain benefits of using social media </a:t>
            </a: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92644304-27E8-43E8-8EEC-A55BC03CCEB9}"/>
              </a:ext>
            </a:extLst>
          </p:cNvPr>
          <p:cNvSpPr/>
          <p:nvPr/>
        </p:nvSpPr>
        <p:spPr>
          <a:xfrm>
            <a:off x="6090199" y="1956689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3175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4A3C8142-0B52-4D99-BED7-DBDF3308A30A}"/>
              </a:ext>
            </a:extLst>
          </p:cNvPr>
          <p:cNvGrpSpPr/>
          <p:nvPr/>
        </p:nvGrpSpPr>
        <p:grpSpPr>
          <a:xfrm>
            <a:off x="5668546" y="2344852"/>
            <a:ext cx="854909" cy="1343933"/>
            <a:chOff x="6163612" y="1966761"/>
            <a:chExt cx="2991257" cy="4702319"/>
          </a:xfrm>
        </p:grpSpPr>
        <p:sp>
          <p:nvSpPr>
            <p:cNvPr id="47" name="자유형: 도형 69">
              <a:extLst>
                <a:ext uri="{FF2B5EF4-FFF2-40B4-BE49-F238E27FC236}">
                  <a16:creationId xmlns:a16="http://schemas.microsoft.com/office/drawing/2014/main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자유형: 도형 79">
              <a:extLst>
                <a:ext uri="{FF2B5EF4-FFF2-40B4-BE49-F238E27FC236}">
                  <a16:creationId xmlns:a16="http://schemas.microsoft.com/office/drawing/2014/main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Social media for research\social-media-5368098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02" y="1239115"/>
            <a:ext cx="4590661" cy="537628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142791" y="223935"/>
            <a:ext cx="421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Social media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41864" y="2335022"/>
            <a:ext cx="66501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Total number of active social media users: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4.2 billion</a:t>
            </a:r>
            <a:br>
              <a:rPr lang="en-US" sz="3200" dirty="0">
                <a:solidFill>
                  <a:srgbClr val="C00000"/>
                </a:solidFill>
                <a:latin typeface="Comic Sans MS" pitchFamily="66" charset="0"/>
              </a:rPr>
            </a:b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3200" dirty="0">
                <a:latin typeface="Comic Sans MS" pitchFamily="66" charset="0"/>
              </a:rPr>
              <a:t>Accessing via mobile phones: 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4.15 billion</a:t>
            </a:r>
            <a:endParaRPr lang="sr-Latn-R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mic Sans MS" pitchFamily="66" charset="0"/>
              </a:rPr>
              <a:t>Training focus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9753E-6800-4773-8FEC-13D6096A8F9A}"/>
              </a:ext>
            </a:extLst>
          </p:cNvPr>
          <p:cNvSpPr/>
          <p:nvPr/>
        </p:nvSpPr>
        <p:spPr>
          <a:xfrm>
            <a:off x="966857" y="2220756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452B3-65ED-48AE-B171-86EAD445C293}"/>
              </a:ext>
            </a:extLst>
          </p:cNvPr>
          <p:cNvSpPr/>
          <p:nvPr/>
        </p:nvSpPr>
        <p:spPr>
          <a:xfrm>
            <a:off x="966857" y="3746458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F6DD5-53DB-4B37-A716-ACEF7B4C31CC}"/>
              </a:ext>
            </a:extLst>
          </p:cNvPr>
          <p:cNvSpPr/>
          <p:nvPr/>
        </p:nvSpPr>
        <p:spPr>
          <a:xfrm>
            <a:off x="966860" y="5272159"/>
            <a:ext cx="505258" cy="50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EC0E6C-787F-4870-B3D6-0712F772756B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79E60-ED14-43D0-A143-CBBCEEF7439F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C66949BE-DF4B-49E1-BF02-F09D52DA61BF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94E6D0CE-B5E1-4B94-B546-55319A8C2A3C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956824E3-FE26-4824-8661-79BFFE9BC81B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B9F5A5B-1B45-47AE-8CA6-28EF26DA1B2B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E4D25887-73C9-41A7-90A8-F31D1267D6D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361AB7-EC81-4B63-8694-638ADE46C2D7}"/>
              </a:ext>
            </a:extLst>
          </p:cNvPr>
          <p:cNvSpPr txBox="1"/>
          <p:nvPr/>
        </p:nvSpPr>
        <p:spPr>
          <a:xfrm>
            <a:off x="1726599" y="2202873"/>
            <a:ext cx="4735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>
                <a:latin typeface="Comic Sans MS" pitchFamily="66" charset="0"/>
              </a:rPr>
              <a:t>Motive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r-Latn-RS" sz="2000" dirty="0">
                <a:latin typeface="Comic Sans MS" pitchFamily="66" charset="0"/>
              </a:rPr>
              <a:t>   </a:t>
            </a:r>
            <a:r>
              <a:rPr lang="en-US" sz="2000" dirty="0">
                <a:latin typeface="Comic Sans MS" pitchFamily="66" charset="0"/>
              </a:rPr>
              <a:t>  </a:t>
            </a:r>
            <a:r>
              <a:rPr lang="en-US" sz="2000" dirty="0" err="1">
                <a:latin typeface="Comic Sans MS" pitchFamily="66" charset="0"/>
              </a:rPr>
              <a:t>increas</a:t>
            </a:r>
            <a:r>
              <a:rPr lang="sr-Latn-RS" sz="2000" dirty="0">
                <a:latin typeface="Comic Sans MS" pitchFamily="66" charset="0"/>
              </a:rPr>
              <a:t>ing</a:t>
            </a:r>
            <a:r>
              <a:rPr lang="en-US" sz="2000" dirty="0">
                <a:latin typeface="Comic Sans MS" pitchFamily="66" charset="0"/>
              </a:rPr>
              <a:t> reach </a:t>
            </a:r>
            <a:r>
              <a:rPr lang="sr-Latn-RS" sz="2000" dirty="0">
                <a:latin typeface="Comic Sans MS" pitchFamily="66" charset="0"/>
              </a:rPr>
              <a:t>&gt; </a:t>
            </a:r>
            <a:r>
              <a:rPr lang="en-US" sz="2000" dirty="0">
                <a:latin typeface="Comic Sans MS" pitchFamily="66" charset="0"/>
              </a:rPr>
              <a:t>be active in multiple communities</a:t>
            </a:r>
            <a:r>
              <a:rPr lang="sr-Latn-RS" sz="2000" dirty="0">
                <a:latin typeface="Comic Sans MS" pitchFamily="66" charset="0"/>
              </a:rPr>
              <a:t>                         </a:t>
            </a:r>
            <a:r>
              <a:rPr lang="en-US" sz="2000" dirty="0">
                <a:latin typeface="Comic Sans MS" pitchFamily="66" charset="0"/>
              </a:rPr>
              <a:t>related to your specialty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DA1A3D-343F-4B01-BA6B-05571FCFB579}"/>
              </a:ext>
            </a:extLst>
          </p:cNvPr>
          <p:cNvSpPr txBox="1"/>
          <p:nvPr/>
        </p:nvSpPr>
        <p:spPr>
          <a:xfrm>
            <a:off x="1684068" y="3754582"/>
            <a:ext cx="4735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Elaboration</a:t>
            </a:r>
          </a:p>
          <a:p>
            <a:pPr>
              <a:buFont typeface="Arial" pitchFamily="34" charset="0"/>
              <a:buChar char="•"/>
            </a:pPr>
            <a:r>
              <a:rPr lang="en-GB" altLang="ko-KR" sz="2000" dirty="0">
                <a:latin typeface="Comic Sans MS" pitchFamily="66" charset="0"/>
                <a:cs typeface="Arial" pitchFamily="34" charset="0"/>
              </a:rPr>
              <a:t>     benefits</a:t>
            </a:r>
          </a:p>
          <a:p>
            <a:pPr>
              <a:buFont typeface="Arial" pitchFamily="34" charset="0"/>
              <a:buChar char="•"/>
            </a:pPr>
            <a:r>
              <a:rPr lang="en-GB" altLang="ko-KR" sz="2000" dirty="0">
                <a:latin typeface="Comic Sans MS" pitchFamily="66" charset="0"/>
                <a:cs typeface="Arial" pitchFamily="34" charset="0"/>
              </a:rPr>
              <a:t>     copyright</a:t>
            </a:r>
          </a:p>
          <a:p>
            <a:pPr>
              <a:buFont typeface="Arial" pitchFamily="34" charset="0"/>
              <a:buChar char="•"/>
            </a:pPr>
            <a:r>
              <a:rPr lang="en-GB" altLang="ko-KR" sz="2000" dirty="0">
                <a:latin typeface="Comic Sans MS" pitchFamily="66" charset="0"/>
                <a:cs typeface="Arial" pitchFamily="34" charset="0"/>
              </a:rPr>
              <a:t>     CC licenses</a:t>
            </a:r>
            <a:endParaRPr lang="en-US" altLang="ko-KR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84863B-93C4-4F50-A558-6CF047277853}"/>
              </a:ext>
            </a:extLst>
          </p:cNvPr>
          <p:cNvSpPr txBox="1"/>
          <p:nvPr/>
        </p:nvSpPr>
        <p:spPr>
          <a:xfrm>
            <a:off x="1684067" y="5306292"/>
            <a:ext cx="6715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omic Sans MS" pitchFamily="66" charset="0"/>
                <a:cs typeface="Arial" pitchFamily="34" charset="0"/>
              </a:rPr>
              <a:t>Support</a:t>
            </a:r>
          </a:p>
          <a:p>
            <a:r>
              <a:rPr lang="en-US" altLang="ko-KR" sz="2000" dirty="0">
                <a:latin typeface="Comic Sans MS" pitchFamily="66" charset="0"/>
                <a:cs typeface="Arial" pitchFamily="34" charset="0"/>
              </a:rPr>
              <a:t>      researchers</a:t>
            </a:r>
            <a:r>
              <a:rPr lang="en-US" altLang="ko-KR" sz="20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will know who can help them</a:t>
            </a:r>
            <a:endParaRPr lang="en-US" altLang="ko-KR" sz="2000" b="1" dirty="0">
              <a:latin typeface="Comic Sans MS" pitchFamily="66" charset="0"/>
              <a:cs typeface="Arial" pitchFamily="34" charset="0"/>
            </a:endParaRPr>
          </a:p>
          <a:p>
            <a:endParaRPr lang="en-US" altLang="ko-KR" sz="2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7F59AE6-75A4-4330-9D38-9DCB0E4E461B}"/>
              </a:ext>
            </a:extLst>
          </p:cNvPr>
          <p:cNvSpPr>
            <a:spLocks noChangeAspect="1"/>
          </p:cNvSpPr>
          <p:nvPr/>
        </p:nvSpPr>
        <p:spPr>
          <a:xfrm>
            <a:off x="1038426" y="3837086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1363CDB-300C-452C-BBA5-646BAF4D985D}"/>
              </a:ext>
            </a:extLst>
          </p:cNvPr>
          <p:cNvSpPr/>
          <p:nvPr/>
        </p:nvSpPr>
        <p:spPr>
          <a:xfrm rot="5400000">
            <a:off x="1094820" y="539994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8578CB0F-C039-4873-ADDE-29F22D2B3046}"/>
              </a:ext>
            </a:extLst>
          </p:cNvPr>
          <p:cNvSpPr/>
          <p:nvPr/>
        </p:nvSpPr>
        <p:spPr>
          <a:xfrm>
            <a:off x="1094636" y="2284076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0" name="Trapezoid 24">
            <a:extLst>
              <a:ext uri="{FF2B5EF4-FFF2-40B4-BE49-F238E27FC236}">
                <a16:creationId xmlns:a16="http://schemas.microsoft.com/office/drawing/2014/main" id="{796F7967-2886-4396-B358-087847F77410}"/>
              </a:ext>
            </a:extLst>
          </p:cNvPr>
          <p:cNvSpPr>
            <a:spLocks noChangeAspect="1"/>
          </p:cNvSpPr>
          <p:nvPr/>
        </p:nvSpPr>
        <p:spPr>
          <a:xfrm rot="8369018">
            <a:off x="9868572" y="2641986"/>
            <a:ext cx="530769" cy="53582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FC4FC6BE-3F27-473A-A5A1-A090D068689A}"/>
              </a:ext>
            </a:extLst>
          </p:cNvPr>
          <p:cNvSpPr>
            <a:spLocks noChangeAspect="1"/>
          </p:cNvSpPr>
          <p:nvPr/>
        </p:nvSpPr>
        <p:spPr>
          <a:xfrm>
            <a:off x="8587093" y="2132606"/>
            <a:ext cx="549921" cy="481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30FA73A-7ACA-4384-982C-DC15F2B981D3}"/>
              </a:ext>
            </a:extLst>
          </p:cNvPr>
          <p:cNvSpPr>
            <a:spLocks noChangeAspect="1"/>
          </p:cNvSpPr>
          <p:nvPr/>
        </p:nvSpPr>
        <p:spPr>
          <a:xfrm>
            <a:off x="7502728" y="2634945"/>
            <a:ext cx="398584" cy="3982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2F8A97-84EB-4CCF-94A9-551F01B2FE7E}"/>
              </a:ext>
            </a:extLst>
          </p:cNvPr>
          <p:cNvSpPr/>
          <p:nvPr/>
        </p:nvSpPr>
        <p:spPr>
          <a:xfrm rot="5400000">
            <a:off x="10253639" y="3704606"/>
            <a:ext cx="370884" cy="371431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Frame 1">
            <a:extLst>
              <a:ext uri="{FF2B5EF4-FFF2-40B4-BE49-F238E27FC236}">
                <a16:creationId xmlns:a16="http://schemas.microsoft.com/office/drawing/2014/main" id="{2ED52C47-3E1D-443E-8946-AF5195DEE41E}"/>
              </a:ext>
            </a:extLst>
          </p:cNvPr>
          <p:cNvSpPr/>
          <p:nvPr/>
        </p:nvSpPr>
        <p:spPr>
          <a:xfrm>
            <a:off x="7117922" y="3570524"/>
            <a:ext cx="386297" cy="52193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7154" y="0"/>
            <a:ext cx="22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Formats</a:t>
            </a:r>
            <a:endParaRPr lang="en-GB" sz="4000" b="1" dirty="0"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74255"/>
              </p:ext>
            </p:extLst>
          </p:nvPr>
        </p:nvGraphicFramePr>
        <p:xfrm>
          <a:off x="925846" y="874858"/>
          <a:ext cx="10563540" cy="588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405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itchFamily="66" charset="0"/>
                        </a:rPr>
                        <a:t>Format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itchFamily="66" charset="0"/>
                        </a:rPr>
                        <a:t>Methods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itchFamily="66" charset="0"/>
                        </a:rPr>
                        <a:t>Technical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itchFamily="66" charset="0"/>
                        </a:rPr>
                        <a:t>Topics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345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itchFamily="66" charset="0"/>
                        </a:rPr>
                        <a:t>Lecture + demo for researchers (90 min)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Verbal presentation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omic Sans MS" pitchFamily="66" charset="0"/>
                        </a:rPr>
                        <a:t>Social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media </a:t>
                      </a:r>
                      <a:r>
                        <a:rPr lang="en-GB" dirty="0">
                          <a:latin typeface="Comic Sans MS" pitchFamily="66" charset="0"/>
                        </a:rPr>
                        <a:t>features: demonstration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Registration: demonstration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Participants are free to ask any questions they may have during the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Computer + video beam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itchFamily="66" charset="0"/>
                        </a:rPr>
                        <a:t>Full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345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itchFamily="66" charset="0"/>
                        </a:rPr>
                        <a:t>In person (</a:t>
                      </a:r>
                      <a:r>
                        <a:rPr lang="sr-Cyrl-RS" dirty="0">
                          <a:latin typeface="Comic Sans MS" pitchFamily="66" charset="0"/>
                        </a:rPr>
                        <a:t>~45</a:t>
                      </a:r>
                      <a:r>
                        <a:rPr lang="sr-Cyrl-R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GB" baseline="0" dirty="0">
                          <a:latin typeface="Comic Sans MS" pitchFamily="66" charset="0"/>
                        </a:rPr>
                        <a:t>min</a:t>
                      </a:r>
                      <a:r>
                        <a:rPr lang="en-US" dirty="0">
                          <a:latin typeface="Comic Sans MS" pitchFamily="66" charset="0"/>
                        </a:rPr>
                        <a:t>)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Introduction to social</a:t>
                      </a:r>
                      <a:r>
                        <a:rPr lang="en-GB" baseline="0" dirty="0">
                          <a:latin typeface="Comic Sans MS" pitchFamily="66" charset="0"/>
                        </a:rPr>
                        <a:t> media</a:t>
                      </a:r>
                      <a:endParaRPr lang="en-GB" dirty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Platforms for sharing content and</a:t>
                      </a:r>
                      <a:r>
                        <a:rPr lang="en-GB" baseline="0" dirty="0">
                          <a:latin typeface="Comic Sans MS" pitchFamily="66" charset="0"/>
                        </a:rPr>
                        <a:t> searching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Participant is free to ask any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Live – in library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omic Sans MS" pitchFamily="66" charset="0"/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itchFamily="66" charset="0"/>
                        </a:rPr>
                        <a:t>Depends on</a:t>
                      </a:r>
                      <a:r>
                        <a:rPr lang="en-GB" baseline="0" dirty="0">
                          <a:latin typeface="Comic Sans MS" pitchFamily="66" charset="0"/>
                        </a:rPr>
                        <a:t> researchers’ or librarians’ prior knowledge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99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4171"/>
            <a:ext cx="12192000" cy="707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“Academic Social Networking Sites ... and Journals.” 2017. </a:t>
            </a:r>
            <a:r>
              <a:rPr lang="en-US" dirty="0">
                <a:hlinkClick r:id="rId3"/>
              </a:rPr>
              <a:t>https://www.ceon.rs/index.php?option=com_content&amp;view=article&amp;id=564:academic-social-networking-sites-and-journals&amp;catid=172&amp;lang=en&amp;layout=post&amp;Itemid=579</a:t>
            </a:r>
            <a:r>
              <a:rPr lang="en-US" dirty="0"/>
              <a:t>.</a:t>
            </a:r>
          </a:p>
          <a:p>
            <a:r>
              <a:rPr lang="en-US" dirty="0" err="1"/>
              <a:t>Alstyne</a:t>
            </a:r>
            <a:r>
              <a:rPr lang="en-US" dirty="0"/>
              <a:t>, Jennifer van. 2019. “Social Media Platforms for Academics, A Breakdown of the Networks.” The Academic Designer. August 9, 2019. </a:t>
            </a:r>
            <a:r>
              <a:rPr lang="en-US" dirty="0">
                <a:hlinkClick r:id="rId4"/>
              </a:rPr>
              <a:t>https://theacademicdesigner.com/2019/social-media-platforms/</a:t>
            </a:r>
            <a:r>
              <a:rPr lang="en-US" dirty="0"/>
              <a:t>.</a:t>
            </a:r>
          </a:p>
          <a:p>
            <a:r>
              <a:rPr lang="en-US" dirty="0"/>
              <a:t>“Digital 2021: Global Overview Report.” </a:t>
            </a:r>
            <a:r>
              <a:rPr lang="en-US" dirty="0" err="1"/>
              <a:t>n.d</a:t>
            </a:r>
            <a:r>
              <a:rPr lang="en-US" dirty="0"/>
              <a:t>. </a:t>
            </a:r>
            <a:r>
              <a:rPr lang="en-US" dirty="0" err="1"/>
              <a:t>DataReportal</a:t>
            </a:r>
            <a:r>
              <a:rPr lang="en-US" dirty="0"/>
              <a:t> – Global Digital Insights. Accessed June 13, 2021. </a:t>
            </a:r>
            <a:r>
              <a:rPr lang="en-US" dirty="0">
                <a:hlinkClick r:id="rId5"/>
              </a:rPr>
              <a:t>https://datareportal.com/reports/digital-2021-global-overview-report</a:t>
            </a:r>
            <a:r>
              <a:rPr lang="en-US" dirty="0"/>
              <a:t>.</a:t>
            </a:r>
          </a:p>
          <a:p>
            <a:r>
              <a:rPr lang="en-US" dirty="0" err="1"/>
              <a:t>Jaring</a:t>
            </a:r>
            <a:r>
              <a:rPr lang="en-US" dirty="0"/>
              <a:t>, </a:t>
            </a:r>
            <a:r>
              <a:rPr lang="en-US" dirty="0" err="1"/>
              <a:t>Päivi</a:t>
            </a:r>
            <a:r>
              <a:rPr lang="en-US" dirty="0"/>
              <a:t>, and </a:t>
            </a:r>
            <a:r>
              <a:rPr lang="en-US" dirty="0" err="1"/>
              <a:t>Asta</a:t>
            </a:r>
            <a:r>
              <a:rPr lang="en-US" dirty="0"/>
              <a:t> </a:t>
            </a:r>
            <a:r>
              <a:rPr lang="en-US" dirty="0" err="1"/>
              <a:t>Bäck</a:t>
            </a:r>
            <a:r>
              <a:rPr lang="en-US" dirty="0"/>
              <a:t>. 2017. “How Researchers Use Social Media to Promote Their Research and Network with Industry.” </a:t>
            </a:r>
            <a:r>
              <a:rPr lang="en-US" i="1" dirty="0"/>
              <a:t>Technology Innovation Management Review</a:t>
            </a:r>
            <a:r>
              <a:rPr lang="en-US" dirty="0"/>
              <a:t> 7 (8): 32–39.</a:t>
            </a:r>
          </a:p>
          <a:p>
            <a:r>
              <a:rPr lang="en-US" dirty="0"/>
              <a:t>“Major Publishers Sue </a:t>
            </a:r>
            <a:r>
              <a:rPr lang="en-US" dirty="0" err="1"/>
              <a:t>ResearchGate</a:t>
            </a:r>
            <a:r>
              <a:rPr lang="en-US" dirty="0"/>
              <a:t> over Copyright Infringement.” </a:t>
            </a:r>
            <a:r>
              <a:rPr lang="en-US" dirty="0" err="1"/>
              <a:t>n.d</a:t>
            </a:r>
            <a:r>
              <a:rPr lang="en-US" dirty="0"/>
              <a:t>. Accessed June 14, 2021. </a:t>
            </a:r>
            <a:r>
              <a:rPr lang="en-US" dirty="0">
                <a:hlinkClick r:id="rId6"/>
              </a:rPr>
              <a:t>https://www.nature.com/articles/d41586-018-06945-6</a:t>
            </a:r>
            <a:r>
              <a:rPr lang="en-US" dirty="0"/>
              <a:t>.</a:t>
            </a:r>
          </a:p>
          <a:p>
            <a:r>
              <a:rPr lang="en-US" dirty="0"/>
              <a:t>Rogers, J. 2019. “The Use of Social Media and Its Impact for Research.” </a:t>
            </a:r>
            <a:r>
              <a:rPr lang="en-US" i="1" dirty="0" err="1"/>
              <a:t>BioResources</a:t>
            </a:r>
            <a:r>
              <a:rPr lang="en-US" dirty="0"/>
              <a:t> 14 (3): 5022–24.</a:t>
            </a:r>
          </a:p>
          <a:p>
            <a:r>
              <a:rPr lang="en-US" dirty="0" err="1"/>
              <a:t>Rushforth</a:t>
            </a:r>
            <a:r>
              <a:rPr lang="en-US" dirty="0"/>
              <a:t>, </a:t>
            </a:r>
            <a:r>
              <a:rPr lang="en-US" dirty="0" err="1"/>
              <a:t>Björn</a:t>
            </a:r>
            <a:r>
              <a:rPr lang="en-US" dirty="0"/>
              <a:t> </a:t>
            </a:r>
            <a:r>
              <a:rPr lang="en-US" dirty="0" err="1"/>
              <a:t>Hammarfelt</a:t>
            </a:r>
            <a:r>
              <a:rPr lang="en-US" dirty="0"/>
              <a:t>, Sarah de </a:t>
            </a:r>
            <a:r>
              <a:rPr lang="en-US" dirty="0" err="1"/>
              <a:t>Rijcke</a:t>
            </a:r>
            <a:r>
              <a:rPr lang="en-US" dirty="0"/>
              <a:t>, Alexander D. 2016. “Quantified Academic Selves: The </a:t>
            </a:r>
            <a:r>
              <a:rPr lang="en-US" dirty="0" err="1"/>
              <a:t>Gamification</a:t>
            </a:r>
            <a:r>
              <a:rPr lang="en-US" dirty="0"/>
              <a:t> of Research through Social Networking Services.” Text. Professor T.D. Wilson. June 15, 2016. </a:t>
            </a:r>
            <a:r>
              <a:rPr lang="en-US" dirty="0">
                <a:hlinkClick r:id="rId7"/>
              </a:rPr>
              <a:t>http://www.informationr.net/ir/21-2/SM1.html#.YMknXuAza00</a:t>
            </a:r>
            <a:r>
              <a:rPr lang="en-US" dirty="0"/>
              <a:t>.</a:t>
            </a:r>
          </a:p>
          <a:p>
            <a:r>
              <a:rPr lang="en-US" dirty="0"/>
              <a:t>“Social Media for Scientists.” 2018. </a:t>
            </a:r>
            <a:r>
              <a:rPr lang="en-US" i="1" dirty="0"/>
              <a:t>Nature Cell Biology</a:t>
            </a:r>
            <a:r>
              <a:rPr lang="en-US" dirty="0"/>
              <a:t> 20 (12): 1329–1329. </a:t>
            </a:r>
            <a:r>
              <a:rPr lang="en-US" dirty="0">
                <a:hlinkClick r:id="rId8"/>
              </a:rPr>
              <a:t>https://doi.org/10.1038/s41556-018-0253-6</a:t>
            </a:r>
            <a:r>
              <a:rPr lang="en-US" dirty="0"/>
              <a:t>.</a:t>
            </a:r>
          </a:p>
          <a:p>
            <a:r>
              <a:rPr lang="en-US" dirty="0" err="1"/>
              <a:t>Tankovska</a:t>
            </a:r>
            <a:r>
              <a:rPr lang="en-US" dirty="0"/>
              <a:t>, H. </a:t>
            </a:r>
            <a:r>
              <a:rPr lang="en-US" dirty="0" err="1"/>
              <a:t>n.d</a:t>
            </a:r>
            <a:r>
              <a:rPr lang="en-US" dirty="0"/>
              <a:t>. “Social Media - Statistics &amp; Facts.” </a:t>
            </a:r>
            <a:r>
              <a:rPr lang="en-US" dirty="0" err="1"/>
              <a:t>Statista</a:t>
            </a:r>
            <a:r>
              <a:rPr lang="en-US" dirty="0"/>
              <a:t>. Accessed June 15, 2021. </a:t>
            </a:r>
            <a:r>
              <a:rPr lang="en-US" dirty="0">
                <a:hlinkClick r:id="rId9"/>
              </a:rPr>
              <a:t>https://www.statista.com/topics/1164/social-networks/</a:t>
            </a:r>
            <a:r>
              <a:rPr lang="en-US" dirty="0"/>
              <a:t>.</a:t>
            </a:r>
          </a:p>
          <a:p>
            <a:r>
              <a:rPr lang="en-US" dirty="0"/>
              <a:t>“The A to Z of Social Media for Academia.” 2019. Times Higher Education (THE). October 28, 2019. </a:t>
            </a:r>
            <a:r>
              <a:rPr lang="en-US" dirty="0">
                <a:hlinkClick r:id="rId10"/>
              </a:rPr>
              <a:t>https://www.timeshighereducation.com/a-z-social-media</a:t>
            </a:r>
            <a:r>
              <a:rPr lang="en-US" dirty="0"/>
              <a:t>.</a:t>
            </a:r>
          </a:p>
          <a:p>
            <a:r>
              <a:rPr lang="en-US" dirty="0"/>
              <a:t>“The </a:t>
            </a:r>
            <a:r>
              <a:rPr lang="en-US" dirty="0" err="1"/>
              <a:t>ResearchGate</a:t>
            </a:r>
            <a:r>
              <a:rPr lang="en-US" dirty="0"/>
              <a:t> Score: A Good Example of a Bad Metric.” 2015. </a:t>
            </a:r>
            <a:r>
              <a:rPr lang="en-US" i="1" dirty="0"/>
              <a:t>Impact of Social Sciences</a:t>
            </a:r>
            <a:r>
              <a:rPr lang="en-US" dirty="0"/>
              <a:t> (blog). December 9, 2015. </a:t>
            </a:r>
            <a:r>
              <a:rPr lang="en-US" dirty="0">
                <a:hlinkClick r:id="rId11"/>
              </a:rPr>
              <a:t>https://blogs.lse.ac.uk/impactofsocialsciences/2015/12/09/the-researchgate-score-a-good-example-of-a-bad-metric/</a:t>
            </a:r>
            <a:r>
              <a:rPr lang="en-US" dirty="0"/>
              <a:t>.</a:t>
            </a:r>
          </a:p>
          <a:p>
            <a:r>
              <a:rPr lang="en-US" dirty="0"/>
              <a:t>“The Value of Social Media for Researchers | LinkedIn.” </a:t>
            </a:r>
            <a:r>
              <a:rPr lang="en-US" dirty="0" err="1"/>
              <a:t>n.d</a:t>
            </a:r>
            <a:r>
              <a:rPr lang="en-US" dirty="0"/>
              <a:t>. Accessed June 14, 2021. </a:t>
            </a:r>
            <a:r>
              <a:rPr lang="en-US" dirty="0">
                <a:hlinkClick r:id="rId12"/>
              </a:rPr>
              <a:t>https://www.linkedin.com/pulse/value-social-media-researchers-tamika-heiden/?trk=prof-post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340800" y="0"/>
            <a:ext cx="2851200" cy="6066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References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1733112"/>
            <a:ext cx="12196762" cy="1360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1835550"/>
            <a:ext cx="12196762" cy="11555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1957711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Questions</a:t>
            </a:r>
            <a:r>
              <a:rPr lang="sr-Latn-RS" altLang="ko-KR" sz="6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D4C9C546-B8A7-48F2-AE06-8B4089F6DCE7}"/>
              </a:ext>
            </a:extLst>
          </p:cNvPr>
          <p:cNvGrpSpPr/>
          <p:nvPr/>
        </p:nvGrpSpPr>
        <p:grpSpPr>
          <a:xfrm>
            <a:off x="5454739" y="4216802"/>
            <a:ext cx="1192805" cy="2285599"/>
            <a:chOff x="5174351" y="2344852"/>
            <a:chExt cx="1843306" cy="3750389"/>
          </a:xfrm>
        </p:grpSpPr>
        <p:grpSp>
          <p:nvGrpSpPr>
            <p:cNvPr id="3" name="그룹 7">
              <a:extLst>
                <a:ext uri="{FF2B5EF4-FFF2-40B4-BE49-F238E27FC236}">
                  <a16:creationId xmlns:a16="http://schemas.microsoft.com/office/drawing/2014/main" id="{920620FA-D7B7-442D-8F3A-B05DAB71EE5C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66" name="직사각형 6">
                <a:extLst>
                  <a:ext uri="{FF2B5EF4-FFF2-40B4-BE49-F238E27FC236}">
                    <a16:creationId xmlns:a16="http://schemas.microsoft.com/office/drawing/2014/main" id="{716229B1-0D0A-4D27-92FE-5DBE1DEF63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자유형: 도형 32">
                <a:extLst>
                  <a:ext uri="{FF2B5EF4-FFF2-40B4-BE49-F238E27FC236}">
                    <a16:creationId xmlns:a16="http://schemas.microsoft.com/office/drawing/2014/main" id="{75300E47-8303-4D18-83DA-095FCED5418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그룹 34">
              <a:extLst>
                <a:ext uri="{FF2B5EF4-FFF2-40B4-BE49-F238E27FC236}">
                  <a16:creationId xmlns:a16="http://schemas.microsoft.com/office/drawing/2014/main" id="{753535EA-3E48-4926-9F62-ED1C53713B81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64" name="직사각형 6">
                <a:extLst>
                  <a:ext uri="{FF2B5EF4-FFF2-40B4-BE49-F238E27FC236}">
                    <a16:creationId xmlns:a16="http://schemas.microsoft.com/office/drawing/2014/main" id="{18B213C8-9D9F-482F-B429-BF70F5CEFE4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자유형: 도형 36">
                <a:extLst>
                  <a:ext uri="{FF2B5EF4-FFF2-40B4-BE49-F238E27FC236}">
                    <a16:creationId xmlns:a16="http://schemas.microsoft.com/office/drawing/2014/main" id="{461B773C-A749-4EA3-9558-CB9B0C6F670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그룹 37">
              <a:extLst>
                <a:ext uri="{FF2B5EF4-FFF2-40B4-BE49-F238E27FC236}">
                  <a16:creationId xmlns:a16="http://schemas.microsoft.com/office/drawing/2014/main" id="{4D3B20F9-2DD7-4999-9EE1-A744CD4DB121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62" name="직사각형 6">
                <a:extLst>
                  <a:ext uri="{FF2B5EF4-FFF2-40B4-BE49-F238E27FC236}">
                    <a16:creationId xmlns:a16="http://schemas.microsoft.com/office/drawing/2014/main" id="{42B506EB-E45F-4A03-AE7F-38BBE401B60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자유형: 도형 39">
                <a:extLst>
                  <a:ext uri="{FF2B5EF4-FFF2-40B4-BE49-F238E27FC236}">
                    <a16:creationId xmlns:a16="http://schemas.microsoft.com/office/drawing/2014/main" id="{7D24AA69-CB04-42CA-8420-7A528DFEB1B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그룹 40">
              <a:extLst>
                <a:ext uri="{FF2B5EF4-FFF2-40B4-BE49-F238E27FC236}">
                  <a16:creationId xmlns:a16="http://schemas.microsoft.com/office/drawing/2014/main" id="{3E34F079-5456-4869-ACD1-6F25DCBA9915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60" name="직사각형 6">
                <a:extLst>
                  <a:ext uri="{FF2B5EF4-FFF2-40B4-BE49-F238E27FC236}">
                    <a16:creationId xmlns:a16="http://schemas.microsoft.com/office/drawing/2014/main" id="{B25DDEBE-3F46-42A8-B3EA-E11ECFCE0EB2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자유형: 도형 46">
                <a:extLst>
                  <a:ext uri="{FF2B5EF4-FFF2-40B4-BE49-F238E27FC236}">
                    <a16:creationId xmlns:a16="http://schemas.microsoft.com/office/drawing/2014/main" id="{94046D53-0CB5-4DF5-917A-038B2EF6C3D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7" name="그룹 47">
              <a:extLst>
                <a:ext uri="{FF2B5EF4-FFF2-40B4-BE49-F238E27FC236}">
                  <a16:creationId xmlns:a16="http://schemas.microsoft.com/office/drawing/2014/main" id="{C4E7C8FD-24D1-48EC-BE6F-59EA7106E11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58" name="직사각형 6">
                <a:extLst>
                  <a:ext uri="{FF2B5EF4-FFF2-40B4-BE49-F238E27FC236}">
                    <a16:creationId xmlns:a16="http://schemas.microsoft.com/office/drawing/2014/main" id="{172A8219-CB69-468A-BC65-75A32BD1BE0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자유형: 도형 68">
                <a:extLst>
                  <a:ext uri="{FF2B5EF4-FFF2-40B4-BE49-F238E27FC236}">
                    <a16:creationId xmlns:a16="http://schemas.microsoft.com/office/drawing/2014/main" id="{949F0B97-5EE4-491E-9898-CB88E0382AC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14">
              <a:extLst>
                <a:ext uri="{FF2B5EF4-FFF2-40B4-BE49-F238E27FC236}">
                  <a16:creationId xmlns:a16="http://schemas.microsoft.com/office/drawing/2014/main" id="{5245D893-4DB1-4802-B1B8-36B2142F6576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56" name="자유형: 도형 69">
                <a:extLst>
                  <a:ext uri="{FF2B5EF4-FFF2-40B4-BE49-F238E27FC236}">
                    <a16:creationId xmlns:a16="http://schemas.microsoft.com/office/drawing/2014/main" id="{2F35C26A-076B-41A0-93EE-EC55E25C5F9F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자유형: 도형 79">
                <a:extLst>
                  <a:ext uri="{FF2B5EF4-FFF2-40B4-BE49-F238E27FC236}">
                    <a16:creationId xmlns:a16="http://schemas.microsoft.com/office/drawing/2014/main" id="{921E3603-138A-4A31-B39E-1C6704BF69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6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768688" y="6102843"/>
            <a:ext cx="469562" cy="44672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8190" y="5546764"/>
            <a:ext cx="440484" cy="41770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797459" y="5054728"/>
            <a:ext cx="414400" cy="39683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306286" y="5010150"/>
            <a:ext cx="28656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  <a:hlinkClick r:id="rId3"/>
              </a:rPr>
              <a:t>a</a:t>
            </a:r>
            <a:r>
              <a:rPr lang="sr-Latn-RS" sz="2000" b="1" dirty="0">
                <a:latin typeface="Comic Sans MS" pitchFamily="66" charset="0"/>
                <a:hlinkClick r:id="rId3"/>
              </a:rPr>
              <a:t>nadj</a:t>
            </a:r>
            <a:r>
              <a:rPr lang="en-US" sz="2000" b="1" dirty="0">
                <a:latin typeface="Comic Sans MS" pitchFamily="66" charset="0"/>
                <a:hlinkClick r:id="rId3"/>
              </a:rPr>
              <a:t>@</a:t>
            </a:r>
            <a:r>
              <a:rPr lang="en-US" sz="2000" b="1" dirty="0" err="1">
                <a:latin typeface="Comic Sans MS" pitchFamily="66" charset="0"/>
                <a:hlinkClick r:id="rId3"/>
              </a:rPr>
              <a:t>chem.bg.ac.rs</a:t>
            </a:r>
            <a:br>
              <a:rPr lang="sr-Latn-RS" sz="2000" b="1" dirty="0">
                <a:latin typeface="Comic Sans MS" pitchFamily="66" charset="0"/>
              </a:rPr>
            </a:br>
            <a:endParaRPr lang="sr-Latn-RS" sz="2000" b="1" dirty="0">
              <a:latin typeface="Comic Sans MS" pitchFamily="66" charset="0"/>
            </a:endParaRPr>
          </a:p>
          <a:p>
            <a:r>
              <a:rPr lang="en-US" sz="2000" b="1" dirty="0">
                <a:latin typeface="Comic Sans MS" pitchFamily="66" charset="0"/>
                <a:hlinkClick r:id="rId4"/>
              </a:rPr>
              <a:t>@</a:t>
            </a:r>
            <a:r>
              <a:rPr lang="en-US" sz="2000" b="1" dirty="0" err="1">
                <a:latin typeface="Comic Sans MS" pitchFamily="66" charset="0"/>
                <a:hlinkClick r:id="rId4"/>
              </a:rPr>
              <a:t>ana_carpediem</a:t>
            </a:r>
            <a:endParaRPr lang="en-US" sz="2000" b="1" dirty="0">
              <a:latin typeface="Comic Sans MS" pitchFamily="66" charset="0"/>
            </a:endParaRPr>
          </a:p>
          <a:p>
            <a:br>
              <a:rPr lang="sr-Latn-RS" sz="2000" b="1" dirty="0">
                <a:latin typeface="Comic Sans MS" pitchFamily="66" charset="0"/>
                <a:hlinkClick r:id="rId5"/>
              </a:rPr>
            </a:br>
            <a:r>
              <a:rPr lang="en-US" sz="2000" b="1" dirty="0">
                <a:latin typeface="Comic Sans MS" pitchFamily="66" charset="0"/>
                <a:hlinkClick r:id="rId5"/>
              </a:rPr>
              <a:t>Ana </a:t>
            </a:r>
            <a:r>
              <a:rPr lang="sr-Latn-RS" sz="2000" b="1" dirty="0">
                <a:latin typeface="Comic Sans MS" pitchFamily="66" charset="0"/>
                <a:hlinkClick r:id="rId5"/>
              </a:rPr>
              <a:t>Đorđević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6748" y="5980566"/>
            <a:ext cx="1448233" cy="5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Social media for research\social-media-5368098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522" y="1257776"/>
            <a:ext cx="4590661" cy="537628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142791" y="223935"/>
            <a:ext cx="421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Social media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2041" y="169069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Comic Sans MS" pitchFamily="66" charset="0"/>
              </a:rPr>
              <a:t> are now essential information and interaction channels</a:t>
            </a:r>
            <a:br>
              <a:rPr lang="en-US" sz="2400" dirty="0">
                <a:latin typeface="Comic Sans MS" pitchFamily="66" charset="0"/>
              </a:rPr>
            </a:b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- is  a free way to network with academic community</a:t>
            </a:r>
            <a:br>
              <a:rPr lang="en-US" sz="2400" dirty="0">
                <a:latin typeface="Comic Sans MS" pitchFamily="66" charset="0"/>
              </a:rPr>
            </a:br>
            <a:endParaRPr lang="en-US" sz="2400" i="1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Comic Sans MS" pitchFamily="66" charset="0"/>
              </a:rPr>
              <a:t> are seen as a good source of new information and contacts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Comic Sans MS" pitchFamily="66" charset="0"/>
              </a:rPr>
              <a:t> are suitable for promoting awareness of research services and results</a:t>
            </a: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2106" y="144379"/>
            <a:ext cx="9974619" cy="919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r-Latn-R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Websites and Social Media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154923E3-C643-4767-9459-C42D4D9DCE2F}"/>
              </a:ext>
            </a:extLst>
          </p:cNvPr>
          <p:cNvGrpSpPr/>
          <p:nvPr/>
        </p:nvGrpSpPr>
        <p:grpSpPr>
          <a:xfrm>
            <a:off x="423747" y="1374673"/>
            <a:ext cx="2151502" cy="2208282"/>
            <a:chOff x="7896385" y="3137166"/>
            <a:chExt cx="2982619" cy="282570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2517C42E-678B-434A-82D5-E63C0C8DA965}"/>
                </a:ext>
              </a:extLst>
            </p:cNvPr>
            <p:cNvSpPr/>
            <p:nvPr/>
          </p:nvSpPr>
          <p:spPr>
            <a:xfrm>
              <a:off x="8210366" y="3137166"/>
              <a:ext cx="2351766" cy="2825704"/>
            </a:xfrm>
            <a:prstGeom prst="roundRect">
              <a:avLst>
                <a:gd name="adj" fmla="val 6085"/>
              </a:avLst>
            </a:prstGeom>
            <a:grpFill/>
            <a:ln w="2698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686908-1FB4-4280-BC70-20B2566DF9F3}"/>
                </a:ext>
              </a:extLst>
            </p:cNvPr>
            <p:cNvSpPr/>
            <p:nvPr/>
          </p:nvSpPr>
          <p:spPr>
            <a:xfrm>
              <a:off x="7896385" y="3756661"/>
              <a:ext cx="2982619" cy="1816243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  <a:gd name="connsiteX0" fmla="*/ 0 w 2947481"/>
                <a:gd name="connsiteY0" fmla="*/ 194553 h 1851382"/>
                <a:gd name="connsiteX1" fmla="*/ 1545755 w 2947481"/>
                <a:gd name="connsiteY1" fmla="*/ 1851382 h 1851382"/>
                <a:gd name="connsiteX2" fmla="*/ 2947481 w 2947481"/>
                <a:gd name="connsiteY2" fmla="*/ 1429967 h 1851382"/>
                <a:gd name="connsiteX3" fmla="*/ 1400783 w 2947481"/>
                <a:gd name="connsiteY3" fmla="*/ 0 h 1851382"/>
                <a:gd name="connsiteX4" fmla="*/ 0 w 2947481"/>
                <a:gd name="connsiteY4" fmla="*/ 194553 h 1851382"/>
                <a:gd name="connsiteX0" fmla="*/ 0 w 2965050"/>
                <a:gd name="connsiteY0" fmla="*/ 194553 h 1851382"/>
                <a:gd name="connsiteX1" fmla="*/ 1545755 w 2965050"/>
                <a:gd name="connsiteY1" fmla="*/ 1851382 h 1851382"/>
                <a:gd name="connsiteX2" fmla="*/ 2965050 w 2965050"/>
                <a:gd name="connsiteY2" fmla="*/ 1447537 h 1851382"/>
                <a:gd name="connsiteX3" fmla="*/ 1400783 w 2965050"/>
                <a:gd name="connsiteY3" fmla="*/ 0 h 1851382"/>
                <a:gd name="connsiteX4" fmla="*/ 0 w 2965050"/>
                <a:gd name="connsiteY4" fmla="*/ 194553 h 1851382"/>
                <a:gd name="connsiteX0" fmla="*/ 0 w 2982619"/>
                <a:gd name="connsiteY0" fmla="*/ 194553 h 1851382"/>
                <a:gd name="connsiteX1" fmla="*/ 1563324 w 2982619"/>
                <a:gd name="connsiteY1" fmla="*/ 1851382 h 1851382"/>
                <a:gd name="connsiteX2" fmla="*/ 2982619 w 2982619"/>
                <a:gd name="connsiteY2" fmla="*/ 1447537 h 1851382"/>
                <a:gd name="connsiteX3" fmla="*/ 1418352 w 2982619"/>
                <a:gd name="connsiteY3" fmla="*/ 0 h 1851382"/>
                <a:gd name="connsiteX4" fmla="*/ 0 w 2982619"/>
                <a:gd name="connsiteY4" fmla="*/ 194553 h 1851382"/>
                <a:gd name="connsiteX0" fmla="*/ 0 w 2982619"/>
                <a:gd name="connsiteY0" fmla="*/ 159414 h 1816243"/>
                <a:gd name="connsiteX1" fmla="*/ 1563324 w 2982619"/>
                <a:gd name="connsiteY1" fmla="*/ 1816243 h 1816243"/>
                <a:gd name="connsiteX2" fmla="*/ 2982619 w 2982619"/>
                <a:gd name="connsiteY2" fmla="*/ 1412398 h 1816243"/>
                <a:gd name="connsiteX3" fmla="*/ 1444706 w 2982619"/>
                <a:gd name="connsiteY3" fmla="*/ 0 h 1816243"/>
                <a:gd name="connsiteX4" fmla="*/ 0 w 2982619"/>
                <a:gd name="connsiteY4" fmla="*/ 159414 h 181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619" h="1816243">
                  <a:moveTo>
                    <a:pt x="0" y="159414"/>
                  </a:moveTo>
                  <a:lnTo>
                    <a:pt x="1563324" y="1816243"/>
                  </a:lnTo>
                  <a:lnTo>
                    <a:pt x="2982619" y="1412398"/>
                  </a:lnTo>
                  <a:lnTo>
                    <a:pt x="1444706" y="0"/>
                  </a:lnTo>
                  <a:lnTo>
                    <a:pt x="0" y="1594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D59345ED-AA9E-40FF-8CBF-A257049A810C}"/>
              </a:ext>
            </a:extLst>
          </p:cNvPr>
          <p:cNvGrpSpPr/>
          <p:nvPr/>
        </p:nvGrpSpPr>
        <p:grpSpPr>
          <a:xfrm rot="21297174">
            <a:off x="1444932" y="393073"/>
            <a:ext cx="2361961" cy="1892339"/>
            <a:chOff x="3841640" y="2201358"/>
            <a:chExt cx="3704673" cy="27396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F8C60-3CB2-414E-AC6A-3A3A7D37DD19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4729E8AC-0E2E-4B09-8F89-5CA98DBB83BE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BD53FCC-36AB-4900-9255-AE419A861B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chemeClr val="accent2"/>
                  </a:gs>
                  <a:gs pos="48000">
                    <a:schemeClr val="accent4"/>
                  </a:gs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642E972-6E96-4358-9DC2-974FD8DC8C19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925078" y="2317111"/>
            <a:ext cx="7756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Sharing content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Building reputation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Helping connect with audience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Reaching out to new audience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Encouraging interaction with colleagues</a:t>
            </a:r>
            <a:endParaRPr lang="sr-Latn-RS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Finding funders online </a:t>
            </a:r>
            <a:endParaRPr lang="sr-Latn-RS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Establishing credibility and social proof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Providing key data for </a:t>
            </a:r>
            <a:r>
              <a:rPr lang="sr-Latn-RS" sz="2400" dirty="0">
                <a:latin typeface="Comic Sans MS" pitchFamily="66" charset="0"/>
              </a:rPr>
              <a:t>institution where you work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84096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The main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 difference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 is that social media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cannot be relied on completely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 but provides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 faster, more personal methods of communication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0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400" b="1" dirty="0">
                <a:latin typeface="Comic Sans MS" pitchFamily="66" charset="0"/>
              </a:rPr>
              <a:t>Social media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EC0E6C-787F-4870-B3D6-0712F772756B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D1C79E60-ED14-43D0-A143-CBBCEEF7439F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C66949BE-DF4B-49E1-BF02-F09D52DA61BF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94E6D0CE-B5E1-4B94-B546-55319A8C2A3C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956824E3-FE26-4824-8661-79BFFE9BC81B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B9F5A5B-1B45-47AE-8CA6-28EF26DA1B2B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E4D25887-73C9-41A7-90A8-F31D1267D6D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50" name="Trapezoid 24">
            <a:extLst>
              <a:ext uri="{FF2B5EF4-FFF2-40B4-BE49-F238E27FC236}">
                <a16:creationId xmlns:a16="http://schemas.microsoft.com/office/drawing/2014/main" id="{796F7967-2886-4396-B358-087847F77410}"/>
              </a:ext>
            </a:extLst>
          </p:cNvPr>
          <p:cNvSpPr>
            <a:spLocks noChangeAspect="1"/>
          </p:cNvSpPr>
          <p:nvPr/>
        </p:nvSpPr>
        <p:spPr>
          <a:xfrm rot="8369018">
            <a:off x="9868572" y="2641986"/>
            <a:ext cx="530769" cy="53582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FC4FC6BE-3F27-473A-A5A1-A090D068689A}"/>
              </a:ext>
            </a:extLst>
          </p:cNvPr>
          <p:cNvSpPr>
            <a:spLocks noChangeAspect="1"/>
          </p:cNvSpPr>
          <p:nvPr/>
        </p:nvSpPr>
        <p:spPr>
          <a:xfrm>
            <a:off x="8587093" y="2132606"/>
            <a:ext cx="549921" cy="481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30FA73A-7ACA-4384-982C-DC15F2B981D3}"/>
              </a:ext>
            </a:extLst>
          </p:cNvPr>
          <p:cNvSpPr>
            <a:spLocks noChangeAspect="1"/>
          </p:cNvSpPr>
          <p:nvPr/>
        </p:nvSpPr>
        <p:spPr>
          <a:xfrm>
            <a:off x="7502728" y="2634945"/>
            <a:ext cx="398584" cy="3982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2F8A97-84EB-4CCF-94A9-551F01B2FE7E}"/>
              </a:ext>
            </a:extLst>
          </p:cNvPr>
          <p:cNvSpPr/>
          <p:nvPr/>
        </p:nvSpPr>
        <p:spPr>
          <a:xfrm rot="5400000">
            <a:off x="10253639" y="3704606"/>
            <a:ext cx="370884" cy="371431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Frame 1">
            <a:extLst>
              <a:ext uri="{FF2B5EF4-FFF2-40B4-BE49-F238E27FC236}">
                <a16:creationId xmlns:a16="http://schemas.microsoft.com/office/drawing/2014/main" id="{2ED52C47-3E1D-443E-8946-AF5195DEE41E}"/>
              </a:ext>
            </a:extLst>
          </p:cNvPr>
          <p:cNvSpPr/>
          <p:nvPr/>
        </p:nvSpPr>
        <p:spPr>
          <a:xfrm>
            <a:off x="7117922" y="3570524"/>
            <a:ext cx="386297" cy="52193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7335" y="1172308"/>
            <a:ext cx="61351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Twitter</a:t>
            </a:r>
            <a:r>
              <a:rPr lang="sr-Cyrl-RS" sz="2400" dirty="0">
                <a:solidFill>
                  <a:srgbClr val="0070C0"/>
                </a:solidFill>
                <a:latin typeface="Comic Sans MS" pitchFamily="66" charset="0"/>
              </a:rPr>
              <a:t>, 2006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LinkedIn</a:t>
            </a:r>
            <a:r>
              <a:rPr lang="sr-Cyrl-RS" sz="2400" dirty="0">
                <a:solidFill>
                  <a:srgbClr val="0070C0"/>
                </a:solidFill>
                <a:latin typeface="Comic Sans MS" pitchFamily="66" charset="0"/>
              </a:rPr>
              <a:t>, 2002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Facebook</a:t>
            </a:r>
            <a:r>
              <a:rPr lang="sr-Cyrl-RS" sz="2400" dirty="0">
                <a:solidFill>
                  <a:srgbClr val="0070C0"/>
                </a:solidFill>
                <a:latin typeface="Comic Sans MS" pitchFamily="66" charset="0"/>
              </a:rPr>
              <a:t>, 2004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Instagram</a:t>
            </a:r>
            <a:r>
              <a:rPr lang="sr-Cyrl-RS" sz="2400" dirty="0">
                <a:solidFill>
                  <a:srgbClr val="0070C0"/>
                </a:solidFill>
                <a:latin typeface="Comic Sans MS" pitchFamily="66" charset="0"/>
              </a:rPr>
              <a:t>, 2010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YouTube</a:t>
            </a:r>
            <a:r>
              <a:rPr lang="sr-Cyrl-RS" sz="2400" dirty="0">
                <a:solidFill>
                  <a:srgbClr val="0070C0"/>
                </a:solidFill>
                <a:latin typeface="Comic Sans MS" pitchFamily="66" charset="0"/>
              </a:rPr>
              <a:t>, 2005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Vimeo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, 2004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ResearchGate</a:t>
            </a:r>
            <a:r>
              <a:rPr lang="sr-Cyrl-RS" sz="2400" dirty="0">
                <a:solidFill>
                  <a:srgbClr val="C00000"/>
                </a:solidFill>
                <a:latin typeface="Comic Sans MS" pitchFamily="66" charset="0"/>
              </a:rPr>
              <a:t>, 2008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Academia.edu</a:t>
            </a:r>
            <a:r>
              <a:rPr lang="sr-Cyrl-RS" sz="2400" dirty="0">
                <a:solidFill>
                  <a:srgbClr val="C00000"/>
                </a:solidFill>
                <a:latin typeface="Comic Sans MS" pitchFamily="66" charset="0"/>
              </a:rPr>
              <a:t>, 2008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Mendeley</a:t>
            </a:r>
            <a:r>
              <a:rPr lang="sr-Cyrl-RS" sz="2400" dirty="0">
                <a:solidFill>
                  <a:srgbClr val="C00000"/>
                </a:solidFill>
                <a:latin typeface="Comic Sans MS" pitchFamily="66" charset="0"/>
              </a:rPr>
              <a:t>, 2007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Google Scholar</a:t>
            </a:r>
            <a:r>
              <a:rPr lang="sr-Cyrl-RS" sz="2400" dirty="0">
                <a:solidFill>
                  <a:srgbClr val="C00000"/>
                </a:solidFill>
                <a:latin typeface="Comic Sans MS" pitchFamily="66" charset="0"/>
              </a:rPr>
              <a:t>, 2004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7030A0"/>
                </a:solidFill>
                <a:latin typeface="Comic Sans MS" pitchFamily="66" charset="0"/>
              </a:rPr>
              <a:t>Altmetric</a:t>
            </a:r>
            <a:r>
              <a:rPr lang="sr-Cyrl-RS" sz="2400" dirty="0">
                <a:solidFill>
                  <a:srgbClr val="7030A0"/>
                </a:solidFill>
                <a:latin typeface="Comic Sans MS" pitchFamily="66" charset="0"/>
              </a:rPr>
              <a:t>, 2011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ORCID</a:t>
            </a:r>
            <a:r>
              <a:rPr lang="sr-Cyrl-RS" sz="2400" dirty="0">
                <a:solidFill>
                  <a:srgbClr val="7030A0"/>
                </a:solidFill>
                <a:latin typeface="Comic Sans MS" pitchFamily="66" charset="0"/>
              </a:rPr>
              <a:t>, 2010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7030A0"/>
                </a:solidFill>
                <a:latin typeface="Comic Sans MS" pitchFamily="66" charset="0"/>
              </a:rPr>
              <a:t>Zenodo</a:t>
            </a:r>
            <a:r>
              <a:rPr lang="sr-Cyrl-RS" sz="2400" dirty="0">
                <a:solidFill>
                  <a:srgbClr val="7030A0"/>
                </a:solidFill>
                <a:latin typeface="Comic Sans MS" pitchFamily="66" charset="0"/>
              </a:rPr>
              <a:t>, 2013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75684" y="3551634"/>
            <a:ext cx="3328501" cy="76246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sr-Cyrl-RS" sz="4400" b="1" dirty="0">
                <a:latin typeface="Comic Sans MS" pitchFamily="66" charset="0"/>
              </a:rPr>
              <a:t>&gt;&gt;&gt; </a:t>
            </a:r>
            <a:r>
              <a:rPr lang="en-US" sz="4400" b="1" noProof="0" dirty="0">
                <a:latin typeface="Comic Sans MS" pitchFamily="66" charset="0"/>
              </a:rPr>
              <a:t>social networks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4400" b="1" dirty="0">
                <a:latin typeface="Comic Sans MS" pitchFamily="66" charset="0"/>
              </a:rPr>
              <a:t>  </a:t>
            </a:r>
            <a:r>
              <a:rPr lang="en-US" sz="4400" b="1" noProof="0" dirty="0">
                <a:latin typeface="Comic Sans MS" pitchFamily="66" charset="0"/>
              </a:rPr>
              <a:t> for researchers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615099" y="1898678"/>
            <a:ext cx="3762255" cy="938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sr-Cyrl-RS" sz="2400" b="1" dirty="0">
                <a:latin typeface="Comic Sans MS" pitchFamily="66" charset="0"/>
              </a:rPr>
              <a:t>&gt;&gt;&gt; </a:t>
            </a:r>
            <a:r>
              <a:rPr lang="en-US" sz="2400" b="1" dirty="0">
                <a:latin typeface="Comic Sans MS" pitchFamily="66" charset="0"/>
              </a:rPr>
              <a:t>wide</a:t>
            </a:r>
            <a:r>
              <a:rPr lang="en-US" sz="2400" b="1" noProof="0" dirty="0">
                <a:latin typeface="Comic Sans MS" pitchFamily="66" charset="0"/>
              </a:rPr>
              <a:t> used </a:t>
            </a:r>
            <a:br>
              <a:rPr lang="en-US" sz="2400" b="1" noProof="0" dirty="0">
                <a:latin typeface="Comic Sans MS" pitchFamily="66" charset="0"/>
              </a:rPr>
            </a:br>
            <a:r>
              <a:rPr lang="en-US" sz="2400" b="1" noProof="0" dirty="0">
                <a:latin typeface="Comic Sans MS" pitchFamily="66" charset="0"/>
              </a:rPr>
              <a:t>      social networks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60576" y="5087355"/>
            <a:ext cx="3328501" cy="76246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sr-Cyrl-RS" sz="4400" b="1" dirty="0">
                <a:latin typeface="Comic Sans MS" pitchFamily="66" charset="0"/>
              </a:rPr>
              <a:t>&gt;&gt;&gt; </a:t>
            </a:r>
            <a:r>
              <a:rPr lang="en-US" sz="4400" b="1" dirty="0">
                <a:latin typeface="Comic Sans MS" pitchFamily="66" charset="0"/>
              </a:rPr>
              <a:t>p</a:t>
            </a:r>
            <a:r>
              <a:rPr lang="en-US" sz="4400" b="1" noProof="0" dirty="0" err="1">
                <a:latin typeface="Comic Sans MS" pitchFamily="66" charset="0"/>
              </a:rPr>
              <a:t>latforms</a:t>
            </a:r>
            <a:r>
              <a:rPr lang="en-US" sz="4400" b="1" noProof="0" dirty="0">
                <a:latin typeface="Comic Sans MS" pitchFamily="66" charset="0"/>
              </a:rPr>
              <a:t> for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4400" b="1" dirty="0">
                <a:latin typeface="Comic Sans MS" pitchFamily="66" charset="0"/>
              </a:rPr>
              <a:t> </a:t>
            </a:r>
            <a:r>
              <a:rPr lang="en-US" sz="4400" b="1" noProof="0" dirty="0">
                <a:latin typeface="Comic Sans MS" pitchFamily="66" charset="0"/>
              </a:rPr>
              <a:t>research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9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30" y="339509"/>
            <a:ext cx="10508594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Twitter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63962" y="1363287"/>
            <a:ext cx="11573197" cy="19838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active users: 353 million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3200" dirty="0">
                <a:latin typeface="Comic Sans MS" pitchFamily="66" charset="0"/>
              </a:rPr>
              <a:t>character-limit: 280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Tagging: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locations</a:t>
            </a:r>
            <a:b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</a:b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		  </a:t>
            </a:r>
            <a:b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</a:b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@ for mentions</a:t>
            </a:r>
            <a:b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</a:b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# for sharing or 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marking a content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129" y="3092334"/>
            <a:ext cx="5841871" cy="37656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1754" y="680671"/>
            <a:ext cx="4900246" cy="21760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86647" cy="49623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541" y="1579420"/>
            <a:ext cx="5139364" cy="4172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9473" y="2776450"/>
            <a:ext cx="5052528" cy="4081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7198822" y="339509"/>
            <a:ext cx="4993178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Good practice…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775940"/>
            <a:ext cx="4762499" cy="1051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762000" y="415709"/>
            <a:ext cx="11134726" cy="724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LinkedIn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231613" y="677487"/>
            <a:ext cx="2493538" cy="1824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Text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Image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200" dirty="0">
                <a:latin typeface="Comic Sans MS" pitchFamily="66" charset="0"/>
              </a:rPr>
              <a:t>Video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781550" cy="2150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33675"/>
            <a:ext cx="5781675" cy="412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2751838"/>
            <a:ext cx="6362700" cy="41061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1189</Words>
  <Application>Microsoft Macintosh PowerPoint</Application>
  <PresentationFormat>Widescreen</PresentationFormat>
  <Paragraphs>179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Comic Sans MS</vt:lpstr>
      <vt:lpstr>Franklin Gothic Book</vt:lpstr>
      <vt:lpstr>Franklin Gothic Medium</vt:lpstr>
      <vt:lpstr>Wingdings 2</vt:lpstr>
      <vt:lpstr>Cover and End Slide Master</vt:lpstr>
      <vt:lpstr>Contents Slide Master</vt:lpstr>
      <vt:lpstr>Section Break Slide Master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Jean Fairbairn</cp:lastModifiedBy>
  <cp:revision>555</cp:revision>
  <dcterms:created xsi:type="dcterms:W3CDTF">2019-01-14T06:35:35Z</dcterms:created>
  <dcterms:modified xsi:type="dcterms:W3CDTF">2021-06-17T08:41:02Z</dcterms:modified>
</cp:coreProperties>
</file>