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ora" pitchFamily="2" charset="77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Light" panose="020B0306030504020204" pitchFamily="34" charset="0"/>
      <p:regular r:id="rId46"/>
      <p:bold r:id="rId47"/>
      <p:italic r:id="rId48"/>
      <p:boldItalic r:id="rId49"/>
    </p:embeddedFont>
    <p:embeddedFont>
      <p:font typeface="Poppins" pitchFamily="2" charset="77"/>
      <p:regular r:id="rId50"/>
      <p:bold r:id="rId51"/>
      <p:italic r:id="rId52"/>
      <p:boldItalic r:id="rId53"/>
    </p:embeddedFont>
    <p:embeddedFont>
      <p:font typeface="Poppins Light" pitchFamily="2" charset="77"/>
      <p:regular r:id="rId54"/>
      <p:bold r:id="rId55"/>
      <p:italic r:id="rId56"/>
      <p:boldItalic r:id="rId57"/>
    </p:embeddedFont>
    <p:embeddedFont>
      <p:font typeface="Quattrocento Sans" panose="020B0502050000020003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5" Type="http://schemas.openxmlformats.org/officeDocument/2006/relationships/slide" Target="slides/slide4.xml"/><Relationship Id="rId61" Type="http://schemas.openxmlformats.org/officeDocument/2006/relationships/font" Target="fonts/font2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86247fc83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86247fc83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86247fc83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86247fc83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86247fc83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86247fc83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86247fc83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86247fc83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86247fc83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e86247fc83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86247fc8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e86247fc8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86247fc83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86247fc83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86247fc83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e86247fc83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e86247fc83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e86247fc83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e86247fc83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e86247fc83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86247fc83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86247fc83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86247fc83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e86247fc83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e86247fc83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e86247fc83_0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e86247fc83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e86247fc83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86247fc83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e86247fc83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b3482d62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b3482d62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b3482d62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b3482d62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e86247fc83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e86247fc83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86247fc83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e86247fc83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86247fc83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86247fc83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e86247fc83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e86247fc83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86247fc8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86247fc8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e86247fc83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e86247fc83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eb3482d62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eb3482d62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86247fc83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86247fc83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86247fc83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86247fc83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86247fc8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86247fc8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86247fc83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86247fc83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86247fc83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86247fc83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86247fc83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e86247fc83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1">
  <p:cSld name="TITLE_AND_TWO_COLUMNS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270500"/>
            <a:ext cx="8132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93600" y="168117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784853" y="1573700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7200" y="270500"/>
            <a:ext cx="8132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0500"/>
            <a:ext cx="8132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56900" y="220375"/>
            <a:ext cx="8225100" cy="718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 b="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illustration">
  <p:cSld name="TITLE_ONLY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457200" y="270500"/>
            <a:ext cx="8132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0275" y="2032125"/>
            <a:ext cx="3761325" cy="2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1">
  <p:cSld name="TITLE_AND_BODY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9"/>
          <p:cNvCxnSpPr/>
          <p:nvPr/>
        </p:nvCxnSpPr>
        <p:spPr>
          <a:xfrm>
            <a:off x="0" y="9793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19"/>
          <p:cNvSpPr/>
          <p:nvPr/>
        </p:nvSpPr>
        <p:spPr>
          <a:xfrm>
            <a:off x="817475" y="776367"/>
            <a:ext cx="405900" cy="4059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1381250" y="438900"/>
            <a:ext cx="5700600" cy="43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1381250" y="1235470"/>
            <a:ext cx="6809700" cy="311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400"/>
              <a:buChar char="◉"/>
              <a:defRPr sz="24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■"/>
              <a:defRPr sz="20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cxnSp>
        <p:nvCxnSpPr>
          <p:cNvPr id="91" name="Google Shape;91;p19"/>
          <p:cNvCxnSpPr/>
          <p:nvPr/>
        </p:nvCxnSpPr>
        <p:spPr>
          <a:xfrm>
            <a:off x="1223375" y="979317"/>
            <a:ext cx="7920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TITLE_1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95" name="Google Shape;95;p2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810450" y="1060100"/>
            <a:ext cx="57837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chemeClr val="accent5"/>
                </a:solidFill>
              </a:defRPr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70500"/>
            <a:ext cx="8132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350625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2">
  <p:cSld name="TITLE_AND_BODY_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9450" y="198875"/>
            <a:ext cx="8225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9450" y="1321975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">
  <p:cSld name="TITLE_AND_BODY_1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775" y="76200"/>
            <a:ext cx="57739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7"/>
          <p:cNvGrpSpPr/>
          <p:nvPr/>
        </p:nvGrpSpPr>
        <p:grpSpPr>
          <a:xfrm flipH="1">
            <a:off x="28681" y="4"/>
            <a:ext cx="9144000" cy="5143488"/>
            <a:chOff x="238125" y="848325"/>
            <a:chExt cx="7143750" cy="4018350"/>
          </a:xfrm>
        </p:grpSpPr>
        <p:sp>
          <p:nvSpPr>
            <p:cNvPr id="33" name="Google Shape;33;p7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851425" y="2177350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 2">
  <p:cSld name="TITLE_AND_BODY_1_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325" y="1117725"/>
            <a:ext cx="4348124" cy="3873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8"/>
          <p:cNvGrpSpPr/>
          <p:nvPr/>
        </p:nvGrpSpPr>
        <p:grpSpPr>
          <a:xfrm flipH="1">
            <a:off x="57520" y="874620"/>
            <a:ext cx="6941587" cy="4190052"/>
            <a:chOff x="238125" y="848325"/>
            <a:chExt cx="7143755" cy="4147745"/>
          </a:xfrm>
        </p:grpSpPr>
        <p:sp>
          <p:nvSpPr>
            <p:cNvPr id="40" name="Google Shape;40;p8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8"/>
            <p:cNvSpPr/>
            <p:nvPr/>
          </p:nvSpPr>
          <p:spPr>
            <a:xfrm>
              <a:off x="238130" y="848329"/>
              <a:ext cx="7143750" cy="4147741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851425" y="2177350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 1">
  <p:cSld name="TITLE_AND_BODY_1_1">
    <p:bg>
      <p:bgPr>
        <a:solidFill>
          <a:schemeClr val="accen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9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46" name="Google Shape;46;p9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421400" y="844925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457200" y="270500"/>
            <a:ext cx="8132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0500"/>
            <a:ext cx="8132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Poppins"/>
              <a:buNone/>
              <a:defRPr sz="4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Poppins"/>
              <a:buNone/>
              <a:defRPr sz="4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Poppins"/>
              <a:buNone/>
              <a:defRPr sz="4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Poppins"/>
              <a:buNone/>
              <a:defRPr sz="4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Poppins"/>
              <a:buNone/>
              <a:defRPr sz="4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Poppins"/>
              <a:buNone/>
              <a:defRPr sz="4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Poppins"/>
              <a:buNone/>
              <a:defRPr sz="4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Poppins"/>
              <a:buNone/>
              <a:defRPr sz="4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Poppins"/>
              <a:buNone/>
              <a:defRPr sz="4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0625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www.eifl.net/coordinators/Milica_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bref.org/#download" TargetMode="External"/><Relationship Id="rId3" Type="http://schemas.openxmlformats.org/officeDocument/2006/relationships/hyperlink" Target="https://www.zotero.org/" TargetMode="External"/><Relationship Id="rId7" Type="http://schemas.openxmlformats.org/officeDocument/2006/relationships/hyperlink" Target="https://www.mendeley.com/guid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endeley.com/download-desktop-new/" TargetMode="External"/><Relationship Id="rId5" Type="http://schemas.openxmlformats.org/officeDocument/2006/relationships/hyperlink" Target="https://forums.zotero.org/discussions" TargetMode="External"/><Relationship Id="rId4" Type="http://schemas.openxmlformats.org/officeDocument/2006/relationships/hyperlink" Target="https://www.zotero.org/support/" TargetMode="External"/><Relationship Id="rId9" Type="http://schemas.openxmlformats.org/officeDocument/2006/relationships/hyperlink" Target="https://docs.jabref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hrome.google.com/webstore/detail/core-discovery/ockidfiihjhkngdalfnbeeepgfbmkmlh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paywall.org/products/extension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zotero.org/blog/improved-pdf-retrieval-with-unpaywall-integrat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tractiondatabase.org/RetractionSearch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zotero.org/blog/retracted-item-notifications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tmetric.com/products/free-tools/bookmarklet/" TargetMode="External"/><Relationship Id="rId3" Type="http://schemas.openxmlformats.org/officeDocument/2006/relationships/hyperlink" Target="https://blog.pubpeer.com/" TargetMode="External"/><Relationship Id="rId7" Type="http://schemas.openxmlformats.org/officeDocument/2006/relationships/hyperlink" Target="https://www.altmetric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pubpeer.com/static/extens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Dew37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rdm.open.ac.r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3js.org/" TargetMode="External"/><Relationship Id="rId3" Type="http://schemas.openxmlformats.org/officeDocument/2006/relationships/hyperlink" Target="http://www.itn.sanu.ac.rs/sekcija/index.php/kreiranje-multimedijalnih-sadrzaja-pomocu-alata-u-otvorenom-pristupu" TargetMode="External"/><Relationship Id="rId7" Type="http://schemas.openxmlformats.org/officeDocument/2006/relationships/hyperlink" Target="https://bit.ly/3klQnu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kscape.org/" TargetMode="External"/><Relationship Id="rId5" Type="http://schemas.openxmlformats.org/officeDocument/2006/relationships/hyperlink" Target="https://www.gimp.org/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mspider.com/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commons.wikimedia.org/wiki/Main_Pag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pexels.com/" TargetMode="External"/><Relationship Id="rId5" Type="http://schemas.openxmlformats.org/officeDocument/2006/relationships/hyperlink" Target="https://v2.sherpa.ac.uk/romeo/" TargetMode="External"/><Relationship Id="rId4" Type="http://schemas.openxmlformats.org/officeDocument/2006/relationships/hyperlink" Target="https://creativecommons.org/" TargetMode="External"/><Relationship Id="rId9" Type="http://schemas.openxmlformats.org/officeDocument/2006/relationships/hyperlink" Target="http://www.copyright.com/publishers/rightslin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journalfinder.wiley.com/search?type=match" TargetMode="External"/><Relationship Id="rId5" Type="http://schemas.openxmlformats.org/officeDocument/2006/relationships/hyperlink" Target="https://journalfinder.elsevier.com/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aj.org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inkchecksubmit.org/" TargetMode="External"/><Relationship Id="rId5" Type="http://schemas.openxmlformats.org/officeDocument/2006/relationships/hyperlink" Target="https://eifl.net/apcs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www.eifl.net/events/webinar-researcher-identity-orcid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upport.orcid.org/hc/en-us/articles/360006971333-Peer-Review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blog.scopus.com/posts/check-correct-submit-how-to-ensure-accuracy-in-your-scopus-author-profile" TargetMode="Externa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s://www.eifl.net/events/webinar-enrich-your-dspace-repository-customized-tool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hyperlink" Target="https://addons.mozilla.org/en-US/firefox/addon/scite/" TargetMode="External"/><Relationship Id="rId4" Type="http://schemas.openxmlformats.org/officeDocument/2006/relationships/hyperlink" Target="https://scite.ai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tn.sanu.ac.rs/sekcija/index.php/predavanja-i-radionice-za-istrazivace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www.slidescarnival.com/gower-free-presentation-template/3261" TargetMode="External"/><Relationship Id="rId7" Type="http://schemas.openxmlformats.org/officeDocument/2006/relationships/hyperlink" Target="mailto:scmilica@gmail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" TargetMode="Externa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ww.slidescarnival.com/who-makes-slidescarniv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ire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ore.ac.uk/" TargetMode="External"/><Relationship Id="rId4" Type="http://schemas.openxmlformats.org/officeDocument/2006/relationships/hyperlink" Target="https://www.base-search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5572250" y="2684200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Supporting researchers</a:t>
            </a:r>
            <a:endParaRPr sz="43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700" y="96938"/>
            <a:ext cx="11715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5952900" y="3750675"/>
            <a:ext cx="29382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Milica Ševkušić</a:t>
            </a:r>
            <a:endParaRPr sz="12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Institute of Technical Sciences of SASA, </a:t>
            </a:r>
            <a:b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Belgrade, Serbia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EIFL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Access Programme Coordinator in Serbia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6083325" y="4749850"/>
            <a:ext cx="4461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25 August 2021</a:t>
            </a: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001050" cy="5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title"/>
          </p:nvPr>
        </p:nvSpPr>
        <p:spPr>
          <a:xfrm>
            <a:off x="255475" y="191125"/>
            <a:ext cx="8225100" cy="56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Example: saved searches and alerts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150" y="1063900"/>
            <a:ext cx="2022825" cy="30157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</p:pic>
      <p:pic>
        <p:nvPicPr>
          <p:cNvPr id="251" name="Google Shape;2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450" y="2802200"/>
            <a:ext cx="4392126" cy="2341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</p:pic>
      <p:pic>
        <p:nvPicPr>
          <p:cNvPr id="252" name="Google Shape;25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0363" y="1427848"/>
            <a:ext cx="4188925" cy="3662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</p:pic>
      <p:sp>
        <p:nvSpPr>
          <p:cNvPr id="253" name="Google Shape;253;p30"/>
          <p:cNvSpPr txBox="1"/>
          <p:nvPr/>
        </p:nvSpPr>
        <p:spPr>
          <a:xfrm>
            <a:off x="4973075" y="983775"/>
            <a:ext cx="408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EBSCO Discovery alerts (federated)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108450" y="1128350"/>
            <a:ext cx="26415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Light"/>
              <a:buChar char="●"/>
            </a:pPr>
            <a:r>
              <a:rPr lang="en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Setting up personalized alerts to be delivered directly to users’ inboxes </a:t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Light"/>
              <a:buChar char="●"/>
            </a:pPr>
            <a:r>
              <a:rPr lang="en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Training users how to to this</a:t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55" name="Google Shape;255;p30"/>
          <p:cNvGrpSpPr/>
          <p:nvPr/>
        </p:nvGrpSpPr>
        <p:grpSpPr>
          <a:xfrm>
            <a:off x="8306835" y="317557"/>
            <a:ext cx="548696" cy="400192"/>
            <a:chOff x="5255200" y="3006475"/>
            <a:chExt cx="511700" cy="378575"/>
          </a:xfrm>
        </p:grpSpPr>
        <p:sp>
          <p:nvSpPr>
            <p:cNvPr id="256" name="Google Shape;256;p30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title"/>
          </p:nvPr>
        </p:nvSpPr>
        <p:spPr>
          <a:xfrm>
            <a:off x="418300" y="191100"/>
            <a:ext cx="8225100" cy="65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Reference managers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31"/>
          <p:cNvSpPr txBox="1">
            <a:spLocks noGrp="1"/>
          </p:cNvSpPr>
          <p:nvPr>
            <p:ph type="body" idx="1"/>
          </p:nvPr>
        </p:nvSpPr>
        <p:spPr>
          <a:xfrm>
            <a:off x="459450" y="1081850"/>
            <a:ext cx="49293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High priority in training!</a:t>
            </a:r>
            <a:endParaRPr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 Light"/>
              <a:buChar char="●"/>
            </a:pPr>
            <a:r>
              <a:rPr lang="en" sz="13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Importing and exporting references</a:t>
            </a:r>
            <a:endParaRPr sz="13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 Light"/>
              <a:buChar char="●"/>
            </a:pPr>
            <a:r>
              <a:rPr lang="en" sz="13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Organizing references</a:t>
            </a:r>
            <a:endParaRPr sz="13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 Light"/>
              <a:buChar char="●"/>
            </a:pPr>
            <a:r>
              <a:rPr lang="en" sz="13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Formatting lists of references</a:t>
            </a:r>
            <a:endParaRPr sz="13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 Light"/>
              <a:buChar char="●"/>
            </a:pPr>
            <a:r>
              <a:rPr lang="en" sz="13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Inserting citations into text documents</a:t>
            </a:r>
            <a:endParaRPr sz="13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 Light"/>
              <a:buChar char="●"/>
            </a:pPr>
            <a:r>
              <a:rPr lang="en" sz="13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Support for 9000+ citation styles</a:t>
            </a:r>
            <a:endParaRPr sz="13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 Light"/>
              <a:buChar char="●"/>
            </a:pPr>
            <a:r>
              <a:rPr lang="en" sz="13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Profiles and groups (sharing references)</a:t>
            </a:r>
            <a:endParaRPr sz="13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4" name="Google Shape;264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65" name="Google Shape;265;p31"/>
          <p:cNvSpPr txBox="1"/>
          <p:nvPr/>
        </p:nvSpPr>
        <p:spPr>
          <a:xfrm>
            <a:off x="4872175" y="976025"/>
            <a:ext cx="41961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2A55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Zotero (free and open-source)</a:t>
            </a:r>
            <a:endParaRPr sz="1300">
              <a:solidFill>
                <a:srgbClr val="52A55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Download: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https://www.zotero.org/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Documentation: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https://www.zotero.org/support/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Forums: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https://forums.zotero.org/discussions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4832350" y="3538475"/>
            <a:ext cx="4196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2A55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Mendeley (free, owned by Elsevier)</a:t>
            </a:r>
            <a:endParaRPr sz="1300">
              <a:solidFill>
                <a:srgbClr val="52A55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Download: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https://www.mendeley.com/download-desktop-new/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Support: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7"/>
              </a:rPr>
              <a:t>https://www.mendeley.com/guides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67" name="Google Shape;267;p31"/>
          <p:cNvGrpSpPr/>
          <p:nvPr/>
        </p:nvGrpSpPr>
        <p:grpSpPr>
          <a:xfrm>
            <a:off x="8306835" y="317557"/>
            <a:ext cx="548696" cy="400192"/>
            <a:chOff x="5255200" y="3006475"/>
            <a:chExt cx="511700" cy="378575"/>
          </a:xfrm>
        </p:grpSpPr>
        <p:sp>
          <p:nvSpPr>
            <p:cNvPr id="268" name="Google Shape;268;p31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1"/>
          <p:cNvGrpSpPr/>
          <p:nvPr/>
        </p:nvGrpSpPr>
        <p:grpSpPr>
          <a:xfrm>
            <a:off x="-1535559" y="3338722"/>
            <a:ext cx="6138710" cy="1576152"/>
            <a:chOff x="4784118" y="2252658"/>
            <a:chExt cx="7338566" cy="1467826"/>
          </a:xfrm>
        </p:grpSpPr>
        <p:sp>
          <p:nvSpPr>
            <p:cNvPr id="271" name="Google Shape;271;p31"/>
            <p:cNvSpPr/>
            <p:nvPr/>
          </p:nvSpPr>
          <p:spPr>
            <a:xfrm rot="-5400000">
              <a:off x="8709884" y="307685"/>
              <a:ext cx="1460700" cy="5364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 rot="-5400000">
              <a:off x="6974819" y="2035608"/>
              <a:ext cx="1449900" cy="188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3" name="Google Shape;273;p31"/>
            <p:cNvCxnSpPr/>
            <p:nvPr/>
          </p:nvCxnSpPr>
          <p:spPr>
            <a:xfrm>
              <a:off x="4784118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274" name="Google Shape;274;p31"/>
          <p:cNvSpPr txBox="1"/>
          <p:nvPr/>
        </p:nvSpPr>
        <p:spPr>
          <a:xfrm>
            <a:off x="240125" y="3955775"/>
            <a:ext cx="12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Challenges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1635938" y="3391625"/>
            <a:ext cx="27429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Char char="●"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Poor adoption among researchers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Char char="●"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Continued support for advanced options and troubleshooting is required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Char char="●"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Librarians unfamiliar with academic writing are not likely to provide competent training and support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4872175" y="2329075"/>
            <a:ext cx="41358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2A55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JabRef (free and open-source; BibTeX)</a:t>
            </a:r>
            <a:endParaRPr sz="1300">
              <a:solidFill>
                <a:srgbClr val="52A55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Download: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8"/>
              </a:rPr>
              <a:t>https://www.jabref.org/#download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Documentation: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9"/>
              </a:rPr>
              <a:t>https://docs.jabref.org/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343250" y="187725"/>
            <a:ext cx="8225100" cy="54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Finding full text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83" name="Google Shape;2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25" y="1688925"/>
            <a:ext cx="4292925" cy="27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2"/>
          <p:cNvSpPr txBox="1"/>
          <p:nvPr/>
        </p:nvSpPr>
        <p:spPr>
          <a:xfrm>
            <a:off x="178175" y="1099975"/>
            <a:ext cx="44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Zotero functionality</a:t>
            </a:r>
            <a:endParaRPr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127325" y="4593500"/>
            <a:ext cx="478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Supported by Unpaywall: </a:t>
            </a: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https://www.zotero.org/blog/improved-pdf-retrieval-with-unpaywall-integration/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6" name="Google Shape;28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9325" y="1008013"/>
            <a:ext cx="1203100" cy="11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/>
          <p:nvPr/>
        </p:nvSpPr>
        <p:spPr>
          <a:xfrm>
            <a:off x="5623775" y="2122475"/>
            <a:ext cx="331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https://unpaywall.org/products/extension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5437875" y="531975"/>
            <a:ext cx="335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Unpaywall browsers extension</a:t>
            </a:r>
            <a:endParaRPr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89" name="Google Shape;28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2162" y="3300275"/>
            <a:ext cx="134302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/>
        </p:nvSpPr>
        <p:spPr>
          <a:xfrm>
            <a:off x="5605625" y="2823875"/>
            <a:ext cx="335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CORE Discovery extension</a:t>
            </a:r>
            <a:endParaRPr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5613675" y="4265650"/>
            <a:ext cx="331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https://chrome.google.com/webstore/detail/core-discovery/ockidfiihjhkngdalfnbeeepgfbmkmlh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2" name="Google Shape;292;p32"/>
          <p:cNvGrpSpPr/>
          <p:nvPr/>
        </p:nvGrpSpPr>
        <p:grpSpPr>
          <a:xfrm>
            <a:off x="8306835" y="317557"/>
            <a:ext cx="548696" cy="400192"/>
            <a:chOff x="5255200" y="3006475"/>
            <a:chExt cx="511700" cy="378575"/>
          </a:xfrm>
        </p:grpSpPr>
        <p:sp>
          <p:nvSpPr>
            <p:cNvPr id="293" name="Google Shape;293;p32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>
            <a:spLocks noGrp="1"/>
          </p:cNvSpPr>
          <p:nvPr>
            <p:ph type="title"/>
          </p:nvPr>
        </p:nvSpPr>
        <p:spPr>
          <a:xfrm>
            <a:off x="383250" y="122675"/>
            <a:ext cx="8225100" cy="56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Identifying retracted publications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33"/>
          <p:cNvSpPr txBox="1">
            <a:spLocks noGrp="1"/>
          </p:cNvSpPr>
          <p:nvPr>
            <p:ph type="body" idx="1"/>
          </p:nvPr>
        </p:nvSpPr>
        <p:spPr>
          <a:xfrm>
            <a:off x="4717475" y="946800"/>
            <a:ext cx="4237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Retraction Watch database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http://retractiondatabase.org/RetractionSearch.aspx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?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Zotero integration: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https://www.zotero.org/blog/retracted-item-notifications/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1" name="Google Shape;301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02" name="Google Shape;302;p33"/>
          <p:cNvGrpSpPr/>
          <p:nvPr/>
        </p:nvGrpSpPr>
        <p:grpSpPr>
          <a:xfrm>
            <a:off x="8306835" y="317557"/>
            <a:ext cx="548696" cy="400192"/>
            <a:chOff x="5255200" y="3006475"/>
            <a:chExt cx="511700" cy="378575"/>
          </a:xfrm>
        </p:grpSpPr>
        <p:sp>
          <p:nvSpPr>
            <p:cNvPr id="303" name="Google Shape;303;p33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5" name="Google Shape;30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425" y="894737"/>
            <a:ext cx="4343724" cy="221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425" y="3379546"/>
            <a:ext cx="4343725" cy="176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>
            <a:spLocks noGrp="1"/>
          </p:cNvSpPr>
          <p:nvPr>
            <p:ph type="title"/>
          </p:nvPr>
        </p:nvSpPr>
        <p:spPr>
          <a:xfrm>
            <a:off x="178550" y="174900"/>
            <a:ext cx="8425500" cy="54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Post-publication peer-review</a:t>
            </a:r>
            <a:endParaRPr sz="3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34"/>
          <p:cNvSpPr txBox="1">
            <a:spLocks noGrp="1"/>
          </p:cNvSpPr>
          <p:nvPr>
            <p:ph type="body" idx="1"/>
          </p:nvPr>
        </p:nvSpPr>
        <p:spPr>
          <a:xfrm>
            <a:off x="240525" y="3675175"/>
            <a:ext cx="4231800" cy="135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Pubpeer: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https://blog.pubpeer.com/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Browser extensions: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https://pubpeer.com/static/extensions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3" name="Google Shape;313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14" name="Google Shape;31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026" y="963300"/>
            <a:ext cx="4190850" cy="24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9275" y="2347100"/>
            <a:ext cx="4113176" cy="26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4"/>
          <p:cNvSpPr txBox="1"/>
          <p:nvPr/>
        </p:nvSpPr>
        <p:spPr>
          <a:xfrm>
            <a:off x="4825900" y="1099975"/>
            <a:ext cx="39564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Altmetric: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7"/>
              </a:rPr>
              <a:t>https://www.altmetric.com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Browser extension: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8"/>
              </a:rPr>
              <a:t>https://www.altmetric.com/products/free-tools/bookmarklet/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317" name="Google Shape;317;p34"/>
          <p:cNvGrpSpPr/>
          <p:nvPr/>
        </p:nvGrpSpPr>
        <p:grpSpPr>
          <a:xfrm>
            <a:off x="8480585" y="115507"/>
            <a:ext cx="548696" cy="400192"/>
            <a:chOff x="5255200" y="3006475"/>
            <a:chExt cx="511700" cy="378575"/>
          </a:xfrm>
        </p:grpSpPr>
        <p:sp>
          <p:nvSpPr>
            <p:cNvPr id="318" name="Google Shape;318;p34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>
            <a:spLocks noGrp="1"/>
          </p:cNvSpPr>
          <p:nvPr>
            <p:ph type="body" idx="4294967295"/>
          </p:nvPr>
        </p:nvSpPr>
        <p:spPr>
          <a:xfrm>
            <a:off x="590675" y="1384700"/>
            <a:ext cx="3863100" cy="104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>
                <a:latin typeface="Open Sans Light"/>
                <a:ea typeface="Open Sans Light"/>
                <a:cs typeface="Open Sans Light"/>
                <a:sym typeface="Open Sans Light"/>
              </a:rPr>
              <a:t>A rather new topic</a:t>
            </a:r>
            <a:endParaRPr sz="19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>
                <a:latin typeface="Open Sans Light"/>
                <a:ea typeface="Open Sans Light"/>
                <a:cs typeface="Open Sans Light"/>
                <a:sym typeface="Open Sans Light"/>
              </a:rPr>
              <a:t>Abundant learning resources, e.g. </a:t>
            </a:r>
            <a:r>
              <a:rPr lang="en" sz="19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https://bit.ly/3Dew37m</a:t>
            </a:r>
            <a:r>
              <a:rPr lang="en" sz="19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9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9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5" name="Google Shape;325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title"/>
          </p:nvPr>
        </p:nvSpPr>
        <p:spPr>
          <a:xfrm>
            <a:off x="459450" y="122675"/>
            <a:ext cx="8225100" cy="67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Open Sans"/>
                <a:ea typeface="Open Sans"/>
                <a:cs typeface="Open Sans"/>
                <a:sym typeface="Open Sans"/>
              </a:rPr>
              <a:t>Research Data Management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7" name="Google Shape;327;p35"/>
          <p:cNvGrpSpPr/>
          <p:nvPr/>
        </p:nvGrpSpPr>
        <p:grpSpPr>
          <a:xfrm>
            <a:off x="-1535235" y="3013327"/>
            <a:ext cx="6445973" cy="2060609"/>
            <a:chOff x="4784118" y="2259785"/>
            <a:chExt cx="7429660" cy="1460700"/>
          </a:xfrm>
        </p:grpSpPr>
        <p:sp>
          <p:nvSpPr>
            <p:cNvPr id="328" name="Google Shape;328;p35"/>
            <p:cNvSpPr/>
            <p:nvPr/>
          </p:nvSpPr>
          <p:spPr>
            <a:xfrm rot="-5400000">
              <a:off x="8800978" y="307685"/>
              <a:ext cx="1460700" cy="5364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rot="-5400000">
              <a:off x="7173601" y="1957808"/>
              <a:ext cx="1109100" cy="20097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0" name="Google Shape;330;p35"/>
            <p:cNvCxnSpPr/>
            <p:nvPr/>
          </p:nvCxnSpPr>
          <p:spPr>
            <a:xfrm>
              <a:off x="4784118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331" name="Google Shape;331;p35"/>
          <p:cNvSpPr txBox="1"/>
          <p:nvPr/>
        </p:nvSpPr>
        <p:spPr>
          <a:xfrm>
            <a:off x="1870700" y="3223900"/>
            <a:ext cx="2804100" cy="16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Char char="●"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Poor adoption among researchers, unless they have to comply with a mandate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Char char="●"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Superficial approach 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Char char="●"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Continued support is required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Char char="●"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Discipline-specific knowledge is important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2" name="Google Shape;332;p35"/>
          <p:cNvSpPr txBox="1"/>
          <p:nvPr/>
        </p:nvSpPr>
        <p:spPr>
          <a:xfrm>
            <a:off x="263350" y="3805950"/>
            <a:ext cx="12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Challenges</a:t>
            </a:r>
            <a:endParaRPr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3" name="Google Shape;333;p35"/>
          <p:cNvSpPr txBox="1"/>
          <p:nvPr/>
        </p:nvSpPr>
        <p:spPr>
          <a:xfrm>
            <a:off x="5035050" y="1219950"/>
            <a:ext cx="37491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Training</a:t>
            </a:r>
            <a:endParaRPr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FAIR data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writing Data Management Plans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Tools (Argos, DMP Online, Amnesia, etc.)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Support in data management</a:t>
            </a:r>
            <a:endParaRPr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Choosing sustainable formats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Choosing a repository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Depositing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Creating metadata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334" name="Google Shape;334;p35"/>
          <p:cNvGrpSpPr/>
          <p:nvPr/>
        </p:nvGrpSpPr>
        <p:grpSpPr>
          <a:xfrm>
            <a:off x="8306835" y="317557"/>
            <a:ext cx="548696" cy="400192"/>
            <a:chOff x="5255200" y="3006475"/>
            <a:chExt cx="511700" cy="378575"/>
          </a:xfrm>
        </p:grpSpPr>
        <p:sp>
          <p:nvSpPr>
            <p:cNvPr id="335" name="Google Shape;335;p35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35"/>
          <p:cNvSpPr txBox="1"/>
          <p:nvPr/>
        </p:nvSpPr>
        <p:spPr>
          <a:xfrm>
            <a:off x="5069850" y="4480875"/>
            <a:ext cx="394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Local example: Resources created through a project funded by EOSC Secretariat: </a:t>
            </a:r>
            <a:r>
              <a:rPr lang="en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https://rdm.open.ac.rs/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457200" y="194300"/>
            <a:ext cx="8132100" cy="56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Open Sans"/>
                <a:ea typeface="Open Sans"/>
                <a:cs typeface="Open Sans"/>
                <a:sym typeface="Open Sans"/>
              </a:rPr>
              <a:t>Preparing and submitting publications</a:t>
            </a:r>
            <a:endParaRPr sz="4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16</a:t>
            </a:fld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344" name="Google Shape;344;p36"/>
          <p:cNvGrpSpPr/>
          <p:nvPr/>
        </p:nvGrpSpPr>
        <p:grpSpPr>
          <a:xfrm flipH="1">
            <a:off x="4575552" y="1893000"/>
            <a:ext cx="4453716" cy="3108850"/>
            <a:chOff x="3321050" y="1066800"/>
            <a:chExt cx="6505573" cy="1508125"/>
          </a:xfrm>
        </p:grpSpPr>
        <p:sp>
          <p:nvSpPr>
            <p:cNvPr id="345" name="Google Shape;345;p36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6561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47" name="Google Shape;347;p36"/>
          <p:cNvGrpSpPr/>
          <p:nvPr/>
        </p:nvGrpSpPr>
        <p:grpSpPr>
          <a:xfrm>
            <a:off x="33995" y="1128221"/>
            <a:ext cx="4453716" cy="3108850"/>
            <a:chOff x="3321050" y="1066800"/>
            <a:chExt cx="6505573" cy="1508125"/>
          </a:xfrm>
        </p:grpSpPr>
        <p:sp>
          <p:nvSpPr>
            <p:cNvPr id="348" name="Google Shape;348;p36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52A55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50" name="Google Shape;350;p36"/>
          <p:cNvSpPr txBox="1"/>
          <p:nvPr/>
        </p:nvSpPr>
        <p:spPr>
          <a:xfrm>
            <a:off x="499250" y="1226700"/>
            <a:ext cx="35232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Preparing publications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Handling images (formats, software)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Finding (free) software solutions (e.g. data processing, multimedia and presentations, etc.) 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Reading and copyediting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Screening for plagiarism (if you have appropriate tools)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Obtaining permissions for copyrighted materials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Finding and understanding author guidelines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Finding peer-reviewers, if required (using advanced search in bibliography databases)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1" name="Google Shape;351;p36"/>
          <p:cNvSpPr txBox="1"/>
          <p:nvPr/>
        </p:nvSpPr>
        <p:spPr>
          <a:xfrm flipH="1">
            <a:off x="5035099" y="2032500"/>
            <a:ext cx="33096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Publication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Finding a reliable journal 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Open Access options (APCs, waivers and discounts, compliance with mandates)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Writing the cover letter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Submitting the manuscript (troubleshooting during the submission procedure)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Communication with editors and peer-reviewers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Using user support provided by publishers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>
            <a:spLocks noGrp="1"/>
          </p:cNvSpPr>
          <p:nvPr>
            <p:ph type="title"/>
          </p:nvPr>
        </p:nvSpPr>
        <p:spPr>
          <a:xfrm>
            <a:off x="457200" y="270500"/>
            <a:ext cx="3826500" cy="54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Software tools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58" name="Google Shape;358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279" y="1055475"/>
            <a:ext cx="4648720" cy="38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7"/>
          <p:cNvSpPr/>
          <p:nvPr/>
        </p:nvSpPr>
        <p:spPr>
          <a:xfrm rot="-5400000">
            <a:off x="1408575" y="2082850"/>
            <a:ext cx="1696500" cy="4285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 rot="-5400000">
            <a:off x="182763" y="3479602"/>
            <a:ext cx="1367400" cy="1504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 txBox="1"/>
          <p:nvPr/>
        </p:nvSpPr>
        <p:spPr>
          <a:xfrm>
            <a:off x="242925" y="4031900"/>
            <a:ext cx="12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Challenges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37"/>
          <p:cNvSpPr txBox="1"/>
          <p:nvPr/>
        </p:nvSpPr>
        <p:spPr>
          <a:xfrm>
            <a:off x="1618875" y="3607850"/>
            <a:ext cx="25530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Char char="●"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Sustainability of software solutions and formats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Char char="●"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Researchers are not always ready to learn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Char char="●"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Free solutions are sometimes not available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3" name="Google Shape;363;p37"/>
          <p:cNvSpPr txBox="1"/>
          <p:nvPr/>
        </p:nvSpPr>
        <p:spPr>
          <a:xfrm>
            <a:off x="371800" y="1442150"/>
            <a:ext cx="4461900" cy="1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Bitmap images: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https://www.gimp.org/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Vector images: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https://inkscape.org/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Interactive notebooks: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7"/>
              </a:rPr>
              <a:t>https://bit.ly/3klQnuH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Visualizations: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8"/>
              </a:rPr>
              <a:t>https://d3js.org/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...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4567363" y="641550"/>
            <a:ext cx="446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Local example: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Training on free multimedia tools by Mirjana Nešić (librarian)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365" name="Google Shape;365;p37"/>
          <p:cNvGrpSpPr/>
          <p:nvPr/>
        </p:nvGrpSpPr>
        <p:grpSpPr>
          <a:xfrm>
            <a:off x="8306835" y="241357"/>
            <a:ext cx="548696" cy="400192"/>
            <a:chOff x="5255200" y="3006475"/>
            <a:chExt cx="511700" cy="378575"/>
          </a:xfrm>
        </p:grpSpPr>
        <p:sp>
          <p:nvSpPr>
            <p:cNvPr id="366" name="Google Shape;366;p3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 txBox="1">
            <a:spLocks noGrp="1"/>
          </p:cNvSpPr>
          <p:nvPr>
            <p:ph type="title"/>
          </p:nvPr>
        </p:nvSpPr>
        <p:spPr>
          <a:xfrm>
            <a:off x="418450" y="213725"/>
            <a:ext cx="8132100" cy="53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Copyright, licensing, permissions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250" y="1378825"/>
            <a:ext cx="3499875" cy="34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 txBox="1"/>
          <p:nvPr/>
        </p:nvSpPr>
        <p:spPr>
          <a:xfrm>
            <a:off x="302275" y="950225"/>
            <a:ext cx="370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Using RightsLink to obtain permission</a:t>
            </a:r>
            <a:endParaRPr sz="1300"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6" name="Google Shape;376;p38"/>
          <p:cNvSpPr txBox="1"/>
          <p:nvPr/>
        </p:nvSpPr>
        <p:spPr>
          <a:xfrm>
            <a:off x="4198475" y="1142675"/>
            <a:ext cx="46089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Creative Commons Licenses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: </a:t>
            </a:r>
            <a:r>
              <a:rPr lang="en" sz="12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https://creativecommons.org/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SherpaRomeo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(journal self-archiving policies): </a:t>
            </a:r>
            <a:r>
              <a:rPr lang="en" sz="12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https://v2.sherpa.ac.uk/romeo/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Free images (CC0)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: </a:t>
            </a:r>
            <a:r>
              <a:rPr lang="en" sz="12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https://www.pexels.com/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" sz="12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7"/>
              </a:rPr>
              <a:t>https://commons.wikimedia.org/wiki/Main_Page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Chemical structures: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8"/>
              </a:rPr>
              <a:t>http://www.chemspider.com/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Infographics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(freemium): https://infogram.com/ 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377" name="Google Shape;377;p38"/>
          <p:cNvGrpSpPr/>
          <p:nvPr/>
        </p:nvGrpSpPr>
        <p:grpSpPr>
          <a:xfrm>
            <a:off x="2355029" y="3378673"/>
            <a:ext cx="6674806" cy="1580331"/>
            <a:chOff x="4784118" y="2259785"/>
            <a:chExt cx="7429660" cy="1460700"/>
          </a:xfrm>
        </p:grpSpPr>
        <p:sp>
          <p:nvSpPr>
            <p:cNvPr id="378" name="Google Shape;378;p38"/>
            <p:cNvSpPr/>
            <p:nvPr/>
          </p:nvSpPr>
          <p:spPr>
            <a:xfrm rot="-5400000">
              <a:off x="8800978" y="307685"/>
              <a:ext cx="1460700" cy="5364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 rot="-5400000">
              <a:off x="6965687" y="2284086"/>
              <a:ext cx="1087800" cy="1412100"/>
            </a:xfrm>
            <a:prstGeom prst="roundRect">
              <a:avLst>
                <a:gd name="adj" fmla="val 4939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0" name="Google Shape;380;p38"/>
            <p:cNvCxnSpPr/>
            <p:nvPr/>
          </p:nvCxnSpPr>
          <p:spPr>
            <a:xfrm>
              <a:off x="4784118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381" name="Google Shape;381;p38"/>
          <p:cNvSpPr txBox="1"/>
          <p:nvPr/>
        </p:nvSpPr>
        <p:spPr>
          <a:xfrm>
            <a:off x="4237200" y="3993250"/>
            <a:ext cx="117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Challenges</a:t>
            </a:r>
            <a:endParaRPr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2" name="Google Shape;382;p38"/>
          <p:cNvSpPr txBox="1"/>
          <p:nvPr/>
        </p:nvSpPr>
        <p:spPr>
          <a:xfrm>
            <a:off x="5533350" y="3524550"/>
            <a:ext cx="33222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Char char="●"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Researchers are often unaware that permission is required.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Char char="●"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Intentionally made complicated by publishers.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Char char="●"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Legal advice may be required.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Char char="●"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Training is not sufficient - personal assistance is required.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3" name="Google Shape;383;p38"/>
          <p:cNvSpPr txBox="1"/>
          <p:nvPr/>
        </p:nvSpPr>
        <p:spPr>
          <a:xfrm>
            <a:off x="209150" y="4787325"/>
            <a:ext cx="3794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http://www.copyright.com/publishers/rightslink/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84" name="Google Shape;384;p38"/>
          <p:cNvGrpSpPr/>
          <p:nvPr/>
        </p:nvGrpSpPr>
        <p:grpSpPr>
          <a:xfrm>
            <a:off x="8306835" y="241357"/>
            <a:ext cx="548696" cy="400192"/>
            <a:chOff x="5255200" y="3006475"/>
            <a:chExt cx="511700" cy="378575"/>
          </a:xfrm>
        </p:grpSpPr>
        <p:sp>
          <p:nvSpPr>
            <p:cNvPr id="385" name="Google Shape;385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"/>
          <p:cNvSpPr txBox="1"/>
          <p:nvPr/>
        </p:nvSpPr>
        <p:spPr>
          <a:xfrm>
            <a:off x="6080875" y="1038000"/>
            <a:ext cx="2948400" cy="3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Help researchers find the following information:</a:t>
            </a:r>
            <a:endParaRPr>
              <a:solidFill>
                <a:schemeClr val="accent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Is the journal legitimate?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Does it have clear policies and all relevant information on the website?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Is it published regularly?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Has it been mentioned in a negative context?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Impact factor?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Average length of the peer-review process (based on submission and acceptance dates)?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Are there retracted articles and what were the reasons for retraction?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Is there anything suspicious?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2" name="Google Shape;392;p39"/>
          <p:cNvSpPr txBox="1">
            <a:spLocks noGrp="1"/>
          </p:cNvSpPr>
          <p:nvPr>
            <p:ph type="title"/>
          </p:nvPr>
        </p:nvSpPr>
        <p:spPr>
          <a:xfrm>
            <a:off x="457200" y="216275"/>
            <a:ext cx="8132100" cy="5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Finding journals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94" name="Google Shape;3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0" y="979425"/>
            <a:ext cx="3788660" cy="23381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5" name="Google Shape;3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3975" y="2240775"/>
            <a:ext cx="3343001" cy="27965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396" name="Google Shape;396;p39"/>
          <p:cNvGrpSpPr/>
          <p:nvPr/>
        </p:nvGrpSpPr>
        <p:grpSpPr>
          <a:xfrm>
            <a:off x="8306835" y="241357"/>
            <a:ext cx="548696" cy="400192"/>
            <a:chOff x="5255200" y="3006475"/>
            <a:chExt cx="511700" cy="378575"/>
          </a:xfrm>
        </p:grpSpPr>
        <p:sp>
          <p:nvSpPr>
            <p:cNvPr id="397" name="Google Shape;397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9"/>
          <p:cNvSpPr txBox="1"/>
          <p:nvPr/>
        </p:nvSpPr>
        <p:spPr>
          <a:xfrm>
            <a:off x="348575" y="4539275"/>
            <a:ext cx="241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 Light"/>
                <a:ea typeface="Open Sans Light"/>
                <a:cs typeface="Open Sans Light"/>
                <a:sym typeface="Open Sans Light"/>
              </a:rPr>
              <a:t>Elsevier Journal Finder: </a:t>
            </a:r>
            <a:br>
              <a:rPr lang="en" sz="90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" sz="9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https://journalfinder.elsevier.com/</a:t>
            </a:r>
            <a:r>
              <a:rPr lang="en" sz="9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9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100700" y="3586500"/>
            <a:ext cx="2618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 Light"/>
                <a:ea typeface="Open Sans Light"/>
                <a:cs typeface="Open Sans Light"/>
                <a:sym typeface="Open Sans Light"/>
              </a:rPr>
              <a:t>Wiley Journal Finder: </a:t>
            </a:r>
            <a:r>
              <a:rPr lang="en" sz="9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https://journalfinder.wiley.com/search?type=match</a:t>
            </a:r>
            <a:r>
              <a:rPr lang="en" sz="9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9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3907775" y="979425"/>
            <a:ext cx="1999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Unsurprisingly, tools developed by publishers will help you find journals published by those specific publishers.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022500" y="275075"/>
            <a:ext cx="76620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Outline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2</a:t>
            </a:fld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952775" y="1474375"/>
            <a:ext cx="74676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Local context in Serbia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General considerations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Support throughout the research cycle, with examples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Conclusion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Q&amp;A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17" name="Google Shape;117;p22"/>
          <p:cNvGrpSpPr/>
          <p:nvPr/>
        </p:nvGrpSpPr>
        <p:grpSpPr>
          <a:xfrm>
            <a:off x="-2869082" y="3764604"/>
            <a:ext cx="11630389" cy="1038119"/>
            <a:chOff x="4784118" y="2259785"/>
            <a:chExt cx="7429660" cy="1460700"/>
          </a:xfrm>
        </p:grpSpPr>
        <p:sp>
          <p:nvSpPr>
            <p:cNvPr id="118" name="Google Shape;118;p22"/>
            <p:cNvSpPr/>
            <p:nvPr/>
          </p:nvSpPr>
          <p:spPr>
            <a:xfrm rot="-5400000">
              <a:off x="8800978" y="307685"/>
              <a:ext cx="1460700" cy="5364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2"/>
            <p:cNvSpPr/>
            <p:nvPr/>
          </p:nvSpPr>
          <p:spPr>
            <a:xfrm rot="-5400000">
              <a:off x="6712832" y="2395960"/>
              <a:ext cx="1460400" cy="1188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0" name="Google Shape;120;p22"/>
            <p:cNvCxnSpPr/>
            <p:nvPr/>
          </p:nvCxnSpPr>
          <p:spPr>
            <a:xfrm>
              <a:off x="4784118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121" name="Google Shape;121;p22"/>
          <p:cNvSpPr txBox="1"/>
          <p:nvPr/>
        </p:nvSpPr>
        <p:spPr>
          <a:xfrm>
            <a:off x="704875" y="3961175"/>
            <a:ext cx="1247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Focus</a:t>
            </a:r>
            <a:endParaRPr sz="2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2294675" y="4037363"/>
            <a:ext cx="6125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Support can be provided despite limited resources.</a:t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 txBox="1">
            <a:spLocks noGrp="1"/>
          </p:cNvSpPr>
          <p:nvPr>
            <p:ph type="title"/>
          </p:nvPr>
        </p:nvSpPr>
        <p:spPr>
          <a:xfrm>
            <a:off x="505950" y="201000"/>
            <a:ext cx="8132100" cy="5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Finding Open Access journals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408" name="Google Shape;4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25" y="1259800"/>
            <a:ext cx="4020149" cy="2435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9" name="Google Shape;40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250" y="2033925"/>
            <a:ext cx="3900014" cy="1924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0" name="Google Shape;410;p40"/>
          <p:cNvSpPr txBox="1"/>
          <p:nvPr/>
        </p:nvSpPr>
        <p:spPr>
          <a:xfrm>
            <a:off x="5521875" y="4367950"/>
            <a:ext cx="344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Waivers and discounts for EIFL members: </a:t>
            </a:r>
            <a:r>
              <a:rPr lang="en" sz="12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https://eifl.net/apcs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11" name="Google Shape;411;p40"/>
          <p:cNvGrpSpPr/>
          <p:nvPr/>
        </p:nvGrpSpPr>
        <p:grpSpPr>
          <a:xfrm>
            <a:off x="-1611046" y="3835625"/>
            <a:ext cx="6674806" cy="1212673"/>
            <a:chOff x="4784118" y="2259785"/>
            <a:chExt cx="7429660" cy="1460700"/>
          </a:xfrm>
        </p:grpSpPr>
        <p:sp>
          <p:nvSpPr>
            <p:cNvPr id="412" name="Google Shape;412;p40"/>
            <p:cNvSpPr/>
            <p:nvPr/>
          </p:nvSpPr>
          <p:spPr>
            <a:xfrm rot="-5400000">
              <a:off x="8800978" y="307685"/>
              <a:ext cx="1460700" cy="5364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 rot="-5400000">
              <a:off x="6787337" y="2278244"/>
              <a:ext cx="1444500" cy="1412100"/>
            </a:xfrm>
            <a:prstGeom prst="roundRect">
              <a:avLst>
                <a:gd name="adj" fmla="val 4939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4" name="Google Shape;414;p40"/>
            <p:cNvCxnSpPr/>
            <p:nvPr/>
          </p:nvCxnSpPr>
          <p:spPr>
            <a:xfrm>
              <a:off x="4784118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415" name="Google Shape;415;p40"/>
          <p:cNvSpPr txBox="1"/>
          <p:nvPr/>
        </p:nvSpPr>
        <p:spPr>
          <a:xfrm>
            <a:off x="1471900" y="3911750"/>
            <a:ext cx="3284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uli"/>
              <a:buChar char="●"/>
            </a:pPr>
            <a:r>
              <a:rPr lang="en" sz="1000">
                <a:latin typeface="Muli"/>
                <a:ea typeface="Muli"/>
                <a:cs typeface="Muli"/>
                <a:sym typeface="Muli"/>
              </a:rPr>
              <a:t>All sorts of troubles associated with disputable journals, esp. atypical cases.</a:t>
            </a:r>
            <a:endParaRPr sz="1000">
              <a:latin typeface="Muli"/>
              <a:ea typeface="Muli"/>
              <a:cs typeface="Muli"/>
              <a:sym typeface="Muli"/>
            </a:endParaRPr>
          </a:p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uli"/>
              <a:buChar char="●"/>
            </a:pPr>
            <a:r>
              <a:rPr lang="en" sz="1000">
                <a:latin typeface="Muli"/>
                <a:ea typeface="Muli"/>
                <a:cs typeface="Muli"/>
                <a:sym typeface="Muli"/>
              </a:rPr>
              <a:t>Researchers are often unaware of no-fee options and waivers and discounts.</a:t>
            </a:r>
            <a:endParaRPr sz="1000">
              <a:latin typeface="Muli"/>
              <a:ea typeface="Muli"/>
              <a:cs typeface="Muli"/>
              <a:sym typeface="Muli"/>
            </a:endParaRPr>
          </a:p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uli"/>
              <a:buChar char="●"/>
            </a:pPr>
            <a:r>
              <a:rPr lang="en" sz="1000">
                <a:latin typeface="Muli"/>
                <a:ea typeface="Muli"/>
                <a:cs typeface="Muli"/>
                <a:sym typeface="Muli"/>
              </a:rPr>
              <a:t>Personal assistance is desirable.</a:t>
            </a:r>
            <a:endParaRPr sz="10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6" name="Google Shape;416;p40"/>
          <p:cNvSpPr txBox="1"/>
          <p:nvPr/>
        </p:nvSpPr>
        <p:spPr>
          <a:xfrm>
            <a:off x="224800" y="4158800"/>
            <a:ext cx="12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Challenges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7" name="Google Shape;417;p4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2508" y="790100"/>
            <a:ext cx="4248842" cy="9366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8" name="Google Shape;418;p40"/>
          <p:cNvSpPr txBox="1"/>
          <p:nvPr/>
        </p:nvSpPr>
        <p:spPr>
          <a:xfrm>
            <a:off x="185925" y="790100"/>
            <a:ext cx="44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9" name="Google Shape;419;p40"/>
          <p:cNvSpPr txBox="1"/>
          <p:nvPr/>
        </p:nvSpPr>
        <p:spPr>
          <a:xfrm>
            <a:off x="224800" y="824850"/>
            <a:ext cx="446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DOAJ: </a:t>
            </a:r>
            <a:r>
              <a:rPr lang="en" sz="13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8"/>
              </a:rPr>
              <a:t>https://doaj.org/</a:t>
            </a:r>
            <a:r>
              <a:rPr lang="en" sz="13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3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0" name="Google Shape;420;p40"/>
          <p:cNvSpPr txBox="1"/>
          <p:nvPr/>
        </p:nvSpPr>
        <p:spPr>
          <a:xfrm>
            <a:off x="5053050" y="1577250"/>
            <a:ext cx="3284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https://thinkchecksubmit.org/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1" name="Google Shape;421;p40"/>
          <p:cNvGrpSpPr/>
          <p:nvPr/>
        </p:nvGrpSpPr>
        <p:grpSpPr>
          <a:xfrm>
            <a:off x="8306835" y="241357"/>
            <a:ext cx="548696" cy="400192"/>
            <a:chOff x="5255200" y="3006475"/>
            <a:chExt cx="511700" cy="378575"/>
          </a:xfrm>
        </p:grpSpPr>
        <p:sp>
          <p:nvSpPr>
            <p:cNvPr id="422" name="Google Shape;422;p40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1"/>
          <p:cNvSpPr txBox="1">
            <a:spLocks noGrp="1"/>
          </p:cNvSpPr>
          <p:nvPr>
            <p:ph type="title"/>
          </p:nvPr>
        </p:nvSpPr>
        <p:spPr>
          <a:xfrm>
            <a:off x="457200" y="194300"/>
            <a:ext cx="8132100" cy="56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Dissemination, visibility, impact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21</a:t>
            </a:fld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30" name="Google Shape;430;p41"/>
          <p:cNvGrpSpPr/>
          <p:nvPr/>
        </p:nvGrpSpPr>
        <p:grpSpPr>
          <a:xfrm flipH="1">
            <a:off x="4575389" y="1622003"/>
            <a:ext cx="4453716" cy="2801041"/>
            <a:chOff x="3321050" y="1066800"/>
            <a:chExt cx="6505573" cy="1508125"/>
          </a:xfrm>
        </p:grpSpPr>
        <p:sp>
          <p:nvSpPr>
            <p:cNvPr id="431" name="Google Shape;431;p41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6561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33" name="Google Shape;433;p41"/>
          <p:cNvGrpSpPr/>
          <p:nvPr/>
        </p:nvGrpSpPr>
        <p:grpSpPr>
          <a:xfrm flipH="1">
            <a:off x="164" y="2706050"/>
            <a:ext cx="4453712" cy="2298105"/>
            <a:chOff x="3321055" y="1032158"/>
            <a:chExt cx="6505568" cy="1542766"/>
          </a:xfrm>
        </p:grpSpPr>
        <p:sp>
          <p:nvSpPr>
            <p:cNvPr id="434" name="Google Shape;434;p41"/>
            <p:cNvSpPr/>
            <p:nvPr/>
          </p:nvSpPr>
          <p:spPr>
            <a:xfrm flipH="1">
              <a:off x="3321055" y="1032158"/>
              <a:ext cx="6505553" cy="1542763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41"/>
            <p:cNvSpPr/>
            <p:nvPr/>
          </p:nvSpPr>
          <p:spPr>
            <a:xfrm flipH="1">
              <a:off x="9056686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36" name="Google Shape;436;p41"/>
          <p:cNvGrpSpPr/>
          <p:nvPr/>
        </p:nvGrpSpPr>
        <p:grpSpPr>
          <a:xfrm>
            <a:off x="33995" y="1052231"/>
            <a:ext cx="4453716" cy="1564831"/>
            <a:chOff x="3321050" y="1066800"/>
            <a:chExt cx="6505573" cy="1508125"/>
          </a:xfrm>
        </p:grpSpPr>
        <p:sp>
          <p:nvSpPr>
            <p:cNvPr id="437" name="Google Shape;437;p41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7CBE5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39" name="Google Shape;439;p41"/>
          <p:cNvSpPr txBox="1"/>
          <p:nvPr/>
        </p:nvSpPr>
        <p:spPr>
          <a:xfrm>
            <a:off x="520325" y="1088525"/>
            <a:ext cx="35232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Dissemination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Maintaining a repository (interoperability, SEO)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Website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Training about institutional and individual visibility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Social media, if resources and staff are available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0" name="Google Shape;440;p41"/>
          <p:cNvSpPr txBox="1"/>
          <p:nvPr/>
        </p:nvSpPr>
        <p:spPr>
          <a:xfrm flipH="1">
            <a:off x="4833775" y="1709850"/>
            <a:ext cx="3646800" cy="2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Individual visibility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Training about researchers’ identities - ORCID, Scopus ID, Researcher ID (Publons)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Personal assistance for ORCID, Scopus ID,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Research ID (Publons)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Correcting information about researchers in Scopus and WoS...and elsewhere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Facilitating citation tracking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Training on metrics and impact measurement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Citation reports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Training on social networking sites for researchers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1" name="Google Shape;441;p41"/>
          <p:cNvSpPr txBox="1"/>
          <p:nvPr/>
        </p:nvSpPr>
        <p:spPr>
          <a:xfrm>
            <a:off x="457200" y="2811875"/>
            <a:ext cx="36843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Institutional visibility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Institutional profile in Scopus (or other available database)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Saved lists in Scopus related to the institution and its departments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Correcting errors (author information, affiliations, citations) in Scopus and WoS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Using metrics provided by citation databases in reports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Using information available in the repository reports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LENS.org (to do)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447" name="Google Shape;4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800" y="1229200"/>
            <a:ext cx="4504001" cy="31023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48" name="Google Shape;44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75" y="1469450"/>
            <a:ext cx="4069624" cy="2216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9" name="Google Shape;449;p42"/>
          <p:cNvSpPr txBox="1">
            <a:spLocks noGrp="1"/>
          </p:cNvSpPr>
          <p:nvPr>
            <p:ph type="title"/>
          </p:nvPr>
        </p:nvSpPr>
        <p:spPr>
          <a:xfrm>
            <a:off x="459450" y="-29725"/>
            <a:ext cx="19497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ORCID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42"/>
          <p:cNvSpPr txBox="1"/>
          <p:nvPr/>
        </p:nvSpPr>
        <p:spPr>
          <a:xfrm>
            <a:off x="4376650" y="613600"/>
            <a:ext cx="446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Researchers can authorize a librarian to update their ORCID profiles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51" name="Google Shape;451;p42"/>
          <p:cNvSpPr txBox="1"/>
          <p:nvPr/>
        </p:nvSpPr>
        <p:spPr>
          <a:xfrm>
            <a:off x="74975" y="871513"/>
            <a:ext cx="398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Making peer-review engagement visible in ORCID (integration with Publons)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52" name="Google Shape;45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1673" y="3426476"/>
            <a:ext cx="1424625" cy="16245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53" name="Google Shape;453;p42"/>
          <p:cNvSpPr txBox="1"/>
          <p:nvPr/>
        </p:nvSpPr>
        <p:spPr>
          <a:xfrm>
            <a:off x="131675" y="38084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https://support.orcid.org/hc/en-us/articles/360006971333-Peer-Review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p42"/>
          <p:cNvSpPr txBox="1"/>
          <p:nvPr/>
        </p:nvSpPr>
        <p:spPr>
          <a:xfrm>
            <a:off x="4492800" y="4589350"/>
            <a:ext cx="446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ORCIDs in the institutional repository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55" name="Google Shape;455;p42"/>
          <p:cNvSpPr txBox="1"/>
          <p:nvPr/>
        </p:nvSpPr>
        <p:spPr>
          <a:xfrm>
            <a:off x="74975" y="45278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https://www.eifl.net/events/webinar-researcher-identity-orcid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6" name="Google Shape;456;p42"/>
          <p:cNvGrpSpPr/>
          <p:nvPr/>
        </p:nvGrpSpPr>
        <p:grpSpPr>
          <a:xfrm>
            <a:off x="8480585" y="198882"/>
            <a:ext cx="548696" cy="400192"/>
            <a:chOff x="5255200" y="3006475"/>
            <a:chExt cx="511700" cy="378575"/>
          </a:xfrm>
        </p:grpSpPr>
        <p:sp>
          <p:nvSpPr>
            <p:cNvPr id="457" name="Google Shape;457;p42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464" name="Google Shape;4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150" y="557550"/>
            <a:ext cx="5980101" cy="1955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5" name="Google Shape;46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00" y="2606375"/>
            <a:ext cx="5825151" cy="234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66" name="Google Shape;466;p43"/>
          <p:cNvSpPr txBox="1">
            <a:spLocks noGrp="1"/>
          </p:cNvSpPr>
          <p:nvPr>
            <p:ph type="title"/>
          </p:nvPr>
        </p:nvSpPr>
        <p:spPr>
          <a:xfrm>
            <a:off x="216900" y="302100"/>
            <a:ext cx="2712300" cy="48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Scopus alerts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43"/>
          <p:cNvSpPr txBox="1"/>
          <p:nvPr/>
        </p:nvSpPr>
        <p:spPr>
          <a:xfrm>
            <a:off x="3110150" y="172650"/>
            <a:ext cx="575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Researches get e-mail alerts when their papers get indexed by Scopus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8" name="Google Shape;468;p43"/>
          <p:cNvSpPr txBox="1"/>
          <p:nvPr/>
        </p:nvSpPr>
        <p:spPr>
          <a:xfrm>
            <a:off x="6104025" y="4537750"/>
            <a:ext cx="282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These alerts are set up by the librarian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9" name="Google Shape;469;p43"/>
          <p:cNvSpPr txBox="1"/>
          <p:nvPr/>
        </p:nvSpPr>
        <p:spPr>
          <a:xfrm>
            <a:off x="76325" y="1698400"/>
            <a:ext cx="2921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E-mail alerts are delivered to researchers telling them how many new citations their papers have gained</a:t>
            </a:r>
            <a:endParaRPr sz="1200"/>
          </a:p>
        </p:txBody>
      </p:sp>
      <p:sp>
        <p:nvSpPr>
          <p:cNvPr id="470" name="Google Shape;470;p43"/>
          <p:cNvSpPr txBox="1"/>
          <p:nvPr/>
        </p:nvSpPr>
        <p:spPr>
          <a:xfrm>
            <a:off x="6135025" y="2606375"/>
            <a:ext cx="2827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This works only if author profiles are consolidated.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https://blog.scopus.com/posts/check-correct-submit-how-to-ensure-accuracy-in-your-scopus-author-profile</a:t>
            </a: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71" name="Google Shape;471;p43"/>
          <p:cNvGrpSpPr/>
          <p:nvPr/>
        </p:nvGrpSpPr>
        <p:grpSpPr>
          <a:xfrm>
            <a:off x="8459035" y="70957"/>
            <a:ext cx="548696" cy="400192"/>
            <a:chOff x="5255200" y="3006475"/>
            <a:chExt cx="511700" cy="378575"/>
          </a:xfrm>
        </p:grpSpPr>
        <p:sp>
          <p:nvSpPr>
            <p:cNvPr id="472" name="Google Shape;472;p43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4"/>
          <p:cNvSpPr txBox="1">
            <a:spLocks noGrp="1"/>
          </p:cNvSpPr>
          <p:nvPr>
            <p:ph type="title"/>
          </p:nvPr>
        </p:nvSpPr>
        <p:spPr>
          <a:xfrm>
            <a:off x="348475" y="69125"/>
            <a:ext cx="8132100" cy="55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Citation tracking made easy</a:t>
            </a:r>
            <a:endParaRPr sz="2900"/>
          </a:p>
        </p:txBody>
      </p:sp>
      <p:sp>
        <p:nvSpPr>
          <p:cNvPr id="479" name="Google Shape;479;p4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480" name="Google Shape;4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400" y="934425"/>
            <a:ext cx="3378100" cy="216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81" name="Google Shape;48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100" y="0"/>
            <a:ext cx="3347888" cy="4126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82" name="Google Shape;48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50" y="3012525"/>
            <a:ext cx="4771674" cy="2068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83" name="Google Shape;48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0275" y="4254524"/>
            <a:ext cx="3542651" cy="8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484" name="Google Shape;484;p44"/>
          <p:cNvCxnSpPr>
            <a:endCxn id="481" idx="1"/>
          </p:cNvCxnSpPr>
          <p:nvPr/>
        </p:nvCxnSpPr>
        <p:spPr>
          <a:xfrm rot="10800000" flipH="1">
            <a:off x="4570300" y="2063038"/>
            <a:ext cx="1225800" cy="369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5" name="Google Shape;485;p44"/>
          <p:cNvCxnSpPr/>
          <p:nvPr/>
        </p:nvCxnSpPr>
        <p:spPr>
          <a:xfrm>
            <a:off x="4570275" y="1642200"/>
            <a:ext cx="1045800" cy="248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6" name="Google Shape;486;p44"/>
          <p:cNvCxnSpPr/>
          <p:nvPr/>
        </p:nvCxnSpPr>
        <p:spPr>
          <a:xfrm flipH="1">
            <a:off x="3648500" y="1634450"/>
            <a:ext cx="340800" cy="217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87" name="Google Shape;487;p44"/>
          <p:cNvGrpSpPr/>
          <p:nvPr/>
        </p:nvGrpSpPr>
        <p:grpSpPr>
          <a:xfrm>
            <a:off x="8546985" y="4681207"/>
            <a:ext cx="548696" cy="400192"/>
            <a:chOff x="5255200" y="3006475"/>
            <a:chExt cx="511700" cy="378575"/>
          </a:xfrm>
        </p:grpSpPr>
        <p:sp>
          <p:nvSpPr>
            <p:cNvPr id="488" name="Google Shape;488;p44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5"/>
          <p:cNvSpPr txBox="1">
            <a:spLocks noGrp="1"/>
          </p:cNvSpPr>
          <p:nvPr>
            <p:ph type="title"/>
          </p:nvPr>
        </p:nvSpPr>
        <p:spPr>
          <a:xfrm>
            <a:off x="348475" y="-7075"/>
            <a:ext cx="8132100" cy="64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Open Sans"/>
                <a:ea typeface="Open Sans"/>
                <a:cs typeface="Open Sans"/>
                <a:sym typeface="Open Sans"/>
              </a:rPr>
              <a:t>Smart citations and altmetrics</a:t>
            </a:r>
            <a:endParaRPr sz="2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4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496" name="Google Shape;4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25" y="2132475"/>
            <a:ext cx="4885050" cy="16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 txBox="1"/>
          <p:nvPr/>
        </p:nvSpPr>
        <p:spPr>
          <a:xfrm>
            <a:off x="191125" y="844325"/>
            <a:ext cx="4461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Scite: </a:t>
            </a:r>
            <a:r>
              <a:rPr lang="en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https://scite.ai/</a:t>
            </a: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scite browser extension: </a:t>
            </a:r>
            <a:r>
              <a:rPr lang="en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https://addons.mozilla.org/en-US/firefox/addon/scite/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Zotero integration </a:t>
            </a:r>
            <a:endParaRPr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98" name="Google Shape;498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1038" y="712625"/>
            <a:ext cx="3814725" cy="3330814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5"/>
          <p:cNvSpPr txBox="1"/>
          <p:nvPr/>
        </p:nvSpPr>
        <p:spPr>
          <a:xfrm>
            <a:off x="5437088" y="4136825"/>
            <a:ext cx="3462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Integration with the repository: </a:t>
            </a:r>
            <a:r>
              <a:rPr lang="en" sz="11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7"/>
              </a:rPr>
              <a:t>https://www.eifl.net/events/webinar-enrich-your-dspace-repository-customized-tools</a:t>
            </a: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0" name="Google Shape;500;p45"/>
          <p:cNvSpPr/>
          <p:nvPr/>
        </p:nvSpPr>
        <p:spPr>
          <a:xfrm rot="-5400000">
            <a:off x="2098125" y="1945900"/>
            <a:ext cx="991500" cy="4959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5"/>
          <p:cNvSpPr/>
          <p:nvPr/>
        </p:nvSpPr>
        <p:spPr>
          <a:xfrm rot="-5400000">
            <a:off x="382275" y="3684850"/>
            <a:ext cx="968400" cy="1504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5"/>
          <p:cNvSpPr txBox="1"/>
          <p:nvPr/>
        </p:nvSpPr>
        <p:spPr>
          <a:xfrm>
            <a:off x="242925" y="4237150"/>
            <a:ext cx="12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Challenges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p45"/>
          <p:cNvSpPr txBox="1"/>
          <p:nvPr/>
        </p:nvSpPr>
        <p:spPr>
          <a:xfrm>
            <a:off x="1618875" y="4079350"/>
            <a:ext cx="3222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Char char="●"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Misconceptions related to metrics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Char char="●"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Metrics provided by social networking sites are often taken for granted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04" name="Google Shape;504;p45"/>
          <p:cNvGrpSpPr/>
          <p:nvPr/>
        </p:nvGrpSpPr>
        <p:grpSpPr>
          <a:xfrm>
            <a:off x="8306835" y="317557"/>
            <a:ext cx="548696" cy="400192"/>
            <a:chOff x="5255200" y="3006475"/>
            <a:chExt cx="511700" cy="378575"/>
          </a:xfrm>
        </p:grpSpPr>
        <p:sp>
          <p:nvSpPr>
            <p:cNvPr id="505" name="Google Shape;505;p45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512" name="Google Shape;5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5" y="2308600"/>
            <a:ext cx="5414625" cy="2598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13" name="Google Shape;51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5" y="1019375"/>
            <a:ext cx="7989725" cy="303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14" name="Google Shape;51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95545"/>
            <a:ext cx="9143999" cy="7178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15" name="Google Shape;51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2675" y="2698075"/>
            <a:ext cx="4170924" cy="2335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16" name="Google Shape;516;p46"/>
          <p:cNvSpPr txBox="1">
            <a:spLocks noGrp="1"/>
          </p:cNvSpPr>
          <p:nvPr>
            <p:ph type="title"/>
          </p:nvPr>
        </p:nvSpPr>
        <p:spPr>
          <a:xfrm>
            <a:off x="418475" y="168550"/>
            <a:ext cx="4578000" cy="566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Institutions in Scopus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p46"/>
          <p:cNvSpPr txBox="1"/>
          <p:nvPr/>
        </p:nvSpPr>
        <p:spPr>
          <a:xfrm>
            <a:off x="180850" y="2850475"/>
            <a:ext cx="1216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Alert, based on a saved search,  informing the librarian about newly indexed publications affiliated with the institution</a:t>
            </a:r>
            <a:endParaRPr sz="1100"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18" name="Google Shape;518;p46"/>
          <p:cNvSpPr txBox="1"/>
          <p:nvPr/>
        </p:nvSpPr>
        <p:spPr>
          <a:xfrm>
            <a:off x="5197700" y="593125"/>
            <a:ext cx="367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Saved lists in Scopus (institution and research groups)</a:t>
            </a:r>
            <a:endParaRPr sz="1100"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19" name="Google Shape;519;p46"/>
          <p:cNvSpPr txBox="1"/>
          <p:nvPr/>
        </p:nvSpPr>
        <p:spPr>
          <a:xfrm>
            <a:off x="6049800" y="2243725"/>
            <a:ext cx="2979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Citation overview based on a saved list</a:t>
            </a:r>
            <a:endParaRPr sz="1100"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20" name="Google Shape;520;p46"/>
          <p:cNvSpPr txBox="1"/>
          <p:nvPr/>
        </p:nvSpPr>
        <p:spPr>
          <a:xfrm>
            <a:off x="2370275" y="1019375"/>
            <a:ext cx="1355700" cy="10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Problem:</a:t>
            </a:r>
            <a:endParaRPr sz="11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Limited number of records - not suitable for large institutions!</a:t>
            </a:r>
            <a:endParaRPr sz="11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521" name="Google Shape;521;p46"/>
          <p:cNvGrpSpPr/>
          <p:nvPr/>
        </p:nvGrpSpPr>
        <p:grpSpPr>
          <a:xfrm>
            <a:off x="8424910" y="192932"/>
            <a:ext cx="548696" cy="400192"/>
            <a:chOff x="5255200" y="3006475"/>
            <a:chExt cx="511700" cy="378575"/>
          </a:xfrm>
        </p:grpSpPr>
        <p:sp>
          <p:nvSpPr>
            <p:cNvPr id="522" name="Google Shape;522;p46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529" name="Google Shape;52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00" y="769050"/>
            <a:ext cx="3950575" cy="4142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30" name="Google Shape;53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775" y="146175"/>
            <a:ext cx="4758150" cy="1333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31" name="Google Shape;53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0575" y="1620125"/>
            <a:ext cx="4489975" cy="34858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32" name="Google Shape;532;p47"/>
          <p:cNvSpPr txBox="1">
            <a:spLocks noGrp="1"/>
          </p:cNvSpPr>
          <p:nvPr>
            <p:ph type="title"/>
          </p:nvPr>
        </p:nvSpPr>
        <p:spPr>
          <a:xfrm>
            <a:off x="263550" y="53625"/>
            <a:ext cx="3284100" cy="60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Reports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3" name="Google Shape;533;p47"/>
          <p:cNvSpPr txBox="1"/>
          <p:nvPr/>
        </p:nvSpPr>
        <p:spPr>
          <a:xfrm>
            <a:off x="143250" y="4872400"/>
            <a:ext cx="395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Based on the information from the institutional repository</a:t>
            </a:r>
            <a:endParaRPr sz="1000"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4" name="Google Shape;534;p47"/>
          <p:cNvSpPr txBox="1"/>
          <p:nvPr/>
        </p:nvSpPr>
        <p:spPr>
          <a:xfrm>
            <a:off x="4066775" y="4685800"/>
            <a:ext cx="338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Institutional profile in Scopus</a:t>
            </a:r>
            <a:endParaRPr sz="1000">
              <a:solidFill>
                <a:schemeClr val="accent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35" name="Google Shape;535;p47"/>
          <p:cNvGrpSpPr/>
          <p:nvPr/>
        </p:nvGrpSpPr>
        <p:grpSpPr>
          <a:xfrm>
            <a:off x="3620385" y="155932"/>
            <a:ext cx="548696" cy="400192"/>
            <a:chOff x="5255200" y="3006475"/>
            <a:chExt cx="511700" cy="378575"/>
          </a:xfrm>
        </p:grpSpPr>
        <p:sp>
          <p:nvSpPr>
            <p:cNvPr id="536" name="Google Shape;536;p4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7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543" name="Google Shape;543;p48"/>
          <p:cNvSpPr txBox="1">
            <a:spLocks noGrp="1"/>
          </p:cNvSpPr>
          <p:nvPr>
            <p:ph type="title"/>
          </p:nvPr>
        </p:nvSpPr>
        <p:spPr>
          <a:xfrm>
            <a:off x="459450" y="361550"/>
            <a:ext cx="8225100" cy="69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Open Sans"/>
                <a:ea typeface="Open Sans"/>
                <a:cs typeface="Open Sans"/>
                <a:sym typeface="Open Sans"/>
              </a:rPr>
              <a:t>Communication</a:t>
            </a:r>
            <a:endParaRPr sz="3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p48"/>
          <p:cNvSpPr txBox="1">
            <a:spLocks noGrp="1"/>
          </p:cNvSpPr>
          <p:nvPr>
            <p:ph type="body" idx="1"/>
          </p:nvPr>
        </p:nvSpPr>
        <p:spPr>
          <a:xfrm>
            <a:off x="459450" y="1200675"/>
            <a:ext cx="8021100" cy="198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Font typeface="Open Sans Light"/>
              <a:buChar char="●"/>
            </a:pPr>
            <a:r>
              <a:rPr lang="en" sz="2000">
                <a:latin typeface="Open Sans Light"/>
                <a:ea typeface="Open Sans Light"/>
                <a:cs typeface="Open Sans Light"/>
                <a:sym typeface="Open Sans Light"/>
              </a:rPr>
              <a:t>Choose preferred (and feasible) communication paths </a:t>
            </a:r>
            <a:endParaRPr sz="2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 Light"/>
              <a:buChar char="●"/>
            </a:pPr>
            <a:r>
              <a:rPr lang="en" sz="2000">
                <a:latin typeface="Open Sans Light"/>
                <a:ea typeface="Open Sans Light"/>
                <a:cs typeface="Open Sans Light"/>
                <a:sym typeface="Open Sans Light"/>
              </a:rPr>
              <a:t>Be where your audience is!</a:t>
            </a:r>
            <a:endParaRPr sz="2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" sz="2000" b="1">
                <a:latin typeface="Open Sans"/>
                <a:ea typeface="Open Sans"/>
                <a:cs typeface="Open Sans"/>
                <a:sym typeface="Open Sans"/>
              </a:rPr>
              <a:t>Be responsive and reliable!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 Light"/>
              <a:buChar char="●"/>
            </a:pPr>
            <a:r>
              <a:rPr lang="en" sz="2000">
                <a:latin typeface="Open Sans Light"/>
                <a:ea typeface="Open Sans Light"/>
                <a:cs typeface="Open Sans Light"/>
                <a:sym typeface="Open Sans Light"/>
              </a:rPr>
              <a:t>Establish rules, so that researchers know when they can expect response, but also to protect your private time.</a:t>
            </a:r>
            <a:endParaRPr sz="2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 Light"/>
              <a:buChar char="●"/>
            </a:pPr>
            <a:r>
              <a:rPr lang="en" sz="2000">
                <a:latin typeface="Open Sans Light"/>
                <a:ea typeface="Open Sans Light"/>
                <a:cs typeface="Open Sans Light"/>
                <a:sym typeface="Open Sans Light"/>
              </a:rPr>
              <a:t>Encourage feedback!</a:t>
            </a:r>
            <a:endParaRPr sz="2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 Light"/>
              <a:buChar char="●"/>
            </a:pPr>
            <a:r>
              <a:rPr lang="en" sz="2000">
                <a:latin typeface="Open Sans Light"/>
                <a:ea typeface="Open Sans Light"/>
                <a:cs typeface="Open Sans Light"/>
                <a:sym typeface="Open Sans Light"/>
              </a:rPr>
              <a:t>Sending unsolicited news is not always a bad practice.</a:t>
            </a:r>
            <a:endParaRPr sz="2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 Light"/>
              <a:buChar char="●"/>
            </a:pPr>
            <a:r>
              <a:rPr lang="en" sz="2000">
                <a:latin typeface="Open Sans Light"/>
                <a:ea typeface="Open Sans Light"/>
                <a:cs typeface="Open Sans Light"/>
                <a:sym typeface="Open Sans Light"/>
              </a:rPr>
              <a:t>If you have resources, services like live chat are a great option!</a:t>
            </a:r>
            <a:endParaRPr sz="2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50" name="Google Shape;550;p49"/>
          <p:cNvSpPr txBox="1">
            <a:spLocks noGrp="1"/>
          </p:cNvSpPr>
          <p:nvPr>
            <p:ph type="title"/>
          </p:nvPr>
        </p:nvSpPr>
        <p:spPr>
          <a:xfrm>
            <a:off x="459450" y="198875"/>
            <a:ext cx="8225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 piece of advice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49"/>
          <p:cNvSpPr txBox="1">
            <a:spLocks noGrp="1"/>
          </p:cNvSpPr>
          <p:nvPr>
            <p:ph type="body" idx="1"/>
          </p:nvPr>
        </p:nvSpPr>
        <p:spPr>
          <a:xfrm>
            <a:off x="459450" y="1321975"/>
            <a:ext cx="7945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Test and use advanced functionalities, especially if you are paying for a service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Developing services in not always costly, especially if you build upon what you already have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Test tools in detail before presenting them to researchers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Crowdsource learning resources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Produce learning resources in researchers’ mother tongue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Network with colleagues: you don’t have to be an expert in all areas 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3</a:t>
            </a:fld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59450" y="198875"/>
            <a:ext cx="8225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pen Sans"/>
                <a:ea typeface="Open Sans"/>
                <a:cs typeface="Open Sans"/>
                <a:sym typeface="Open Sans"/>
              </a:rPr>
              <a:t>Brief intro: local context in Serbia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459450" y="1321975"/>
            <a:ext cx="80211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Support to the research process is not explicitly mentioned in LIS regulations,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nor is it properly addressed in the LIS curriculum and certified professional development programmes.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Whether and how librarians should support researchers is still a matter of dispute.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No formal guidelines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In most cases, no dedicated staff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Services: in most cases, traditional (information retrieval; library exchange), citation reports, Ask a Librarian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 Light"/>
              <a:buChar char="●"/>
            </a:pPr>
            <a:r>
              <a:rPr lang="en" sz="1700">
                <a:latin typeface="Open Sans Light"/>
                <a:ea typeface="Open Sans Light"/>
                <a:cs typeface="Open Sans Light"/>
                <a:sym typeface="Open Sans Light"/>
              </a:rPr>
              <a:t>Support to scholarly publishing (Diamond OA; institutional publishers; researchers as editors and reviewers)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557" name="Google Shape;5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350" y="255000"/>
            <a:ext cx="5783924" cy="4778022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0"/>
          <p:cNvSpPr txBox="1"/>
          <p:nvPr/>
        </p:nvSpPr>
        <p:spPr>
          <a:xfrm>
            <a:off x="160150" y="1043225"/>
            <a:ext cx="3000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 programme and training resources for researchers developed by research librarians from Serbia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p50"/>
          <p:cNvSpPr txBox="1"/>
          <p:nvPr/>
        </p:nvSpPr>
        <p:spPr>
          <a:xfrm>
            <a:off x="245350" y="2873850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http://www.itn.sanu.ac.rs/sekcija/index.php/predavanja-i-radionice-za-istrazivace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565" name="Google Shape;565;p51"/>
          <p:cNvSpPr txBox="1"/>
          <p:nvPr/>
        </p:nvSpPr>
        <p:spPr>
          <a:xfrm>
            <a:off x="4831075" y="4564150"/>
            <a:ext cx="39849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 </a:t>
            </a:r>
            <a:r>
              <a:rPr lang="en" sz="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Green Marketing, designed by</a:t>
            </a:r>
            <a:r>
              <a:rPr lang="en" sz="800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800" u="sng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Jimena Catalina</a:t>
            </a:r>
            <a:r>
              <a:rPr lang="en" sz="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; Slides Carnival. </a:t>
            </a:r>
            <a:r>
              <a:rPr lang="en" sz="800" u="sng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" sz="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Images: </a:t>
            </a:r>
            <a:r>
              <a:rPr lang="en" sz="800" u="sng">
                <a:solidFill>
                  <a:schemeClr val="accent3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</a:t>
            </a:r>
            <a:r>
              <a:rPr lang="en" sz="800">
                <a:solidFill>
                  <a:schemeClr val="accent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CC0.</a:t>
            </a:r>
            <a:endParaRPr sz="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51"/>
          <p:cNvSpPr txBox="1">
            <a:spLocks noGrp="1"/>
          </p:cNvSpPr>
          <p:nvPr>
            <p:ph type="body" idx="4294967295"/>
          </p:nvPr>
        </p:nvSpPr>
        <p:spPr>
          <a:xfrm>
            <a:off x="4831075" y="1087125"/>
            <a:ext cx="34398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48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scmilica@gmail.com</a:t>
            </a:r>
            <a:endParaRPr sz="14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Twitter: @lessormore4</a:t>
            </a:r>
            <a:endParaRPr sz="1400">
              <a:solidFill>
                <a:schemeClr val="accent3"/>
              </a:solidFill>
            </a:endParaRPr>
          </a:p>
        </p:txBody>
      </p:sp>
      <p:pic>
        <p:nvPicPr>
          <p:cNvPr id="567" name="Google Shape;567;p51">
            <a:hlinkClick r:id="rId5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64750" y="3923700"/>
            <a:ext cx="884925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56900" y="67975"/>
            <a:ext cx="8225100" cy="718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Open Sans"/>
                <a:ea typeface="Open Sans"/>
                <a:cs typeface="Open Sans"/>
                <a:sym typeface="Open Sans"/>
              </a:rPr>
              <a:t>Research support in Serbian libraries</a:t>
            </a:r>
            <a:endParaRPr sz="2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36" name="Google Shape;136;p24"/>
          <p:cNvGrpSpPr/>
          <p:nvPr/>
        </p:nvGrpSpPr>
        <p:grpSpPr>
          <a:xfrm>
            <a:off x="356851" y="3986974"/>
            <a:ext cx="8215861" cy="947094"/>
            <a:chOff x="1431325" y="2473842"/>
            <a:chExt cx="5895000" cy="670509"/>
          </a:xfrm>
        </p:grpSpPr>
        <p:sp>
          <p:nvSpPr>
            <p:cNvPr id="137" name="Google Shape;137;p24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4"/>
            <p:cNvSpPr txBox="1"/>
            <p:nvPr/>
          </p:nvSpPr>
          <p:spPr>
            <a:xfrm>
              <a:off x="4784126" y="2473842"/>
              <a:ext cx="2476200" cy="65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Services: information retrieval, citation reports, metrics, reporting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to scholarly publishing (some)</a:t>
              </a: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24"/>
            <p:cNvSpPr txBox="1"/>
            <p:nvPr/>
          </p:nvSpPr>
          <p:spPr>
            <a:xfrm>
              <a:off x="2744681" y="2473842"/>
              <a:ext cx="2039400" cy="65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Mostly one-person libraries, some fully inactive 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Repositories (recently)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Training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1" name="Google Shape;141;p24"/>
            <p:cNvCxnSpPr/>
            <p:nvPr/>
          </p:nvCxnSpPr>
          <p:spPr>
            <a:xfrm>
              <a:off x="4784118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142" name="Google Shape;142;p24"/>
          <p:cNvGrpSpPr/>
          <p:nvPr/>
        </p:nvGrpSpPr>
        <p:grpSpPr>
          <a:xfrm>
            <a:off x="356851" y="2062221"/>
            <a:ext cx="8241784" cy="947094"/>
            <a:chOff x="1431325" y="2473842"/>
            <a:chExt cx="5913600" cy="670509"/>
          </a:xfrm>
        </p:grpSpPr>
        <p:sp>
          <p:nvSpPr>
            <p:cNvPr id="143" name="Google Shape;143;p24"/>
            <p:cNvSpPr/>
            <p:nvPr/>
          </p:nvSpPr>
          <p:spPr>
            <a:xfrm rot="-5400000">
              <a:off x="4317925" y="117350"/>
              <a:ext cx="670500" cy="53835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4"/>
            <p:cNvSpPr txBox="1"/>
            <p:nvPr/>
          </p:nvSpPr>
          <p:spPr>
            <a:xfrm>
              <a:off x="4784126" y="2473844"/>
              <a:ext cx="2476200" cy="65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Training for PhD students (University Library, UoB)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Repositories (recently)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Limitations: limited staff and funding, unclear status and roles (overlaps with public libraries)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24"/>
            <p:cNvSpPr txBox="1"/>
            <p:nvPr/>
          </p:nvSpPr>
          <p:spPr>
            <a:xfrm>
              <a:off x="2744681" y="2473844"/>
              <a:ext cx="1987800" cy="65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Scientific Information Departments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Services: information retrieval, library exchange, citation reports, etc.)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Ask a librarian 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7" name="Google Shape;147;p24"/>
            <p:cNvCxnSpPr/>
            <p:nvPr/>
          </p:nvCxnSpPr>
          <p:spPr>
            <a:xfrm>
              <a:off x="4784118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148" name="Google Shape;148;p24"/>
          <p:cNvGrpSpPr/>
          <p:nvPr/>
        </p:nvGrpSpPr>
        <p:grpSpPr>
          <a:xfrm>
            <a:off x="356851" y="3024598"/>
            <a:ext cx="8215861" cy="947094"/>
            <a:chOff x="1431325" y="2473842"/>
            <a:chExt cx="5895000" cy="670509"/>
          </a:xfrm>
        </p:grpSpPr>
        <p:sp>
          <p:nvSpPr>
            <p:cNvPr id="149" name="Google Shape;149;p24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4"/>
            <p:cNvSpPr txBox="1"/>
            <p:nvPr/>
          </p:nvSpPr>
          <p:spPr>
            <a:xfrm>
              <a:off x="4784126" y="2473843"/>
              <a:ext cx="2388300" cy="65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Training (not a regular practice; notable examples: Faculty of Dentistry, Faculty of Chemistry, UoB)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Limitations: limited staff; limited communication between researchers and librarians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24"/>
            <p:cNvSpPr txBox="1"/>
            <p:nvPr/>
          </p:nvSpPr>
          <p:spPr>
            <a:xfrm>
              <a:off x="2744681" y="2473843"/>
              <a:ext cx="2026500" cy="65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Mostly focused on services for students 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Repositories (recently) 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Citation reports, metrics (some)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to scholarly publishing (some)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3" name="Google Shape;153;p24"/>
            <p:cNvCxnSpPr/>
            <p:nvPr/>
          </p:nvCxnSpPr>
          <p:spPr>
            <a:xfrm>
              <a:off x="4784118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154" name="Google Shape;154;p24"/>
          <p:cNvGrpSpPr/>
          <p:nvPr/>
        </p:nvGrpSpPr>
        <p:grpSpPr>
          <a:xfrm>
            <a:off x="356851" y="1099845"/>
            <a:ext cx="8419483" cy="947094"/>
            <a:chOff x="1431325" y="2473842"/>
            <a:chExt cx="6041101" cy="670509"/>
          </a:xfrm>
        </p:grpSpPr>
        <p:sp>
          <p:nvSpPr>
            <p:cNvPr id="155" name="Google Shape;155;p24"/>
            <p:cNvSpPr/>
            <p:nvPr/>
          </p:nvSpPr>
          <p:spPr>
            <a:xfrm rot="-5400000">
              <a:off x="4317925" y="117350"/>
              <a:ext cx="670500" cy="53835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4"/>
            <p:cNvSpPr txBox="1"/>
            <p:nvPr/>
          </p:nvSpPr>
          <p:spPr>
            <a:xfrm>
              <a:off x="4784126" y="2473845"/>
              <a:ext cx="2688300" cy="65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to scholarly publishing (doiSerbia)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Training (general)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Training for PhD students supported by the government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Limitation: small team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24"/>
            <p:cNvSpPr txBox="1"/>
            <p:nvPr/>
          </p:nvSpPr>
          <p:spPr>
            <a:xfrm>
              <a:off x="2744681" y="2473845"/>
              <a:ext cx="2060100" cy="65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B6D7A8"/>
                  </a:solidFill>
                  <a:latin typeface="Open Sans"/>
                  <a:ea typeface="Open Sans"/>
                  <a:cs typeface="Open Sans"/>
                  <a:sym typeface="Open Sans"/>
                </a:rPr>
                <a:t>National library consortium</a:t>
              </a: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Access to academic databases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Additional (in-house) services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Open Sans"/>
                <a:buChar char="●"/>
              </a:pPr>
              <a:r>
                <a:rPr lang="en" sz="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User support </a:t>
              </a:r>
              <a:endPara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9" name="Google Shape;159;p24"/>
            <p:cNvCxnSpPr/>
            <p:nvPr/>
          </p:nvCxnSpPr>
          <p:spPr>
            <a:xfrm>
              <a:off x="4784118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</p:grp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44" y="1290606"/>
            <a:ext cx="1415053" cy="55063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581750" y="2263950"/>
            <a:ext cx="1361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University libraries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608425" y="3190350"/>
            <a:ext cx="1361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Faculty libraries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418300" y="4116750"/>
            <a:ext cx="1657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Libraries at research institutes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5</a:t>
            </a:fld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69" name="Google Shape;169;p25"/>
          <p:cNvGrpSpPr/>
          <p:nvPr/>
        </p:nvGrpSpPr>
        <p:grpSpPr>
          <a:xfrm>
            <a:off x="1649951" y="185840"/>
            <a:ext cx="7335701" cy="4818161"/>
            <a:chOff x="557511" y="3214925"/>
            <a:chExt cx="719836" cy="720150"/>
          </a:xfrm>
        </p:grpSpPr>
        <p:sp>
          <p:nvSpPr>
            <p:cNvPr id="170" name="Google Shape;170;p25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4" name="Google Shape;174;p25"/>
          <p:cNvSpPr txBox="1"/>
          <p:nvPr/>
        </p:nvSpPr>
        <p:spPr>
          <a:xfrm>
            <a:off x="1753175" y="325350"/>
            <a:ext cx="3035400" cy="1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Context-related knowledge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Research lifecycle</a:t>
            </a:r>
            <a:endParaRPr sz="1200">
              <a:solidFill>
                <a:schemeClr val="accent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User needs and behaviours</a:t>
            </a:r>
            <a:endParaRPr sz="1200">
              <a:solidFill>
                <a:schemeClr val="accent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Open Science</a:t>
            </a:r>
            <a:endParaRPr sz="1200">
              <a:solidFill>
                <a:schemeClr val="accent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Scholarly publishing</a:t>
            </a:r>
            <a:endParaRPr sz="1200">
              <a:solidFill>
                <a:schemeClr val="accent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Copyright and licensing</a:t>
            </a:r>
            <a:endParaRPr sz="1200">
              <a:solidFill>
                <a:schemeClr val="accent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Research evaluation</a:t>
            </a:r>
            <a:endParaRPr sz="1200">
              <a:solidFill>
                <a:schemeClr val="accent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6173750" y="303375"/>
            <a:ext cx="2771700" cy="2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Skills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Advanced digital skills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Information retrieval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Metadata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Citation analysis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Metrics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Educational and training skills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Data analysis (emerging)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1772625" y="2832600"/>
            <a:ext cx="2690400" cy="2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Other</a:t>
            </a:r>
            <a:endParaRPr sz="15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 sorts of soft skills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Tacit knowledge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Advanced knowledge of English (and other languages, in SSH)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Domain-specific knowledge is an advantage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5809675" y="3188925"/>
            <a:ext cx="31761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Services and tools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Academic databases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Aggregators and search engines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Reference managers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Text and image editing tools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Repository software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Communication tools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Visualization tools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 rot="-5400000">
            <a:off x="-1630450" y="1831025"/>
            <a:ext cx="4692900" cy="125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What does a librarian need in order to be able to support researchers? (skillset)</a:t>
            </a:r>
            <a:endParaRPr sz="24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680400" y="351275"/>
            <a:ext cx="8080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Main areas of work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680400" y="1474375"/>
            <a:ext cx="76299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Maintaining infrastructure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Designing and maintaining services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Assistance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 Light"/>
              <a:buChar char="●"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Training and advocacy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86" name="Google Shape;186;p26"/>
          <p:cNvGrpSpPr/>
          <p:nvPr/>
        </p:nvGrpSpPr>
        <p:grpSpPr>
          <a:xfrm>
            <a:off x="-2869082" y="3764604"/>
            <a:ext cx="11630389" cy="1038119"/>
            <a:chOff x="4784118" y="2259785"/>
            <a:chExt cx="7429660" cy="1460700"/>
          </a:xfrm>
        </p:grpSpPr>
        <p:sp>
          <p:nvSpPr>
            <p:cNvPr id="187" name="Google Shape;187;p26"/>
            <p:cNvSpPr/>
            <p:nvPr/>
          </p:nvSpPr>
          <p:spPr>
            <a:xfrm rot="-5400000">
              <a:off x="8800978" y="307685"/>
              <a:ext cx="1460700" cy="5364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 rot="-5400000">
              <a:off x="6712832" y="2395960"/>
              <a:ext cx="1460400" cy="1188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9" name="Google Shape;189;p26"/>
            <p:cNvCxnSpPr/>
            <p:nvPr/>
          </p:nvCxnSpPr>
          <p:spPr>
            <a:xfrm>
              <a:off x="4784118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190" name="Google Shape;190;p26"/>
          <p:cNvSpPr txBox="1"/>
          <p:nvPr/>
        </p:nvSpPr>
        <p:spPr>
          <a:xfrm>
            <a:off x="503500" y="4068113"/>
            <a:ext cx="154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Guiding idea</a:t>
            </a:r>
            <a:endParaRPr sz="1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2378100" y="3975875"/>
            <a:ext cx="6173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Connecting people and information. 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>
                <a:latin typeface="Muli"/>
                <a:ea typeface="Muli"/>
                <a:cs typeface="Muli"/>
                <a:sym typeface="Muli"/>
              </a:rPr>
              <a:t>People may not be aware that they need a particular piece of information.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50" y="972450"/>
            <a:ext cx="3807600" cy="37719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7" name="Google Shape;197;p27"/>
          <p:cNvSpPr/>
          <p:nvPr/>
        </p:nvSpPr>
        <p:spPr>
          <a:xfrm>
            <a:off x="625400" y="889100"/>
            <a:ext cx="790200" cy="790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4437863" y="1366875"/>
            <a:ext cx="2255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Current?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6588875" y="1831638"/>
            <a:ext cx="21144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Future?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4442563" y="2420975"/>
            <a:ext cx="1742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Tacit?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5720550" y="2884750"/>
            <a:ext cx="3156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highlight>
                  <a:schemeClr val="accent1"/>
                </a:highlight>
                <a:latin typeface="Open Sans"/>
                <a:ea typeface="Open Sans"/>
                <a:cs typeface="Open Sans"/>
                <a:sym typeface="Open Sans"/>
              </a:rPr>
              <a:t>Anticipated?</a:t>
            </a:r>
            <a:endParaRPr sz="2900">
              <a:solidFill>
                <a:schemeClr val="dk1"/>
              </a:solidFill>
              <a:highlight>
                <a:schemeClr val="accen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3712850" y="3937850"/>
            <a:ext cx="26661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Designed?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609600" y="346700"/>
            <a:ext cx="8132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Know your users...and their needs. </a:t>
            </a:r>
            <a:br>
              <a:rPr lang="en" sz="3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3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Users’ needs?</a:t>
            </a:r>
            <a:endParaRPr sz="30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5856000" y="4322300"/>
            <a:ext cx="2885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Unsustainable?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457200" y="422900"/>
            <a:ext cx="8132100" cy="51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Diverse priorities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8</a:t>
            </a:fld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247875" y="1235800"/>
            <a:ext cx="4322700" cy="3667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51435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54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Infrastructure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Structured and regular training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Compiling and designing learning resources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Improving the institutional visibility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 Science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 Data Management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435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435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4350" marR="0" lvl="0" indent="-457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4665950" y="1235800"/>
            <a:ext cx="4246200" cy="3667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500" tIns="91425" rIns="91425" bIns="91425" anchor="b" anchorCtr="0">
            <a:noAutofit/>
          </a:bodyPr>
          <a:lstStyle/>
          <a:p>
            <a:pPr marL="40005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Assistance in research promotion procedures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Impact factors and rankings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Citation counts and analysis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Increasing the individual visibility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Personal assistance in general (literature search, preparing publications, copyediting, RDM, depositing in the repository)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Customized training as needed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28"/>
          <p:cNvSpPr/>
          <p:nvPr/>
        </p:nvSpPr>
        <p:spPr>
          <a:xfrm rot="10800000">
            <a:off x="3842002" y="411342"/>
            <a:ext cx="1649700" cy="1649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28"/>
          <p:cNvSpPr/>
          <p:nvPr/>
        </p:nvSpPr>
        <p:spPr>
          <a:xfrm rot="-5400000">
            <a:off x="3723109" y="411342"/>
            <a:ext cx="1649700" cy="1649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259200" y="4276000"/>
            <a:ext cx="4322700" cy="62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4035725" y="1248525"/>
            <a:ext cx="271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endParaRPr sz="3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4721525" y="1248525"/>
            <a:ext cx="271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endParaRPr sz="3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526725" y="4328050"/>
            <a:ext cx="366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LIBRARIANS</a:t>
            </a:r>
            <a:b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Focus on supporting the research process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4665950" y="4276000"/>
            <a:ext cx="4246200" cy="62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4992725" y="4328050"/>
            <a:ext cx="366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RESEARCHERS:</a:t>
            </a:r>
            <a:br>
              <a:rPr lang="en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Focus on supporting individual researchers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457200" y="194300"/>
            <a:ext cx="8132100" cy="56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Information discovery and evaluation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9</a:t>
            </a:fld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28" name="Google Shape;228;p29"/>
          <p:cNvGrpSpPr/>
          <p:nvPr/>
        </p:nvGrpSpPr>
        <p:grpSpPr>
          <a:xfrm flipH="1">
            <a:off x="4575389" y="1088567"/>
            <a:ext cx="4453716" cy="2005958"/>
            <a:chOff x="3321050" y="1066800"/>
            <a:chExt cx="6505573" cy="1508125"/>
          </a:xfrm>
        </p:grpSpPr>
        <p:sp>
          <p:nvSpPr>
            <p:cNvPr id="229" name="Google Shape;229;p29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6561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1" name="Google Shape;231;p29"/>
          <p:cNvGrpSpPr/>
          <p:nvPr/>
        </p:nvGrpSpPr>
        <p:grpSpPr>
          <a:xfrm flipH="1">
            <a:off x="152" y="3170671"/>
            <a:ext cx="4453716" cy="1706595"/>
            <a:chOff x="3321050" y="1066800"/>
            <a:chExt cx="6505573" cy="1508125"/>
          </a:xfrm>
        </p:grpSpPr>
        <p:sp>
          <p:nvSpPr>
            <p:cNvPr id="232" name="Google Shape;232;p29"/>
            <p:cNvSpPr/>
            <p:nvPr/>
          </p:nvSpPr>
          <p:spPr>
            <a:xfrm flipH="1"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 flipH="1">
              <a:off x="9056686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4" name="Google Shape;234;p29"/>
          <p:cNvGrpSpPr/>
          <p:nvPr/>
        </p:nvGrpSpPr>
        <p:grpSpPr>
          <a:xfrm>
            <a:off x="4648945" y="3277906"/>
            <a:ext cx="4453716" cy="1813973"/>
            <a:chOff x="3260887" y="1066800"/>
            <a:chExt cx="6505573" cy="1508125"/>
          </a:xfrm>
        </p:grpSpPr>
        <p:sp>
          <p:nvSpPr>
            <p:cNvPr id="235" name="Google Shape;235;p29"/>
            <p:cNvSpPr/>
            <p:nvPr/>
          </p:nvSpPr>
          <p:spPr>
            <a:xfrm flipH="1">
              <a:off x="3260887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52A55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 flipH="1">
              <a:off x="8996523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7" name="Google Shape;237;p29"/>
          <p:cNvGrpSpPr/>
          <p:nvPr/>
        </p:nvGrpSpPr>
        <p:grpSpPr>
          <a:xfrm>
            <a:off x="34008" y="1052135"/>
            <a:ext cx="4453716" cy="1905969"/>
            <a:chOff x="3321050" y="1066800"/>
            <a:chExt cx="6505573" cy="1508125"/>
          </a:xfrm>
        </p:grpSpPr>
        <p:sp>
          <p:nvSpPr>
            <p:cNvPr id="238" name="Google Shape;238;p29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7CBE5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0" name="Google Shape;240;p29"/>
          <p:cNvSpPr txBox="1"/>
          <p:nvPr/>
        </p:nvSpPr>
        <p:spPr>
          <a:xfrm>
            <a:off x="520325" y="1088525"/>
            <a:ext cx="3523200" cy="1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Sources of information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Available sources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What can be found where?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Aggregators and academic search engines are underused (</a:t>
            </a:r>
            <a:r>
              <a:rPr lang="en" sz="11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OpenAIRE</a:t>
            </a: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" sz="11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BASE</a:t>
            </a: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" sz="11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CORE</a:t>
            </a: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" sz="11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LENS</a:t>
            </a: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Using the full range of functionalities (saved searches, alerts, similar articles, etc.)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 flipH="1">
            <a:off x="5066049" y="1097900"/>
            <a:ext cx="3309600" cy="1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Searching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Limited searching skills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Misperception of one’s searching skills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Advanced search and filters are insufficiently used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Insufficient adoption of reference managers (saving and organizing search results)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Major training challenge, for many reasons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727025" y="3253425"/>
            <a:ext cx="3068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Finding full text (legally)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Zotero functionality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 Scholar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Unpaywall plugin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CORE plugin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Aggregators available through the institutional subscription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5066050" y="3414500"/>
            <a:ext cx="352320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Information evaluation</a:t>
            </a:r>
            <a:endParaRPr sz="1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Assessing the quality of retrieved resources </a:t>
            </a:r>
            <a:endParaRPr sz="11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Identifying retracted publications (Zotero, RW database)</a:t>
            </a:r>
            <a:endParaRPr sz="11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Post-publication peer-review (Pubpeer, Altmetric)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2264</Words>
  <Application>Microsoft Macintosh PowerPoint</Application>
  <PresentationFormat>On-screen Show (16:9)</PresentationFormat>
  <Paragraphs>397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Poppins</vt:lpstr>
      <vt:lpstr>Poppins Light</vt:lpstr>
      <vt:lpstr>Muli</vt:lpstr>
      <vt:lpstr>Open Sans</vt:lpstr>
      <vt:lpstr>Quattrocento Sans</vt:lpstr>
      <vt:lpstr>Calibri</vt:lpstr>
      <vt:lpstr>Lora</vt:lpstr>
      <vt:lpstr>Arial</vt:lpstr>
      <vt:lpstr>Open Sans Light</vt:lpstr>
      <vt:lpstr>Gower template</vt:lpstr>
      <vt:lpstr>Supporting researchers</vt:lpstr>
      <vt:lpstr>Outline</vt:lpstr>
      <vt:lpstr>Brief intro: local context in Serbia</vt:lpstr>
      <vt:lpstr>Research support in Serbian libraries</vt:lpstr>
      <vt:lpstr>What does a librarian need in order to be able to support researchers? (skillset)</vt:lpstr>
      <vt:lpstr>Main areas of work</vt:lpstr>
      <vt:lpstr>Know your users...and their needs.  Users’ needs?</vt:lpstr>
      <vt:lpstr>Diverse priorities</vt:lpstr>
      <vt:lpstr>Information discovery and evaluation</vt:lpstr>
      <vt:lpstr>Example: saved searches and alerts</vt:lpstr>
      <vt:lpstr>Reference managers</vt:lpstr>
      <vt:lpstr>Finding full text</vt:lpstr>
      <vt:lpstr>Identifying retracted publications</vt:lpstr>
      <vt:lpstr>Post-publication peer-review</vt:lpstr>
      <vt:lpstr>Research Data Management</vt:lpstr>
      <vt:lpstr>Preparing and submitting publications</vt:lpstr>
      <vt:lpstr>Software tools</vt:lpstr>
      <vt:lpstr>Copyright, licensing, permissions</vt:lpstr>
      <vt:lpstr>Finding journals</vt:lpstr>
      <vt:lpstr>Finding Open Access journals</vt:lpstr>
      <vt:lpstr>Dissemination, visibility, impact</vt:lpstr>
      <vt:lpstr>ORCID</vt:lpstr>
      <vt:lpstr>Scopus alerts</vt:lpstr>
      <vt:lpstr>Citation tracking made easy</vt:lpstr>
      <vt:lpstr>Smart citations and altmetrics</vt:lpstr>
      <vt:lpstr>Institutions in Scopus</vt:lpstr>
      <vt:lpstr>Reports</vt:lpstr>
      <vt:lpstr>Communication</vt:lpstr>
      <vt:lpstr>A piece of advice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researchers</dc:title>
  <cp:lastModifiedBy>Jean Fairbairn</cp:lastModifiedBy>
  <cp:revision>1</cp:revision>
  <dcterms:modified xsi:type="dcterms:W3CDTF">2021-08-26T12:32:56Z</dcterms:modified>
</cp:coreProperties>
</file>