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9"/>
  </p:notesMasterIdLst>
  <p:sldIdLst>
    <p:sldId id="256" r:id="rId2"/>
    <p:sldId id="257" r:id="rId3"/>
    <p:sldId id="295" r:id="rId4"/>
    <p:sldId id="297" r:id="rId5"/>
    <p:sldId id="300" r:id="rId6"/>
    <p:sldId id="294" r:id="rId7"/>
    <p:sldId id="258" r:id="rId8"/>
    <p:sldId id="293" r:id="rId9"/>
    <p:sldId id="319" r:id="rId10"/>
    <p:sldId id="302" r:id="rId11"/>
    <p:sldId id="298" r:id="rId12"/>
    <p:sldId id="335" r:id="rId13"/>
    <p:sldId id="299" r:id="rId14"/>
    <p:sldId id="303" r:id="rId15"/>
    <p:sldId id="304" r:id="rId16"/>
    <p:sldId id="274" r:id="rId17"/>
    <p:sldId id="336" r:id="rId18"/>
    <p:sldId id="321" r:id="rId19"/>
    <p:sldId id="337" r:id="rId20"/>
    <p:sldId id="305" r:id="rId21"/>
    <p:sldId id="338" r:id="rId22"/>
    <p:sldId id="306" r:id="rId23"/>
    <p:sldId id="339" r:id="rId24"/>
    <p:sldId id="307" r:id="rId25"/>
    <p:sldId id="340" r:id="rId26"/>
    <p:sldId id="308" r:id="rId27"/>
    <p:sldId id="341" r:id="rId28"/>
    <p:sldId id="320" r:id="rId29"/>
    <p:sldId id="343" r:id="rId30"/>
    <p:sldId id="342" r:id="rId31"/>
    <p:sldId id="309" r:id="rId32"/>
    <p:sldId id="344" r:id="rId33"/>
    <p:sldId id="310" r:id="rId34"/>
    <p:sldId id="312" r:id="rId35"/>
    <p:sldId id="345" r:id="rId36"/>
    <p:sldId id="313" r:id="rId37"/>
    <p:sldId id="346" r:id="rId38"/>
    <p:sldId id="314" r:id="rId39"/>
    <p:sldId id="315" r:id="rId40"/>
    <p:sldId id="331" r:id="rId41"/>
    <p:sldId id="332" r:id="rId42"/>
    <p:sldId id="333" r:id="rId43"/>
    <p:sldId id="334" r:id="rId44"/>
    <p:sldId id="316" r:id="rId45"/>
    <p:sldId id="317" r:id="rId46"/>
    <p:sldId id="330" r:id="rId47"/>
    <p:sldId id="318" r:id="rId48"/>
    <p:sldId id="322" r:id="rId49"/>
    <p:sldId id="325" r:id="rId50"/>
    <p:sldId id="326" r:id="rId51"/>
    <p:sldId id="323" r:id="rId52"/>
    <p:sldId id="329" r:id="rId53"/>
    <p:sldId id="328" r:id="rId54"/>
    <p:sldId id="324" r:id="rId55"/>
    <p:sldId id="327" r:id="rId56"/>
    <p:sldId id="290" r:id="rId57"/>
    <p:sldId id="291" r:id="rId58"/>
  </p:sldIdLst>
  <p:sldSz cx="9144000" cy="5143500" type="screen16x9"/>
  <p:notesSz cx="6858000" cy="9144000"/>
  <p:embeddedFontLst>
    <p:embeddedFont>
      <p:font typeface="Calibri" panose="020F0502020204030204" pitchFamily="34" charset="0"/>
      <p:regular r:id="rId60"/>
      <p:bold r:id="rId61"/>
      <p:italic r:id="rId62"/>
      <p:boldItalic r:id="rId63"/>
    </p:embeddedFont>
    <p:embeddedFont>
      <p:font typeface="Source Sans Pro" panose="020B0503030403020204" pitchFamily="34" charset="0"/>
      <p:regular r:id="rId64"/>
      <p:bold r:id="rId65"/>
      <p:italic r:id="rId66"/>
      <p:boldItalic r:id="rId67"/>
    </p:embeddedFont>
    <p:embeddedFont>
      <p:font typeface="Source Sans Pro SemiBold" panose="020F0502020204030204" pitchFamily="34" charset="0"/>
      <p:regular r:id="rId68"/>
      <p:bold r:id="rId69"/>
      <p:italic r:id="rId70"/>
      <p:boldItalic r:id="rId71"/>
    </p:embeddedFont>
    <p:embeddedFont>
      <p:font typeface="Spectral" panose="02020502060000000000" pitchFamily="18" charset="77"/>
      <p:regular r:id="rId72"/>
      <p:bold r:id="rId73"/>
      <p:italic r:id="rId74"/>
      <p:boldItalic r:id="rId75"/>
    </p:embeddedFont>
    <p:embeddedFont>
      <p:font typeface="Spectral ExtraBold" panose="02020802060000000000" pitchFamily="18" charset="77"/>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jd5uyIY5iugt7M/DE4++HUwL/P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autoAdjust="0"/>
    <p:restoredTop sz="94141" autoAdjust="0"/>
  </p:normalViewPr>
  <p:slideViewPr>
    <p:cSldViewPr snapToGrid="0">
      <p:cViewPr varScale="1">
        <p:scale>
          <a:sx n="164" d="100"/>
          <a:sy n="164" d="100"/>
        </p:scale>
        <p:origin x="872"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5.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ublicationethics.org/resources/guidelines?highlight=principl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i4oc.org/#faq"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i4oc.org/#faq"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257175" y="623888"/>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1:notes"/>
          <p:cNvSpPr txBox="1">
            <a:spLocks noGrp="1"/>
          </p:cNvSpPr>
          <p:nvPr>
            <p:ph type="body" idx="1"/>
          </p:nvPr>
        </p:nvSpPr>
        <p:spPr>
          <a:xfrm>
            <a:off x="605118" y="3948545"/>
            <a:ext cx="4840800" cy="3740700"/>
          </a:xfrm>
          <a:prstGeom prst="rect">
            <a:avLst/>
          </a:prstGeom>
          <a:noFill/>
          <a:ln>
            <a:noFill/>
          </a:ln>
        </p:spPr>
        <p:txBody>
          <a:bodyPr spcFirstLastPara="1" wrap="square" lIns="81475" tIns="81475" rIns="81475" bIns="814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ZA" b="1" i="0" dirty="0">
                <a:solidFill>
                  <a:srgbClr val="2B0A26"/>
                </a:solidFill>
                <a:effectLst/>
                <a:latin typeface="minion-pro"/>
              </a:rPr>
              <a:t>Website</a:t>
            </a:r>
            <a:r>
              <a:rPr lang="en-ZA" b="0" i="0" dirty="0">
                <a:solidFill>
                  <a:srgbClr val="2B0A26"/>
                </a:solidFill>
                <a:effectLst/>
                <a:latin typeface="minion-pro"/>
              </a:rPr>
              <a:t>: A journal’s website, including the text that it contains, shall demonstrate that care has been taken to ensure high ethical and professional standards. It must not contain information that might mislead readers or authors, including any attempt to mimic another journal/publisher’s site.</a:t>
            </a:r>
          </a:p>
          <a:p>
            <a:pPr algn="l"/>
            <a:r>
              <a:rPr lang="en-ZA" b="0" i="0" dirty="0">
                <a:solidFill>
                  <a:srgbClr val="2B0A26"/>
                </a:solidFill>
                <a:effectLst/>
                <a:latin typeface="minion-pro"/>
              </a:rPr>
              <a:t>An ‘Aims &amp; Scope’ statement should be included on the website and the readership clearly defined. There should be a statement on what a journal will consider for publication including authorship criteria (e.g., not considering multiple submissions, redundant publications) to be included. ISSNs should be clearly displayed (separate for print and electronic).</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484928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indent="0" algn="l">
              <a:buNone/>
            </a:pPr>
            <a:r>
              <a:rPr lang="en-ZA" dirty="0"/>
              <a:t>Using open source software aligns with open access practices – open source means code is open and can be customised; download code and install on own server</a:t>
            </a:r>
          </a:p>
          <a:p>
            <a:pPr marL="139700" indent="0" algn="l">
              <a:buNone/>
            </a:pPr>
            <a:r>
              <a:rPr lang="en-ZA" dirty="0"/>
              <a:t>An OA journal is published on a Website – without a website, an OA journal cannot exist (</a:t>
            </a:r>
            <a:r>
              <a:rPr lang="en-ZA" dirty="0" err="1"/>
              <a:t>eg</a:t>
            </a:r>
            <a:r>
              <a:rPr lang="en-ZA" dirty="0"/>
              <a:t> print is not OA)</a:t>
            </a:r>
          </a:p>
          <a:p>
            <a:pPr marL="139700" indent="0" algn="l">
              <a:buNone/>
            </a:pPr>
            <a:r>
              <a:rPr lang="en-ZA" dirty="0"/>
              <a:t>OJS guides you to integrate all important info and setup journal in a trusted way</a:t>
            </a:r>
          </a:p>
          <a:p>
            <a:pPr marL="139700" indent="0" algn="l">
              <a:buNone/>
            </a:pPr>
            <a:r>
              <a:rPr lang="en-ZA" dirty="0"/>
              <a:t>One journal, or Federated approach – institution, country</a:t>
            </a:r>
          </a:p>
          <a:p>
            <a:pPr marL="139700" indent="0" algn="l">
              <a:buNone/>
            </a:pPr>
            <a:r>
              <a:rPr lang="en-ZA" dirty="0"/>
              <a:t>Well integrated with DOAJ – export metadata directly from the system to DOAJ</a:t>
            </a:r>
            <a:endParaRPr dirty="0"/>
          </a:p>
        </p:txBody>
      </p:sp>
    </p:spTree>
    <p:extLst>
      <p:ext uri="{BB962C8B-B14F-4D97-AF65-F5344CB8AC3E}">
        <p14:creationId xmlns:p14="http://schemas.microsoft.com/office/powerpoint/2010/main" val="18669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indent="0" algn="l">
              <a:buNone/>
            </a:pPr>
            <a:r>
              <a:rPr lang="en-ZA" b="0" i="0" dirty="0">
                <a:solidFill>
                  <a:srgbClr val="202124"/>
                </a:solidFill>
                <a:effectLst/>
                <a:latin typeface="arial" panose="020B0604020202020204" pitchFamily="34" charset="0"/>
              </a:rPr>
              <a:t>Metadata is "</a:t>
            </a:r>
            <a:r>
              <a:rPr lang="en-ZA" b="1" i="0" dirty="0">
                <a:solidFill>
                  <a:srgbClr val="202124"/>
                </a:solidFill>
                <a:effectLst/>
                <a:latin typeface="arial" panose="020B0604020202020204" pitchFamily="34" charset="0"/>
              </a:rPr>
              <a:t>data that provides information about other data</a:t>
            </a:r>
            <a:r>
              <a:rPr lang="en-ZA" b="0" i="0" dirty="0">
                <a:solidFill>
                  <a:srgbClr val="202124"/>
                </a:solidFill>
                <a:effectLst/>
                <a:latin typeface="arial" panose="020B0604020202020204" pitchFamily="34" charset="0"/>
              </a:rPr>
              <a:t>", but not the content of the data, such as the text of a message or the image itself. There are many distinct types of metadata, including: Descriptive metadata — the descriptive information about a resource. It is used for discovery and identification.</a:t>
            </a:r>
            <a:endParaRPr dirty="0"/>
          </a:p>
        </p:txBody>
      </p:sp>
    </p:spTree>
    <p:extLst>
      <p:ext uri="{BB962C8B-B14F-4D97-AF65-F5344CB8AC3E}">
        <p14:creationId xmlns:p14="http://schemas.microsoft.com/office/powerpoint/2010/main" val="323586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Name of journal</a:t>
            </a:r>
            <a:r>
              <a:rPr lang="en-ZA" b="0" i="0" dirty="0">
                <a:solidFill>
                  <a:srgbClr val="2B0A26"/>
                </a:solidFill>
                <a:effectLst/>
                <a:latin typeface="minion-pro"/>
              </a:rPr>
              <a:t>: The Journal name shall be unique and not be one that is easily confused with another journal or that might mislead potential authors and readers about the Journal’s origin or association with other journals.</a:t>
            </a:r>
            <a:endParaRPr dirty="0"/>
          </a:p>
        </p:txBody>
      </p:sp>
    </p:spTree>
    <p:extLst>
      <p:ext uri="{BB962C8B-B14F-4D97-AF65-F5344CB8AC3E}">
        <p14:creationId xmlns:p14="http://schemas.microsoft.com/office/powerpoint/2010/main" val="426180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3. Peer review process</a:t>
            </a:r>
            <a:r>
              <a:rPr lang="en-ZA" b="0" i="0" dirty="0">
                <a:solidFill>
                  <a:srgbClr val="2B0A26"/>
                </a:solidFill>
                <a:effectLst/>
                <a:latin typeface="minion-pro"/>
              </a:rPr>
              <a:t>: Journal content must be clearly marked as whether peer reviewed or not. Peer review is defined as obtaining advice on individual manuscripts from reviewers expert in the field who are not part of the journal’s editorial staff. This process, as well as any policies related to the journal’s peer review procedures, shall be clearly described on the journal website, including the method of peer review used. Journal websites should not guarantee manuscript acceptance or very short peer review times.</a:t>
            </a:r>
            <a:endParaRPr dirty="0"/>
          </a:p>
        </p:txBody>
      </p:sp>
    </p:spTree>
    <p:extLst>
      <p:ext uri="{BB962C8B-B14F-4D97-AF65-F5344CB8AC3E}">
        <p14:creationId xmlns:p14="http://schemas.microsoft.com/office/powerpoint/2010/main" val="251947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19522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6369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4. Ownership and management</a:t>
            </a:r>
            <a:r>
              <a:rPr lang="en-ZA" b="0" i="0" dirty="0">
                <a:solidFill>
                  <a:srgbClr val="2B0A26"/>
                </a:solidFill>
                <a:effectLst/>
                <a:latin typeface="minion-pro"/>
              </a:rPr>
              <a:t>: Information about the ownership and/or management of a journal shall be clearly indicated on the journal’s website. Publishers shall not use organizational or journal names that would mislead potential authors and editors about the nature of the journal’s owner.</a:t>
            </a:r>
            <a:endParaRPr dirty="0"/>
          </a:p>
        </p:txBody>
      </p:sp>
    </p:spTree>
    <p:extLst>
      <p:ext uri="{BB962C8B-B14F-4D97-AF65-F5344CB8AC3E}">
        <p14:creationId xmlns:p14="http://schemas.microsoft.com/office/powerpoint/2010/main" val="87795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5. Governing body</a:t>
            </a:r>
            <a:r>
              <a:rPr lang="en-ZA" b="0" i="0" dirty="0">
                <a:solidFill>
                  <a:srgbClr val="2B0A26"/>
                </a:solidFill>
                <a:effectLst/>
                <a:latin typeface="minion-pro"/>
              </a:rPr>
              <a:t>: Journals shall have editorial boards or other governing bodies whose members are recognized experts in the subject areas included within the journal’s scope. The full names and affiliations of the journal’s editorial board or other governing body shall be provided on the journal’s website.</a:t>
            </a:r>
            <a:endParaRPr dirty="0"/>
          </a:p>
        </p:txBody>
      </p:sp>
    </p:spTree>
    <p:extLst>
      <p:ext uri="{BB962C8B-B14F-4D97-AF65-F5344CB8AC3E}">
        <p14:creationId xmlns:p14="http://schemas.microsoft.com/office/powerpoint/2010/main" val="2129132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6. Editorial team/contact information</a:t>
            </a:r>
            <a:r>
              <a:rPr lang="en-ZA" b="0" i="0" dirty="0">
                <a:solidFill>
                  <a:srgbClr val="2B0A26"/>
                </a:solidFill>
                <a:effectLst/>
                <a:latin typeface="minion-pro"/>
              </a:rPr>
              <a:t>: Journals shall provide the full names and affiliations of the journal’s editors on the journal website as well as contact information for the editorial office, including a full address.</a:t>
            </a:r>
            <a:endParaRPr dirty="0"/>
          </a:p>
        </p:txBody>
      </p:sp>
    </p:spTree>
    <p:extLst>
      <p:ext uri="{BB962C8B-B14F-4D97-AF65-F5344CB8AC3E}">
        <p14:creationId xmlns:p14="http://schemas.microsoft.com/office/powerpoint/2010/main" val="19398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67. Copyright and Licensing</a:t>
            </a:r>
            <a:r>
              <a:rPr lang="en-ZA" b="0" i="0" dirty="0">
                <a:solidFill>
                  <a:srgbClr val="2B0A26"/>
                </a:solidFill>
                <a:effectLst/>
                <a:latin typeface="minion-pro"/>
              </a:rPr>
              <a:t>: The policy for copyright shall be clearly stated in the author guidelines and the copyright holder named on all published articles.  Likewise, licensing information shall be clearly described in guidelines on the website, and licensing terms shall be indicated on all published articles, both HTML and PDFs.  If authors are allowed to publish under a Creative Commons license then any specific license requirements shall be noted.  Any policies on posting of final accepted versions or published articles on third party repositories shall be clearly stated.</a:t>
            </a:r>
          </a:p>
          <a:p>
            <a:pPr marL="0" lvl="0" indent="0" algn="l" rtl="0">
              <a:lnSpc>
                <a:spcPct val="100000"/>
              </a:lnSpc>
              <a:spcBef>
                <a:spcPts val="0"/>
              </a:spcBef>
              <a:spcAft>
                <a:spcPts val="0"/>
              </a:spcAft>
              <a:buSzPts val="1400"/>
              <a:buNone/>
            </a:pPr>
            <a:endParaRPr lang="en-ZA" b="0" i="0" dirty="0">
              <a:solidFill>
                <a:srgbClr val="2B0A26"/>
              </a:solidFill>
              <a:effectLst/>
              <a:latin typeface="minion-pro"/>
            </a:endParaRPr>
          </a:p>
          <a:p>
            <a:pPr marL="0" lvl="0" indent="0" algn="l" rtl="0">
              <a:lnSpc>
                <a:spcPct val="100000"/>
              </a:lnSpc>
              <a:spcBef>
                <a:spcPts val="0"/>
              </a:spcBef>
              <a:spcAft>
                <a:spcPts val="0"/>
              </a:spcAft>
              <a:buSzPts val="1400"/>
              <a:buNone/>
            </a:pPr>
            <a:r>
              <a:rPr lang="en-ZA" b="0" i="0" dirty="0">
                <a:solidFill>
                  <a:srgbClr val="2B0A26"/>
                </a:solidFill>
                <a:effectLst/>
                <a:latin typeface="minion-pro"/>
              </a:rPr>
              <a:t>Licensing: how readers may use content</a:t>
            </a:r>
            <a:endParaRPr dirty="0"/>
          </a:p>
        </p:txBody>
      </p:sp>
    </p:spTree>
    <p:extLst>
      <p:ext uri="{BB962C8B-B14F-4D97-AF65-F5344CB8AC3E}">
        <p14:creationId xmlns:p14="http://schemas.microsoft.com/office/powerpoint/2010/main" val="4288168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67. Copyright and Licensing</a:t>
            </a:r>
            <a:r>
              <a:rPr lang="en-ZA" b="0" i="0" dirty="0">
                <a:solidFill>
                  <a:srgbClr val="2B0A26"/>
                </a:solidFill>
                <a:effectLst/>
                <a:latin typeface="minion-pro"/>
              </a:rPr>
              <a:t>: The policy for copyright shall be clearly stated in the author guidelines and the copyright holder named on all published articles.  Likewise, licensing information shall be clearly described in guidelines on the website, and licensing terms shall be indicated on all published articles, both HTML and PDFs.  If authors are allowed to publish under a Creative Commons license then any specific license requirements shall be noted.  Any policies on posting of final accepted versions or published articles on third party repositories shall be clearly stated.</a:t>
            </a:r>
            <a:endParaRPr dirty="0"/>
          </a:p>
        </p:txBody>
      </p:sp>
    </p:spTree>
    <p:extLst>
      <p:ext uri="{BB962C8B-B14F-4D97-AF65-F5344CB8AC3E}">
        <p14:creationId xmlns:p14="http://schemas.microsoft.com/office/powerpoint/2010/main" val="1661391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8. Author fees</a:t>
            </a:r>
            <a:r>
              <a:rPr lang="en-ZA" b="0" i="0" dirty="0">
                <a:solidFill>
                  <a:srgbClr val="2B0A26"/>
                </a:solidFill>
                <a:effectLst/>
                <a:latin typeface="minion-pro"/>
              </a:rPr>
              <a:t>: Any fees or charges that are required for manuscript processing and/or publishing materials in the journal shall be clearly stated in a place that is easy for potential authors to find prior to submitting their manuscripts for review or explained to authors before they begin preparing their manuscript for submission.  If no such fees are charged that should also be clearly stated.</a:t>
            </a:r>
            <a:endParaRPr dirty="0"/>
          </a:p>
        </p:txBody>
      </p:sp>
    </p:spTree>
    <p:extLst>
      <p:ext uri="{BB962C8B-B14F-4D97-AF65-F5344CB8AC3E}">
        <p14:creationId xmlns:p14="http://schemas.microsoft.com/office/powerpoint/2010/main" val="146335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9. Process for identification of and dealing with allegations of research misconduct</a:t>
            </a:r>
            <a:r>
              <a:rPr lang="en-ZA" b="0" i="0" dirty="0">
                <a:solidFill>
                  <a:srgbClr val="2B0A26"/>
                </a:solidFill>
                <a:effectLst/>
                <a:latin typeface="minion-pro"/>
              </a:rPr>
              <a:t>: Publishers and editors shall take reasonable steps to identify and prevent the publication of papers where research misconduct has occurred, including plagiarism, citation manipulation, and data falsification/fabrication, among others. In no case shall a journal or its editors encourage such misconduct, or knowingly allow such misconduct to take place. In the event that a journal’s publisher or editors are made aware of any allegation of research misconduct relating to a published article in their journal, the publisher or editor shall follow</a:t>
            </a:r>
            <a:r>
              <a:rPr lang="en-ZA" b="1" i="0" u="none" strike="noStrike" dirty="0">
                <a:solidFill>
                  <a:srgbClr val="45936C"/>
                </a:solidFill>
                <a:effectLst/>
                <a:latin typeface="minion-pro"/>
                <a:hlinkClick r:id="rId3"/>
              </a:rPr>
              <a:t> COPE’s guidelines</a:t>
            </a:r>
            <a:r>
              <a:rPr lang="en-ZA" b="0" i="0" dirty="0">
                <a:solidFill>
                  <a:srgbClr val="2B0A26"/>
                </a:solidFill>
                <a:effectLst/>
                <a:latin typeface="minion-pro"/>
              </a:rPr>
              <a:t> (or equivalent) in dealing with allegations.</a:t>
            </a:r>
            <a:endParaRPr dirty="0"/>
          </a:p>
        </p:txBody>
      </p:sp>
    </p:spTree>
    <p:extLst>
      <p:ext uri="{BB962C8B-B14F-4D97-AF65-F5344CB8AC3E}">
        <p14:creationId xmlns:p14="http://schemas.microsoft.com/office/powerpoint/2010/main" val="743436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10. Publication Ethics:</a:t>
            </a:r>
            <a:r>
              <a:rPr lang="en-ZA" b="0" i="0" dirty="0">
                <a:solidFill>
                  <a:srgbClr val="2B0A26"/>
                </a:solidFill>
                <a:effectLst/>
                <a:latin typeface="minion-pro"/>
              </a:rPr>
              <a:t> A journal shall also have policies on publishing ethics. These should be clearly visible on its website, and should refer to: </a:t>
            </a:r>
            <a:r>
              <a:rPr lang="en-ZA" b="0" i="0" dirty="0" err="1">
                <a:solidFill>
                  <a:srgbClr val="2B0A26"/>
                </a:solidFill>
                <a:effectLst/>
                <a:latin typeface="minion-pro"/>
              </a:rPr>
              <a:t>i</a:t>
            </a:r>
            <a:r>
              <a:rPr lang="en-ZA" b="0" i="0" dirty="0">
                <a:solidFill>
                  <a:srgbClr val="2B0A26"/>
                </a:solidFill>
                <a:effectLst/>
                <a:latin typeface="minion-pro"/>
              </a:rPr>
              <a:t>) Journal policies on authorship and </a:t>
            </a:r>
            <a:r>
              <a:rPr lang="en-ZA" b="0" i="0" dirty="0" err="1">
                <a:solidFill>
                  <a:srgbClr val="2B0A26"/>
                </a:solidFill>
                <a:effectLst/>
                <a:latin typeface="minion-pro"/>
              </a:rPr>
              <a:t>contributorship</a:t>
            </a:r>
            <a:r>
              <a:rPr lang="en-ZA" b="0" i="0" dirty="0">
                <a:solidFill>
                  <a:srgbClr val="2B0A26"/>
                </a:solidFill>
                <a:effectLst/>
                <a:latin typeface="minion-pro"/>
              </a:rPr>
              <a:t>; ii) How the journal will handle complaints and appeals; iii) Journal policies on conflicts of interest / competing interests; iv) Journal policies on data sharing and reproducibility; v) Journal’s policy on ethical oversight; vi) Journal’s policy on intellectual property; and vii) Journal’s options for post-publication discussions and corrections.</a:t>
            </a:r>
            <a:endParaRPr dirty="0"/>
          </a:p>
        </p:txBody>
      </p:sp>
    </p:spTree>
    <p:extLst>
      <p:ext uri="{BB962C8B-B14F-4D97-AF65-F5344CB8AC3E}">
        <p14:creationId xmlns:p14="http://schemas.microsoft.com/office/powerpoint/2010/main" val="1214624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11. Publishing schedule</a:t>
            </a:r>
            <a:r>
              <a:rPr lang="en-ZA" b="0" i="0" dirty="0">
                <a:solidFill>
                  <a:srgbClr val="2B0A26"/>
                </a:solidFill>
                <a:effectLst/>
                <a:latin typeface="minion-pro"/>
              </a:rPr>
              <a:t>: The periodicity at which a journal publishes shall be clearly indicated.</a:t>
            </a:r>
            <a:endParaRPr dirty="0"/>
          </a:p>
        </p:txBody>
      </p:sp>
    </p:spTree>
    <p:extLst>
      <p:ext uri="{BB962C8B-B14F-4D97-AF65-F5344CB8AC3E}">
        <p14:creationId xmlns:p14="http://schemas.microsoft.com/office/powerpoint/2010/main" val="3462537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12. Access</a:t>
            </a:r>
            <a:r>
              <a:rPr lang="en-ZA" b="0" i="0" dirty="0">
                <a:solidFill>
                  <a:srgbClr val="2B0A26"/>
                </a:solidFill>
                <a:effectLst/>
                <a:latin typeface="minion-pro"/>
              </a:rPr>
              <a:t>: The way(s) in which the journal and individual articles are available to readers and whether there are associated subscription or pay per view fees shall be stated.</a:t>
            </a:r>
            <a:endParaRPr dirty="0"/>
          </a:p>
        </p:txBody>
      </p:sp>
    </p:spTree>
    <p:extLst>
      <p:ext uri="{BB962C8B-B14F-4D97-AF65-F5344CB8AC3E}">
        <p14:creationId xmlns:p14="http://schemas.microsoft.com/office/powerpoint/2010/main" val="3649394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13. Archiving</a:t>
            </a:r>
            <a:r>
              <a:rPr lang="en-ZA" b="0" i="0" dirty="0">
                <a:solidFill>
                  <a:srgbClr val="2B0A26"/>
                </a:solidFill>
                <a:effectLst/>
                <a:latin typeface="minion-pro"/>
              </a:rPr>
              <a:t>: A journal’s plan for electronic backup and preservation of access to the journal content (for example, access to main articles via CLOCKSS or </a:t>
            </a:r>
            <a:r>
              <a:rPr lang="en-ZA" b="0" i="0" dirty="0" err="1">
                <a:solidFill>
                  <a:srgbClr val="2B0A26"/>
                </a:solidFill>
                <a:effectLst/>
                <a:latin typeface="minion-pro"/>
              </a:rPr>
              <a:t>PubMedCentral</a:t>
            </a:r>
            <a:r>
              <a:rPr lang="en-ZA" b="0" i="0" dirty="0">
                <a:solidFill>
                  <a:srgbClr val="2B0A26"/>
                </a:solidFill>
                <a:effectLst/>
                <a:latin typeface="minion-pro"/>
              </a:rPr>
              <a:t>) in the event a journal is no longer published shall be clearly indicated.</a:t>
            </a:r>
            <a:endParaRPr dirty="0"/>
          </a:p>
        </p:txBody>
      </p:sp>
    </p:spTree>
    <p:extLst>
      <p:ext uri="{BB962C8B-B14F-4D97-AF65-F5344CB8AC3E}">
        <p14:creationId xmlns:p14="http://schemas.microsoft.com/office/powerpoint/2010/main" val="1458374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14. Revenue sources</a:t>
            </a:r>
            <a:r>
              <a:rPr lang="en-ZA" b="0" i="0" dirty="0">
                <a:solidFill>
                  <a:srgbClr val="2B0A26"/>
                </a:solidFill>
                <a:effectLst/>
                <a:latin typeface="minion-pro"/>
              </a:rPr>
              <a:t>: Business models or revenue sources (e.g., author fees, subscriptions, advertising, reprints, institutional support, and organizational support) shall be clearly stated or otherwise evident on the journal’s website. Publishing fees or waiver status should not influence editorial decision making.</a:t>
            </a:r>
            <a:endParaRPr dirty="0"/>
          </a:p>
        </p:txBody>
      </p:sp>
    </p:spTree>
    <p:extLst>
      <p:ext uri="{BB962C8B-B14F-4D97-AF65-F5344CB8AC3E}">
        <p14:creationId xmlns:p14="http://schemas.microsoft.com/office/powerpoint/2010/main" val="4062610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15. Advertising</a:t>
            </a:r>
            <a:r>
              <a:rPr lang="en-ZA" b="0" i="0" dirty="0">
                <a:solidFill>
                  <a:srgbClr val="2B0A26"/>
                </a:solidFill>
                <a:effectLst/>
                <a:latin typeface="minion-pro"/>
              </a:rPr>
              <a:t>: Journals shall state their advertising policy if relevant, including what types of adverts will be considered, who makes decisions regarding accepting adverts and whether they are linked to content or reader </a:t>
            </a:r>
            <a:r>
              <a:rPr lang="en-ZA" b="0" i="0" dirty="0" err="1">
                <a:solidFill>
                  <a:srgbClr val="2B0A26"/>
                </a:solidFill>
                <a:effectLst/>
                <a:latin typeface="minion-pro"/>
              </a:rPr>
              <a:t>behavior</a:t>
            </a:r>
            <a:r>
              <a:rPr lang="en-ZA" b="0" i="0" dirty="0">
                <a:solidFill>
                  <a:srgbClr val="2B0A26"/>
                </a:solidFill>
                <a:effectLst/>
                <a:latin typeface="minion-pro"/>
              </a:rPr>
              <a:t> (online only) or are displayed at random. Advertisements should not be related in any way to editorial decision making and shall be kept separate from the published content.</a:t>
            </a:r>
            <a:endParaRPr dirty="0"/>
          </a:p>
        </p:txBody>
      </p:sp>
    </p:spTree>
    <p:extLst>
      <p:ext uri="{BB962C8B-B14F-4D97-AF65-F5344CB8AC3E}">
        <p14:creationId xmlns:p14="http://schemas.microsoft.com/office/powerpoint/2010/main" val="235404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56298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1" i="0" dirty="0">
                <a:solidFill>
                  <a:srgbClr val="2B0A26"/>
                </a:solidFill>
                <a:effectLst/>
                <a:latin typeface="minion-pro"/>
              </a:rPr>
              <a:t>16. Direct marketing</a:t>
            </a:r>
            <a:r>
              <a:rPr lang="en-ZA" b="0" i="0" dirty="0">
                <a:solidFill>
                  <a:srgbClr val="2B0A26"/>
                </a:solidFill>
                <a:effectLst/>
                <a:latin typeface="minion-pro"/>
              </a:rPr>
              <a:t>: Any direct marketing activities, including solicitation of manuscripts that are conducted on behalf of the journal, shall be appropriate, well targeted, and unobtrusive.  Information provided about the publisher or journal is expected to be truthful and not misleading for readers or authors.</a:t>
            </a:r>
            <a:endParaRPr dirty="0"/>
          </a:p>
        </p:txBody>
      </p:sp>
    </p:spTree>
    <p:extLst>
      <p:ext uri="{BB962C8B-B14F-4D97-AF65-F5344CB8AC3E}">
        <p14:creationId xmlns:p14="http://schemas.microsoft.com/office/powerpoint/2010/main" val="671449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225270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772905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778066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ZA" b="0" i="0" dirty="0">
                <a:solidFill>
                  <a:srgbClr val="333333"/>
                </a:solidFill>
                <a:effectLst/>
                <a:latin typeface="Muli"/>
              </a:rPr>
              <a:t>The aim of this initiative is to promote the availability of data on citations that are </a:t>
            </a:r>
            <a:r>
              <a:rPr lang="en-ZA" b="1" i="0" dirty="0">
                <a:solidFill>
                  <a:srgbClr val="333333"/>
                </a:solidFill>
                <a:effectLst/>
                <a:latin typeface="Muli"/>
              </a:rPr>
              <a:t>structured</a:t>
            </a:r>
            <a:r>
              <a:rPr lang="en-ZA" b="0" i="0" dirty="0">
                <a:solidFill>
                  <a:srgbClr val="333333"/>
                </a:solidFill>
                <a:effectLst/>
                <a:latin typeface="Muli"/>
              </a:rPr>
              <a:t>, </a:t>
            </a:r>
            <a:r>
              <a:rPr lang="en-ZA" b="1" i="0" dirty="0">
                <a:solidFill>
                  <a:srgbClr val="333333"/>
                </a:solidFill>
                <a:effectLst/>
                <a:latin typeface="Muli"/>
              </a:rPr>
              <a:t>separable</a:t>
            </a:r>
            <a:r>
              <a:rPr lang="en-ZA" b="0" i="0" dirty="0">
                <a:solidFill>
                  <a:srgbClr val="333333"/>
                </a:solidFill>
                <a:effectLst/>
                <a:latin typeface="Muli"/>
              </a:rPr>
              <a:t>, and </a:t>
            </a:r>
            <a:r>
              <a:rPr lang="en-ZA" b="1" i="0" dirty="0">
                <a:solidFill>
                  <a:srgbClr val="333333"/>
                </a:solidFill>
                <a:effectLst/>
                <a:latin typeface="Muli"/>
              </a:rPr>
              <a:t>open</a:t>
            </a:r>
            <a:r>
              <a:rPr lang="en-ZA" b="0" i="0" dirty="0">
                <a:solidFill>
                  <a:srgbClr val="333333"/>
                </a:solidFill>
                <a:effectLst/>
                <a:latin typeface="Muli"/>
              </a:rPr>
              <a:t>.</a:t>
            </a:r>
          </a:p>
          <a:p>
            <a:pPr algn="l"/>
            <a:r>
              <a:rPr lang="en-ZA" b="1" i="0" dirty="0">
                <a:solidFill>
                  <a:srgbClr val="333333"/>
                </a:solidFill>
                <a:effectLst/>
                <a:latin typeface="Muli"/>
              </a:rPr>
              <a:t>Structured</a:t>
            </a:r>
            <a:r>
              <a:rPr lang="en-ZA" b="0" i="0" dirty="0">
                <a:solidFill>
                  <a:srgbClr val="333333"/>
                </a:solidFill>
                <a:effectLst/>
                <a:latin typeface="Muli"/>
              </a:rPr>
              <a:t> means the data representing each publication and each citation instance are expressed in common, machine-readable formats, and that these data can be accessed programmatically. </a:t>
            </a:r>
            <a:r>
              <a:rPr lang="en-ZA" b="1" i="0" dirty="0">
                <a:solidFill>
                  <a:srgbClr val="333333"/>
                </a:solidFill>
                <a:effectLst/>
                <a:latin typeface="Muli"/>
              </a:rPr>
              <a:t>Separable</a:t>
            </a:r>
            <a:r>
              <a:rPr lang="en-ZA" b="0" i="0" dirty="0">
                <a:solidFill>
                  <a:srgbClr val="333333"/>
                </a:solidFill>
                <a:effectLst/>
                <a:latin typeface="Muli"/>
              </a:rPr>
              <a:t> means the citation instances can be accessed and </a:t>
            </a:r>
            <a:r>
              <a:rPr lang="en-ZA" b="0" i="0" dirty="0" err="1">
                <a:solidFill>
                  <a:srgbClr val="333333"/>
                </a:solidFill>
                <a:effectLst/>
                <a:latin typeface="Muli"/>
              </a:rPr>
              <a:t>analyzed</a:t>
            </a:r>
            <a:r>
              <a:rPr lang="en-ZA" b="0" i="0" dirty="0">
                <a:solidFill>
                  <a:srgbClr val="333333"/>
                </a:solidFill>
                <a:effectLst/>
                <a:latin typeface="Muli"/>
              </a:rPr>
              <a:t> without the need to access the source bibliographic products (such as journal articles and books) in which the citations are created. </a:t>
            </a:r>
            <a:r>
              <a:rPr lang="en-ZA" b="1" i="0" dirty="0">
                <a:solidFill>
                  <a:srgbClr val="333333"/>
                </a:solidFill>
                <a:effectLst/>
                <a:latin typeface="Muli"/>
              </a:rPr>
              <a:t>Open</a:t>
            </a:r>
            <a:r>
              <a:rPr lang="en-ZA" b="0" i="0" dirty="0">
                <a:solidFill>
                  <a:srgbClr val="333333"/>
                </a:solidFill>
                <a:effectLst/>
                <a:latin typeface="Muli"/>
              </a:rPr>
              <a:t> means the data are </a:t>
            </a:r>
            <a:r>
              <a:rPr lang="en-ZA" b="0" i="0" u="none" strike="noStrike" dirty="0">
                <a:solidFill>
                  <a:srgbClr val="3366CC"/>
                </a:solidFill>
                <a:effectLst/>
                <a:latin typeface="Muli"/>
                <a:hlinkClick r:id="rId3"/>
              </a:rPr>
              <a:t>freely accessible and reusable</a:t>
            </a:r>
            <a:r>
              <a:rPr lang="en-ZA" b="0" i="0" dirty="0">
                <a:solidFill>
                  <a:srgbClr val="333333"/>
                </a:solidFill>
                <a:effectLst/>
                <a:latin typeface="Muli"/>
              </a:rPr>
              <a:t>.</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839253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ZA" b="0" i="0" dirty="0">
                <a:solidFill>
                  <a:srgbClr val="333333"/>
                </a:solidFill>
                <a:effectLst/>
                <a:latin typeface="Muli"/>
              </a:rPr>
              <a:t>The aim of this initiative is to promote the availability of data on citations that are </a:t>
            </a:r>
            <a:r>
              <a:rPr lang="en-ZA" b="1" i="0" dirty="0">
                <a:solidFill>
                  <a:srgbClr val="333333"/>
                </a:solidFill>
                <a:effectLst/>
                <a:latin typeface="Muli"/>
              </a:rPr>
              <a:t>structured</a:t>
            </a:r>
            <a:r>
              <a:rPr lang="en-ZA" b="0" i="0" dirty="0">
                <a:solidFill>
                  <a:srgbClr val="333333"/>
                </a:solidFill>
                <a:effectLst/>
                <a:latin typeface="Muli"/>
              </a:rPr>
              <a:t>, </a:t>
            </a:r>
            <a:r>
              <a:rPr lang="en-ZA" b="1" i="0" dirty="0">
                <a:solidFill>
                  <a:srgbClr val="333333"/>
                </a:solidFill>
                <a:effectLst/>
                <a:latin typeface="Muli"/>
              </a:rPr>
              <a:t>separable</a:t>
            </a:r>
            <a:r>
              <a:rPr lang="en-ZA" b="0" i="0" dirty="0">
                <a:solidFill>
                  <a:srgbClr val="333333"/>
                </a:solidFill>
                <a:effectLst/>
                <a:latin typeface="Muli"/>
              </a:rPr>
              <a:t>, and </a:t>
            </a:r>
            <a:r>
              <a:rPr lang="en-ZA" b="1" i="0" dirty="0">
                <a:solidFill>
                  <a:srgbClr val="333333"/>
                </a:solidFill>
                <a:effectLst/>
                <a:latin typeface="Muli"/>
              </a:rPr>
              <a:t>open</a:t>
            </a:r>
            <a:r>
              <a:rPr lang="en-ZA" b="0" i="0" dirty="0">
                <a:solidFill>
                  <a:srgbClr val="333333"/>
                </a:solidFill>
                <a:effectLst/>
                <a:latin typeface="Muli"/>
              </a:rPr>
              <a:t>.</a:t>
            </a:r>
          </a:p>
          <a:p>
            <a:pPr algn="l"/>
            <a:r>
              <a:rPr lang="en-ZA" b="1" i="0" dirty="0">
                <a:solidFill>
                  <a:srgbClr val="333333"/>
                </a:solidFill>
                <a:effectLst/>
                <a:latin typeface="Muli"/>
              </a:rPr>
              <a:t>Structured</a:t>
            </a:r>
            <a:r>
              <a:rPr lang="en-ZA" b="0" i="0" dirty="0">
                <a:solidFill>
                  <a:srgbClr val="333333"/>
                </a:solidFill>
                <a:effectLst/>
                <a:latin typeface="Muli"/>
              </a:rPr>
              <a:t> means the data representing each publication and each citation instance are expressed in common, machine-readable formats, and that these data can be accessed programmatically. </a:t>
            </a:r>
            <a:r>
              <a:rPr lang="en-ZA" b="1" i="0" dirty="0">
                <a:solidFill>
                  <a:srgbClr val="333333"/>
                </a:solidFill>
                <a:effectLst/>
                <a:latin typeface="Muli"/>
              </a:rPr>
              <a:t>Separable</a:t>
            </a:r>
            <a:r>
              <a:rPr lang="en-ZA" b="0" i="0" dirty="0">
                <a:solidFill>
                  <a:srgbClr val="333333"/>
                </a:solidFill>
                <a:effectLst/>
                <a:latin typeface="Muli"/>
              </a:rPr>
              <a:t> means the citation instances can be accessed and </a:t>
            </a:r>
            <a:r>
              <a:rPr lang="en-ZA" b="0" i="0" dirty="0" err="1">
                <a:solidFill>
                  <a:srgbClr val="333333"/>
                </a:solidFill>
                <a:effectLst/>
                <a:latin typeface="Muli"/>
              </a:rPr>
              <a:t>analyzed</a:t>
            </a:r>
            <a:r>
              <a:rPr lang="en-ZA" b="0" i="0" dirty="0">
                <a:solidFill>
                  <a:srgbClr val="333333"/>
                </a:solidFill>
                <a:effectLst/>
                <a:latin typeface="Muli"/>
              </a:rPr>
              <a:t> without the need to access the source bibliographic products (such as journal articles and books) in which the citations are created. </a:t>
            </a:r>
            <a:r>
              <a:rPr lang="en-ZA" b="1" i="0" dirty="0">
                <a:solidFill>
                  <a:srgbClr val="333333"/>
                </a:solidFill>
                <a:effectLst/>
                <a:latin typeface="Muli"/>
              </a:rPr>
              <a:t>Open</a:t>
            </a:r>
            <a:r>
              <a:rPr lang="en-ZA" b="0" i="0" dirty="0">
                <a:solidFill>
                  <a:srgbClr val="333333"/>
                </a:solidFill>
                <a:effectLst/>
                <a:latin typeface="Muli"/>
              </a:rPr>
              <a:t> means the data are </a:t>
            </a:r>
            <a:r>
              <a:rPr lang="en-ZA" b="0" i="0" u="none" strike="noStrike" dirty="0">
                <a:solidFill>
                  <a:srgbClr val="3366CC"/>
                </a:solidFill>
                <a:effectLst/>
                <a:latin typeface="Muli"/>
                <a:hlinkClick r:id="rId3"/>
              </a:rPr>
              <a:t>freely accessible and reusable</a:t>
            </a:r>
            <a:r>
              <a:rPr lang="en-ZA" b="0" i="0" dirty="0">
                <a:solidFill>
                  <a:srgbClr val="333333"/>
                </a:solidFill>
                <a:effectLst/>
                <a:latin typeface="Muli"/>
              </a:rPr>
              <a:t>.</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53002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b="0" i="0" dirty="0">
                <a:solidFill>
                  <a:srgbClr val="4F5858"/>
                </a:solidFill>
                <a:effectLst/>
                <a:latin typeface="helveticaneueetw01-65md"/>
              </a:rPr>
              <a:t>The Crossmark button gives readers quick and easy access to the current status of an item of content, including any corrections, retractions, or updates to that record.</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242099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825179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75272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66451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11675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ZA" b="1" i="0" dirty="0">
                <a:solidFill>
                  <a:srgbClr val="2B0A26"/>
                </a:solidFill>
                <a:effectLst/>
                <a:latin typeface="minion-pro"/>
              </a:rPr>
              <a:t>Website</a:t>
            </a:r>
            <a:r>
              <a:rPr lang="en-ZA" b="0" i="0" dirty="0">
                <a:solidFill>
                  <a:srgbClr val="2B0A26"/>
                </a:solidFill>
                <a:effectLst/>
                <a:latin typeface="minion-pro"/>
              </a:rPr>
              <a:t>: A journal’s website, including the text that it contains, shall demonstrate that care has been taken to ensure high ethical and professional standards. It must not contain information that might mislead readers or authors, including any attempt to mimic another journal/publisher’s site.</a:t>
            </a:r>
          </a:p>
          <a:p>
            <a:pPr algn="l"/>
            <a:r>
              <a:rPr lang="en-ZA" b="0" i="0" dirty="0">
                <a:solidFill>
                  <a:srgbClr val="2B0A26"/>
                </a:solidFill>
                <a:effectLst/>
                <a:latin typeface="minion-pro"/>
              </a:rPr>
              <a:t>An ‘Aims &amp; Scope’ statement should be included on the website and the readership clearly defined. There should be a statement on what a journal will consider for publication including authorship criteria (e.g., not considering multiple submissions, redundant publications) to be included. ISSNs should be clearly displayed (separate for print and electronic).</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50841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ZA" b="1" i="0" dirty="0">
                <a:solidFill>
                  <a:srgbClr val="2B0A26"/>
                </a:solidFill>
                <a:effectLst/>
                <a:latin typeface="minion-pro"/>
              </a:rPr>
              <a:t>Website</a:t>
            </a:r>
            <a:r>
              <a:rPr lang="en-ZA" b="0" i="0" dirty="0">
                <a:solidFill>
                  <a:srgbClr val="2B0A26"/>
                </a:solidFill>
                <a:effectLst/>
                <a:latin typeface="minion-pro"/>
              </a:rPr>
              <a:t>: A journal’s website, including the text that it contains, shall demonstrate that care has been taken to ensure high ethical and professional standards. It must not contain information that might mislead readers or authors, including any attempt to mimic another journal/publisher’s site.</a:t>
            </a:r>
          </a:p>
          <a:p>
            <a:pPr algn="l"/>
            <a:r>
              <a:rPr lang="en-ZA" b="0" i="0" dirty="0">
                <a:solidFill>
                  <a:srgbClr val="2B0A26"/>
                </a:solidFill>
                <a:effectLst/>
                <a:latin typeface="minion-pro"/>
              </a:rPr>
              <a:t>An ‘Aims &amp; Scope’ statement should be included on the website and the readership clearly defined. There should be a statement on what a journal will consider for publication including authorship criteria (e.g., not considering multiple submissions, redundant publications) to be included. ISSNs should be clearly displayed (separate for print and electronic).</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077373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pic>
        <p:nvPicPr>
          <p:cNvPr id="10" name="Google Shape;10;p38"/>
          <p:cNvPicPr preferRelativeResize="0"/>
          <p:nvPr/>
        </p:nvPicPr>
        <p:blipFill rotWithShape="1">
          <a:blip r:embed="rId2">
            <a:alphaModFix/>
          </a:blip>
          <a:srcRect/>
          <a:stretch/>
        </p:blipFill>
        <p:spPr>
          <a:xfrm>
            <a:off x="7110000" y="141750"/>
            <a:ext cx="1895400" cy="4860001"/>
          </a:xfrm>
          <a:prstGeom prst="rect">
            <a:avLst/>
          </a:prstGeom>
          <a:noFill/>
          <a:ln>
            <a:noFill/>
          </a:ln>
        </p:spPr>
      </p:pic>
      <p:sp>
        <p:nvSpPr>
          <p:cNvPr id="11" name="Google Shape;11;p38"/>
          <p:cNvSpPr txBox="1">
            <a:spLocks noGrp="1"/>
          </p:cNvSpPr>
          <p:nvPr>
            <p:ph type="ctrTitle"/>
          </p:nvPr>
        </p:nvSpPr>
        <p:spPr>
          <a:xfrm>
            <a:off x="729450" y="1322450"/>
            <a:ext cx="6380700" cy="1897200"/>
          </a:xfrm>
          <a:prstGeom prst="rect">
            <a:avLst/>
          </a:prstGeom>
          <a:noFill/>
          <a:ln>
            <a:noFill/>
          </a:ln>
        </p:spPr>
        <p:txBody>
          <a:bodyPr spcFirstLastPara="1" wrap="square" lIns="76025" tIns="76025" rIns="76025" bIns="76025" anchor="t" anchorCtr="0">
            <a:normAutofit/>
          </a:bodyPr>
          <a:lstStyle>
            <a:lvl1pPr lvl="0" algn="l">
              <a:lnSpc>
                <a:spcPct val="100000"/>
              </a:lnSpc>
              <a:spcBef>
                <a:spcPts val="0"/>
              </a:spcBef>
              <a:spcAft>
                <a:spcPts val="0"/>
              </a:spcAft>
              <a:buClr>
                <a:schemeClr val="lt1"/>
              </a:buClr>
              <a:buSzPts val="3500"/>
              <a:buFont typeface="Spectral ExtraBold"/>
              <a:buNone/>
              <a:defRPr sz="3800">
                <a:solidFill>
                  <a:schemeClr val="lt1"/>
                </a:solidFill>
                <a:latin typeface="Spectral ExtraBold"/>
                <a:ea typeface="Spectral ExtraBold"/>
                <a:cs typeface="Spectral ExtraBold"/>
                <a:sym typeface="Spectral ExtraBold"/>
              </a:defRPr>
            </a:lvl1pPr>
            <a:lvl2pPr lvl="1" algn="l">
              <a:lnSpc>
                <a:spcPct val="100000"/>
              </a:lnSpc>
              <a:spcBef>
                <a:spcPts val="0"/>
              </a:spcBef>
              <a:spcAft>
                <a:spcPts val="0"/>
              </a:spcAft>
              <a:buClr>
                <a:schemeClr val="dk2"/>
              </a:buClr>
              <a:buSzPts val="3500"/>
              <a:buNone/>
              <a:defRPr sz="3800">
                <a:solidFill>
                  <a:schemeClr val="dk2"/>
                </a:solidFill>
              </a:defRPr>
            </a:lvl2pPr>
            <a:lvl3pPr lvl="2" algn="l">
              <a:lnSpc>
                <a:spcPct val="100000"/>
              </a:lnSpc>
              <a:spcBef>
                <a:spcPts val="0"/>
              </a:spcBef>
              <a:spcAft>
                <a:spcPts val="0"/>
              </a:spcAft>
              <a:buClr>
                <a:schemeClr val="dk2"/>
              </a:buClr>
              <a:buSzPts val="3500"/>
              <a:buNone/>
              <a:defRPr sz="3800">
                <a:solidFill>
                  <a:schemeClr val="dk2"/>
                </a:solidFill>
              </a:defRPr>
            </a:lvl3pPr>
            <a:lvl4pPr lvl="3" algn="l">
              <a:lnSpc>
                <a:spcPct val="100000"/>
              </a:lnSpc>
              <a:spcBef>
                <a:spcPts val="0"/>
              </a:spcBef>
              <a:spcAft>
                <a:spcPts val="0"/>
              </a:spcAft>
              <a:buClr>
                <a:schemeClr val="dk2"/>
              </a:buClr>
              <a:buSzPts val="3500"/>
              <a:buNone/>
              <a:defRPr sz="3800">
                <a:solidFill>
                  <a:schemeClr val="dk2"/>
                </a:solidFill>
              </a:defRPr>
            </a:lvl4pPr>
            <a:lvl5pPr lvl="4" algn="l">
              <a:lnSpc>
                <a:spcPct val="100000"/>
              </a:lnSpc>
              <a:spcBef>
                <a:spcPts val="0"/>
              </a:spcBef>
              <a:spcAft>
                <a:spcPts val="0"/>
              </a:spcAft>
              <a:buClr>
                <a:schemeClr val="dk2"/>
              </a:buClr>
              <a:buSzPts val="3500"/>
              <a:buNone/>
              <a:defRPr sz="3800">
                <a:solidFill>
                  <a:schemeClr val="dk2"/>
                </a:solidFill>
              </a:defRPr>
            </a:lvl5pPr>
            <a:lvl6pPr lvl="5" algn="l">
              <a:lnSpc>
                <a:spcPct val="100000"/>
              </a:lnSpc>
              <a:spcBef>
                <a:spcPts val="0"/>
              </a:spcBef>
              <a:spcAft>
                <a:spcPts val="0"/>
              </a:spcAft>
              <a:buClr>
                <a:schemeClr val="dk2"/>
              </a:buClr>
              <a:buSzPts val="3500"/>
              <a:buNone/>
              <a:defRPr sz="3800">
                <a:solidFill>
                  <a:schemeClr val="dk2"/>
                </a:solidFill>
              </a:defRPr>
            </a:lvl6pPr>
            <a:lvl7pPr lvl="6" algn="l">
              <a:lnSpc>
                <a:spcPct val="100000"/>
              </a:lnSpc>
              <a:spcBef>
                <a:spcPts val="0"/>
              </a:spcBef>
              <a:spcAft>
                <a:spcPts val="0"/>
              </a:spcAft>
              <a:buClr>
                <a:schemeClr val="dk2"/>
              </a:buClr>
              <a:buSzPts val="3500"/>
              <a:buNone/>
              <a:defRPr sz="3800">
                <a:solidFill>
                  <a:schemeClr val="dk2"/>
                </a:solidFill>
              </a:defRPr>
            </a:lvl7pPr>
            <a:lvl8pPr lvl="7" algn="l">
              <a:lnSpc>
                <a:spcPct val="100000"/>
              </a:lnSpc>
              <a:spcBef>
                <a:spcPts val="0"/>
              </a:spcBef>
              <a:spcAft>
                <a:spcPts val="0"/>
              </a:spcAft>
              <a:buClr>
                <a:schemeClr val="dk2"/>
              </a:buClr>
              <a:buSzPts val="3500"/>
              <a:buNone/>
              <a:defRPr sz="3800">
                <a:solidFill>
                  <a:schemeClr val="dk2"/>
                </a:solidFill>
              </a:defRPr>
            </a:lvl8pPr>
            <a:lvl9pPr lvl="8" algn="l">
              <a:lnSpc>
                <a:spcPct val="100000"/>
              </a:lnSpc>
              <a:spcBef>
                <a:spcPts val="0"/>
              </a:spcBef>
              <a:spcAft>
                <a:spcPts val="0"/>
              </a:spcAft>
              <a:buClr>
                <a:schemeClr val="dk2"/>
              </a:buClr>
              <a:buSzPts val="3500"/>
              <a:buNone/>
              <a:defRPr sz="3800">
                <a:solidFill>
                  <a:schemeClr val="dk2"/>
                </a:solidFill>
              </a:defRPr>
            </a:lvl9pPr>
          </a:lstStyle>
          <a:p>
            <a:endParaRPr/>
          </a:p>
        </p:txBody>
      </p:sp>
      <p:sp>
        <p:nvSpPr>
          <p:cNvPr id="12" name="Google Shape;12;p38"/>
          <p:cNvSpPr txBox="1">
            <a:spLocks noGrp="1"/>
          </p:cNvSpPr>
          <p:nvPr>
            <p:ph type="subTitle" idx="1"/>
          </p:nvPr>
        </p:nvSpPr>
        <p:spPr>
          <a:xfrm>
            <a:off x="729627" y="3401500"/>
            <a:ext cx="7688100" cy="541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2"/>
              </a:buClr>
              <a:buSzPts val="1300"/>
              <a:buNone/>
              <a:defRPr sz="1500">
                <a:solidFill>
                  <a:schemeClr val="lt2"/>
                </a:solidFill>
              </a:defRPr>
            </a:lvl1pPr>
            <a:lvl2pPr lvl="1" algn="l">
              <a:lnSpc>
                <a:spcPct val="100000"/>
              </a:lnSpc>
              <a:spcBef>
                <a:spcPts val="0"/>
              </a:spcBef>
              <a:spcAft>
                <a:spcPts val="0"/>
              </a:spcAft>
              <a:buSzPts val="1300"/>
              <a:buNone/>
              <a:defRPr sz="1500"/>
            </a:lvl2pPr>
            <a:lvl3pPr lvl="2" algn="l">
              <a:lnSpc>
                <a:spcPct val="100000"/>
              </a:lnSpc>
              <a:spcBef>
                <a:spcPts val="0"/>
              </a:spcBef>
              <a:spcAft>
                <a:spcPts val="0"/>
              </a:spcAft>
              <a:buSzPts val="1300"/>
              <a:buNone/>
              <a:defRPr sz="1500"/>
            </a:lvl3pPr>
            <a:lvl4pPr lvl="3" algn="l">
              <a:lnSpc>
                <a:spcPct val="100000"/>
              </a:lnSpc>
              <a:spcBef>
                <a:spcPts val="0"/>
              </a:spcBef>
              <a:spcAft>
                <a:spcPts val="0"/>
              </a:spcAft>
              <a:buSzPts val="1300"/>
              <a:buNone/>
              <a:defRPr sz="1500"/>
            </a:lvl4pPr>
            <a:lvl5pPr lvl="4" algn="l">
              <a:lnSpc>
                <a:spcPct val="100000"/>
              </a:lnSpc>
              <a:spcBef>
                <a:spcPts val="0"/>
              </a:spcBef>
              <a:spcAft>
                <a:spcPts val="0"/>
              </a:spcAft>
              <a:buSzPts val="1300"/>
              <a:buNone/>
              <a:defRPr sz="1500"/>
            </a:lvl5pPr>
            <a:lvl6pPr lvl="5" algn="l">
              <a:lnSpc>
                <a:spcPct val="100000"/>
              </a:lnSpc>
              <a:spcBef>
                <a:spcPts val="0"/>
              </a:spcBef>
              <a:spcAft>
                <a:spcPts val="0"/>
              </a:spcAft>
              <a:buSzPts val="1300"/>
              <a:buNone/>
              <a:defRPr sz="1500"/>
            </a:lvl6pPr>
            <a:lvl7pPr lvl="6" algn="l">
              <a:lnSpc>
                <a:spcPct val="100000"/>
              </a:lnSpc>
              <a:spcBef>
                <a:spcPts val="0"/>
              </a:spcBef>
              <a:spcAft>
                <a:spcPts val="0"/>
              </a:spcAft>
              <a:buSzPts val="1300"/>
              <a:buNone/>
              <a:defRPr sz="1500"/>
            </a:lvl7pPr>
            <a:lvl8pPr lvl="7" algn="l">
              <a:lnSpc>
                <a:spcPct val="100000"/>
              </a:lnSpc>
              <a:spcBef>
                <a:spcPts val="0"/>
              </a:spcBef>
              <a:spcAft>
                <a:spcPts val="0"/>
              </a:spcAft>
              <a:buSzPts val="1300"/>
              <a:buNone/>
              <a:defRPr sz="1500"/>
            </a:lvl8pPr>
            <a:lvl9pPr lvl="8" algn="l">
              <a:lnSpc>
                <a:spcPct val="100000"/>
              </a:lnSpc>
              <a:spcBef>
                <a:spcPts val="0"/>
              </a:spcBef>
              <a:spcAft>
                <a:spcPts val="0"/>
              </a:spcAft>
              <a:buSzPts val="1300"/>
              <a:buNone/>
              <a:defRPr sz="1500"/>
            </a:lvl9pPr>
          </a:lstStyle>
          <a:p>
            <a:endParaRPr/>
          </a:p>
        </p:txBody>
      </p:sp>
      <p:sp>
        <p:nvSpPr>
          <p:cNvPr id="13" name="Google Shape;13;p38"/>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 name="Google Shape;14;p38"/>
          <p:cNvPicPr preferRelativeResize="0"/>
          <p:nvPr/>
        </p:nvPicPr>
        <p:blipFill rotWithShape="1">
          <a:blip r:embed="rId3">
            <a:alphaModFix/>
          </a:blip>
          <a:srcRect/>
          <a:stretch/>
        </p:blipFill>
        <p:spPr>
          <a:xfrm>
            <a:off x="830401" y="720700"/>
            <a:ext cx="1323449" cy="306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68"/>
        <p:cNvGrpSpPr/>
        <p:nvPr/>
      </p:nvGrpSpPr>
      <p:grpSpPr>
        <a:xfrm>
          <a:off x="0" y="0"/>
          <a:ext cx="0" cy="0"/>
          <a:chOff x="0" y="0"/>
          <a:chExt cx="0" cy="0"/>
        </a:xfrm>
      </p:grpSpPr>
      <p:grpSp>
        <p:nvGrpSpPr>
          <p:cNvPr id="69" name="Google Shape;69;p48"/>
          <p:cNvGrpSpPr/>
          <p:nvPr/>
        </p:nvGrpSpPr>
        <p:grpSpPr>
          <a:xfrm>
            <a:off x="830394" y="4169144"/>
            <a:ext cx="745764" cy="45826"/>
            <a:chOff x="4580561" y="2589004"/>
            <a:chExt cx="1064464" cy="25200"/>
          </a:xfrm>
        </p:grpSpPr>
        <p:sp>
          <p:nvSpPr>
            <p:cNvPr id="70" name="Google Shape;70;p48"/>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71" name="Google Shape;71;p48"/>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72" name="Google Shape;72;p48"/>
          <p:cNvSpPr txBox="1">
            <a:spLocks noGrp="1"/>
          </p:cNvSpPr>
          <p:nvPr>
            <p:ph type="title"/>
          </p:nvPr>
        </p:nvSpPr>
        <p:spPr>
          <a:xfrm>
            <a:off x="729450" y="864300"/>
            <a:ext cx="7021200" cy="2729700"/>
          </a:xfrm>
          <a:prstGeom prst="rect">
            <a:avLst/>
          </a:prstGeom>
          <a:noFill/>
          <a:ln>
            <a:noFill/>
          </a:ln>
        </p:spPr>
        <p:txBody>
          <a:bodyPr spcFirstLastPara="1" wrap="square" lIns="76025" tIns="76025" rIns="76025" bIns="76025" anchor="ctr" anchorCtr="0">
            <a:normAutofit/>
          </a:bodyPr>
          <a:lstStyle>
            <a:lvl1pPr lvl="0" algn="l">
              <a:lnSpc>
                <a:spcPct val="100000"/>
              </a:lnSpc>
              <a:spcBef>
                <a:spcPts val="0"/>
              </a:spcBef>
              <a:spcAft>
                <a:spcPts val="0"/>
              </a:spcAft>
              <a:buClr>
                <a:schemeClr val="lt1"/>
              </a:buClr>
              <a:buSzPts val="3000"/>
              <a:buNone/>
              <a:defRPr sz="3300">
                <a:solidFill>
                  <a:schemeClr val="lt1"/>
                </a:solidFil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73" name="Google Shape;73;p48"/>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4"/>
        <p:cNvGrpSpPr/>
        <p:nvPr/>
      </p:nvGrpSpPr>
      <p:grpSpPr>
        <a:xfrm>
          <a:off x="0" y="0"/>
          <a:ext cx="0" cy="0"/>
          <a:chOff x="0" y="0"/>
          <a:chExt cx="0" cy="0"/>
        </a:xfrm>
      </p:grpSpPr>
      <p:sp>
        <p:nvSpPr>
          <p:cNvPr id="75" name="Google Shape;75;p49"/>
          <p:cNvSpPr/>
          <p:nvPr/>
        </p:nvSpPr>
        <p:spPr>
          <a:xfrm>
            <a:off x="0" y="0"/>
            <a:ext cx="4572000" cy="51435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76" name="Google Shape;76;p49"/>
          <p:cNvGrpSpPr/>
          <p:nvPr/>
        </p:nvGrpSpPr>
        <p:grpSpPr>
          <a:xfrm>
            <a:off x="830394" y="1191270"/>
            <a:ext cx="745764" cy="45826"/>
            <a:chOff x="4580561" y="2589004"/>
            <a:chExt cx="1064464" cy="25200"/>
          </a:xfrm>
        </p:grpSpPr>
        <p:sp>
          <p:nvSpPr>
            <p:cNvPr id="77" name="Google Shape;77;p49"/>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1"/>
                </a:solidFill>
                <a:latin typeface="Times New Roman"/>
                <a:ea typeface="Times New Roman"/>
                <a:cs typeface="Times New Roman"/>
                <a:sym typeface="Times New Roman"/>
              </a:endParaRPr>
            </a:p>
          </p:txBody>
        </p:sp>
        <p:sp>
          <p:nvSpPr>
            <p:cNvPr id="78" name="Google Shape;78;p49"/>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1"/>
                </a:solidFill>
                <a:latin typeface="Times New Roman"/>
                <a:ea typeface="Times New Roman"/>
                <a:cs typeface="Times New Roman"/>
                <a:sym typeface="Times New Roman"/>
              </a:endParaRPr>
            </a:p>
          </p:txBody>
        </p:sp>
      </p:grpSp>
      <p:sp>
        <p:nvSpPr>
          <p:cNvPr id="79" name="Google Shape;79;p49"/>
          <p:cNvSpPr txBox="1">
            <a:spLocks noGrp="1"/>
          </p:cNvSpPr>
          <p:nvPr>
            <p:ph type="title"/>
          </p:nvPr>
        </p:nvSpPr>
        <p:spPr>
          <a:xfrm>
            <a:off x="730000" y="1318650"/>
            <a:ext cx="3300900" cy="1687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80" name="Google Shape;80;p49"/>
          <p:cNvSpPr txBox="1">
            <a:spLocks noGrp="1"/>
          </p:cNvSpPr>
          <p:nvPr>
            <p:ph type="subTitle" idx="1"/>
          </p:nvPr>
        </p:nvSpPr>
        <p:spPr>
          <a:xfrm>
            <a:off x="724950" y="3161525"/>
            <a:ext cx="3300900" cy="7590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300"/>
              <a:buNone/>
              <a:defRPr sz="1500"/>
            </a:lvl2pPr>
            <a:lvl3pPr lvl="2" algn="l">
              <a:lnSpc>
                <a:spcPct val="100000"/>
              </a:lnSpc>
              <a:spcBef>
                <a:spcPts val="0"/>
              </a:spcBef>
              <a:spcAft>
                <a:spcPts val="0"/>
              </a:spcAft>
              <a:buSzPts val="1300"/>
              <a:buNone/>
              <a:defRPr sz="1500"/>
            </a:lvl3pPr>
            <a:lvl4pPr lvl="3" algn="l">
              <a:lnSpc>
                <a:spcPct val="100000"/>
              </a:lnSpc>
              <a:spcBef>
                <a:spcPts val="0"/>
              </a:spcBef>
              <a:spcAft>
                <a:spcPts val="0"/>
              </a:spcAft>
              <a:buSzPts val="1300"/>
              <a:buNone/>
              <a:defRPr sz="1500"/>
            </a:lvl4pPr>
            <a:lvl5pPr lvl="4" algn="l">
              <a:lnSpc>
                <a:spcPct val="100000"/>
              </a:lnSpc>
              <a:spcBef>
                <a:spcPts val="0"/>
              </a:spcBef>
              <a:spcAft>
                <a:spcPts val="0"/>
              </a:spcAft>
              <a:buSzPts val="1300"/>
              <a:buNone/>
              <a:defRPr sz="1500"/>
            </a:lvl5pPr>
            <a:lvl6pPr lvl="5" algn="l">
              <a:lnSpc>
                <a:spcPct val="100000"/>
              </a:lnSpc>
              <a:spcBef>
                <a:spcPts val="0"/>
              </a:spcBef>
              <a:spcAft>
                <a:spcPts val="0"/>
              </a:spcAft>
              <a:buSzPts val="1300"/>
              <a:buNone/>
              <a:defRPr sz="1500"/>
            </a:lvl6pPr>
            <a:lvl7pPr lvl="6" algn="l">
              <a:lnSpc>
                <a:spcPct val="100000"/>
              </a:lnSpc>
              <a:spcBef>
                <a:spcPts val="0"/>
              </a:spcBef>
              <a:spcAft>
                <a:spcPts val="0"/>
              </a:spcAft>
              <a:buSzPts val="1300"/>
              <a:buNone/>
              <a:defRPr sz="1500"/>
            </a:lvl7pPr>
            <a:lvl8pPr lvl="7" algn="l">
              <a:lnSpc>
                <a:spcPct val="100000"/>
              </a:lnSpc>
              <a:spcBef>
                <a:spcPts val="0"/>
              </a:spcBef>
              <a:spcAft>
                <a:spcPts val="0"/>
              </a:spcAft>
              <a:buSzPts val="1300"/>
              <a:buNone/>
              <a:defRPr sz="1500"/>
            </a:lvl8pPr>
            <a:lvl9pPr lvl="8" algn="l">
              <a:lnSpc>
                <a:spcPct val="100000"/>
              </a:lnSpc>
              <a:spcBef>
                <a:spcPts val="0"/>
              </a:spcBef>
              <a:spcAft>
                <a:spcPts val="0"/>
              </a:spcAft>
              <a:buSzPts val="1300"/>
              <a:buNone/>
              <a:defRPr sz="1500"/>
            </a:lvl9pPr>
          </a:lstStyle>
          <a:p>
            <a:endParaRPr/>
          </a:p>
        </p:txBody>
      </p:sp>
      <p:sp>
        <p:nvSpPr>
          <p:cNvPr id="81" name="Google Shape;81;p49"/>
          <p:cNvSpPr txBox="1">
            <a:spLocks noGrp="1"/>
          </p:cNvSpPr>
          <p:nvPr>
            <p:ph type="body" idx="2"/>
          </p:nvPr>
        </p:nvSpPr>
        <p:spPr>
          <a:xfrm>
            <a:off x="5174225" y="1352625"/>
            <a:ext cx="3374400" cy="3025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82" name="Google Shape;82;p49"/>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3"/>
        <p:cNvGrpSpPr/>
        <p:nvPr/>
      </p:nvGrpSpPr>
      <p:grpSpPr>
        <a:xfrm>
          <a:off x="0" y="0"/>
          <a:ext cx="0" cy="0"/>
          <a:chOff x="0" y="0"/>
          <a:chExt cx="0" cy="0"/>
        </a:xfrm>
      </p:grpSpPr>
      <p:sp>
        <p:nvSpPr>
          <p:cNvPr id="84" name="Google Shape;84;p50"/>
          <p:cNvSpPr txBox="1">
            <a:spLocks noGrp="1"/>
          </p:cNvSpPr>
          <p:nvPr>
            <p:ph type="body" idx="1"/>
          </p:nvPr>
        </p:nvSpPr>
        <p:spPr>
          <a:xfrm>
            <a:off x="724950" y="4372551"/>
            <a:ext cx="7697400" cy="460500"/>
          </a:xfrm>
          <a:prstGeom prst="rect">
            <a:avLst/>
          </a:prstGeom>
          <a:noFill/>
          <a:ln>
            <a:noFill/>
          </a:ln>
        </p:spPr>
        <p:txBody>
          <a:bodyPr spcFirstLastPara="1" wrap="square" lIns="76025" tIns="76025" rIns="76025" bIns="76025" anchor="ctr" anchorCtr="0">
            <a:noAutofit/>
          </a:bodyPr>
          <a:lstStyle>
            <a:lvl1pPr marL="457200" lvl="0" indent="-228600" algn="l">
              <a:lnSpc>
                <a:spcPct val="100000"/>
              </a:lnSpc>
              <a:spcBef>
                <a:spcPts val="0"/>
              </a:spcBef>
              <a:spcAft>
                <a:spcPts val="0"/>
              </a:spcAft>
              <a:buSzPts val="1500"/>
              <a:buNone/>
              <a:defRPr/>
            </a:lvl1pPr>
            <a:lvl2pPr marL="914400" lvl="1" indent="-323850" algn="l">
              <a:lnSpc>
                <a:spcPct val="115000"/>
              </a:lnSpc>
              <a:spcBef>
                <a:spcPts val="1300"/>
              </a:spcBef>
              <a:spcAft>
                <a:spcPts val="0"/>
              </a:spcAft>
              <a:buSzPts val="1500"/>
              <a:buChar char="○"/>
              <a:defRPr/>
            </a:lvl2pPr>
            <a:lvl3pPr marL="1371600" lvl="2" indent="-323850" algn="l">
              <a:lnSpc>
                <a:spcPct val="115000"/>
              </a:lnSpc>
              <a:spcBef>
                <a:spcPts val="1300"/>
              </a:spcBef>
              <a:spcAft>
                <a:spcPts val="0"/>
              </a:spcAft>
              <a:buSzPts val="1500"/>
              <a:buChar char="■"/>
              <a:defRPr/>
            </a:lvl3pPr>
            <a:lvl4pPr marL="1828800" lvl="3" indent="-323850" algn="l">
              <a:lnSpc>
                <a:spcPct val="115000"/>
              </a:lnSpc>
              <a:spcBef>
                <a:spcPts val="1300"/>
              </a:spcBef>
              <a:spcAft>
                <a:spcPts val="0"/>
              </a:spcAft>
              <a:buSzPts val="1500"/>
              <a:buChar char="●"/>
              <a:defRPr/>
            </a:lvl4pPr>
            <a:lvl5pPr marL="2286000" lvl="4" indent="-323850" algn="l">
              <a:lnSpc>
                <a:spcPct val="115000"/>
              </a:lnSpc>
              <a:spcBef>
                <a:spcPts val="1300"/>
              </a:spcBef>
              <a:spcAft>
                <a:spcPts val="0"/>
              </a:spcAft>
              <a:buSzPts val="1500"/>
              <a:buChar char="○"/>
              <a:defRPr/>
            </a:lvl5pPr>
            <a:lvl6pPr marL="2743200" lvl="5" indent="-323850" algn="l">
              <a:lnSpc>
                <a:spcPct val="115000"/>
              </a:lnSpc>
              <a:spcBef>
                <a:spcPts val="1300"/>
              </a:spcBef>
              <a:spcAft>
                <a:spcPts val="0"/>
              </a:spcAft>
              <a:buSzPts val="1500"/>
              <a:buChar char="■"/>
              <a:defRPr/>
            </a:lvl6pPr>
            <a:lvl7pPr marL="3200400" lvl="6" indent="-323850" algn="l">
              <a:lnSpc>
                <a:spcPct val="115000"/>
              </a:lnSpc>
              <a:spcBef>
                <a:spcPts val="1300"/>
              </a:spcBef>
              <a:spcAft>
                <a:spcPts val="0"/>
              </a:spcAft>
              <a:buSzPts val="1500"/>
              <a:buChar char="●"/>
              <a:defRPr/>
            </a:lvl7pPr>
            <a:lvl8pPr marL="3657600" lvl="7" indent="-323850" algn="l">
              <a:lnSpc>
                <a:spcPct val="115000"/>
              </a:lnSpc>
              <a:spcBef>
                <a:spcPts val="1300"/>
              </a:spcBef>
              <a:spcAft>
                <a:spcPts val="0"/>
              </a:spcAft>
              <a:buSzPts val="1500"/>
              <a:buChar char="○"/>
              <a:defRPr/>
            </a:lvl8pPr>
            <a:lvl9pPr marL="4114800" lvl="8" indent="-323850" algn="l">
              <a:lnSpc>
                <a:spcPct val="115000"/>
              </a:lnSpc>
              <a:spcBef>
                <a:spcPts val="1300"/>
              </a:spcBef>
              <a:spcAft>
                <a:spcPts val="1300"/>
              </a:spcAft>
              <a:buSzPts val="1500"/>
              <a:buChar char="■"/>
              <a:defRPr/>
            </a:lvl9pPr>
          </a:lstStyle>
          <a:p>
            <a:endParaRPr/>
          </a:p>
        </p:txBody>
      </p:sp>
      <p:sp>
        <p:nvSpPr>
          <p:cNvPr id="85" name="Google Shape;85;p50"/>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86"/>
        <p:cNvGrpSpPr/>
        <p:nvPr/>
      </p:nvGrpSpPr>
      <p:grpSpPr>
        <a:xfrm>
          <a:off x="0" y="0"/>
          <a:ext cx="0" cy="0"/>
          <a:chOff x="0" y="0"/>
          <a:chExt cx="0" cy="0"/>
        </a:xfrm>
      </p:grpSpPr>
      <p:grpSp>
        <p:nvGrpSpPr>
          <p:cNvPr id="87" name="Google Shape;87;p51"/>
          <p:cNvGrpSpPr/>
          <p:nvPr/>
        </p:nvGrpSpPr>
        <p:grpSpPr>
          <a:xfrm>
            <a:off x="830394" y="4169144"/>
            <a:ext cx="745764" cy="45826"/>
            <a:chOff x="4580561" y="2589004"/>
            <a:chExt cx="1064464" cy="25200"/>
          </a:xfrm>
        </p:grpSpPr>
        <p:sp>
          <p:nvSpPr>
            <p:cNvPr id="88" name="Google Shape;88;p51"/>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89" name="Google Shape;89;p51"/>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90" name="Google Shape;90;p51"/>
          <p:cNvSpPr txBox="1">
            <a:spLocks noGrp="1"/>
          </p:cNvSpPr>
          <p:nvPr>
            <p:ph type="title"/>
          </p:nvPr>
        </p:nvSpPr>
        <p:spPr>
          <a:xfrm>
            <a:off x="729450" y="733950"/>
            <a:ext cx="7688400" cy="124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6700"/>
              <a:buNone/>
              <a:defRPr sz="7300">
                <a:solidFill>
                  <a:schemeClr val="dk1"/>
                </a:solidFill>
              </a:defRPr>
            </a:lvl1pPr>
            <a:lvl2pPr lvl="1" algn="l">
              <a:lnSpc>
                <a:spcPct val="100000"/>
              </a:lnSpc>
              <a:spcBef>
                <a:spcPts val="0"/>
              </a:spcBef>
              <a:spcAft>
                <a:spcPts val="0"/>
              </a:spcAft>
              <a:buClr>
                <a:schemeClr val="lt1"/>
              </a:buClr>
              <a:buSzPts val="6700"/>
              <a:buNone/>
              <a:defRPr sz="7300">
                <a:solidFill>
                  <a:schemeClr val="lt1"/>
                </a:solidFill>
              </a:defRPr>
            </a:lvl2pPr>
            <a:lvl3pPr lvl="2" algn="l">
              <a:lnSpc>
                <a:spcPct val="100000"/>
              </a:lnSpc>
              <a:spcBef>
                <a:spcPts val="0"/>
              </a:spcBef>
              <a:spcAft>
                <a:spcPts val="0"/>
              </a:spcAft>
              <a:buClr>
                <a:schemeClr val="lt1"/>
              </a:buClr>
              <a:buSzPts val="6700"/>
              <a:buNone/>
              <a:defRPr sz="7300">
                <a:solidFill>
                  <a:schemeClr val="lt1"/>
                </a:solidFill>
              </a:defRPr>
            </a:lvl3pPr>
            <a:lvl4pPr lvl="3" algn="l">
              <a:lnSpc>
                <a:spcPct val="100000"/>
              </a:lnSpc>
              <a:spcBef>
                <a:spcPts val="0"/>
              </a:spcBef>
              <a:spcAft>
                <a:spcPts val="0"/>
              </a:spcAft>
              <a:buClr>
                <a:schemeClr val="lt1"/>
              </a:buClr>
              <a:buSzPts val="6700"/>
              <a:buNone/>
              <a:defRPr sz="7300">
                <a:solidFill>
                  <a:schemeClr val="lt1"/>
                </a:solidFill>
              </a:defRPr>
            </a:lvl4pPr>
            <a:lvl5pPr lvl="4" algn="l">
              <a:lnSpc>
                <a:spcPct val="100000"/>
              </a:lnSpc>
              <a:spcBef>
                <a:spcPts val="0"/>
              </a:spcBef>
              <a:spcAft>
                <a:spcPts val="0"/>
              </a:spcAft>
              <a:buClr>
                <a:schemeClr val="lt1"/>
              </a:buClr>
              <a:buSzPts val="6700"/>
              <a:buNone/>
              <a:defRPr sz="7300">
                <a:solidFill>
                  <a:schemeClr val="lt1"/>
                </a:solidFill>
              </a:defRPr>
            </a:lvl5pPr>
            <a:lvl6pPr lvl="5" algn="l">
              <a:lnSpc>
                <a:spcPct val="100000"/>
              </a:lnSpc>
              <a:spcBef>
                <a:spcPts val="0"/>
              </a:spcBef>
              <a:spcAft>
                <a:spcPts val="0"/>
              </a:spcAft>
              <a:buClr>
                <a:schemeClr val="lt1"/>
              </a:buClr>
              <a:buSzPts val="6700"/>
              <a:buNone/>
              <a:defRPr sz="7300">
                <a:solidFill>
                  <a:schemeClr val="lt1"/>
                </a:solidFill>
              </a:defRPr>
            </a:lvl6pPr>
            <a:lvl7pPr lvl="6" algn="l">
              <a:lnSpc>
                <a:spcPct val="100000"/>
              </a:lnSpc>
              <a:spcBef>
                <a:spcPts val="0"/>
              </a:spcBef>
              <a:spcAft>
                <a:spcPts val="0"/>
              </a:spcAft>
              <a:buClr>
                <a:schemeClr val="lt1"/>
              </a:buClr>
              <a:buSzPts val="6700"/>
              <a:buNone/>
              <a:defRPr sz="7300">
                <a:solidFill>
                  <a:schemeClr val="lt1"/>
                </a:solidFill>
              </a:defRPr>
            </a:lvl7pPr>
            <a:lvl8pPr lvl="7" algn="l">
              <a:lnSpc>
                <a:spcPct val="100000"/>
              </a:lnSpc>
              <a:spcBef>
                <a:spcPts val="0"/>
              </a:spcBef>
              <a:spcAft>
                <a:spcPts val="0"/>
              </a:spcAft>
              <a:buClr>
                <a:schemeClr val="lt1"/>
              </a:buClr>
              <a:buSzPts val="6700"/>
              <a:buNone/>
              <a:defRPr sz="7300">
                <a:solidFill>
                  <a:schemeClr val="lt1"/>
                </a:solidFill>
              </a:defRPr>
            </a:lvl8pPr>
            <a:lvl9pPr lvl="8" algn="l">
              <a:lnSpc>
                <a:spcPct val="100000"/>
              </a:lnSpc>
              <a:spcBef>
                <a:spcPts val="0"/>
              </a:spcBef>
              <a:spcAft>
                <a:spcPts val="0"/>
              </a:spcAft>
              <a:buClr>
                <a:schemeClr val="lt1"/>
              </a:buClr>
              <a:buSzPts val="6700"/>
              <a:buNone/>
              <a:defRPr sz="7300">
                <a:solidFill>
                  <a:schemeClr val="lt1"/>
                </a:solidFill>
              </a:defRPr>
            </a:lvl9pPr>
          </a:lstStyle>
          <a:p>
            <a:endParaRPr/>
          </a:p>
        </p:txBody>
      </p:sp>
      <p:sp>
        <p:nvSpPr>
          <p:cNvPr id="91" name="Google Shape;91;p51"/>
          <p:cNvSpPr txBox="1">
            <a:spLocks noGrp="1"/>
          </p:cNvSpPr>
          <p:nvPr>
            <p:ph type="body" idx="1"/>
          </p:nvPr>
        </p:nvSpPr>
        <p:spPr>
          <a:xfrm>
            <a:off x="729450" y="2272888"/>
            <a:ext cx="7688400" cy="1580400"/>
          </a:xfrm>
          <a:prstGeom prst="rect">
            <a:avLst/>
          </a:prstGeom>
          <a:noFill/>
          <a:ln>
            <a:noFill/>
          </a:ln>
        </p:spPr>
        <p:txBody>
          <a:bodyPr spcFirstLastPara="1" wrap="square" lIns="76025" tIns="76025" rIns="76025" bIns="76025" anchor="t" anchorCtr="0">
            <a:noAutofit/>
          </a:bodyPr>
          <a:lstStyle>
            <a:lvl1pPr marL="457200" lvl="0" indent="-336550" algn="l">
              <a:lnSpc>
                <a:spcPct val="115000"/>
              </a:lnSpc>
              <a:spcBef>
                <a:spcPts val="0"/>
              </a:spcBef>
              <a:spcAft>
                <a:spcPts val="0"/>
              </a:spcAft>
              <a:buSzPts val="1700"/>
              <a:buChar char="●"/>
              <a:defRPr sz="1800"/>
            </a:lvl1pPr>
            <a:lvl2pPr marL="914400" lvl="1" indent="-336550" algn="l">
              <a:lnSpc>
                <a:spcPct val="115000"/>
              </a:lnSpc>
              <a:spcBef>
                <a:spcPts val="1500"/>
              </a:spcBef>
              <a:spcAft>
                <a:spcPts val="0"/>
              </a:spcAft>
              <a:buSzPts val="1700"/>
              <a:buChar char="○"/>
              <a:defRPr sz="1800"/>
            </a:lvl2pPr>
            <a:lvl3pPr marL="1371600" lvl="2" indent="-336550" algn="l">
              <a:lnSpc>
                <a:spcPct val="115000"/>
              </a:lnSpc>
              <a:spcBef>
                <a:spcPts val="1500"/>
              </a:spcBef>
              <a:spcAft>
                <a:spcPts val="0"/>
              </a:spcAft>
              <a:buSzPts val="1700"/>
              <a:buChar char="■"/>
              <a:defRPr sz="1800"/>
            </a:lvl3pPr>
            <a:lvl4pPr marL="1828800" lvl="3" indent="-336550" algn="l">
              <a:lnSpc>
                <a:spcPct val="115000"/>
              </a:lnSpc>
              <a:spcBef>
                <a:spcPts val="1500"/>
              </a:spcBef>
              <a:spcAft>
                <a:spcPts val="0"/>
              </a:spcAft>
              <a:buSzPts val="1700"/>
              <a:buChar char="●"/>
              <a:defRPr sz="1800"/>
            </a:lvl4pPr>
            <a:lvl5pPr marL="2286000" lvl="4" indent="-336550" algn="l">
              <a:lnSpc>
                <a:spcPct val="115000"/>
              </a:lnSpc>
              <a:spcBef>
                <a:spcPts val="1500"/>
              </a:spcBef>
              <a:spcAft>
                <a:spcPts val="0"/>
              </a:spcAft>
              <a:buSzPts val="1700"/>
              <a:buChar char="○"/>
              <a:defRPr sz="1800"/>
            </a:lvl5pPr>
            <a:lvl6pPr marL="2743200" lvl="5" indent="-336550" algn="l">
              <a:lnSpc>
                <a:spcPct val="115000"/>
              </a:lnSpc>
              <a:spcBef>
                <a:spcPts val="1500"/>
              </a:spcBef>
              <a:spcAft>
                <a:spcPts val="0"/>
              </a:spcAft>
              <a:buSzPts val="1700"/>
              <a:buChar char="■"/>
              <a:defRPr sz="1800"/>
            </a:lvl6pPr>
            <a:lvl7pPr marL="3200400" lvl="6" indent="-336550" algn="l">
              <a:lnSpc>
                <a:spcPct val="115000"/>
              </a:lnSpc>
              <a:spcBef>
                <a:spcPts val="1500"/>
              </a:spcBef>
              <a:spcAft>
                <a:spcPts val="0"/>
              </a:spcAft>
              <a:buSzPts val="1700"/>
              <a:buChar char="●"/>
              <a:defRPr sz="1800"/>
            </a:lvl7pPr>
            <a:lvl8pPr marL="3657600" lvl="7" indent="-336550" algn="l">
              <a:lnSpc>
                <a:spcPct val="115000"/>
              </a:lnSpc>
              <a:spcBef>
                <a:spcPts val="1500"/>
              </a:spcBef>
              <a:spcAft>
                <a:spcPts val="0"/>
              </a:spcAft>
              <a:buSzPts val="1700"/>
              <a:buChar char="○"/>
              <a:defRPr sz="1800"/>
            </a:lvl8pPr>
            <a:lvl9pPr marL="4114800" lvl="8" indent="-336550" algn="l">
              <a:lnSpc>
                <a:spcPct val="115000"/>
              </a:lnSpc>
              <a:spcBef>
                <a:spcPts val="1500"/>
              </a:spcBef>
              <a:spcAft>
                <a:spcPts val="1500"/>
              </a:spcAft>
              <a:buSzPts val="1700"/>
              <a:buChar char="■"/>
              <a:defRPr sz="1800"/>
            </a:lvl9pPr>
          </a:lstStyle>
          <a:p>
            <a:endParaRPr/>
          </a:p>
        </p:txBody>
      </p:sp>
      <p:sp>
        <p:nvSpPr>
          <p:cNvPr id="92" name="Google Shape;92;p51"/>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1">
  <p:cSld name="Big number 1">
    <p:bg>
      <p:bgPr>
        <a:solidFill>
          <a:schemeClr val="dk1"/>
        </a:solidFill>
        <a:effectLst/>
      </p:bgPr>
    </p:bg>
    <p:spTree>
      <p:nvGrpSpPr>
        <p:cNvPr id="1" name="Shape 93"/>
        <p:cNvGrpSpPr/>
        <p:nvPr/>
      </p:nvGrpSpPr>
      <p:grpSpPr>
        <a:xfrm>
          <a:off x="0" y="0"/>
          <a:ext cx="0" cy="0"/>
          <a:chOff x="0" y="0"/>
          <a:chExt cx="0" cy="0"/>
        </a:xfrm>
      </p:grpSpPr>
      <p:grpSp>
        <p:nvGrpSpPr>
          <p:cNvPr id="94" name="Google Shape;94;p52"/>
          <p:cNvGrpSpPr/>
          <p:nvPr/>
        </p:nvGrpSpPr>
        <p:grpSpPr>
          <a:xfrm>
            <a:off x="830394" y="4169144"/>
            <a:ext cx="745764" cy="45826"/>
            <a:chOff x="4580561" y="2589004"/>
            <a:chExt cx="1064464" cy="25200"/>
          </a:xfrm>
        </p:grpSpPr>
        <p:sp>
          <p:nvSpPr>
            <p:cNvPr id="95" name="Google Shape;95;p52"/>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96" name="Google Shape;96;p52"/>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97" name="Google Shape;97;p52"/>
          <p:cNvSpPr txBox="1">
            <a:spLocks noGrp="1"/>
          </p:cNvSpPr>
          <p:nvPr>
            <p:ph type="title"/>
          </p:nvPr>
        </p:nvSpPr>
        <p:spPr>
          <a:xfrm>
            <a:off x="729450" y="733950"/>
            <a:ext cx="7688400" cy="124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1"/>
              </a:buClr>
              <a:buSzPts val="6700"/>
              <a:buNone/>
              <a:defRPr sz="7300">
                <a:solidFill>
                  <a:schemeClr val="lt1"/>
                </a:solidFill>
              </a:defRPr>
            </a:lvl1pPr>
            <a:lvl2pPr lvl="1" algn="l">
              <a:lnSpc>
                <a:spcPct val="100000"/>
              </a:lnSpc>
              <a:spcBef>
                <a:spcPts val="0"/>
              </a:spcBef>
              <a:spcAft>
                <a:spcPts val="0"/>
              </a:spcAft>
              <a:buClr>
                <a:schemeClr val="lt1"/>
              </a:buClr>
              <a:buSzPts val="6700"/>
              <a:buNone/>
              <a:defRPr sz="7300">
                <a:solidFill>
                  <a:schemeClr val="lt1"/>
                </a:solidFill>
              </a:defRPr>
            </a:lvl2pPr>
            <a:lvl3pPr lvl="2" algn="l">
              <a:lnSpc>
                <a:spcPct val="100000"/>
              </a:lnSpc>
              <a:spcBef>
                <a:spcPts val="0"/>
              </a:spcBef>
              <a:spcAft>
                <a:spcPts val="0"/>
              </a:spcAft>
              <a:buClr>
                <a:schemeClr val="lt1"/>
              </a:buClr>
              <a:buSzPts val="6700"/>
              <a:buNone/>
              <a:defRPr sz="7300">
                <a:solidFill>
                  <a:schemeClr val="lt1"/>
                </a:solidFill>
              </a:defRPr>
            </a:lvl3pPr>
            <a:lvl4pPr lvl="3" algn="l">
              <a:lnSpc>
                <a:spcPct val="100000"/>
              </a:lnSpc>
              <a:spcBef>
                <a:spcPts val="0"/>
              </a:spcBef>
              <a:spcAft>
                <a:spcPts val="0"/>
              </a:spcAft>
              <a:buClr>
                <a:schemeClr val="lt1"/>
              </a:buClr>
              <a:buSzPts val="6700"/>
              <a:buNone/>
              <a:defRPr sz="7300">
                <a:solidFill>
                  <a:schemeClr val="lt1"/>
                </a:solidFill>
              </a:defRPr>
            </a:lvl4pPr>
            <a:lvl5pPr lvl="4" algn="l">
              <a:lnSpc>
                <a:spcPct val="100000"/>
              </a:lnSpc>
              <a:spcBef>
                <a:spcPts val="0"/>
              </a:spcBef>
              <a:spcAft>
                <a:spcPts val="0"/>
              </a:spcAft>
              <a:buClr>
                <a:schemeClr val="lt1"/>
              </a:buClr>
              <a:buSzPts val="6700"/>
              <a:buNone/>
              <a:defRPr sz="7300">
                <a:solidFill>
                  <a:schemeClr val="lt1"/>
                </a:solidFill>
              </a:defRPr>
            </a:lvl5pPr>
            <a:lvl6pPr lvl="5" algn="l">
              <a:lnSpc>
                <a:spcPct val="100000"/>
              </a:lnSpc>
              <a:spcBef>
                <a:spcPts val="0"/>
              </a:spcBef>
              <a:spcAft>
                <a:spcPts val="0"/>
              </a:spcAft>
              <a:buClr>
                <a:schemeClr val="lt1"/>
              </a:buClr>
              <a:buSzPts val="6700"/>
              <a:buNone/>
              <a:defRPr sz="7300">
                <a:solidFill>
                  <a:schemeClr val="lt1"/>
                </a:solidFill>
              </a:defRPr>
            </a:lvl6pPr>
            <a:lvl7pPr lvl="6" algn="l">
              <a:lnSpc>
                <a:spcPct val="100000"/>
              </a:lnSpc>
              <a:spcBef>
                <a:spcPts val="0"/>
              </a:spcBef>
              <a:spcAft>
                <a:spcPts val="0"/>
              </a:spcAft>
              <a:buClr>
                <a:schemeClr val="lt1"/>
              </a:buClr>
              <a:buSzPts val="6700"/>
              <a:buNone/>
              <a:defRPr sz="7300">
                <a:solidFill>
                  <a:schemeClr val="lt1"/>
                </a:solidFill>
              </a:defRPr>
            </a:lvl7pPr>
            <a:lvl8pPr lvl="7" algn="l">
              <a:lnSpc>
                <a:spcPct val="100000"/>
              </a:lnSpc>
              <a:spcBef>
                <a:spcPts val="0"/>
              </a:spcBef>
              <a:spcAft>
                <a:spcPts val="0"/>
              </a:spcAft>
              <a:buClr>
                <a:schemeClr val="lt1"/>
              </a:buClr>
              <a:buSzPts val="6700"/>
              <a:buNone/>
              <a:defRPr sz="7300">
                <a:solidFill>
                  <a:schemeClr val="lt1"/>
                </a:solidFill>
              </a:defRPr>
            </a:lvl8pPr>
            <a:lvl9pPr lvl="8" algn="l">
              <a:lnSpc>
                <a:spcPct val="100000"/>
              </a:lnSpc>
              <a:spcBef>
                <a:spcPts val="0"/>
              </a:spcBef>
              <a:spcAft>
                <a:spcPts val="0"/>
              </a:spcAft>
              <a:buClr>
                <a:schemeClr val="lt1"/>
              </a:buClr>
              <a:buSzPts val="6700"/>
              <a:buNone/>
              <a:defRPr sz="7300">
                <a:solidFill>
                  <a:schemeClr val="lt1"/>
                </a:solidFill>
              </a:defRPr>
            </a:lvl9pPr>
          </a:lstStyle>
          <a:p>
            <a:endParaRPr/>
          </a:p>
        </p:txBody>
      </p:sp>
      <p:sp>
        <p:nvSpPr>
          <p:cNvPr id="98" name="Google Shape;98;p52"/>
          <p:cNvSpPr txBox="1">
            <a:spLocks noGrp="1"/>
          </p:cNvSpPr>
          <p:nvPr>
            <p:ph type="body" idx="1"/>
          </p:nvPr>
        </p:nvSpPr>
        <p:spPr>
          <a:xfrm>
            <a:off x="729450" y="2272888"/>
            <a:ext cx="7688400" cy="15804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Clr>
                <a:schemeClr val="lt1"/>
              </a:buClr>
              <a:buSzPts val="1500"/>
              <a:buChar char="●"/>
              <a:defRPr>
                <a:solidFill>
                  <a:schemeClr val="lt1"/>
                </a:solidFill>
              </a:defRPr>
            </a:lvl1pPr>
            <a:lvl2pPr marL="914400" lvl="1" indent="-323850" algn="l">
              <a:lnSpc>
                <a:spcPct val="115000"/>
              </a:lnSpc>
              <a:spcBef>
                <a:spcPts val="1500"/>
              </a:spcBef>
              <a:spcAft>
                <a:spcPts val="0"/>
              </a:spcAft>
              <a:buClr>
                <a:schemeClr val="lt1"/>
              </a:buClr>
              <a:buSzPts val="1500"/>
              <a:buChar char="○"/>
              <a:defRPr>
                <a:solidFill>
                  <a:schemeClr val="lt1"/>
                </a:solidFill>
              </a:defRPr>
            </a:lvl2pPr>
            <a:lvl3pPr marL="1371600" lvl="2" indent="-323850" algn="l">
              <a:lnSpc>
                <a:spcPct val="115000"/>
              </a:lnSpc>
              <a:spcBef>
                <a:spcPts val="1500"/>
              </a:spcBef>
              <a:spcAft>
                <a:spcPts val="0"/>
              </a:spcAft>
              <a:buClr>
                <a:schemeClr val="lt1"/>
              </a:buClr>
              <a:buSzPts val="1500"/>
              <a:buChar char="■"/>
              <a:defRPr>
                <a:solidFill>
                  <a:schemeClr val="lt1"/>
                </a:solidFill>
              </a:defRPr>
            </a:lvl3pPr>
            <a:lvl4pPr marL="1828800" lvl="3" indent="-323850" algn="l">
              <a:lnSpc>
                <a:spcPct val="115000"/>
              </a:lnSpc>
              <a:spcBef>
                <a:spcPts val="1500"/>
              </a:spcBef>
              <a:spcAft>
                <a:spcPts val="0"/>
              </a:spcAft>
              <a:buClr>
                <a:schemeClr val="lt1"/>
              </a:buClr>
              <a:buSzPts val="1500"/>
              <a:buChar char="●"/>
              <a:defRPr>
                <a:solidFill>
                  <a:schemeClr val="lt1"/>
                </a:solidFill>
              </a:defRPr>
            </a:lvl4pPr>
            <a:lvl5pPr marL="2286000" lvl="4" indent="-323850" algn="l">
              <a:lnSpc>
                <a:spcPct val="115000"/>
              </a:lnSpc>
              <a:spcBef>
                <a:spcPts val="1500"/>
              </a:spcBef>
              <a:spcAft>
                <a:spcPts val="0"/>
              </a:spcAft>
              <a:buClr>
                <a:schemeClr val="lt1"/>
              </a:buClr>
              <a:buSzPts val="1500"/>
              <a:buChar char="○"/>
              <a:defRPr>
                <a:solidFill>
                  <a:schemeClr val="lt1"/>
                </a:solidFill>
              </a:defRPr>
            </a:lvl5pPr>
            <a:lvl6pPr marL="2743200" lvl="5" indent="-323850" algn="l">
              <a:lnSpc>
                <a:spcPct val="115000"/>
              </a:lnSpc>
              <a:spcBef>
                <a:spcPts val="1500"/>
              </a:spcBef>
              <a:spcAft>
                <a:spcPts val="0"/>
              </a:spcAft>
              <a:buClr>
                <a:schemeClr val="lt1"/>
              </a:buClr>
              <a:buSzPts val="1500"/>
              <a:buChar char="■"/>
              <a:defRPr>
                <a:solidFill>
                  <a:schemeClr val="lt1"/>
                </a:solidFill>
              </a:defRPr>
            </a:lvl6pPr>
            <a:lvl7pPr marL="3200400" lvl="6" indent="-323850" algn="l">
              <a:lnSpc>
                <a:spcPct val="115000"/>
              </a:lnSpc>
              <a:spcBef>
                <a:spcPts val="1500"/>
              </a:spcBef>
              <a:spcAft>
                <a:spcPts val="0"/>
              </a:spcAft>
              <a:buClr>
                <a:schemeClr val="lt1"/>
              </a:buClr>
              <a:buSzPts val="1500"/>
              <a:buChar char="●"/>
              <a:defRPr>
                <a:solidFill>
                  <a:schemeClr val="lt1"/>
                </a:solidFill>
              </a:defRPr>
            </a:lvl7pPr>
            <a:lvl8pPr marL="3657600" lvl="7" indent="-323850" algn="l">
              <a:lnSpc>
                <a:spcPct val="115000"/>
              </a:lnSpc>
              <a:spcBef>
                <a:spcPts val="1500"/>
              </a:spcBef>
              <a:spcAft>
                <a:spcPts val="0"/>
              </a:spcAft>
              <a:buClr>
                <a:schemeClr val="lt1"/>
              </a:buClr>
              <a:buSzPts val="1500"/>
              <a:buChar char="○"/>
              <a:defRPr>
                <a:solidFill>
                  <a:schemeClr val="lt1"/>
                </a:solidFill>
              </a:defRPr>
            </a:lvl8pPr>
            <a:lvl9pPr marL="4114800" lvl="8" indent="-323850" algn="l">
              <a:lnSpc>
                <a:spcPct val="115000"/>
              </a:lnSpc>
              <a:spcBef>
                <a:spcPts val="1500"/>
              </a:spcBef>
              <a:spcAft>
                <a:spcPts val="1500"/>
              </a:spcAft>
              <a:buClr>
                <a:schemeClr val="lt1"/>
              </a:buClr>
              <a:buSzPts val="1500"/>
              <a:buChar char="■"/>
              <a:defRPr>
                <a:solidFill>
                  <a:schemeClr val="lt1"/>
                </a:solidFill>
              </a:defRPr>
            </a:lvl9pPr>
          </a:lstStyle>
          <a:p>
            <a:endParaRPr/>
          </a:p>
        </p:txBody>
      </p:sp>
      <p:sp>
        <p:nvSpPr>
          <p:cNvPr id="99" name="Google Shape;99;p52"/>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C">
  <p:cSld name="TOC">
    <p:bg>
      <p:bgPr>
        <a:solidFill>
          <a:schemeClr val="dk1"/>
        </a:solidFill>
        <a:effectLst/>
      </p:bgPr>
    </p:bg>
    <p:spTree>
      <p:nvGrpSpPr>
        <p:cNvPr id="1" name="Shape 100"/>
        <p:cNvGrpSpPr/>
        <p:nvPr/>
      </p:nvGrpSpPr>
      <p:grpSpPr>
        <a:xfrm>
          <a:off x="0" y="0"/>
          <a:ext cx="0" cy="0"/>
          <a:chOff x="0" y="0"/>
          <a:chExt cx="0" cy="0"/>
        </a:xfrm>
      </p:grpSpPr>
      <p:sp>
        <p:nvSpPr>
          <p:cNvPr id="101" name="Google Shape;101;p53"/>
          <p:cNvSpPr txBox="1">
            <a:spLocks noGrp="1"/>
          </p:cNvSpPr>
          <p:nvPr>
            <p:ph type="title"/>
          </p:nvPr>
        </p:nvSpPr>
        <p:spPr>
          <a:xfrm>
            <a:off x="1308150" y="1318650"/>
            <a:ext cx="71100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rgbClr val="FFFFFF"/>
              </a:buClr>
              <a:buSzPts val="2200"/>
              <a:buNone/>
              <a:defRPr sz="2400">
                <a:solidFill>
                  <a:srgbClr val="FFFFFF"/>
                </a:solidFill>
              </a:defRPr>
            </a:lvl1pPr>
            <a:lvl2pPr lvl="1" algn="l">
              <a:lnSpc>
                <a:spcPct val="100000"/>
              </a:lnSpc>
              <a:spcBef>
                <a:spcPts val="0"/>
              </a:spcBef>
              <a:spcAft>
                <a:spcPts val="0"/>
              </a:spcAft>
              <a:buClr>
                <a:srgbClr val="FFFFFF"/>
              </a:buClr>
              <a:buSzPts val="2200"/>
              <a:buNone/>
              <a:defRPr sz="2400">
                <a:solidFill>
                  <a:srgbClr val="FFFFFF"/>
                </a:solidFill>
              </a:defRPr>
            </a:lvl2pPr>
            <a:lvl3pPr lvl="2" algn="l">
              <a:lnSpc>
                <a:spcPct val="100000"/>
              </a:lnSpc>
              <a:spcBef>
                <a:spcPts val="0"/>
              </a:spcBef>
              <a:spcAft>
                <a:spcPts val="0"/>
              </a:spcAft>
              <a:buClr>
                <a:srgbClr val="FFFFFF"/>
              </a:buClr>
              <a:buSzPts val="2200"/>
              <a:buNone/>
              <a:defRPr sz="2400">
                <a:solidFill>
                  <a:srgbClr val="FFFFFF"/>
                </a:solidFill>
              </a:defRPr>
            </a:lvl3pPr>
            <a:lvl4pPr lvl="3" algn="l">
              <a:lnSpc>
                <a:spcPct val="100000"/>
              </a:lnSpc>
              <a:spcBef>
                <a:spcPts val="0"/>
              </a:spcBef>
              <a:spcAft>
                <a:spcPts val="0"/>
              </a:spcAft>
              <a:buClr>
                <a:srgbClr val="FFFFFF"/>
              </a:buClr>
              <a:buSzPts val="2200"/>
              <a:buNone/>
              <a:defRPr sz="2400">
                <a:solidFill>
                  <a:srgbClr val="FFFFFF"/>
                </a:solidFill>
              </a:defRPr>
            </a:lvl4pPr>
            <a:lvl5pPr lvl="4" algn="l">
              <a:lnSpc>
                <a:spcPct val="100000"/>
              </a:lnSpc>
              <a:spcBef>
                <a:spcPts val="0"/>
              </a:spcBef>
              <a:spcAft>
                <a:spcPts val="0"/>
              </a:spcAft>
              <a:buClr>
                <a:srgbClr val="FFFFFF"/>
              </a:buClr>
              <a:buSzPts val="2200"/>
              <a:buNone/>
              <a:defRPr sz="2400">
                <a:solidFill>
                  <a:srgbClr val="FFFFFF"/>
                </a:solidFill>
              </a:defRPr>
            </a:lvl5pPr>
            <a:lvl6pPr lvl="5" algn="l">
              <a:lnSpc>
                <a:spcPct val="100000"/>
              </a:lnSpc>
              <a:spcBef>
                <a:spcPts val="0"/>
              </a:spcBef>
              <a:spcAft>
                <a:spcPts val="0"/>
              </a:spcAft>
              <a:buClr>
                <a:srgbClr val="FFFFFF"/>
              </a:buClr>
              <a:buSzPts val="2200"/>
              <a:buNone/>
              <a:defRPr sz="2400">
                <a:solidFill>
                  <a:srgbClr val="FFFFFF"/>
                </a:solidFill>
              </a:defRPr>
            </a:lvl6pPr>
            <a:lvl7pPr lvl="6" algn="l">
              <a:lnSpc>
                <a:spcPct val="100000"/>
              </a:lnSpc>
              <a:spcBef>
                <a:spcPts val="0"/>
              </a:spcBef>
              <a:spcAft>
                <a:spcPts val="0"/>
              </a:spcAft>
              <a:buClr>
                <a:srgbClr val="FFFFFF"/>
              </a:buClr>
              <a:buSzPts val="2200"/>
              <a:buNone/>
              <a:defRPr sz="2400">
                <a:solidFill>
                  <a:srgbClr val="FFFFFF"/>
                </a:solidFill>
              </a:defRPr>
            </a:lvl7pPr>
            <a:lvl8pPr lvl="7" algn="l">
              <a:lnSpc>
                <a:spcPct val="100000"/>
              </a:lnSpc>
              <a:spcBef>
                <a:spcPts val="0"/>
              </a:spcBef>
              <a:spcAft>
                <a:spcPts val="0"/>
              </a:spcAft>
              <a:buClr>
                <a:srgbClr val="FFFFFF"/>
              </a:buClr>
              <a:buSzPts val="2200"/>
              <a:buNone/>
              <a:defRPr sz="2400">
                <a:solidFill>
                  <a:srgbClr val="FFFFFF"/>
                </a:solidFill>
              </a:defRPr>
            </a:lvl8pPr>
            <a:lvl9pPr lvl="8" algn="l">
              <a:lnSpc>
                <a:spcPct val="100000"/>
              </a:lnSpc>
              <a:spcBef>
                <a:spcPts val="0"/>
              </a:spcBef>
              <a:spcAft>
                <a:spcPts val="0"/>
              </a:spcAft>
              <a:buClr>
                <a:srgbClr val="FFFFFF"/>
              </a:buClr>
              <a:buSzPts val="2200"/>
              <a:buNone/>
              <a:defRPr sz="2400">
                <a:solidFill>
                  <a:srgbClr val="FFFFFF"/>
                </a:solidFill>
              </a:defRPr>
            </a:lvl9pPr>
          </a:lstStyle>
          <a:p>
            <a:endParaRPr/>
          </a:p>
        </p:txBody>
      </p:sp>
      <p:sp>
        <p:nvSpPr>
          <p:cNvPr id="102" name="Google Shape;102;p53"/>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53"/>
          <p:cNvSpPr txBox="1"/>
          <p:nvPr/>
        </p:nvSpPr>
        <p:spPr>
          <a:xfrm>
            <a:off x="226550" y="78500"/>
            <a:ext cx="998100" cy="321900"/>
          </a:xfrm>
          <a:prstGeom prst="rect">
            <a:avLst/>
          </a:prstGeom>
          <a:no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rgbClr val="FFFFFF"/>
              </a:buClr>
              <a:buSzPts val="500"/>
              <a:buFont typeface="Arial"/>
              <a:buNone/>
            </a:pPr>
            <a:r>
              <a:rPr lang="en-GB" sz="500" b="0" i="0" u="none" strike="noStrike" cap="none">
                <a:solidFill>
                  <a:srgbClr val="FFFFFF"/>
                </a:solidFill>
                <a:latin typeface="Arial"/>
                <a:ea typeface="Arial"/>
                <a:cs typeface="Arial"/>
                <a:sym typeface="Arial"/>
              </a:rPr>
              <a:t>Confidential</a:t>
            </a:r>
            <a:endParaRPr sz="500" b="0" i="0" u="none" strike="noStrike" cap="none">
              <a:solidFill>
                <a:srgbClr val="FFFFFF"/>
              </a:solidFill>
              <a:latin typeface="Arial"/>
              <a:ea typeface="Arial"/>
              <a:cs typeface="Arial"/>
              <a:sym typeface="Arial"/>
            </a:endParaRPr>
          </a:p>
        </p:txBody>
      </p:sp>
      <p:sp>
        <p:nvSpPr>
          <p:cNvPr id="104" name="Google Shape;104;p53"/>
          <p:cNvSpPr txBox="1"/>
          <p:nvPr/>
        </p:nvSpPr>
        <p:spPr>
          <a:xfrm>
            <a:off x="8213935" y="78500"/>
            <a:ext cx="705900" cy="321900"/>
          </a:xfrm>
          <a:prstGeom prst="rect">
            <a:avLst/>
          </a:prstGeom>
          <a:noFill/>
          <a:ln>
            <a:noFill/>
          </a:ln>
        </p:spPr>
        <p:txBody>
          <a:bodyPr spcFirstLastPara="1" wrap="square" lIns="83800" tIns="83800" rIns="83800" bIns="83800" anchor="ctr" anchorCtr="0">
            <a:noAutofit/>
          </a:bodyPr>
          <a:lstStyle/>
          <a:p>
            <a:pPr marL="0" marR="0" lvl="0" indent="0" algn="r" rtl="0">
              <a:lnSpc>
                <a:spcPct val="100000"/>
              </a:lnSpc>
              <a:spcBef>
                <a:spcPts val="0"/>
              </a:spcBef>
              <a:spcAft>
                <a:spcPts val="0"/>
              </a:spcAft>
              <a:buClr>
                <a:srgbClr val="FFFFFF"/>
              </a:buClr>
              <a:buSzPts val="500"/>
              <a:buFont typeface="Arial"/>
              <a:buNone/>
            </a:pPr>
            <a:r>
              <a:rPr lang="en-GB" sz="500" b="0" i="0" u="none" strike="noStrike" cap="none">
                <a:solidFill>
                  <a:srgbClr val="FFFFFF"/>
                </a:solidFill>
                <a:latin typeface="Arial"/>
                <a:ea typeface="Arial"/>
                <a:cs typeface="Arial"/>
                <a:sym typeface="Arial"/>
              </a:rPr>
              <a:t>Version 1.0</a:t>
            </a:r>
            <a:endParaRPr sz="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_alt1">
  <p:cSld name="Section header_alt1">
    <p:bg>
      <p:bgPr>
        <a:solidFill>
          <a:schemeClr val="dk2"/>
        </a:solidFill>
        <a:effectLst/>
      </p:bgPr>
    </p:bg>
    <p:spTree>
      <p:nvGrpSpPr>
        <p:cNvPr id="1" name="Shape 105"/>
        <p:cNvGrpSpPr/>
        <p:nvPr/>
      </p:nvGrpSpPr>
      <p:grpSpPr>
        <a:xfrm>
          <a:off x="0" y="0"/>
          <a:ext cx="0" cy="0"/>
          <a:chOff x="0" y="0"/>
          <a:chExt cx="0" cy="0"/>
        </a:xfrm>
      </p:grpSpPr>
      <p:grpSp>
        <p:nvGrpSpPr>
          <p:cNvPr id="106" name="Google Shape;106;p54"/>
          <p:cNvGrpSpPr/>
          <p:nvPr/>
        </p:nvGrpSpPr>
        <p:grpSpPr>
          <a:xfrm>
            <a:off x="830394" y="1191270"/>
            <a:ext cx="745764" cy="45826"/>
            <a:chOff x="4580561" y="2589004"/>
            <a:chExt cx="1064464" cy="25200"/>
          </a:xfrm>
        </p:grpSpPr>
        <p:sp>
          <p:nvSpPr>
            <p:cNvPr id="107" name="Google Shape;107;p54"/>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108" name="Google Shape;108;p54"/>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109" name="Google Shape;109;p54"/>
          <p:cNvSpPr txBox="1">
            <a:spLocks noGrp="1"/>
          </p:cNvSpPr>
          <p:nvPr>
            <p:ph type="title"/>
          </p:nvPr>
        </p:nvSpPr>
        <p:spPr>
          <a:xfrm>
            <a:off x="729450" y="1322450"/>
            <a:ext cx="76884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1"/>
              </a:buClr>
              <a:buSzPts val="3000"/>
              <a:buNone/>
              <a:defRPr sz="3300">
                <a:solidFill>
                  <a:schemeClr val="lt1"/>
                </a:solidFil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110" name="Google Shape;110;p54"/>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11"/>
        <p:cNvGrpSpPr/>
        <p:nvPr/>
      </p:nvGrpSpPr>
      <p:grpSpPr>
        <a:xfrm>
          <a:off x="0" y="0"/>
          <a:ext cx="0" cy="0"/>
          <a:chOff x="0" y="0"/>
          <a:chExt cx="0" cy="0"/>
        </a:xfrm>
      </p:grpSpPr>
      <p:sp>
        <p:nvSpPr>
          <p:cNvPr id="112" name="Google Shape;112;p55"/>
          <p:cNvSpPr txBox="1">
            <a:spLocks noGrp="1"/>
          </p:cNvSpPr>
          <p:nvPr>
            <p:ph type="title"/>
          </p:nvPr>
        </p:nvSpPr>
        <p:spPr>
          <a:xfrm>
            <a:off x="628650" y="273844"/>
            <a:ext cx="7886700" cy="994200"/>
          </a:xfrm>
          <a:prstGeom prst="rect">
            <a:avLst/>
          </a:prstGeom>
          <a:noFill/>
          <a:ln>
            <a:noFill/>
          </a:ln>
        </p:spPr>
        <p:txBody>
          <a:bodyPr spcFirstLastPara="1" wrap="square" lIns="76025" tIns="38000" rIns="76025" bIns="38000" anchor="ctr" anchorCtr="0">
            <a:noAutofit/>
          </a:bodyPr>
          <a:lstStyle>
            <a:lvl1pPr lvl="0" algn="l">
              <a:lnSpc>
                <a:spcPct val="90000"/>
              </a:lnSpc>
              <a:spcBef>
                <a:spcPts val="0"/>
              </a:spcBef>
              <a:spcAft>
                <a:spcPts val="0"/>
              </a:spcAft>
              <a:buClr>
                <a:schemeClr val="dk1"/>
              </a:buClr>
              <a:buSzPts val="15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113" name="Google Shape;113;p55"/>
          <p:cNvSpPr txBox="1">
            <a:spLocks noGrp="1"/>
          </p:cNvSpPr>
          <p:nvPr>
            <p:ph type="body" idx="1"/>
          </p:nvPr>
        </p:nvSpPr>
        <p:spPr>
          <a:xfrm>
            <a:off x="628650" y="1369219"/>
            <a:ext cx="7886700" cy="3263400"/>
          </a:xfrm>
          <a:prstGeom prst="rect">
            <a:avLst/>
          </a:prstGeom>
          <a:noFill/>
          <a:ln>
            <a:noFill/>
          </a:ln>
        </p:spPr>
        <p:txBody>
          <a:bodyPr spcFirstLastPara="1" wrap="square" lIns="76025" tIns="38000" rIns="76025" bIns="38000" anchor="t" anchorCtr="0">
            <a:noAutofit/>
          </a:bodyPr>
          <a:lstStyle>
            <a:lvl1pPr marL="457200" lvl="0" indent="-323850" algn="l">
              <a:lnSpc>
                <a:spcPct val="90000"/>
              </a:lnSpc>
              <a:spcBef>
                <a:spcPts val="900"/>
              </a:spcBef>
              <a:spcAft>
                <a:spcPts val="0"/>
              </a:spcAft>
              <a:buClr>
                <a:schemeClr val="dk1"/>
              </a:buClr>
              <a:buSzPts val="1500"/>
              <a:buChar char="●"/>
              <a:defRPr/>
            </a:lvl1pPr>
            <a:lvl2pPr marL="914400" lvl="1" indent="-323850" algn="l">
              <a:lnSpc>
                <a:spcPct val="90000"/>
              </a:lnSpc>
              <a:spcBef>
                <a:spcPts val="1500"/>
              </a:spcBef>
              <a:spcAft>
                <a:spcPts val="0"/>
              </a:spcAft>
              <a:buClr>
                <a:schemeClr val="dk1"/>
              </a:buClr>
              <a:buSzPts val="1500"/>
              <a:buChar char="○"/>
              <a:defRPr/>
            </a:lvl2pPr>
            <a:lvl3pPr marL="1371600" lvl="2" indent="-323850" algn="l">
              <a:lnSpc>
                <a:spcPct val="90000"/>
              </a:lnSpc>
              <a:spcBef>
                <a:spcPts val="1500"/>
              </a:spcBef>
              <a:spcAft>
                <a:spcPts val="0"/>
              </a:spcAft>
              <a:buClr>
                <a:schemeClr val="dk1"/>
              </a:buClr>
              <a:buSzPts val="1500"/>
              <a:buChar char="■"/>
              <a:defRPr/>
            </a:lvl3pPr>
            <a:lvl4pPr marL="1828800" lvl="3" indent="-323850" algn="l">
              <a:lnSpc>
                <a:spcPct val="90000"/>
              </a:lnSpc>
              <a:spcBef>
                <a:spcPts val="1500"/>
              </a:spcBef>
              <a:spcAft>
                <a:spcPts val="0"/>
              </a:spcAft>
              <a:buClr>
                <a:schemeClr val="dk1"/>
              </a:buClr>
              <a:buSzPts val="1500"/>
              <a:buChar char="●"/>
              <a:defRPr/>
            </a:lvl4pPr>
            <a:lvl5pPr marL="2286000" lvl="4" indent="-323850" algn="l">
              <a:lnSpc>
                <a:spcPct val="90000"/>
              </a:lnSpc>
              <a:spcBef>
                <a:spcPts val="1500"/>
              </a:spcBef>
              <a:spcAft>
                <a:spcPts val="0"/>
              </a:spcAft>
              <a:buClr>
                <a:schemeClr val="dk1"/>
              </a:buClr>
              <a:buSzPts val="1500"/>
              <a:buChar char="○"/>
              <a:defRPr/>
            </a:lvl5pPr>
            <a:lvl6pPr marL="2743200" lvl="5" indent="-323850" algn="l">
              <a:lnSpc>
                <a:spcPct val="90000"/>
              </a:lnSpc>
              <a:spcBef>
                <a:spcPts val="1500"/>
              </a:spcBef>
              <a:spcAft>
                <a:spcPts val="0"/>
              </a:spcAft>
              <a:buClr>
                <a:schemeClr val="dk1"/>
              </a:buClr>
              <a:buSzPts val="1500"/>
              <a:buChar char="■"/>
              <a:defRPr/>
            </a:lvl6pPr>
            <a:lvl7pPr marL="3200400" lvl="6" indent="-323850" algn="l">
              <a:lnSpc>
                <a:spcPct val="90000"/>
              </a:lnSpc>
              <a:spcBef>
                <a:spcPts val="1500"/>
              </a:spcBef>
              <a:spcAft>
                <a:spcPts val="0"/>
              </a:spcAft>
              <a:buClr>
                <a:schemeClr val="dk1"/>
              </a:buClr>
              <a:buSzPts val="1500"/>
              <a:buChar char="●"/>
              <a:defRPr/>
            </a:lvl7pPr>
            <a:lvl8pPr marL="3657600" lvl="7" indent="-323850" algn="l">
              <a:lnSpc>
                <a:spcPct val="90000"/>
              </a:lnSpc>
              <a:spcBef>
                <a:spcPts val="1500"/>
              </a:spcBef>
              <a:spcAft>
                <a:spcPts val="0"/>
              </a:spcAft>
              <a:buClr>
                <a:schemeClr val="dk1"/>
              </a:buClr>
              <a:buSzPts val="1500"/>
              <a:buChar char="○"/>
              <a:defRPr/>
            </a:lvl8pPr>
            <a:lvl9pPr marL="4114800" lvl="8" indent="-323850" algn="l">
              <a:lnSpc>
                <a:spcPct val="90000"/>
              </a:lnSpc>
              <a:spcBef>
                <a:spcPts val="1500"/>
              </a:spcBef>
              <a:spcAft>
                <a:spcPts val="1500"/>
              </a:spcAft>
              <a:buClr>
                <a:schemeClr val="dk1"/>
              </a:buClr>
              <a:buSzPts val="1500"/>
              <a:buChar char="■"/>
              <a:defRPr/>
            </a:lvl9pPr>
          </a:lstStyle>
          <a:p>
            <a:endParaRPr/>
          </a:p>
        </p:txBody>
      </p:sp>
      <p:sp>
        <p:nvSpPr>
          <p:cNvPr id="114" name="Google Shape;114;p55"/>
          <p:cNvSpPr txBox="1">
            <a:spLocks noGrp="1"/>
          </p:cNvSpPr>
          <p:nvPr>
            <p:ph type="dt" idx="10"/>
          </p:nvPr>
        </p:nvSpPr>
        <p:spPr>
          <a:xfrm>
            <a:off x="628650" y="4767263"/>
            <a:ext cx="2057400" cy="273900"/>
          </a:xfrm>
          <a:prstGeom prst="rect">
            <a:avLst/>
          </a:prstGeom>
          <a:noFill/>
          <a:ln>
            <a:noFill/>
          </a:ln>
        </p:spPr>
        <p:txBody>
          <a:bodyPr spcFirstLastPara="1" wrap="square" lIns="76025" tIns="38000" rIns="76025" bIns="38000" anchor="ctr" anchorCtr="0">
            <a:noAutofit/>
          </a:bodyPr>
          <a:lstStyle>
            <a:lvl1pPr marR="0" lvl="0"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5" name="Google Shape;115;p55"/>
          <p:cNvSpPr txBox="1">
            <a:spLocks noGrp="1"/>
          </p:cNvSpPr>
          <p:nvPr>
            <p:ph type="ftr" idx="11"/>
          </p:nvPr>
        </p:nvSpPr>
        <p:spPr>
          <a:xfrm>
            <a:off x="3028950" y="4767263"/>
            <a:ext cx="3086100" cy="273900"/>
          </a:xfrm>
          <a:prstGeom prst="rect">
            <a:avLst/>
          </a:prstGeom>
          <a:noFill/>
          <a:ln>
            <a:noFill/>
          </a:ln>
        </p:spPr>
        <p:txBody>
          <a:bodyPr spcFirstLastPara="1" wrap="square" lIns="76025" tIns="38000" rIns="76025" bIns="38000" anchor="ctr" anchorCtr="0">
            <a:noAutofit/>
          </a:bodyPr>
          <a:lstStyle>
            <a:lvl1pPr marR="0" lvl="0" algn="ctr"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6" name="Google Shape;116;p55"/>
          <p:cNvSpPr txBox="1">
            <a:spLocks noGrp="1"/>
          </p:cNvSpPr>
          <p:nvPr>
            <p:ph type="sldNum" idx="12"/>
          </p:nvPr>
        </p:nvSpPr>
        <p:spPr>
          <a:xfrm>
            <a:off x="6457949" y="4767263"/>
            <a:ext cx="2057400" cy="273900"/>
          </a:xfrm>
          <a:prstGeom prst="rect">
            <a:avLst/>
          </a:prstGeom>
          <a:noFill/>
          <a:ln>
            <a:noFill/>
          </a:ln>
        </p:spPr>
        <p:txBody>
          <a:bodyPr spcFirstLastPara="1" wrap="square" lIns="76025" tIns="38000" rIns="76025" bIns="380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p:cSld name="TITLE_1">
    <p:bg>
      <p:bgPr>
        <a:solidFill>
          <a:schemeClr val="lt2"/>
        </a:solidFill>
        <a:effectLst/>
      </p:bgPr>
    </p:bg>
    <p:spTree>
      <p:nvGrpSpPr>
        <p:cNvPr id="1" name="Shape 117"/>
        <p:cNvGrpSpPr/>
        <p:nvPr/>
      </p:nvGrpSpPr>
      <p:grpSpPr>
        <a:xfrm>
          <a:off x="0" y="0"/>
          <a:ext cx="0" cy="0"/>
          <a:chOff x="0" y="0"/>
          <a:chExt cx="0" cy="0"/>
        </a:xfrm>
      </p:grpSpPr>
      <p:pic>
        <p:nvPicPr>
          <p:cNvPr id="118" name="Google Shape;118;p56"/>
          <p:cNvPicPr preferRelativeResize="0"/>
          <p:nvPr/>
        </p:nvPicPr>
        <p:blipFill rotWithShape="1">
          <a:blip r:embed="rId2">
            <a:alphaModFix/>
          </a:blip>
          <a:srcRect t="11814" b="11813"/>
          <a:stretch/>
        </p:blipFill>
        <p:spPr>
          <a:xfrm>
            <a:off x="0" y="487825"/>
            <a:ext cx="9144006" cy="4655674"/>
          </a:xfrm>
          <a:prstGeom prst="rect">
            <a:avLst/>
          </a:prstGeom>
          <a:noFill/>
          <a:ln>
            <a:noFill/>
          </a:ln>
        </p:spPr>
      </p:pic>
      <p:sp>
        <p:nvSpPr>
          <p:cNvPr id="119" name="Google Shape;119;p5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0" name="Google Shape;120;p56"/>
          <p:cNvGrpSpPr/>
          <p:nvPr/>
        </p:nvGrpSpPr>
        <p:grpSpPr>
          <a:xfrm>
            <a:off x="830392" y="1191256"/>
            <a:ext cx="745763" cy="45826"/>
            <a:chOff x="4580561" y="2589004"/>
            <a:chExt cx="1064464" cy="25200"/>
          </a:xfrm>
        </p:grpSpPr>
        <p:sp>
          <p:nvSpPr>
            <p:cNvPr id="121" name="Google Shape;121;p56"/>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6"/>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3" name="Google Shape;123;p56"/>
          <p:cNvSpPr txBox="1">
            <a:spLocks noGrp="1"/>
          </p:cNvSpPr>
          <p:nvPr>
            <p:ph type="ctrTitle"/>
          </p:nvPr>
        </p:nvSpPr>
        <p:spPr>
          <a:xfrm>
            <a:off x="729450" y="1322450"/>
            <a:ext cx="7688100" cy="166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200"/>
              <a:buNone/>
              <a:defRPr sz="4200">
                <a:solidFill>
                  <a:schemeClr val="dk1"/>
                </a:solidFill>
                <a:highlight>
                  <a:schemeClr val="lt1"/>
                </a:highlight>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24" name="Google Shape;124;p56"/>
          <p:cNvSpPr txBox="1">
            <a:spLocks noGrp="1"/>
          </p:cNvSpPr>
          <p:nvPr>
            <p:ph type="subTitle" idx="1"/>
          </p:nvPr>
        </p:nvSpPr>
        <p:spPr>
          <a:xfrm>
            <a:off x="729627" y="3172900"/>
            <a:ext cx="7688100" cy="541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SzPts val="1600"/>
              <a:buNone/>
              <a:defRPr sz="1600">
                <a:highlight>
                  <a:schemeClr val="lt1"/>
                </a:highlight>
              </a:defRPr>
            </a:lvl1pPr>
            <a:lvl2pPr lvl="1" algn="l">
              <a:lnSpc>
                <a:spcPct val="100000"/>
              </a:lnSpc>
              <a:spcBef>
                <a:spcPts val="1300"/>
              </a:spcBef>
              <a:spcAft>
                <a:spcPts val="0"/>
              </a:spcAft>
              <a:buSzPts val="1600"/>
              <a:buNone/>
              <a:defRPr sz="1600"/>
            </a:lvl2pPr>
            <a:lvl3pPr lvl="2" algn="l">
              <a:lnSpc>
                <a:spcPct val="100000"/>
              </a:lnSpc>
              <a:spcBef>
                <a:spcPts val="1300"/>
              </a:spcBef>
              <a:spcAft>
                <a:spcPts val="0"/>
              </a:spcAft>
              <a:buSzPts val="1600"/>
              <a:buNone/>
              <a:defRPr sz="1600"/>
            </a:lvl3pPr>
            <a:lvl4pPr lvl="3" algn="l">
              <a:lnSpc>
                <a:spcPct val="100000"/>
              </a:lnSpc>
              <a:spcBef>
                <a:spcPts val="1300"/>
              </a:spcBef>
              <a:spcAft>
                <a:spcPts val="0"/>
              </a:spcAft>
              <a:buSzPts val="1600"/>
              <a:buNone/>
              <a:defRPr sz="1600"/>
            </a:lvl4pPr>
            <a:lvl5pPr lvl="4" algn="l">
              <a:lnSpc>
                <a:spcPct val="100000"/>
              </a:lnSpc>
              <a:spcBef>
                <a:spcPts val="1300"/>
              </a:spcBef>
              <a:spcAft>
                <a:spcPts val="0"/>
              </a:spcAft>
              <a:buSzPts val="1600"/>
              <a:buNone/>
              <a:defRPr sz="1600"/>
            </a:lvl5pPr>
            <a:lvl6pPr lvl="5" algn="l">
              <a:lnSpc>
                <a:spcPct val="100000"/>
              </a:lnSpc>
              <a:spcBef>
                <a:spcPts val="1300"/>
              </a:spcBef>
              <a:spcAft>
                <a:spcPts val="0"/>
              </a:spcAft>
              <a:buSzPts val="1600"/>
              <a:buNone/>
              <a:defRPr sz="1600"/>
            </a:lvl6pPr>
            <a:lvl7pPr lvl="6" algn="l">
              <a:lnSpc>
                <a:spcPct val="100000"/>
              </a:lnSpc>
              <a:spcBef>
                <a:spcPts val="1300"/>
              </a:spcBef>
              <a:spcAft>
                <a:spcPts val="0"/>
              </a:spcAft>
              <a:buSzPts val="1600"/>
              <a:buNone/>
              <a:defRPr sz="1600"/>
            </a:lvl7pPr>
            <a:lvl8pPr lvl="7" algn="l">
              <a:lnSpc>
                <a:spcPct val="100000"/>
              </a:lnSpc>
              <a:spcBef>
                <a:spcPts val="1300"/>
              </a:spcBef>
              <a:spcAft>
                <a:spcPts val="0"/>
              </a:spcAft>
              <a:buSzPts val="1600"/>
              <a:buNone/>
              <a:defRPr sz="1600"/>
            </a:lvl8pPr>
            <a:lvl9pPr lvl="8" algn="l">
              <a:lnSpc>
                <a:spcPct val="100000"/>
              </a:lnSpc>
              <a:spcBef>
                <a:spcPts val="1300"/>
              </a:spcBef>
              <a:spcAft>
                <a:spcPts val="0"/>
              </a:spcAft>
              <a:buSzPts val="1600"/>
              <a:buNone/>
              <a:defRPr sz="1600"/>
            </a:lvl9pPr>
          </a:lstStyle>
          <a:p>
            <a:endParaRPr/>
          </a:p>
        </p:txBody>
      </p:sp>
      <p:sp>
        <p:nvSpPr>
          <p:cNvPr id="125" name="Google Shape;125;p56"/>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
        <p:nvSpPr>
          <p:cNvPr id="126" name="Google Shape;126;p56"/>
          <p:cNvSpPr txBox="1"/>
          <p:nvPr/>
        </p:nvSpPr>
        <p:spPr>
          <a:xfrm>
            <a:off x="61725" y="82950"/>
            <a:ext cx="29529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Source Sans Pro"/>
                <a:ea typeface="Source Sans Pro"/>
                <a:cs typeface="Source Sans Pro"/>
                <a:sym typeface="Source Sans Pro"/>
              </a:rPr>
              <a:t>Continental Platform Workshop June 2021</a:t>
            </a:r>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_alt2 1">
  <p:cSld name="TITLE_AND_BODY_1_1">
    <p:spTree>
      <p:nvGrpSpPr>
        <p:cNvPr id="1" name="Shape 127"/>
        <p:cNvGrpSpPr/>
        <p:nvPr/>
      </p:nvGrpSpPr>
      <p:grpSpPr>
        <a:xfrm>
          <a:off x="0" y="0"/>
          <a:ext cx="0" cy="0"/>
          <a:chOff x="0" y="0"/>
          <a:chExt cx="0" cy="0"/>
        </a:xfrm>
      </p:grpSpPr>
      <p:pic>
        <p:nvPicPr>
          <p:cNvPr id="128" name="Google Shape;128;p57"/>
          <p:cNvPicPr preferRelativeResize="0"/>
          <p:nvPr/>
        </p:nvPicPr>
        <p:blipFill rotWithShape="1">
          <a:blip r:embed="rId2">
            <a:alphaModFix/>
          </a:blip>
          <a:srcRect t="29743" b="29738"/>
          <a:stretch/>
        </p:blipFill>
        <p:spPr>
          <a:xfrm>
            <a:off x="0" y="487825"/>
            <a:ext cx="9143997" cy="4655674"/>
          </a:xfrm>
          <a:prstGeom prst="rect">
            <a:avLst/>
          </a:prstGeom>
          <a:noFill/>
          <a:ln>
            <a:noFill/>
          </a:ln>
        </p:spPr>
      </p:pic>
      <p:sp>
        <p:nvSpPr>
          <p:cNvPr id="129" name="Google Shape;129;p5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
        <p:nvSpPr>
          <p:cNvPr id="131" name="Google Shape;131;p57"/>
          <p:cNvSpPr txBox="1">
            <a:spLocks noGrp="1"/>
          </p:cNvSpPr>
          <p:nvPr>
            <p:ph type="title"/>
          </p:nvPr>
        </p:nvSpPr>
        <p:spPr>
          <a:xfrm>
            <a:off x="729450" y="2056375"/>
            <a:ext cx="58875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800"/>
              <a:buNone/>
              <a:defRPr sz="4800">
                <a:solidFill>
                  <a:schemeClr val="dk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32" name="Google Shape;132;p57"/>
          <p:cNvSpPr txBox="1"/>
          <p:nvPr/>
        </p:nvSpPr>
        <p:spPr>
          <a:xfrm>
            <a:off x="61725" y="82950"/>
            <a:ext cx="29529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Source Sans Pro"/>
                <a:ea typeface="Source Sans Pro"/>
                <a:cs typeface="Source Sans Pro"/>
                <a:sym typeface="Source Sans Pro"/>
              </a:rPr>
              <a:t>Continental Platform Workshop June 2021 </a:t>
            </a:r>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9"/>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Font typeface="Source Sans Pro SemiBold"/>
              <a:buNone/>
              <a:defRPr sz="2400">
                <a:solidFill>
                  <a:schemeClr val="dk1"/>
                </a:solidFill>
                <a:latin typeface="Source Sans Pro SemiBold"/>
                <a:ea typeface="Source Sans Pro SemiBold"/>
                <a:cs typeface="Source Sans Pro SemiBold"/>
                <a:sym typeface="Source Sans Pro SemiBold"/>
              </a:defRPr>
            </a:lvl1pPr>
            <a:lvl2pPr lvl="1"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2pPr>
            <a:lvl3pPr lvl="2"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3pPr>
            <a:lvl4pPr lvl="3"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4pPr>
            <a:lvl5pPr lvl="4"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5pPr>
            <a:lvl6pPr lvl="5"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6pPr>
            <a:lvl7pPr lvl="6"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7pPr>
            <a:lvl8pPr lvl="7"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8pPr>
            <a:lvl9pPr lvl="8"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9pPr>
          </a:lstStyle>
          <a:p>
            <a:endParaRPr/>
          </a:p>
        </p:txBody>
      </p:sp>
      <p:sp>
        <p:nvSpPr>
          <p:cNvPr id="17" name="Google Shape;17;p39"/>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Font typeface="Source Sans Pro"/>
              <a:buChar char="●"/>
              <a:defRPr>
                <a:latin typeface="Source Sans Pro"/>
                <a:ea typeface="Source Sans Pro"/>
                <a:cs typeface="Source Sans Pro"/>
                <a:sym typeface="Source Sans Pro"/>
              </a:defRPr>
            </a:lvl1pPr>
            <a:lvl2pPr marL="914400" lvl="1"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2pPr>
            <a:lvl3pPr marL="1371600" lvl="2"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3pPr>
            <a:lvl4pPr marL="1828800" lvl="3"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4pPr>
            <a:lvl5pPr marL="2286000" lvl="4"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5pPr>
            <a:lvl6pPr marL="2743200" lvl="5"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6pPr>
            <a:lvl7pPr marL="3200400" lvl="6"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7pPr>
            <a:lvl8pPr marL="3657600" lvl="7"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8pPr>
            <a:lvl9pPr marL="4114800" lvl="8" indent="-323850" algn="l">
              <a:lnSpc>
                <a:spcPct val="115000"/>
              </a:lnSpc>
              <a:spcBef>
                <a:spcPts val="1500"/>
              </a:spcBef>
              <a:spcAft>
                <a:spcPts val="1500"/>
              </a:spcAft>
              <a:buSzPts val="1500"/>
              <a:buFont typeface="Source Sans Pro"/>
              <a:buChar char="■"/>
              <a:defRPr>
                <a:latin typeface="Source Sans Pro"/>
                <a:ea typeface="Source Sans Pro"/>
                <a:cs typeface="Source Sans Pro"/>
                <a:sym typeface="Source Sans Pro"/>
              </a:defRPr>
            </a:lvl9pPr>
          </a:lstStyle>
          <a:p>
            <a:endParaRPr/>
          </a:p>
        </p:txBody>
      </p:sp>
      <p:sp>
        <p:nvSpPr>
          <p:cNvPr id="18" name="Google Shape;18;p39"/>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5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5" name="Google Shape;135;p58"/>
          <p:cNvGrpSpPr/>
          <p:nvPr/>
        </p:nvGrpSpPr>
        <p:grpSpPr>
          <a:xfrm>
            <a:off x="830392" y="1191256"/>
            <a:ext cx="745763" cy="45826"/>
            <a:chOff x="4580561" y="2589004"/>
            <a:chExt cx="1064464" cy="25200"/>
          </a:xfrm>
        </p:grpSpPr>
        <p:sp>
          <p:nvSpPr>
            <p:cNvPr id="136" name="Google Shape;136;p58"/>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8"/>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8" name="Google Shape;138;p58"/>
          <p:cNvSpPr txBox="1">
            <a:spLocks noGrp="1"/>
          </p:cNvSpPr>
          <p:nvPr>
            <p:ph type="title"/>
          </p:nvPr>
        </p:nvSpPr>
        <p:spPr>
          <a:xfrm>
            <a:off x="730000" y="1318650"/>
            <a:ext cx="3300900" cy="13815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600"/>
              <a:buNone/>
              <a:defRPr sz="2600">
                <a:solidFill>
                  <a:schemeClr val="dk1"/>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39" name="Google Shape;139;p58"/>
          <p:cNvSpPr txBox="1">
            <a:spLocks noGrp="1"/>
          </p:cNvSpPr>
          <p:nvPr>
            <p:ph type="body" idx="1"/>
          </p:nvPr>
        </p:nvSpPr>
        <p:spPr>
          <a:xfrm>
            <a:off x="721225" y="2781725"/>
            <a:ext cx="3300900" cy="1597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300"/>
              </a:spcBef>
              <a:spcAft>
                <a:spcPts val="0"/>
              </a:spcAft>
              <a:buSzPts val="1500"/>
              <a:buChar char="○"/>
              <a:defRPr/>
            </a:lvl2pPr>
            <a:lvl3pPr marL="1371600" lvl="2" indent="-323850" algn="l">
              <a:lnSpc>
                <a:spcPct val="115000"/>
              </a:lnSpc>
              <a:spcBef>
                <a:spcPts val="1300"/>
              </a:spcBef>
              <a:spcAft>
                <a:spcPts val="0"/>
              </a:spcAft>
              <a:buSzPts val="1500"/>
              <a:buChar char="■"/>
              <a:defRPr/>
            </a:lvl3pPr>
            <a:lvl4pPr marL="1828800" lvl="3" indent="-323850" algn="l">
              <a:lnSpc>
                <a:spcPct val="115000"/>
              </a:lnSpc>
              <a:spcBef>
                <a:spcPts val="1300"/>
              </a:spcBef>
              <a:spcAft>
                <a:spcPts val="0"/>
              </a:spcAft>
              <a:buSzPts val="1500"/>
              <a:buChar char="●"/>
              <a:defRPr/>
            </a:lvl4pPr>
            <a:lvl5pPr marL="2286000" lvl="4" indent="-323850" algn="l">
              <a:lnSpc>
                <a:spcPct val="115000"/>
              </a:lnSpc>
              <a:spcBef>
                <a:spcPts val="1300"/>
              </a:spcBef>
              <a:spcAft>
                <a:spcPts val="0"/>
              </a:spcAft>
              <a:buSzPts val="1500"/>
              <a:buChar char="○"/>
              <a:defRPr/>
            </a:lvl5pPr>
            <a:lvl6pPr marL="2743200" lvl="5" indent="-323850" algn="l">
              <a:lnSpc>
                <a:spcPct val="115000"/>
              </a:lnSpc>
              <a:spcBef>
                <a:spcPts val="1300"/>
              </a:spcBef>
              <a:spcAft>
                <a:spcPts val="0"/>
              </a:spcAft>
              <a:buSzPts val="1500"/>
              <a:buChar char="■"/>
              <a:defRPr/>
            </a:lvl6pPr>
            <a:lvl7pPr marL="3200400" lvl="6" indent="-323850" algn="l">
              <a:lnSpc>
                <a:spcPct val="115000"/>
              </a:lnSpc>
              <a:spcBef>
                <a:spcPts val="1300"/>
              </a:spcBef>
              <a:spcAft>
                <a:spcPts val="0"/>
              </a:spcAft>
              <a:buSzPts val="1500"/>
              <a:buChar char="●"/>
              <a:defRPr/>
            </a:lvl7pPr>
            <a:lvl8pPr marL="3657600" lvl="7" indent="-323850" algn="l">
              <a:lnSpc>
                <a:spcPct val="115000"/>
              </a:lnSpc>
              <a:spcBef>
                <a:spcPts val="1300"/>
              </a:spcBef>
              <a:spcAft>
                <a:spcPts val="0"/>
              </a:spcAft>
              <a:buSzPts val="1500"/>
              <a:buChar char="○"/>
              <a:defRPr/>
            </a:lvl8pPr>
            <a:lvl9pPr marL="4114800" lvl="8" indent="-323850" algn="l">
              <a:lnSpc>
                <a:spcPct val="115000"/>
              </a:lnSpc>
              <a:spcBef>
                <a:spcPts val="1300"/>
              </a:spcBef>
              <a:spcAft>
                <a:spcPts val="1300"/>
              </a:spcAft>
              <a:buSzPts val="1500"/>
              <a:buChar char="■"/>
              <a:defRPr/>
            </a:lvl9pPr>
          </a:lstStyle>
          <a:p>
            <a:endParaRPr/>
          </a:p>
        </p:txBody>
      </p:sp>
      <p:sp>
        <p:nvSpPr>
          <p:cNvPr id="140" name="Google Shape;140;p58"/>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
        <p:nvSpPr>
          <p:cNvPr id="141" name="Google Shape;141;p58"/>
          <p:cNvSpPr txBox="1"/>
          <p:nvPr/>
        </p:nvSpPr>
        <p:spPr>
          <a:xfrm>
            <a:off x="61725" y="82950"/>
            <a:ext cx="29529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Source Sans Pro"/>
                <a:ea typeface="Source Sans Pro"/>
                <a:cs typeface="Source Sans Pro"/>
                <a:sym typeface="Source Sans Pro"/>
              </a:rPr>
              <a:t>Continental Platform Workshop June 2021</a:t>
            </a:r>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40"/>
          <p:cNvGrpSpPr/>
          <p:nvPr/>
        </p:nvGrpSpPr>
        <p:grpSpPr>
          <a:xfrm>
            <a:off x="830394" y="1191270"/>
            <a:ext cx="745764" cy="45826"/>
            <a:chOff x="4580561" y="2589004"/>
            <a:chExt cx="1064464" cy="25200"/>
          </a:xfrm>
        </p:grpSpPr>
        <p:sp>
          <p:nvSpPr>
            <p:cNvPr id="21" name="Google Shape;21;p40"/>
            <p:cNvSpPr/>
            <p:nvPr/>
          </p:nvSpPr>
          <p:spPr>
            <a:xfrm rot="-5400000">
              <a:off x="5366325" y="2335504"/>
              <a:ext cx="25200" cy="5322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sp>
          <p:nvSpPr>
            <p:cNvPr id="22" name="Google Shape;22;p40"/>
            <p:cNvSpPr/>
            <p:nvPr/>
          </p:nvSpPr>
          <p:spPr>
            <a:xfrm rot="-5400000">
              <a:off x="4836311" y="2333254"/>
              <a:ext cx="25200" cy="5367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grpSp>
      <p:sp>
        <p:nvSpPr>
          <p:cNvPr id="23" name="Google Shape;23;p40"/>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lvl1pPr lvl="0" algn="l">
              <a:lnSpc>
                <a:spcPct val="100000"/>
              </a:lnSpc>
              <a:spcBef>
                <a:spcPts val="0"/>
              </a:spcBef>
              <a:spcAft>
                <a:spcPts val="0"/>
              </a:spcAft>
              <a:buClr>
                <a:schemeClr val="lt1"/>
              </a:buClr>
              <a:buSzPts val="5000"/>
              <a:buFont typeface="Spectral"/>
              <a:buNone/>
              <a:defRPr sz="5500" b="1">
                <a:solidFill>
                  <a:schemeClr val="lt1"/>
                </a:solidFill>
                <a:latin typeface="Spectral"/>
                <a:ea typeface="Spectral"/>
                <a:cs typeface="Spectral"/>
                <a:sym typeface="Spectra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24" name="Google Shape;24;p40"/>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 name="Google Shape;25;p40"/>
          <p:cNvPicPr preferRelativeResize="0"/>
          <p:nvPr/>
        </p:nvPicPr>
        <p:blipFill rotWithShape="1">
          <a:blip r:embed="rId2">
            <a:alphaModFix/>
          </a:blip>
          <a:srcRect/>
          <a:stretch/>
        </p:blipFill>
        <p:spPr>
          <a:xfrm>
            <a:off x="0" y="3419357"/>
            <a:ext cx="9143998" cy="17240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dk1"/>
        </a:solidFill>
        <a:effectLst/>
      </p:bgPr>
    </p:bg>
    <p:spTree>
      <p:nvGrpSpPr>
        <p:cNvPr id="1" name="Shape 28"/>
        <p:cNvGrpSpPr/>
        <p:nvPr/>
      </p:nvGrpSpPr>
      <p:grpSpPr>
        <a:xfrm>
          <a:off x="0" y="0"/>
          <a:ext cx="0" cy="0"/>
          <a:chOff x="0" y="0"/>
          <a:chExt cx="0" cy="0"/>
        </a:xfrm>
      </p:grpSpPr>
      <p:grpSp>
        <p:nvGrpSpPr>
          <p:cNvPr id="29" name="Google Shape;29;p42"/>
          <p:cNvGrpSpPr/>
          <p:nvPr/>
        </p:nvGrpSpPr>
        <p:grpSpPr>
          <a:xfrm>
            <a:off x="830394" y="1191270"/>
            <a:ext cx="745764" cy="45826"/>
            <a:chOff x="4580561" y="2589004"/>
            <a:chExt cx="1064464" cy="25200"/>
          </a:xfrm>
        </p:grpSpPr>
        <p:sp>
          <p:nvSpPr>
            <p:cNvPr id="30" name="Google Shape;30;p42"/>
            <p:cNvSpPr/>
            <p:nvPr/>
          </p:nvSpPr>
          <p:spPr>
            <a:xfrm rot="-5400000">
              <a:off x="5366325" y="2335504"/>
              <a:ext cx="25200" cy="5322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sp>
          <p:nvSpPr>
            <p:cNvPr id="31" name="Google Shape;31;p42"/>
            <p:cNvSpPr/>
            <p:nvPr/>
          </p:nvSpPr>
          <p:spPr>
            <a:xfrm rot="-5400000">
              <a:off x="4836311" y="2333254"/>
              <a:ext cx="25200" cy="5367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grpSp>
      <p:sp>
        <p:nvSpPr>
          <p:cNvPr id="32" name="Google Shape;32;p42"/>
          <p:cNvSpPr txBox="1">
            <a:spLocks noGrp="1"/>
          </p:cNvSpPr>
          <p:nvPr>
            <p:ph type="title"/>
          </p:nvPr>
        </p:nvSpPr>
        <p:spPr>
          <a:xfrm>
            <a:off x="729450" y="1318650"/>
            <a:ext cx="76887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2"/>
              </a:buClr>
              <a:buSzPts val="2200"/>
              <a:buFont typeface="Source Sans Pro SemiBold"/>
              <a:buNone/>
              <a:defRPr sz="2400">
                <a:solidFill>
                  <a:schemeClr val="lt2"/>
                </a:solidFill>
                <a:latin typeface="Source Sans Pro SemiBold"/>
                <a:ea typeface="Source Sans Pro SemiBold"/>
                <a:cs typeface="Source Sans Pro SemiBold"/>
                <a:sym typeface="Source Sans Pro SemiBold"/>
              </a:defRPr>
            </a:lvl1pPr>
            <a:lvl2pPr lvl="1" algn="l">
              <a:lnSpc>
                <a:spcPct val="100000"/>
              </a:lnSpc>
              <a:spcBef>
                <a:spcPts val="0"/>
              </a:spcBef>
              <a:spcAft>
                <a:spcPts val="0"/>
              </a:spcAft>
              <a:buClr>
                <a:schemeClr val="lt2"/>
              </a:buClr>
              <a:buSzPts val="2200"/>
              <a:buNone/>
              <a:defRPr sz="2400">
                <a:solidFill>
                  <a:schemeClr val="lt2"/>
                </a:solidFill>
              </a:defRPr>
            </a:lvl2pPr>
            <a:lvl3pPr lvl="2" algn="l">
              <a:lnSpc>
                <a:spcPct val="100000"/>
              </a:lnSpc>
              <a:spcBef>
                <a:spcPts val="0"/>
              </a:spcBef>
              <a:spcAft>
                <a:spcPts val="0"/>
              </a:spcAft>
              <a:buClr>
                <a:schemeClr val="lt2"/>
              </a:buClr>
              <a:buSzPts val="2200"/>
              <a:buNone/>
              <a:defRPr sz="2400">
                <a:solidFill>
                  <a:schemeClr val="lt2"/>
                </a:solidFill>
              </a:defRPr>
            </a:lvl3pPr>
            <a:lvl4pPr lvl="3" algn="l">
              <a:lnSpc>
                <a:spcPct val="100000"/>
              </a:lnSpc>
              <a:spcBef>
                <a:spcPts val="0"/>
              </a:spcBef>
              <a:spcAft>
                <a:spcPts val="0"/>
              </a:spcAft>
              <a:buClr>
                <a:schemeClr val="lt2"/>
              </a:buClr>
              <a:buSzPts val="2200"/>
              <a:buNone/>
              <a:defRPr sz="2400">
                <a:solidFill>
                  <a:schemeClr val="lt2"/>
                </a:solidFill>
              </a:defRPr>
            </a:lvl4pPr>
            <a:lvl5pPr lvl="4" algn="l">
              <a:lnSpc>
                <a:spcPct val="100000"/>
              </a:lnSpc>
              <a:spcBef>
                <a:spcPts val="0"/>
              </a:spcBef>
              <a:spcAft>
                <a:spcPts val="0"/>
              </a:spcAft>
              <a:buClr>
                <a:schemeClr val="lt2"/>
              </a:buClr>
              <a:buSzPts val="2200"/>
              <a:buNone/>
              <a:defRPr sz="2400">
                <a:solidFill>
                  <a:schemeClr val="lt2"/>
                </a:solidFill>
              </a:defRPr>
            </a:lvl5pPr>
            <a:lvl6pPr lvl="5" algn="l">
              <a:lnSpc>
                <a:spcPct val="100000"/>
              </a:lnSpc>
              <a:spcBef>
                <a:spcPts val="0"/>
              </a:spcBef>
              <a:spcAft>
                <a:spcPts val="0"/>
              </a:spcAft>
              <a:buClr>
                <a:schemeClr val="lt2"/>
              </a:buClr>
              <a:buSzPts val="2200"/>
              <a:buNone/>
              <a:defRPr sz="2400">
                <a:solidFill>
                  <a:schemeClr val="lt2"/>
                </a:solidFill>
              </a:defRPr>
            </a:lvl6pPr>
            <a:lvl7pPr lvl="6" algn="l">
              <a:lnSpc>
                <a:spcPct val="100000"/>
              </a:lnSpc>
              <a:spcBef>
                <a:spcPts val="0"/>
              </a:spcBef>
              <a:spcAft>
                <a:spcPts val="0"/>
              </a:spcAft>
              <a:buClr>
                <a:schemeClr val="lt2"/>
              </a:buClr>
              <a:buSzPts val="2200"/>
              <a:buNone/>
              <a:defRPr sz="2400">
                <a:solidFill>
                  <a:schemeClr val="lt2"/>
                </a:solidFill>
              </a:defRPr>
            </a:lvl7pPr>
            <a:lvl8pPr lvl="7" algn="l">
              <a:lnSpc>
                <a:spcPct val="100000"/>
              </a:lnSpc>
              <a:spcBef>
                <a:spcPts val="0"/>
              </a:spcBef>
              <a:spcAft>
                <a:spcPts val="0"/>
              </a:spcAft>
              <a:buClr>
                <a:schemeClr val="lt2"/>
              </a:buClr>
              <a:buSzPts val="2200"/>
              <a:buNone/>
              <a:defRPr sz="2400">
                <a:solidFill>
                  <a:schemeClr val="lt2"/>
                </a:solidFill>
              </a:defRPr>
            </a:lvl8pPr>
            <a:lvl9pPr lvl="8" algn="l">
              <a:lnSpc>
                <a:spcPct val="100000"/>
              </a:lnSpc>
              <a:spcBef>
                <a:spcPts val="0"/>
              </a:spcBef>
              <a:spcAft>
                <a:spcPts val="0"/>
              </a:spcAft>
              <a:buClr>
                <a:schemeClr val="lt2"/>
              </a:buClr>
              <a:buSzPts val="2200"/>
              <a:buNone/>
              <a:defRPr sz="2400">
                <a:solidFill>
                  <a:schemeClr val="lt2"/>
                </a:solidFill>
              </a:defRPr>
            </a:lvl9pPr>
          </a:lstStyle>
          <a:p>
            <a:endParaRPr/>
          </a:p>
        </p:txBody>
      </p:sp>
      <p:sp>
        <p:nvSpPr>
          <p:cNvPr id="33" name="Google Shape;33;p42"/>
          <p:cNvSpPr txBox="1">
            <a:spLocks noGrp="1"/>
          </p:cNvSpPr>
          <p:nvPr>
            <p:ph type="body" idx="1"/>
          </p:nvPr>
        </p:nvSpPr>
        <p:spPr>
          <a:xfrm>
            <a:off x="729450" y="2078875"/>
            <a:ext cx="76887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Clr>
                <a:schemeClr val="lt1"/>
              </a:buClr>
              <a:buSzPts val="1500"/>
              <a:buChar char="●"/>
              <a:defRPr>
                <a:solidFill>
                  <a:schemeClr val="lt1"/>
                </a:solidFill>
              </a:defRPr>
            </a:lvl1pPr>
            <a:lvl2pPr marL="914400" lvl="1" indent="-323850" algn="l">
              <a:lnSpc>
                <a:spcPct val="115000"/>
              </a:lnSpc>
              <a:spcBef>
                <a:spcPts val="1500"/>
              </a:spcBef>
              <a:spcAft>
                <a:spcPts val="0"/>
              </a:spcAft>
              <a:buClr>
                <a:schemeClr val="lt1"/>
              </a:buClr>
              <a:buSzPts val="1500"/>
              <a:buChar char="○"/>
              <a:defRPr>
                <a:solidFill>
                  <a:schemeClr val="lt1"/>
                </a:solidFill>
              </a:defRPr>
            </a:lvl2pPr>
            <a:lvl3pPr marL="1371600" lvl="2" indent="-323850" algn="l">
              <a:lnSpc>
                <a:spcPct val="115000"/>
              </a:lnSpc>
              <a:spcBef>
                <a:spcPts val="1500"/>
              </a:spcBef>
              <a:spcAft>
                <a:spcPts val="0"/>
              </a:spcAft>
              <a:buClr>
                <a:schemeClr val="lt1"/>
              </a:buClr>
              <a:buSzPts val="1500"/>
              <a:buChar char="■"/>
              <a:defRPr>
                <a:solidFill>
                  <a:schemeClr val="lt1"/>
                </a:solidFill>
              </a:defRPr>
            </a:lvl3pPr>
            <a:lvl4pPr marL="1828800" lvl="3" indent="-323850" algn="l">
              <a:lnSpc>
                <a:spcPct val="115000"/>
              </a:lnSpc>
              <a:spcBef>
                <a:spcPts val="1500"/>
              </a:spcBef>
              <a:spcAft>
                <a:spcPts val="0"/>
              </a:spcAft>
              <a:buClr>
                <a:schemeClr val="lt1"/>
              </a:buClr>
              <a:buSzPts val="1500"/>
              <a:buChar char="●"/>
              <a:defRPr>
                <a:solidFill>
                  <a:schemeClr val="lt1"/>
                </a:solidFill>
              </a:defRPr>
            </a:lvl4pPr>
            <a:lvl5pPr marL="2286000" lvl="4" indent="-323850" algn="l">
              <a:lnSpc>
                <a:spcPct val="115000"/>
              </a:lnSpc>
              <a:spcBef>
                <a:spcPts val="1500"/>
              </a:spcBef>
              <a:spcAft>
                <a:spcPts val="0"/>
              </a:spcAft>
              <a:buClr>
                <a:schemeClr val="lt1"/>
              </a:buClr>
              <a:buSzPts val="1500"/>
              <a:buChar char="○"/>
              <a:defRPr>
                <a:solidFill>
                  <a:schemeClr val="lt1"/>
                </a:solidFill>
              </a:defRPr>
            </a:lvl5pPr>
            <a:lvl6pPr marL="2743200" lvl="5" indent="-323850" algn="l">
              <a:lnSpc>
                <a:spcPct val="115000"/>
              </a:lnSpc>
              <a:spcBef>
                <a:spcPts val="1500"/>
              </a:spcBef>
              <a:spcAft>
                <a:spcPts val="0"/>
              </a:spcAft>
              <a:buClr>
                <a:schemeClr val="lt1"/>
              </a:buClr>
              <a:buSzPts val="1500"/>
              <a:buChar char="■"/>
              <a:defRPr>
                <a:solidFill>
                  <a:schemeClr val="lt1"/>
                </a:solidFill>
              </a:defRPr>
            </a:lvl6pPr>
            <a:lvl7pPr marL="3200400" lvl="6" indent="-323850" algn="l">
              <a:lnSpc>
                <a:spcPct val="115000"/>
              </a:lnSpc>
              <a:spcBef>
                <a:spcPts val="1500"/>
              </a:spcBef>
              <a:spcAft>
                <a:spcPts val="0"/>
              </a:spcAft>
              <a:buClr>
                <a:schemeClr val="lt1"/>
              </a:buClr>
              <a:buSzPts val="1500"/>
              <a:buChar char="●"/>
              <a:defRPr>
                <a:solidFill>
                  <a:schemeClr val="lt1"/>
                </a:solidFill>
              </a:defRPr>
            </a:lvl7pPr>
            <a:lvl8pPr marL="3657600" lvl="7" indent="-323850" algn="l">
              <a:lnSpc>
                <a:spcPct val="115000"/>
              </a:lnSpc>
              <a:spcBef>
                <a:spcPts val="1500"/>
              </a:spcBef>
              <a:spcAft>
                <a:spcPts val="0"/>
              </a:spcAft>
              <a:buClr>
                <a:schemeClr val="lt1"/>
              </a:buClr>
              <a:buSzPts val="1500"/>
              <a:buChar char="○"/>
              <a:defRPr>
                <a:solidFill>
                  <a:schemeClr val="lt1"/>
                </a:solidFill>
              </a:defRPr>
            </a:lvl8pPr>
            <a:lvl9pPr marL="4114800" lvl="8" indent="-323850" algn="l">
              <a:lnSpc>
                <a:spcPct val="115000"/>
              </a:lnSpc>
              <a:spcBef>
                <a:spcPts val="1500"/>
              </a:spcBef>
              <a:spcAft>
                <a:spcPts val="1500"/>
              </a:spcAft>
              <a:buClr>
                <a:schemeClr val="lt1"/>
              </a:buClr>
              <a:buSzPts val="1500"/>
              <a:buChar char="■"/>
              <a:defRPr>
                <a:solidFill>
                  <a:schemeClr val="lt1"/>
                </a:solidFill>
              </a:defRPr>
            </a:lvl9pPr>
          </a:lstStyle>
          <a:p>
            <a:endParaRPr/>
          </a:p>
        </p:txBody>
      </p:sp>
      <p:sp>
        <p:nvSpPr>
          <p:cNvPr id="34" name="Google Shape;34;p42"/>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only">
  <p:cSld name="Body only">
    <p:spTree>
      <p:nvGrpSpPr>
        <p:cNvPr id="1" name="Shape 35"/>
        <p:cNvGrpSpPr/>
        <p:nvPr/>
      </p:nvGrpSpPr>
      <p:grpSpPr>
        <a:xfrm>
          <a:off x="0" y="0"/>
          <a:ext cx="0" cy="0"/>
          <a:chOff x="0" y="0"/>
          <a:chExt cx="0" cy="0"/>
        </a:xfrm>
      </p:grpSpPr>
      <p:sp>
        <p:nvSpPr>
          <p:cNvPr id="36" name="Google Shape;36;p43"/>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37" name="Google Shape;37;p43"/>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 name="Google Shape;38;p43"/>
          <p:cNvSpPr txBox="1">
            <a:spLocks noGrp="1"/>
          </p:cNvSpPr>
          <p:nvPr>
            <p:ph type="body" idx="1"/>
          </p:nvPr>
        </p:nvSpPr>
        <p:spPr>
          <a:xfrm>
            <a:off x="729450" y="1068650"/>
            <a:ext cx="7688700" cy="10344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alt2">
  <p:cSld name="Section Header_alt2">
    <p:bg>
      <p:bgPr>
        <a:solidFill>
          <a:schemeClr val="lt1"/>
        </a:solidFill>
        <a:effectLst/>
      </p:bgPr>
    </p:bg>
    <p:spTree>
      <p:nvGrpSpPr>
        <p:cNvPr id="1" name="Shape 39"/>
        <p:cNvGrpSpPr/>
        <p:nvPr/>
      </p:nvGrpSpPr>
      <p:grpSpPr>
        <a:xfrm>
          <a:off x="0" y="0"/>
          <a:ext cx="0" cy="0"/>
          <a:chOff x="0" y="0"/>
          <a:chExt cx="0" cy="0"/>
        </a:xfrm>
      </p:grpSpPr>
      <p:sp>
        <p:nvSpPr>
          <p:cNvPr id="40" name="Google Shape;40;p44"/>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41" name="Google Shape;41;p44"/>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2" name="Google Shape;42;p44"/>
          <p:cNvSpPr txBox="1">
            <a:spLocks noGrp="1"/>
          </p:cNvSpPr>
          <p:nvPr>
            <p:ph type="title"/>
          </p:nvPr>
        </p:nvSpPr>
        <p:spPr>
          <a:xfrm>
            <a:off x="729450" y="2056375"/>
            <a:ext cx="58875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000"/>
              <a:buNone/>
              <a:defRPr sz="4400">
                <a:solidFill>
                  <a:schemeClr val="dk1"/>
                </a:solidFil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45"/>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45" name="Google Shape;45;p45"/>
          <p:cNvGrpSpPr/>
          <p:nvPr/>
        </p:nvGrpSpPr>
        <p:grpSpPr>
          <a:xfrm>
            <a:off x="830394" y="1191270"/>
            <a:ext cx="745764" cy="45826"/>
            <a:chOff x="4580561" y="2589004"/>
            <a:chExt cx="1064464" cy="25200"/>
          </a:xfrm>
        </p:grpSpPr>
        <p:sp>
          <p:nvSpPr>
            <p:cNvPr id="46" name="Google Shape;46;p45"/>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47" name="Google Shape;47;p45"/>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48" name="Google Shape;48;p45"/>
          <p:cNvSpPr txBox="1">
            <a:spLocks noGrp="1"/>
          </p:cNvSpPr>
          <p:nvPr>
            <p:ph type="title"/>
          </p:nvPr>
        </p:nvSpPr>
        <p:spPr>
          <a:xfrm>
            <a:off x="729450" y="1318650"/>
            <a:ext cx="76884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49" name="Google Shape;49;p45"/>
          <p:cNvSpPr txBox="1">
            <a:spLocks noGrp="1"/>
          </p:cNvSpPr>
          <p:nvPr>
            <p:ph type="body" idx="1"/>
          </p:nvPr>
        </p:nvSpPr>
        <p:spPr>
          <a:xfrm>
            <a:off x="729325" y="2078875"/>
            <a:ext cx="37743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50" name="Google Shape;50;p45"/>
          <p:cNvSpPr txBox="1">
            <a:spLocks noGrp="1"/>
          </p:cNvSpPr>
          <p:nvPr>
            <p:ph type="body" idx="2"/>
          </p:nvPr>
        </p:nvSpPr>
        <p:spPr>
          <a:xfrm>
            <a:off x="4643604" y="2078875"/>
            <a:ext cx="37743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51" name="Google Shape;51;p45"/>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46"/>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54" name="Google Shape;54;p46"/>
          <p:cNvGrpSpPr/>
          <p:nvPr/>
        </p:nvGrpSpPr>
        <p:grpSpPr>
          <a:xfrm>
            <a:off x="830394" y="1191270"/>
            <a:ext cx="745764" cy="45826"/>
            <a:chOff x="4580561" y="2589004"/>
            <a:chExt cx="1064464" cy="25200"/>
          </a:xfrm>
        </p:grpSpPr>
        <p:sp>
          <p:nvSpPr>
            <p:cNvPr id="55" name="Google Shape;55;p46"/>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56" name="Google Shape;56;p46"/>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57" name="Google Shape;57;p46"/>
          <p:cNvSpPr txBox="1">
            <a:spLocks noGrp="1"/>
          </p:cNvSpPr>
          <p:nvPr>
            <p:ph type="title"/>
          </p:nvPr>
        </p:nvSpPr>
        <p:spPr>
          <a:xfrm>
            <a:off x="729450" y="1318650"/>
            <a:ext cx="76884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58" name="Google Shape;58;p46"/>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9" name="Google Shape;59;p46"/>
          <p:cNvSpPr/>
          <p:nvPr/>
        </p:nvSpPr>
        <p:spPr>
          <a:xfrm>
            <a:off x="8280450" y="0"/>
            <a:ext cx="863400" cy="4542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0"/>
        <p:cNvGrpSpPr/>
        <p:nvPr/>
      </p:nvGrpSpPr>
      <p:grpSpPr>
        <a:xfrm>
          <a:off x="0" y="0"/>
          <a:ext cx="0" cy="0"/>
          <a:chOff x="0" y="0"/>
          <a:chExt cx="0" cy="0"/>
        </a:xfrm>
      </p:grpSpPr>
      <p:sp>
        <p:nvSpPr>
          <p:cNvPr id="61" name="Google Shape;61;p47"/>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62" name="Google Shape;62;p47"/>
          <p:cNvGrpSpPr/>
          <p:nvPr/>
        </p:nvGrpSpPr>
        <p:grpSpPr>
          <a:xfrm>
            <a:off x="830394" y="1191270"/>
            <a:ext cx="745764" cy="45826"/>
            <a:chOff x="4580561" y="2589004"/>
            <a:chExt cx="1064464" cy="25200"/>
          </a:xfrm>
        </p:grpSpPr>
        <p:sp>
          <p:nvSpPr>
            <p:cNvPr id="63" name="Google Shape;63;p47"/>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64" name="Google Shape;64;p47"/>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65" name="Google Shape;65;p47"/>
          <p:cNvSpPr txBox="1">
            <a:spLocks noGrp="1"/>
          </p:cNvSpPr>
          <p:nvPr>
            <p:ph type="title"/>
          </p:nvPr>
        </p:nvSpPr>
        <p:spPr>
          <a:xfrm>
            <a:off x="730000" y="1318650"/>
            <a:ext cx="3300900" cy="13815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66" name="Google Shape;66;p47"/>
          <p:cNvSpPr txBox="1">
            <a:spLocks noGrp="1"/>
          </p:cNvSpPr>
          <p:nvPr>
            <p:ph type="body" idx="1"/>
          </p:nvPr>
        </p:nvSpPr>
        <p:spPr>
          <a:xfrm>
            <a:off x="721225" y="2781725"/>
            <a:ext cx="3300900" cy="1597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67" name="Google Shape;67;p4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76025" tIns="76025" rIns="76025" bIns="76025" anchor="t" anchorCtr="0">
            <a:noAutofit/>
          </a:bodyPr>
          <a:lstStyle>
            <a:lvl1pPr marR="0" lvl="0" algn="l" rtl="0">
              <a:lnSpc>
                <a:spcPct val="100000"/>
              </a:lnSpc>
              <a:spcBef>
                <a:spcPts val="0"/>
              </a:spcBef>
              <a:spcAft>
                <a:spcPts val="0"/>
              </a:spcAft>
              <a:buClr>
                <a:srgbClr val="000000"/>
              </a:buClr>
              <a:buSzPts val="2300"/>
              <a:buFont typeface="Source Sans Pro"/>
              <a:buNone/>
              <a:defRPr sz="2300" b="1"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76025" tIns="76025" rIns="76025" bIns="76025" anchor="t" anchorCtr="0">
            <a:noAutofit/>
          </a:bodyPr>
          <a:lstStyle>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300"/>
              </a:spcBef>
              <a:spcAft>
                <a:spcPts val="13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3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1.xml"/><Relationship Id="rId7" Type="http://schemas.openxmlformats.org/officeDocument/2006/relationships/hyperlink" Target="http://edutechwiki.unige.ch/en/Journal_management_software"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hyperlink" Target="https://pkp.sfu.ca/ojs/" TargetMode="External"/><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Luu1LFN432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inyurl.com/3dztfrf5" TargetMode="External"/><Relationship Id="rId4" Type="http://schemas.openxmlformats.org/officeDocument/2006/relationships/hyperlink" Target="https://youtu.be/H4Qs-dgW98I"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portal.issn.org/requesting-issn" TargetMode="External"/><Relationship Id="rId4" Type="http://schemas.openxmlformats.org/officeDocument/2006/relationships/hyperlink" Target="https://portal.issn.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orcid.org/regis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rossref.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www.crossref.org/membership/"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mailto:ina@doaj.org" TargetMode="External"/><Relationship Id="rId3" Type="http://schemas.openxmlformats.org/officeDocument/2006/relationships/image" Target="../media/image52.png"/><Relationship Id="rId7" Type="http://schemas.openxmlformats.org/officeDocument/2006/relationships/hyperlink" Target="mailto:kamel@doaj.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10" Type="http://schemas.openxmlformats.org/officeDocument/2006/relationships/hyperlink" Target="mailto:Solomon@doaj.org" TargetMode="External"/><Relationship Id="rId4" Type="http://schemas.openxmlformats.org/officeDocument/2006/relationships/image" Target="../media/image53.png"/><Relationship Id="rId9" Type="http://schemas.openxmlformats.org/officeDocument/2006/relationships/hyperlink" Target="mailto:Thomas@doaj.or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219825" y="1444905"/>
            <a:ext cx="6380700" cy="1423200"/>
          </a:xfrm>
          <a:prstGeom prst="rect">
            <a:avLst/>
          </a:prstGeom>
          <a:noFill/>
          <a:ln>
            <a:noFill/>
          </a:ln>
        </p:spPr>
        <p:txBody>
          <a:bodyPr spcFirstLastPara="1" wrap="square" lIns="83800" tIns="83800" rIns="83800" bIns="83800" anchor="t" anchorCtr="0">
            <a:normAutofit fontScale="90000"/>
          </a:bodyPr>
          <a:lstStyle/>
          <a:p>
            <a:pPr marL="0" lvl="0" indent="0" algn="l" rtl="0">
              <a:lnSpc>
                <a:spcPct val="100000"/>
              </a:lnSpc>
              <a:spcBef>
                <a:spcPts val="0"/>
              </a:spcBef>
              <a:spcAft>
                <a:spcPts val="0"/>
              </a:spcAft>
              <a:buClr>
                <a:srgbClr val="000000"/>
              </a:buClr>
              <a:buSzPts val="900"/>
              <a:buFont typeface="Arial"/>
              <a:buNone/>
            </a:pPr>
            <a:r>
              <a:rPr lang="en-ZA" sz="3900" dirty="0"/>
              <a:t>Open Access Journals Best Practices</a:t>
            </a:r>
            <a:br>
              <a:rPr lang="en-ZA" sz="3900" dirty="0"/>
            </a:br>
            <a:r>
              <a:rPr lang="fr-FR" sz="3900" i="1" dirty="0"/>
              <a:t>Meilleures pratiques pour les journaux en libre accès</a:t>
            </a:r>
            <a:endParaRPr sz="4900" i="1" dirty="0"/>
          </a:p>
        </p:txBody>
      </p:sp>
      <p:sp>
        <p:nvSpPr>
          <p:cNvPr id="147" name="Google Shape;147;p1"/>
          <p:cNvSpPr txBox="1"/>
          <p:nvPr/>
        </p:nvSpPr>
        <p:spPr>
          <a:xfrm>
            <a:off x="2772343" y="484210"/>
            <a:ext cx="3748200" cy="651000"/>
          </a:xfrm>
          <a:prstGeom prst="rect">
            <a:avLst/>
          </a:prstGeom>
          <a:noFill/>
          <a:ln>
            <a:noFill/>
          </a:ln>
        </p:spPr>
        <p:txBody>
          <a:bodyPr spcFirstLastPara="1" wrap="square" lIns="76025" tIns="38000" rIns="76025" bIns="380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GB" sz="1100" b="1" i="0" u="none" strike="noStrike" cap="none" dirty="0">
                <a:solidFill>
                  <a:schemeClr val="lt1"/>
                </a:solidFill>
                <a:latin typeface="Source Sans Pro"/>
                <a:ea typeface="Source Sans Pro"/>
                <a:cs typeface="Source Sans Pro"/>
                <a:sym typeface="Source Sans Pro"/>
              </a:rPr>
              <a:t>AJOL, ASSAf, DOAJ, EIFL, LIBSENSE and UCT initiative for African journal editors and publishers</a:t>
            </a:r>
            <a:endParaRPr sz="1200" b="0" i="0" u="none" strike="noStrike" cap="none" dirty="0">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lt1"/>
                </a:solidFill>
                <a:latin typeface="Source Sans Pro"/>
                <a:ea typeface="Source Sans Pro"/>
                <a:cs typeface="Source Sans Pro"/>
                <a:sym typeface="Source Sans Pro"/>
              </a:rPr>
              <a:t>Webinar series 2022</a:t>
            </a:r>
            <a:endParaRPr sz="1200" b="0" i="1" u="none" strike="noStrike" cap="none" dirty="0">
              <a:solidFill>
                <a:schemeClr val="lt1"/>
              </a:solidFill>
              <a:latin typeface="Source Sans Pro"/>
              <a:ea typeface="Source Sans Pro"/>
              <a:cs typeface="Source Sans Pro"/>
              <a:sym typeface="Source Sans Pro"/>
            </a:endParaRPr>
          </a:p>
        </p:txBody>
      </p:sp>
      <p:sp>
        <p:nvSpPr>
          <p:cNvPr id="148" name="Google Shape;148;p1"/>
          <p:cNvSpPr txBox="1"/>
          <p:nvPr/>
        </p:nvSpPr>
        <p:spPr>
          <a:xfrm>
            <a:off x="219825" y="3786389"/>
            <a:ext cx="6300718" cy="569185"/>
          </a:xfrm>
          <a:prstGeom prst="rect">
            <a:avLst/>
          </a:prstGeom>
          <a:noFill/>
          <a:ln>
            <a:noFill/>
          </a:ln>
        </p:spPr>
        <p:txBody>
          <a:bodyPr spcFirstLastPara="1" wrap="square" lIns="76025" tIns="38000" rIns="76025" bIns="38000" anchor="t" anchorCtr="0">
            <a:spAutoFit/>
          </a:bodyPr>
          <a:lstStyle/>
          <a:p>
            <a:pPr marL="0" marR="0" lvl="0" indent="0" algn="l" rtl="0">
              <a:lnSpc>
                <a:spcPct val="100000"/>
              </a:lnSpc>
              <a:spcBef>
                <a:spcPts val="0"/>
              </a:spcBef>
              <a:spcAft>
                <a:spcPts val="0"/>
              </a:spcAft>
              <a:buClr>
                <a:srgbClr val="000000"/>
              </a:buClr>
              <a:buSzPts val="1600"/>
              <a:buFont typeface="Noto Sans Symbols"/>
              <a:buNone/>
            </a:pPr>
            <a:r>
              <a:rPr lang="en-GB" sz="1600" b="0" i="0" u="none" strike="noStrike" cap="none" dirty="0">
                <a:solidFill>
                  <a:schemeClr val="lt1"/>
                </a:solidFill>
                <a:latin typeface="Source Sans Pro"/>
                <a:ea typeface="Source Sans Pro"/>
                <a:cs typeface="Source Sans Pro"/>
                <a:sym typeface="Source Sans Pro"/>
              </a:rPr>
              <a:t>Ina Smith, DOAJ Ambassador Southern Africa</a:t>
            </a:r>
            <a:endParaRPr sz="1600" b="0" i="0" u="none" strike="noStrike" cap="none" dirty="0">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600"/>
              <a:buFont typeface="Noto Sans Symbols"/>
              <a:buNone/>
            </a:pPr>
            <a:r>
              <a:rPr lang="pt-BR" sz="1600" b="0" i="0" u="none" strike="noStrike" cap="none" dirty="0">
                <a:solidFill>
                  <a:schemeClr val="lt1"/>
                </a:solidFill>
                <a:latin typeface="Source Sans Pro"/>
                <a:ea typeface="Source Sans Pro"/>
                <a:cs typeface="Source Sans Pro"/>
                <a:sym typeface="Source Sans Pro"/>
              </a:rPr>
              <a:t>Thomas Hervé Mboa Nkoudou, DOAJ Ambassador West &amp; Central Africa</a:t>
            </a:r>
            <a:endParaRPr sz="1600" b="0" i="0" u="none" strike="noStrike" cap="none" dirty="0">
              <a:solidFill>
                <a:schemeClr val="lt1"/>
              </a:solidFill>
              <a:latin typeface="Source Sans Pro"/>
              <a:ea typeface="Source Sans Pro"/>
              <a:cs typeface="Source Sans Pro"/>
              <a:sym typeface="Source Sans Pro"/>
            </a:endParaRPr>
          </a:p>
        </p:txBody>
      </p:sp>
      <p:pic>
        <p:nvPicPr>
          <p:cNvPr id="149" name="Google Shape;149;p1"/>
          <p:cNvPicPr preferRelativeResize="0"/>
          <p:nvPr/>
        </p:nvPicPr>
        <p:blipFill rotWithShape="1">
          <a:blip r:embed="rId3">
            <a:alphaModFix/>
          </a:blip>
          <a:srcRect/>
          <a:stretch/>
        </p:blipFill>
        <p:spPr>
          <a:xfrm>
            <a:off x="5308042" y="4355574"/>
            <a:ext cx="1546833" cy="54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Professional Website (3)</a:t>
            </a:r>
            <a:br>
              <a:rPr lang="en-ZA" dirty="0">
                <a:solidFill>
                  <a:schemeClr val="accent2"/>
                </a:solidFill>
              </a:rPr>
            </a:br>
            <a:r>
              <a:rPr lang="en-ZA" i="1" dirty="0">
                <a:solidFill>
                  <a:schemeClr val="accent2"/>
                </a:solidFill>
              </a:rPr>
              <a:t>Site web </a:t>
            </a:r>
            <a:r>
              <a:rPr lang="en-ZA" i="1" dirty="0" err="1">
                <a:solidFill>
                  <a:schemeClr val="accent2"/>
                </a:solidFill>
              </a:rPr>
              <a:t>professionnel</a:t>
            </a:r>
            <a:r>
              <a:rPr lang="en-ZA" i="1" dirty="0">
                <a:solidFill>
                  <a:schemeClr val="accent2"/>
                </a:solidFill>
              </a:rPr>
              <a:t> (3)</a:t>
            </a:r>
            <a:endParaRPr i="1" dirty="0">
              <a:solidFill>
                <a:schemeClr val="accent2"/>
              </a:solidFill>
            </a:endParaRPr>
          </a:p>
        </p:txBody>
      </p:sp>
      <p:sp>
        <p:nvSpPr>
          <p:cNvPr id="155" name="Google Shape;155;p2"/>
          <p:cNvSpPr txBox="1">
            <a:spLocks noGrp="1"/>
          </p:cNvSpPr>
          <p:nvPr>
            <p:ph type="body" idx="1"/>
          </p:nvPr>
        </p:nvSpPr>
        <p:spPr>
          <a:xfrm>
            <a:off x="727650" y="1244856"/>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ZA" sz="1800" dirty="0">
                <a:latin typeface="Source Sans Pro" panose="020B0503030403020204" pitchFamily="34" charset="0"/>
                <a:ea typeface="Source Sans Pro" panose="020B0503030403020204" pitchFamily="34" charset="0"/>
              </a:rPr>
              <a:t>Coverage/statement of what journal will consider for publication</a:t>
            </a:r>
            <a:br>
              <a:rPr lang="en-ZA"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Couverture/déclaration de ce que le journal prendra en compte pour la publication</a:t>
            </a:r>
            <a:endParaRPr lang="en-ZA" sz="1800" i="1" dirty="0">
              <a:latin typeface="Source Sans Pro" panose="020B0503030403020204" pitchFamily="34" charset="0"/>
              <a:ea typeface="Source Sans Pro" panose="020B0503030403020204" pitchFamily="34" charset="0"/>
            </a:endParaRPr>
          </a:p>
          <a:p>
            <a:pPr marL="457200" lvl="0" indent="-342900" algn="l" rtl="0">
              <a:lnSpc>
                <a:spcPct val="150000"/>
              </a:lnSpc>
              <a:spcBef>
                <a:spcPts val="0"/>
              </a:spcBef>
              <a:spcAft>
                <a:spcPts val="0"/>
              </a:spcAft>
              <a:buSzPts val="1800"/>
              <a:buChar char="●"/>
            </a:pPr>
            <a:r>
              <a:rPr lang="en-ZA" sz="1800" dirty="0">
                <a:latin typeface="Source Sans Pro" panose="020B0503030403020204" pitchFamily="34" charset="0"/>
                <a:ea typeface="Source Sans Pro" panose="020B0503030403020204" pitchFamily="34" charset="0"/>
              </a:rPr>
              <a:t>Authorship criteria e.g. multiple submissions and redundant publications not allowed</a:t>
            </a:r>
            <a:br>
              <a:rPr lang="en-ZA"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Critères d'attribution des droits d'auteur : les soumissions multiples et les publications redondantes ne sont pas autorisées</a:t>
            </a:r>
            <a:endParaRPr lang="en-ZA" sz="1800" i="1" dirty="0">
              <a:latin typeface="Source Sans Pro" panose="020B0503030403020204" pitchFamily="34" charset="0"/>
              <a:ea typeface="Source Sans Pro" panose="020B0503030403020204" pitchFamily="34" charset="0"/>
            </a:endParaRPr>
          </a:p>
          <a:p>
            <a:pPr marL="381000" lvl="0" indent="0" algn="l" rtl="0">
              <a:lnSpc>
                <a:spcPct val="115000"/>
              </a:lnSpc>
              <a:spcBef>
                <a:spcPts val="0"/>
              </a:spcBef>
              <a:spcAft>
                <a:spcPts val="0"/>
              </a:spcAft>
              <a:buSzPts val="1500"/>
              <a:buNone/>
            </a:pPr>
            <a:endParaRPr sz="1400" dirty="0"/>
          </a:p>
        </p:txBody>
      </p:sp>
    </p:spTree>
    <p:extLst>
      <p:ext uri="{BB962C8B-B14F-4D97-AF65-F5344CB8AC3E}">
        <p14:creationId xmlns:p14="http://schemas.microsoft.com/office/powerpoint/2010/main" val="57353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Open Source Journal Management Software</a:t>
            </a:r>
            <a:br>
              <a:rPr lang="en-ZA" dirty="0">
                <a:solidFill>
                  <a:schemeClr val="accent2"/>
                </a:solidFill>
              </a:rPr>
            </a:br>
            <a:r>
              <a:rPr lang="fr-FR" i="1" dirty="0">
                <a:solidFill>
                  <a:schemeClr val="accent2"/>
                </a:solidFill>
              </a:rPr>
              <a:t>Logiciel de gestion de journaux à code source ouvert</a:t>
            </a:r>
            <a:endParaRPr i="1" dirty="0">
              <a:solidFill>
                <a:schemeClr val="accent2"/>
              </a:solidFill>
            </a:endParaRPr>
          </a:p>
        </p:txBody>
      </p:sp>
      <p:pic>
        <p:nvPicPr>
          <p:cNvPr id="5" name="Picture 4">
            <a:extLst>
              <a:ext uri="{FF2B5EF4-FFF2-40B4-BE49-F238E27FC236}">
                <a16:creationId xmlns:a16="http://schemas.microsoft.com/office/drawing/2014/main" id="{02E38F90-2FD9-4D26-A695-46E075139F06}"/>
              </a:ext>
            </a:extLst>
          </p:cNvPr>
          <p:cNvPicPr>
            <a:picLocks noChangeAspect="1"/>
          </p:cNvPicPr>
          <p:nvPr/>
        </p:nvPicPr>
        <p:blipFill>
          <a:blip r:embed="rId4"/>
          <a:stretch>
            <a:fillRect/>
          </a:stretch>
        </p:blipFill>
        <p:spPr>
          <a:xfrm>
            <a:off x="203685" y="1604513"/>
            <a:ext cx="4175771" cy="2417552"/>
          </a:xfrm>
          <a:prstGeom prst="rect">
            <a:avLst/>
          </a:prstGeom>
        </p:spPr>
      </p:pic>
      <p:sp>
        <p:nvSpPr>
          <p:cNvPr id="6" name="TextBox 5">
            <a:extLst>
              <a:ext uri="{FF2B5EF4-FFF2-40B4-BE49-F238E27FC236}">
                <a16:creationId xmlns:a16="http://schemas.microsoft.com/office/drawing/2014/main" id="{CB565978-B6A4-422F-8E96-DE70C8FDDAA4}"/>
              </a:ext>
            </a:extLst>
          </p:cNvPr>
          <p:cNvSpPr txBox="1"/>
          <p:nvPr/>
        </p:nvSpPr>
        <p:spPr>
          <a:xfrm>
            <a:off x="203685" y="4157932"/>
            <a:ext cx="4175773" cy="738664"/>
          </a:xfrm>
          <a:prstGeom prst="rect">
            <a:avLst/>
          </a:prstGeom>
          <a:noFill/>
        </p:spPr>
        <p:txBody>
          <a:bodyPr wrap="square" rtlCol="0">
            <a:spAutoFit/>
          </a:bodyPr>
          <a:lstStyle/>
          <a:p>
            <a:r>
              <a:rPr lang="en-ZA" dirty="0"/>
              <a:t>Public Knowledge Project (PKP) Open Journal Systems (OJS)</a:t>
            </a:r>
            <a:br>
              <a:rPr lang="en-ZA" dirty="0"/>
            </a:br>
            <a:r>
              <a:rPr lang="en-ZA" dirty="0">
                <a:hlinkClick r:id="rId5"/>
              </a:rPr>
              <a:t>https://pkp.sfu.ca/ojs/</a:t>
            </a:r>
            <a:r>
              <a:rPr lang="en-ZA" dirty="0"/>
              <a:t> </a:t>
            </a:r>
          </a:p>
        </p:txBody>
      </p:sp>
      <p:pic>
        <p:nvPicPr>
          <p:cNvPr id="8" name="Picture 7">
            <a:extLst>
              <a:ext uri="{FF2B5EF4-FFF2-40B4-BE49-F238E27FC236}">
                <a16:creationId xmlns:a16="http://schemas.microsoft.com/office/drawing/2014/main" id="{7E213B31-6C7D-4D8A-8C5A-E5C5EA7131F3}"/>
              </a:ext>
            </a:extLst>
          </p:cNvPr>
          <p:cNvPicPr>
            <a:picLocks noChangeAspect="1"/>
          </p:cNvPicPr>
          <p:nvPr/>
        </p:nvPicPr>
        <p:blipFill>
          <a:blip r:embed="rId6"/>
          <a:stretch>
            <a:fillRect/>
          </a:stretch>
        </p:blipFill>
        <p:spPr>
          <a:xfrm>
            <a:off x="4427184" y="1604511"/>
            <a:ext cx="4513131" cy="2417554"/>
          </a:xfrm>
          <a:prstGeom prst="rect">
            <a:avLst/>
          </a:prstGeom>
          <a:ln>
            <a:solidFill>
              <a:schemeClr val="bg1">
                <a:lumMod val="75000"/>
              </a:schemeClr>
            </a:solidFill>
          </a:ln>
        </p:spPr>
      </p:pic>
      <p:sp>
        <p:nvSpPr>
          <p:cNvPr id="11" name="TextBox 10">
            <a:extLst>
              <a:ext uri="{FF2B5EF4-FFF2-40B4-BE49-F238E27FC236}">
                <a16:creationId xmlns:a16="http://schemas.microsoft.com/office/drawing/2014/main" id="{DCFBACB5-26CD-4F9D-8885-327EE66F5B9B}"/>
              </a:ext>
            </a:extLst>
          </p:cNvPr>
          <p:cNvSpPr txBox="1"/>
          <p:nvPr/>
        </p:nvSpPr>
        <p:spPr>
          <a:xfrm>
            <a:off x="4476182" y="4157932"/>
            <a:ext cx="4175773" cy="523220"/>
          </a:xfrm>
          <a:prstGeom prst="rect">
            <a:avLst/>
          </a:prstGeom>
          <a:noFill/>
        </p:spPr>
        <p:txBody>
          <a:bodyPr wrap="square" rtlCol="0">
            <a:spAutoFit/>
          </a:bodyPr>
          <a:lstStyle/>
          <a:p>
            <a:r>
              <a:rPr lang="en-ZA" dirty="0">
                <a:hlinkClick r:id="rId7"/>
              </a:rPr>
              <a:t>http://edutechwiki.unige.ch/en/Journal_management_software</a:t>
            </a:r>
            <a:r>
              <a:rPr lang="en-ZA" dirty="0"/>
              <a:t> </a:t>
            </a:r>
          </a:p>
        </p:txBody>
      </p:sp>
      <p:graphicFrame>
        <p:nvGraphicFramePr>
          <p:cNvPr id="9" name="Object 8">
            <a:extLst>
              <a:ext uri="{FF2B5EF4-FFF2-40B4-BE49-F238E27FC236}">
                <a16:creationId xmlns:a16="http://schemas.microsoft.com/office/drawing/2014/main" id="{8D8D31AC-AC0E-4BCD-B3DD-9A034B1D5E1C}"/>
              </a:ext>
            </a:extLst>
          </p:cNvPr>
          <p:cNvGraphicFramePr>
            <a:graphicFrameLocks noChangeAspect="1"/>
          </p:cNvGraphicFramePr>
          <p:nvPr/>
        </p:nvGraphicFramePr>
        <p:xfrm>
          <a:off x="203685" y="3554797"/>
          <a:ext cx="1312272" cy="535201"/>
        </p:xfrm>
        <a:graphic>
          <a:graphicData uri="http://schemas.openxmlformats.org/presentationml/2006/ole">
            <mc:AlternateContent xmlns:mc="http://schemas.openxmlformats.org/markup-compatibility/2006">
              <mc:Choice xmlns:v="urn:schemas-microsoft-com:vml" Requires="v">
                <p:oleObj spid="_x0000_s10261" name="Bitmap Image" r:id="rId8" imgW="2428920" imgH="990720" progId="Paint.Picture">
                  <p:embed/>
                </p:oleObj>
              </mc:Choice>
              <mc:Fallback>
                <p:oleObj name="Bitmap Image" r:id="rId8" imgW="2428920" imgH="990720" progId="Paint.Picture">
                  <p:embed/>
                  <p:pic>
                    <p:nvPicPr>
                      <p:cNvPr id="9" name="Object 8">
                        <a:extLst>
                          <a:ext uri="{FF2B5EF4-FFF2-40B4-BE49-F238E27FC236}">
                            <a16:creationId xmlns:a16="http://schemas.microsoft.com/office/drawing/2014/main" id="{8D8D31AC-AC0E-4BCD-B3DD-9A034B1D5E1C}"/>
                          </a:ext>
                        </a:extLst>
                      </p:cNvPr>
                      <p:cNvPicPr/>
                      <p:nvPr/>
                    </p:nvPicPr>
                    <p:blipFill>
                      <a:blip r:embed="rId9"/>
                      <a:stretch>
                        <a:fillRect/>
                      </a:stretch>
                    </p:blipFill>
                    <p:spPr>
                      <a:xfrm>
                        <a:off x="203685" y="3554797"/>
                        <a:ext cx="1312272" cy="535201"/>
                      </a:xfrm>
                      <a:prstGeom prst="rect">
                        <a:avLst/>
                      </a:prstGeom>
                    </p:spPr>
                  </p:pic>
                </p:oleObj>
              </mc:Fallback>
            </mc:AlternateContent>
          </a:graphicData>
        </a:graphic>
      </p:graphicFrame>
      <p:pic>
        <p:nvPicPr>
          <p:cNvPr id="2052" name="Picture 4" descr="Open Source Logo - Logo Open Source Software, HD Png Download , Transparent  Png Image - PNGitem">
            <a:extLst>
              <a:ext uri="{FF2B5EF4-FFF2-40B4-BE49-F238E27FC236}">
                <a16:creationId xmlns:a16="http://schemas.microsoft.com/office/drawing/2014/main" id="{F1D68A91-593A-45F4-BE04-42BC7FBE1C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23152" y="460942"/>
            <a:ext cx="928803" cy="73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36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9FA7C2-E692-4EAB-AB9D-F24BE8A45ED5}"/>
              </a:ext>
            </a:extLst>
          </p:cNvPr>
          <p:cNvPicPr>
            <a:picLocks noChangeAspect="1"/>
          </p:cNvPicPr>
          <p:nvPr/>
        </p:nvPicPr>
        <p:blipFill>
          <a:blip r:embed="rId2"/>
          <a:stretch>
            <a:fillRect/>
          </a:stretch>
        </p:blipFill>
        <p:spPr>
          <a:xfrm>
            <a:off x="1791038" y="679200"/>
            <a:ext cx="5937741" cy="4346181"/>
          </a:xfrm>
          <a:prstGeom prst="rect">
            <a:avLst/>
          </a:prstGeom>
          <a:ln>
            <a:solidFill>
              <a:schemeClr val="bg1">
                <a:lumMod val="75000"/>
              </a:schemeClr>
            </a:solidFill>
          </a:ln>
        </p:spPr>
      </p:pic>
      <p:sp>
        <p:nvSpPr>
          <p:cNvPr id="7" name="TextBox 6">
            <a:extLst>
              <a:ext uri="{FF2B5EF4-FFF2-40B4-BE49-F238E27FC236}">
                <a16:creationId xmlns:a16="http://schemas.microsoft.com/office/drawing/2014/main" id="{9D269297-3CB0-4E26-ACB6-9EF4D47FF924}"/>
              </a:ext>
            </a:extLst>
          </p:cNvPr>
          <p:cNvSpPr txBox="1"/>
          <p:nvPr/>
        </p:nvSpPr>
        <p:spPr>
          <a:xfrm>
            <a:off x="3205171" y="118119"/>
            <a:ext cx="4572000" cy="461665"/>
          </a:xfrm>
          <a:prstGeom prst="rect">
            <a:avLst/>
          </a:prstGeom>
          <a:noFill/>
        </p:spPr>
        <p:txBody>
          <a:bodyPr wrap="square">
            <a:spAutoFit/>
          </a:bodyPr>
          <a:lstStyle/>
          <a:p>
            <a:r>
              <a:rPr lang="en-ZA" sz="2400" dirty="0"/>
              <a:t>https://sajs.co.za/</a:t>
            </a:r>
          </a:p>
        </p:txBody>
      </p:sp>
    </p:spTree>
    <p:extLst>
      <p:ext uri="{BB962C8B-B14F-4D97-AF65-F5344CB8AC3E}">
        <p14:creationId xmlns:p14="http://schemas.microsoft.com/office/powerpoint/2010/main" val="151620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49" y="411600"/>
            <a:ext cx="8321099"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Export metadata from journal using OJS to DOAJ</a:t>
            </a:r>
            <a:br>
              <a:rPr lang="en-ZA" dirty="0">
                <a:solidFill>
                  <a:schemeClr val="accent2"/>
                </a:solidFill>
              </a:rPr>
            </a:br>
            <a:r>
              <a:rPr lang="fr-FR" i="1" dirty="0">
                <a:solidFill>
                  <a:schemeClr val="accent2"/>
                </a:solidFill>
              </a:rPr>
              <a:t>Exporter les métadonnées d'un journal en utilisant OJS vers DOAJ</a:t>
            </a:r>
            <a:endParaRPr i="1" dirty="0">
              <a:solidFill>
                <a:schemeClr val="accent2"/>
              </a:solidFill>
            </a:endParaRPr>
          </a:p>
        </p:txBody>
      </p:sp>
      <p:pic>
        <p:nvPicPr>
          <p:cNvPr id="3" name="Picture 2">
            <a:extLst>
              <a:ext uri="{FF2B5EF4-FFF2-40B4-BE49-F238E27FC236}">
                <a16:creationId xmlns:a16="http://schemas.microsoft.com/office/drawing/2014/main" id="{CE3DFCDC-CB9F-4EB1-A848-C0F19CDA321A}"/>
              </a:ext>
            </a:extLst>
          </p:cNvPr>
          <p:cNvPicPr>
            <a:picLocks noChangeAspect="1"/>
          </p:cNvPicPr>
          <p:nvPr/>
        </p:nvPicPr>
        <p:blipFill>
          <a:blip r:embed="rId3"/>
          <a:stretch>
            <a:fillRect/>
          </a:stretch>
        </p:blipFill>
        <p:spPr>
          <a:xfrm>
            <a:off x="163490" y="1687001"/>
            <a:ext cx="5120436" cy="2426268"/>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81170403-8E27-4C2C-A14E-773EC5A60F64}"/>
              </a:ext>
            </a:extLst>
          </p:cNvPr>
          <p:cNvPicPr>
            <a:picLocks noChangeAspect="1"/>
          </p:cNvPicPr>
          <p:nvPr/>
        </p:nvPicPr>
        <p:blipFill>
          <a:blip r:embed="rId4"/>
          <a:stretch>
            <a:fillRect/>
          </a:stretch>
        </p:blipFill>
        <p:spPr>
          <a:xfrm>
            <a:off x="3795622" y="2182057"/>
            <a:ext cx="5253127" cy="2710390"/>
          </a:xfrm>
          <a:prstGeom prst="rect">
            <a:avLst/>
          </a:prstGeom>
          <a:ln>
            <a:solidFill>
              <a:schemeClr val="bg1">
                <a:lumMod val="75000"/>
              </a:schemeClr>
            </a:solidFill>
          </a:ln>
        </p:spPr>
      </p:pic>
      <p:sp>
        <p:nvSpPr>
          <p:cNvPr id="10" name="Rectangle 9">
            <a:extLst>
              <a:ext uri="{FF2B5EF4-FFF2-40B4-BE49-F238E27FC236}">
                <a16:creationId xmlns:a16="http://schemas.microsoft.com/office/drawing/2014/main" id="{F1518703-E550-415F-9E8D-A58DCB51C81F}"/>
              </a:ext>
            </a:extLst>
          </p:cNvPr>
          <p:cNvSpPr/>
          <p:nvPr/>
        </p:nvSpPr>
        <p:spPr>
          <a:xfrm>
            <a:off x="261257" y="3614057"/>
            <a:ext cx="1839686" cy="170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4E4A3CA3-3639-4A53-9564-B4F86AE17F8C}"/>
              </a:ext>
            </a:extLst>
          </p:cNvPr>
          <p:cNvSpPr/>
          <p:nvPr/>
        </p:nvSpPr>
        <p:spPr>
          <a:xfrm>
            <a:off x="3828279" y="3784884"/>
            <a:ext cx="743721" cy="188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C1E7E5D0-08B2-4058-B60D-A67D9C10B000}"/>
              </a:ext>
            </a:extLst>
          </p:cNvPr>
          <p:cNvSpPr/>
          <p:nvPr/>
        </p:nvSpPr>
        <p:spPr>
          <a:xfrm>
            <a:off x="3951515" y="4253252"/>
            <a:ext cx="5097234" cy="355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6580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Name of Journal (1)</a:t>
            </a:r>
            <a:br>
              <a:rPr lang="en-ZA" dirty="0">
                <a:solidFill>
                  <a:schemeClr val="accent2"/>
                </a:solidFill>
              </a:rPr>
            </a:br>
            <a:r>
              <a:rPr lang="en-ZA" i="1" dirty="0">
                <a:solidFill>
                  <a:schemeClr val="accent2"/>
                </a:solidFill>
              </a:rPr>
              <a:t>Nom de la revue (1)</a:t>
            </a:r>
            <a:endParaRPr i="1" dirty="0">
              <a:solidFill>
                <a:schemeClr val="accent2"/>
              </a:solidFill>
            </a:endParaRPr>
          </a:p>
        </p:txBody>
      </p:sp>
      <p:sp>
        <p:nvSpPr>
          <p:cNvPr id="155" name="Google Shape;155;p2"/>
          <p:cNvSpPr txBox="1">
            <a:spLocks noGrp="1"/>
          </p:cNvSpPr>
          <p:nvPr>
            <p:ph type="body" idx="1"/>
          </p:nvPr>
        </p:nvSpPr>
        <p:spPr>
          <a:xfrm>
            <a:off x="727650" y="1190265"/>
            <a:ext cx="829352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ZA" sz="1800" dirty="0"/>
              <a:t>Journal should have unique name, distinct, descriptive, consistent</a:t>
            </a:r>
            <a:br>
              <a:rPr lang="en-ZA" sz="1800" dirty="0"/>
            </a:br>
            <a:r>
              <a:rPr lang="fr-FR" sz="1800" i="1" dirty="0"/>
              <a:t>Le journal doit avoir un nom unique</a:t>
            </a:r>
            <a:endParaRPr lang="en-ZA" sz="1800" i="1" dirty="0"/>
          </a:p>
          <a:p>
            <a:pPr marL="457200" lvl="0" indent="-342900" algn="l" rtl="0">
              <a:lnSpc>
                <a:spcPct val="150000"/>
              </a:lnSpc>
              <a:spcBef>
                <a:spcPts val="0"/>
              </a:spcBef>
              <a:spcAft>
                <a:spcPts val="0"/>
              </a:spcAft>
              <a:buSzPts val="1800"/>
              <a:buChar char="●"/>
            </a:pPr>
            <a:r>
              <a:rPr lang="en-ZA" sz="1800" dirty="0">
                <a:latin typeface="Source Sans Pro" panose="020B0503030403020204" pitchFamily="34" charset="0"/>
                <a:ea typeface="Source Sans Pro" panose="020B0503030403020204" pitchFamily="34" charset="0"/>
              </a:rPr>
              <a:t>Name should be clearly distinguished – not to be confused with another journal</a:t>
            </a:r>
            <a:br>
              <a:rPr lang="en-ZA"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Le nom doit être clairement distingué - ne pas être confondu avec un autre journal</a:t>
            </a:r>
            <a:endParaRPr lang="en-ZA" sz="1800" i="1" dirty="0">
              <a:latin typeface="Source Sans Pro" panose="020B0503030403020204" pitchFamily="34" charset="0"/>
              <a:ea typeface="Source Sans Pro" panose="020B0503030403020204" pitchFamily="34" charset="0"/>
            </a:endParaRPr>
          </a:p>
          <a:p>
            <a:pPr marL="457200" lvl="0" indent="-342900" algn="l" rtl="0">
              <a:lnSpc>
                <a:spcPct val="150000"/>
              </a:lnSpc>
              <a:spcBef>
                <a:spcPts val="0"/>
              </a:spcBef>
              <a:spcAft>
                <a:spcPts val="0"/>
              </a:spcAft>
              <a:buSzPts val="1800"/>
              <a:buChar char="●"/>
            </a:pPr>
            <a:r>
              <a:rPr lang="en-ZA" sz="1800" dirty="0">
                <a:latin typeface="Source Sans Pro" panose="020B0503030403020204" pitchFamily="34" charset="0"/>
                <a:ea typeface="Source Sans Pro" panose="020B0503030403020204" pitchFamily="34" charset="0"/>
              </a:rPr>
              <a:t>Must not mislead potential users (authors, readers) about journal’s origin or association with other journals</a:t>
            </a:r>
            <a:br>
              <a:rPr lang="en-ZA"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Ne doit pas induire en erreur les utilisateurs potentiels (auteurs, lecteurs) quant à l'origine de la revue ou à son association avec d'autres revues</a:t>
            </a:r>
            <a:endParaRPr sz="1800" i="1"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Tree>
    <p:extLst>
      <p:ext uri="{BB962C8B-B14F-4D97-AF65-F5344CB8AC3E}">
        <p14:creationId xmlns:p14="http://schemas.microsoft.com/office/powerpoint/2010/main" val="131482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Peer review process (1)</a:t>
            </a:r>
            <a:br>
              <a:rPr lang="en-ZA" dirty="0">
                <a:solidFill>
                  <a:schemeClr val="accent2"/>
                </a:solidFill>
              </a:rPr>
            </a:br>
            <a:r>
              <a:rPr lang="fr-FR" i="1" dirty="0">
                <a:solidFill>
                  <a:schemeClr val="accent2"/>
                </a:solidFill>
              </a:rPr>
              <a:t>Processus d'examen par les pairs (1)</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ZA" sz="1800" dirty="0"/>
              <a:t>Journal content must be clearly marked as whether peer reviewed or not</a:t>
            </a:r>
            <a:br>
              <a:rPr lang="en-ZA" sz="1800" dirty="0"/>
            </a:br>
            <a:r>
              <a:rPr lang="fr-FR" sz="1800" i="1" dirty="0"/>
              <a:t>Le contenu du journal doit être clairement indiqué comme ayant fait l'objet d'un examen par les pairs ou non</a:t>
            </a:r>
            <a:endParaRPr lang="en-ZA" sz="1800" i="1" dirty="0"/>
          </a:p>
          <a:p>
            <a:pPr marL="457200" lvl="0" indent="-342900" algn="l" rtl="0">
              <a:lnSpc>
                <a:spcPct val="150000"/>
              </a:lnSpc>
              <a:spcBef>
                <a:spcPts val="0"/>
              </a:spcBef>
              <a:spcAft>
                <a:spcPts val="0"/>
              </a:spcAft>
              <a:buSzPts val="1800"/>
              <a:buChar char="●"/>
            </a:pPr>
            <a:r>
              <a:rPr lang="en-ZA" sz="1800" dirty="0">
                <a:latin typeface="Source Sans Pro" panose="020B0503030403020204" pitchFamily="34" charset="0"/>
                <a:ea typeface="Source Sans Pro" panose="020B0503030403020204" pitchFamily="34" charset="0"/>
              </a:rPr>
              <a:t>Peer review process &amp; peer- review policy must be clearly described on journal website (incl. method of peer review)</a:t>
            </a:r>
            <a:br>
              <a:rPr lang="en-ZA"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Le processus et la politique d'examen par les pairs doivent être clairement décrits sur le site web du journal (y compris la méthode d'examen par les pairs)</a:t>
            </a:r>
            <a:endParaRPr lang="en-ZA" sz="1800" i="1" dirty="0">
              <a:latin typeface="Source Sans Pro" panose="020B0503030403020204" pitchFamily="34" charset="0"/>
              <a:ea typeface="Source Sans Pro" panose="020B0503030403020204" pitchFamily="34" charset="0"/>
            </a:endParaRPr>
          </a:p>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Tree>
    <p:extLst>
      <p:ext uri="{BB962C8B-B14F-4D97-AF65-F5344CB8AC3E}">
        <p14:creationId xmlns:p14="http://schemas.microsoft.com/office/powerpoint/2010/main" val="147759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19"/>
          <p:cNvSpPr txBox="1">
            <a:spLocks noGrp="1"/>
          </p:cNvSpPr>
          <p:nvPr>
            <p:ph type="body" idx="1"/>
          </p:nvPr>
        </p:nvSpPr>
        <p:spPr>
          <a:xfrm>
            <a:off x="727650" y="1277427"/>
            <a:ext cx="8307168"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1800" dirty="0"/>
              <a:t>Journals must apply a rigorous review process</a:t>
            </a:r>
            <a:br>
              <a:rPr lang="en-GB" sz="1800" dirty="0"/>
            </a:br>
            <a:r>
              <a:rPr lang="fr-FR" sz="1800" i="1" dirty="0"/>
              <a:t>Les revues doivent appliquer un processus d'examen rigoureux</a:t>
            </a:r>
            <a:endParaRPr sz="1800" i="1" dirty="0"/>
          </a:p>
          <a:p>
            <a:pPr marL="457200" lvl="0" indent="-342900" algn="l" rtl="0">
              <a:lnSpc>
                <a:spcPct val="150000"/>
              </a:lnSpc>
              <a:spcBef>
                <a:spcPts val="0"/>
              </a:spcBef>
              <a:spcAft>
                <a:spcPts val="0"/>
              </a:spcAft>
              <a:buSzPts val="1800"/>
              <a:buChar char="●"/>
            </a:pPr>
            <a:r>
              <a:rPr lang="en-GB" sz="1800" b="1" dirty="0">
                <a:solidFill>
                  <a:schemeClr val="accent1"/>
                </a:solidFill>
              </a:rPr>
              <a:t>Peer review</a:t>
            </a:r>
            <a:r>
              <a:rPr lang="en-GB" sz="1800" b="1" dirty="0"/>
              <a:t> </a:t>
            </a:r>
            <a:r>
              <a:rPr lang="en-GB" sz="1800" dirty="0"/>
              <a:t>by at least two independent reviewers</a:t>
            </a:r>
            <a:br>
              <a:rPr lang="en-GB" sz="1800" dirty="0"/>
            </a:br>
            <a:r>
              <a:rPr lang="fr-FR" sz="1800" i="1" dirty="0"/>
              <a:t>Examen par les pairs par au moins deux examinateurs indépendants</a:t>
            </a:r>
            <a:endParaRPr sz="1800" i="1" dirty="0"/>
          </a:p>
          <a:p>
            <a:pPr marL="914400" lvl="1" indent="-342900" algn="l" rtl="0">
              <a:lnSpc>
                <a:spcPct val="150000"/>
              </a:lnSpc>
              <a:spcBef>
                <a:spcPts val="0"/>
              </a:spcBef>
              <a:spcAft>
                <a:spcPts val="0"/>
              </a:spcAft>
              <a:buClr>
                <a:srgbClr val="000000"/>
              </a:buClr>
              <a:buSzPts val="1800"/>
              <a:buChar char="○"/>
            </a:pPr>
            <a:r>
              <a:rPr lang="en-GB" sz="1800" dirty="0">
                <a:solidFill>
                  <a:srgbClr val="000000"/>
                </a:solidFill>
              </a:rPr>
              <a:t>Editorial review allowed only for journals in arts and humanities</a:t>
            </a:r>
            <a:br>
              <a:rPr lang="en-GB" sz="1800" dirty="0">
                <a:solidFill>
                  <a:srgbClr val="000000"/>
                </a:solidFill>
              </a:rPr>
            </a:br>
            <a:r>
              <a:rPr lang="fr-FR" sz="1800" i="1" dirty="0">
                <a:solidFill>
                  <a:srgbClr val="000000"/>
                </a:solidFill>
              </a:rPr>
              <a:t>La révision éditoriale n'est autorisée que pour les revues d'art et de sciences humaines</a:t>
            </a:r>
          </a:p>
          <a:p>
            <a:pPr marL="914400" lvl="1" indent="-342900" algn="l" rtl="0">
              <a:lnSpc>
                <a:spcPct val="150000"/>
              </a:lnSpc>
              <a:spcBef>
                <a:spcPts val="0"/>
              </a:spcBef>
              <a:spcAft>
                <a:spcPts val="0"/>
              </a:spcAft>
              <a:buClr>
                <a:srgbClr val="000000"/>
              </a:buClr>
              <a:buSzPts val="1800"/>
              <a:buChar char="○"/>
            </a:pPr>
            <a:r>
              <a:rPr lang="en-GB" sz="1800" dirty="0">
                <a:solidFill>
                  <a:srgbClr val="000000"/>
                </a:solidFill>
              </a:rPr>
              <a:t>Faculty oversight required for student journals</a:t>
            </a:r>
            <a:br>
              <a:rPr lang="en-GB" sz="1800" dirty="0">
                <a:solidFill>
                  <a:srgbClr val="000000"/>
                </a:solidFill>
              </a:rPr>
            </a:br>
            <a:r>
              <a:rPr lang="fr-FR" sz="1800" i="1" dirty="0">
                <a:solidFill>
                  <a:srgbClr val="000000"/>
                </a:solidFill>
              </a:rPr>
              <a:t>Supervision de la faculté requise pour les journaux d'étudiants</a:t>
            </a:r>
            <a:endParaRPr sz="1800" i="1" dirty="0">
              <a:solidFill>
                <a:srgbClr val="000000"/>
              </a:solidFill>
            </a:endParaRPr>
          </a:p>
          <a:p>
            <a:pPr marL="0" lvl="0" indent="0" algn="l" rtl="0">
              <a:lnSpc>
                <a:spcPct val="115000"/>
              </a:lnSpc>
              <a:spcBef>
                <a:spcPts val="0"/>
              </a:spcBef>
              <a:spcAft>
                <a:spcPts val="0"/>
              </a:spcAft>
              <a:buSzPts val="1500"/>
              <a:buNone/>
            </a:pPr>
            <a:endParaRPr sz="1400" dirty="0"/>
          </a:p>
        </p:txBody>
      </p:sp>
      <p:sp>
        <p:nvSpPr>
          <p:cNvPr id="6" name="Google Shape;154;p2">
            <a:extLst>
              <a:ext uri="{FF2B5EF4-FFF2-40B4-BE49-F238E27FC236}">
                <a16:creationId xmlns:a16="http://schemas.microsoft.com/office/drawing/2014/main" id="{1C78C877-0306-47DD-A692-093132923CDF}"/>
              </a:ext>
            </a:extLst>
          </p:cNvPr>
          <p:cNvSpPr txBox="1">
            <a:spLocks/>
          </p:cNvSpPr>
          <p:nvPr/>
        </p:nvSpPr>
        <p:spPr>
          <a:xfrm>
            <a:off x="880050" y="564000"/>
            <a:ext cx="7688700" cy="5352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200"/>
              <a:buFont typeface="Source Sans Pro SemiBold"/>
              <a:buNone/>
              <a:defRPr sz="2400" b="1" i="0" u="none" strike="noStrike" cap="none">
                <a:solidFill>
                  <a:schemeClr val="dk1"/>
                </a:solidFill>
                <a:latin typeface="Source Sans Pro SemiBold"/>
                <a:ea typeface="Source Sans Pro SemiBold"/>
                <a:cs typeface="Source Sans Pro SemiBold"/>
                <a:sym typeface="Source Sans Pro SemiBold"/>
              </a:defRPr>
            </a:lvl1pPr>
            <a:lvl2pPr marR="0" lvl="1"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2pPr>
            <a:lvl3pPr marR="0" lvl="2"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3pPr>
            <a:lvl4pPr marR="0" lvl="3"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4pPr>
            <a:lvl5pPr marR="0" lvl="4"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5pPr>
            <a:lvl6pPr marR="0" lvl="5"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6pPr>
            <a:lvl7pPr marR="0" lvl="6"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7pPr>
            <a:lvl8pPr marR="0" lvl="7"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8pPr>
            <a:lvl9pPr marR="0" lvl="8"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9pPr>
          </a:lstStyle>
          <a:p>
            <a:r>
              <a:rPr lang="fr-FR" dirty="0">
                <a:solidFill>
                  <a:schemeClr val="accent2"/>
                </a:solidFill>
              </a:rPr>
              <a:t>Peer </a:t>
            </a:r>
            <a:r>
              <a:rPr lang="fr-FR" dirty="0" err="1">
                <a:solidFill>
                  <a:schemeClr val="accent2"/>
                </a:solidFill>
              </a:rPr>
              <a:t>review</a:t>
            </a:r>
            <a:r>
              <a:rPr lang="fr-FR" dirty="0">
                <a:solidFill>
                  <a:schemeClr val="accent2"/>
                </a:solidFill>
              </a:rPr>
              <a:t> process (2)</a:t>
            </a:r>
            <a:br>
              <a:rPr lang="fr-FR" dirty="0">
                <a:solidFill>
                  <a:schemeClr val="accent2"/>
                </a:solidFill>
              </a:rPr>
            </a:br>
            <a:r>
              <a:rPr lang="fr-FR" i="1" dirty="0">
                <a:solidFill>
                  <a:schemeClr val="accent2"/>
                </a:solidFill>
              </a:rPr>
              <a:t>Processus d'examen par les pairs (2)</a:t>
            </a:r>
          </a:p>
        </p:txBody>
      </p:sp>
    </p:spTree>
    <p:extLst>
      <p:ext uri="{BB962C8B-B14F-4D97-AF65-F5344CB8AC3E}">
        <p14:creationId xmlns:p14="http://schemas.microsoft.com/office/powerpoint/2010/main" val="333933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026D-9892-47A9-9E3C-F07E428F6542}"/>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4CECFA85-CAA8-4BD7-8DCC-2DB1040937C3}"/>
              </a:ext>
            </a:extLst>
          </p:cNvPr>
          <p:cNvSpPr>
            <a:spLocks noGrp="1"/>
          </p:cNvSpPr>
          <p:nvPr>
            <p:ph type="body" idx="1"/>
          </p:nvPr>
        </p:nvSpPr>
        <p:spPr/>
        <p:txBody>
          <a:bodyPr/>
          <a:lstStyle/>
          <a:p>
            <a:endParaRPr lang="en-ZA"/>
          </a:p>
        </p:txBody>
      </p:sp>
      <p:pic>
        <p:nvPicPr>
          <p:cNvPr id="9" name="Picture 8">
            <a:extLst>
              <a:ext uri="{FF2B5EF4-FFF2-40B4-BE49-F238E27FC236}">
                <a16:creationId xmlns:a16="http://schemas.microsoft.com/office/drawing/2014/main" id="{AC8E8A7A-24F8-46CF-B0E0-ED0F246CBA09}"/>
              </a:ext>
            </a:extLst>
          </p:cNvPr>
          <p:cNvPicPr>
            <a:picLocks noChangeAspect="1"/>
          </p:cNvPicPr>
          <p:nvPr/>
        </p:nvPicPr>
        <p:blipFill>
          <a:blip r:embed="rId2"/>
          <a:stretch>
            <a:fillRect/>
          </a:stretch>
        </p:blipFill>
        <p:spPr>
          <a:xfrm>
            <a:off x="2089227" y="151866"/>
            <a:ext cx="4599653" cy="4835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104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19"/>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Clr>
                <a:srgbClr val="000000"/>
              </a:buClr>
              <a:buSzPts val="1800"/>
              <a:buChar char="●"/>
            </a:pPr>
            <a:r>
              <a:rPr lang="en-GB" sz="1800" b="1" dirty="0">
                <a:solidFill>
                  <a:schemeClr val="accent1"/>
                </a:solidFill>
              </a:rPr>
              <a:t>Plagiarism checking recommended </a:t>
            </a:r>
            <a:r>
              <a:rPr lang="en-GB" sz="1800" dirty="0">
                <a:solidFill>
                  <a:srgbClr val="000000"/>
                </a:solidFill>
              </a:rPr>
              <a:t>but </a:t>
            </a:r>
            <a:r>
              <a:rPr lang="en-GB" sz="1800" u="sng" dirty="0">
                <a:solidFill>
                  <a:srgbClr val="000000"/>
                </a:solidFill>
              </a:rPr>
              <a:t>not required</a:t>
            </a:r>
            <a:r>
              <a:rPr lang="en-GB" sz="1800" dirty="0">
                <a:solidFill>
                  <a:srgbClr val="000000"/>
                </a:solidFill>
              </a:rPr>
              <a:t> for inclusion in DOAJ</a:t>
            </a:r>
            <a:br>
              <a:rPr lang="en-GB" sz="1800" dirty="0">
                <a:solidFill>
                  <a:srgbClr val="000000"/>
                </a:solidFill>
              </a:rPr>
            </a:br>
            <a:r>
              <a:rPr lang="fr-FR" sz="1800" i="1" dirty="0">
                <a:solidFill>
                  <a:srgbClr val="000000"/>
                </a:solidFill>
              </a:rPr>
              <a:t>La vérification du plagiat est recommandée mais pas obligatoire pour l'inclusion dans le DOAJ</a:t>
            </a:r>
            <a:endParaRPr sz="1800" i="1" dirty="0">
              <a:solidFill>
                <a:srgbClr val="000000"/>
              </a:solidFill>
            </a:endParaRPr>
          </a:p>
          <a:p>
            <a:pPr marL="914400" lvl="1" indent="-342900" algn="l" rtl="0">
              <a:lnSpc>
                <a:spcPct val="150000"/>
              </a:lnSpc>
              <a:spcBef>
                <a:spcPts val="0"/>
              </a:spcBef>
              <a:spcAft>
                <a:spcPts val="0"/>
              </a:spcAft>
              <a:buClr>
                <a:srgbClr val="000000"/>
              </a:buClr>
              <a:buSzPts val="1800"/>
              <a:buChar char="○"/>
            </a:pPr>
            <a:r>
              <a:rPr lang="en-GB" sz="1800" dirty="0">
                <a:solidFill>
                  <a:srgbClr val="000000"/>
                </a:solidFill>
              </a:rPr>
              <a:t>State name of checking service or protocol used</a:t>
            </a:r>
            <a:br>
              <a:rPr lang="en-GB" sz="1800" dirty="0">
                <a:solidFill>
                  <a:srgbClr val="000000"/>
                </a:solidFill>
              </a:rPr>
            </a:br>
            <a:r>
              <a:rPr lang="fr-FR" sz="1800" i="1" dirty="0">
                <a:solidFill>
                  <a:srgbClr val="000000"/>
                </a:solidFill>
              </a:rPr>
              <a:t>Indiquez le nom du service de contrôle ou du protocole utilisé</a:t>
            </a:r>
            <a:endParaRPr sz="1800" i="1" dirty="0">
              <a:solidFill>
                <a:srgbClr val="000000"/>
              </a:solidFill>
            </a:endParaRPr>
          </a:p>
          <a:p>
            <a:pPr marL="0" lvl="0" indent="0" algn="l" rtl="0">
              <a:lnSpc>
                <a:spcPct val="115000"/>
              </a:lnSpc>
              <a:spcBef>
                <a:spcPts val="0"/>
              </a:spcBef>
              <a:spcAft>
                <a:spcPts val="0"/>
              </a:spcAft>
              <a:buSzPts val="1500"/>
              <a:buNone/>
            </a:pPr>
            <a:endParaRPr sz="1400" dirty="0"/>
          </a:p>
        </p:txBody>
      </p:sp>
      <p:sp>
        <p:nvSpPr>
          <p:cNvPr id="6" name="Google Shape;154;p2">
            <a:extLst>
              <a:ext uri="{FF2B5EF4-FFF2-40B4-BE49-F238E27FC236}">
                <a16:creationId xmlns:a16="http://schemas.microsoft.com/office/drawing/2014/main" id="{1C78C877-0306-47DD-A692-093132923CDF}"/>
              </a:ext>
            </a:extLst>
          </p:cNvPr>
          <p:cNvSpPr txBox="1">
            <a:spLocks/>
          </p:cNvSpPr>
          <p:nvPr/>
        </p:nvSpPr>
        <p:spPr>
          <a:xfrm>
            <a:off x="880050" y="564000"/>
            <a:ext cx="7688700" cy="5352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200"/>
              <a:buFont typeface="Source Sans Pro SemiBold"/>
              <a:buNone/>
              <a:defRPr sz="2400" b="1" i="0" u="none" strike="noStrike" cap="none">
                <a:solidFill>
                  <a:schemeClr val="dk1"/>
                </a:solidFill>
                <a:latin typeface="Source Sans Pro SemiBold"/>
                <a:ea typeface="Source Sans Pro SemiBold"/>
                <a:cs typeface="Source Sans Pro SemiBold"/>
                <a:sym typeface="Source Sans Pro SemiBold"/>
              </a:defRPr>
            </a:lvl1pPr>
            <a:lvl2pPr marR="0" lvl="1"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2pPr>
            <a:lvl3pPr marR="0" lvl="2"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3pPr>
            <a:lvl4pPr marR="0" lvl="3"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4pPr>
            <a:lvl5pPr marR="0" lvl="4"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5pPr>
            <a:lvl6pPr marR="0" lvl="5"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6pPr>
            <a:lvl7pPr marR="0" lvl="6"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7pPr>
            <a:lvl8pPr marR="0" lvl="7"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8pPr>
            <a:lvl9pPr marR="0" lvl="8" algn="l" rtl="0">
              <a:lnSpc>
                <a:spcPct val="100000"/>
              </a:lnSpc>
              <a:spcBef>
                <a:spcPts val="0"/>
              </a:spcBef>
              <a:spcAft>
                <a:spcPts val="0"/>
              </a:spcAft>
              <a:buClr>
                <a:schemeClr val="dk2"/>
              </a:buClr>
              <a:buSzPts val="2200"/>
              <a:buFont typeface="Source Sans Pro SemiBold"/>
              <a:buNone/>
              <a:defRPr sz="2400" b="0" i="0" u="none" strike="noStrike" cap="none">
                <a:solidFill>
                  <a:schemeClr val="dk2"/>
                </a:solidFill>
                <a:latin typeface="Source Sans Pro SemiBold"/>
                <a:ea typeface="Source Sans Pro SemiBold"/>
                <a:cs typeface="Source Sans Pro SemiBold"/>
                <a:sym typeface="Source Sans Pro SemiBold"/>
              </a:defRPr>
            </a:lvl9pPr>
          </a:lstStyle>
          <a:p>
            <a:r>
              <a:rPr lang="fr-FR" dirty="0">
                <a:solidFill>
                  <a:schemeClr val="accent2"/>
                </a:solidFill>
              </a:rPr>
              <a:t>Peer </a:t>
            </a:r>
            <a:r>
              <a:rPr lang="fr-FR" dirty="0" err="1">
                <a:solidFill>
                  <a:schemeClr val="accent2"/>
                </a:solidFill>
              </a:rPr>
              <a:t>review</a:t>
            </a:r>
            <a:r>
              <a:rPr lang="fr-FR" dirty="0">
                <a:solidFill>
                  <a:schemeClr val="accent2"/>
                </a:solidFill>
              </a:rPr>
              <a:t> process (3)</a:t>
            </a:r>
            <a:br>
              <a:rPr lang="fr-FR" dirty="0">
                <a:solidFill>
                  <a:schemeClr val="accent2"/>
                </a:solidFill>
              </a:rPr>
            </a:br>
            <a:r>
              <a:rPr lang="fr-FR" i="1" dirty="0">
                <a:solidFill>
                  <a:schemeClr val="accent2"/>
                </a:solidFill>
              </a:rPr>
              <a:t>Processus d'examen par les pairs (3)</a:t>
            </a:r>
          </a:p>
        </p:txBody>
      </p:sp>
    </p:spTree>
    <p:extLst>
      <p:ext uri="{BB962C8B-B14F-4D97-AF65-F5344CB8AC3E}">
        <p14:creationId xmlns:p14="http://schemas.microsoft.com/office/powerpoint/2010/main" val="209437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FE4C-FCB5-41E5-8AB1-94B7AC85EE88}"/>
              </a:ext>
            </a:extLst>
          </p:cNvPr>
          <p:cNvSpPr>
            <a:spLocks noGrp="1"/>
          </p:cNvSpPr>
          <p:nvPr>
            <p:ph type="title"/>
          </p:nvPr>
        </p:nvSpPr>
        <p:spPr/>
        <p:txBody>
          <a:bodyPr/>
          <a:lstStyle/>
          <a:p>
            <a:endParaRPr lang="en-ZA"/>
          </a:p>
        </p:txBody>
      </p:sp>
      <p:pic>
        <p:nvPicPr>
          <p:cNvPr id="7" name="Picture 6">
            <a:extLst>
              <a:ext uri="{FF2B5EF4-FFF2-40B4-BE49-F238E27FC236}">
                <a16:creationId xmlns:a16="http://schemas.microsoft.com/office/drawing/2014/main" id="{5BDC97ED-B8D3-46D3-A727-626816C03631}"/>
              </a:ext>
            </a:extLst>
          </p:cNvPr>
          <p:cNvPicPr>
            <a:picLocks noChangeAspect="1"/>
          </p:cNvPicPr>
          <p:nvPr/>
        </p:nvPicPr>
        <p:blipFill>
          <a:blip r:embed="rId2"/>
          <a:stretch>
            <a:fillRect/>
          </a:stretch>
        </p:blipFill>
        <p:spPr>
          <a:xfrm>
            <a:off x="5470721" y="601585"/>
            <a:ext cx="2561905" cy="1647619"/>
          </a:xfrm>
          <a:prstGeom prst="rect">
            <a:avLst/>
          </a:prstGeom>
        </p:spPr>
      </p:pic>
      <p:pic>
        <p:nvPicPr>
          <p:cNvPr id="9" name="Picture 8">
            <a:extLst>
              <a:ext uri="{FF2B5EF4-FFF2-40B4-BE49-F238E27FC236}">
                <a16:creationId xmlns:a16="http://schemas.microsoft.com/office/drawing/2014/main" id="{C5ACD4F8-1999-4995-89E4-2DB2A9C4341D}"/>
              </a:ext>
            </a:extLst>
          </p:cNvPr>
          <p:cNvPicPr>
            <a:picLocks noChangeAspect="1"/>
          </p:cNvPicPr>
          <p:nvPr/>
        </p:nvPicPr>
        <p:blipFill>
          <a:blip r:embed="rId3"/>
          <a:stretch>
            <a:fillRect/>
          </a:stretch>
        </p:blipFill>
        <p:spPr>
          <a:xfrm>
            <a:off x="1875043" y="4002747"/>
            <a:ext cx="5228571" cy="105714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717911F-A917-434F-80DE-9701A42E379A}"/>
              </a:ext>
            </a:extLst>
          </p:cNvPr>
          <p:cNvPicPr>
            <a:picLocks noChangeAspect="1"/>
          </p:cNvPicPr>
          <p:nvPr/>
        </p:nvPicPr>
        <p:blipFill>
          <a:blip r:embed="rId4"/>
          <a:stretch>
            <a:fillRect/>
          </a:stretch>
        </p:blipFill>
        <p:spPr>
          <a:xfrm>
            <a:off x="1810715" y="315407"/>
            <a:ext cx="3533872" cy="3591147"/>
          </a:xfrm>
          <a:prstGeom prst="rect">
            <a:avLst/>
          </a:prstGeom>
          <a:ln>
            <a:solidFill>
              <a:schemeClr val="bg1">
                <a:lumMod val="75000"/>
              </a:schemeClr>
            </a:solidFill>
          </a:ln>
        </p:spPr>
      </p:pic>
    </p:spTree>
    <p:extLst>
      <p:ext uri="{BB962C8B-B14F-4D97-AF65-F5344CB8AC3E}">
        <p14:creationId xmlns:p14="http://schemas.microsoft.com/office/powerpoint/2010/main" val="376278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DOAJ Webinar Series for African Journals</a:t>
            </a:r>
            <a:br>
              <a:rPr lang="en-ZA" dirty="0">
                <a:solidFill>
                  <a:schemeClr val="accent2"/>
                </a:solidFill>
              </a:rPr>
            </a:br>
            <a:r>
              <a:rPr lang="fr-FR" i="1" dirty="0">
                <a:solidFill>
                  <a:schemeClr val="accent2"/>
                </a:solidFill>
              </a:rPr>
              <a:t>Série de webinaires du DOAJ pour les revues africaines</a:t>
            </a:r>
            <a:endParaRPr i="1" dirty="0">
              <a:solidFill>
                <a:schemeClr val="accent2"/>
              </a:solidFill>
            </a:endParaRPr>
          </a:p>
        </p:txBody>
      </p:sp>
      <p:sp>
        <p:nvSpPr>
          <p:cNvPr id="155" name="Google Shape;155;p2"/>
          <p:cNvSpPr txBox="1">
            <a:spLocks noGrp="1"/>
          </p:cNvSpPr>
          <p:nvPr>
            <p:ph type="body" idx="1"/>
          </p:nvPr>
        </p:nvSpPr>
        <p:spPr>
          <a:xfrm>
            <a:off x="727649" y="1441200"/>
            <a:ext cx="8702953" cy="2261100"/>
          </a:xfrm>
          <a:prstGeom prst="rect">
            <a:avLst/>
          </a:prstGeom>
          <a:noFill/>
          <a:ln>
            <a:noFill/>
          </a:ln>
        </p:spPr>
        <p:txBody>
          <a:bodyPr spcFirstLastPara="1" wrap="square" lIns="76025" tIns="76025" rIns="76025" bIns="76025" anchor="t" anchorCtr="0">
            <a:noAutofit/>
          </a:bodyPr>
          <a:lstStyle/>
          <a:p>
            <a:pPr indent="-342900">
              <a:lnSpc>
                <a:spcPct val="150000"/>
              </a:lnSpc>
              <a:buSzPts val="1800"/>
            </a:pPr>
            <a:r>
              <a:rPr lang="en-ZA" sz="1800" dirty="0"/>
              <a:t>Webinar 1: DOAJ Introduction &amp; Overview/</a:t>
            </a:r>
            <a:r>
              <a:rPr lang="fr-FR" sz="2000" b="0" i="1" dirty="0">
                <a:solidFill>
                  <a:srgbClr val="000000"/>
                </a:solidFill>
                <a:effectLst/>
                <a:latin typeface="-apple-system"/>
              </a:rPr>
              <a:t>Introduction et aperçu de DOAJ</a:t>
            </a:r>
            <a:br>
              <a:rPr lang="en-ZA" sz="1800" i="1" dirty="0"/>
            </a:br>
            <a:r>
              <a:rPr lang="en-ZA" sz="1800" u="sng" dirty="0">
                <a:solidFill>
                  <a:srgbClr val="0000FF"/>
                </a:solidFill>
                <a:effectLst/>
                <a:latin typeface="Calibri" panose="020F0502020204030204" pitchFamily="34" charset="0"/>
                <a:ea typeface="Calibri" panose="020F0502020204030204" pitchFamily="34" charset="0"/>
                <a:hlinkClick r:id="rId3"/>
              </a:rPr>
              <a:t>https://youtu.be/Luu1LFN432k</a:t>
            </a:r>
            <a:endParaRPr lang="en-ZA" sz="1800" dirty="0">
              <a:effectLst/>
              <a:latin typeface="Calibri" panose="020F0502020204030204" pitchFamily="34" charset="0"/>
              <a:ea typeface="Calibri" panose="020F0502020204030204" pitchFamily="34" charset="0"/>
            </a:endParaRPr>
          </a:p>
          <a:p>
            <a:pPr marL="457200" lvl="0" indent="-342900" algn="l" rtl="0">
              <a:lnSpc>
                <a:spcPct val="150000"/>
              </a:lnSpc>
              <a:spcBef>
                <a:spcPts val="0"/>
              </a:spcBef>
              <a:spcAft>
                <a:spcPts val="0"/>
              </a:spcAft>
              <a:buSzPts val="1800"/>
              <a:buChar char="●"/>
            </a:pPr>
            <a:r>
              <a:rPr lang="en-ZA" sz="1800" dirty="0"/>
              <a:t>Webinar 2: Editorial Processes &amp; Business Models/</a:t>
            </a:r>
            <a:r>
              <a:rPr lang="fr-FR" sz="1800" i="1" dirty="0"/>
              <a:t>Processus éditoriaux et modèles commerciaux</a:t>
            </a:r>
            <a:br>
              <a:rPr lang="en-ZA" sz="1800" dirty="0"/>
            </a:br>
            <a:r>
              <a:rPr lang="en-ZA" sz="1800" u="sng" dirty="0">
                <a:solidFill>
                  <a:srgbClr val="0000FF"/>
                </a:solidFill>
                <a:effectLst/>
                <a:latin typeface="Calibri" panose="020F0502020204030204" pitchFamily="34" charset="0"/>
                <a:ea typeface="Calibri" panose="020F0502020204030204" pitchFamily="34" charset="0"/>
                <a:hlinkClick r:id="rId4"/>
              </a:rPr>
              <a:t>https://youtu.be/H4Qs-dgW98I</a:t>
            </a:r>
            <a:r>
              <a:rPr lang="en-ZA" sz="1800" dirty="0">
                <a:effectLst/>
                <a:latin typeface="Calibri" panose="020F0502020204030204" pitchFamily="34" charset="0"/>
                <a:ea typeface="Calibri" panose="020F0502020204030204" pitchFamily="34" charset="0"/>
              </a:rPr>
              <a:t> </a:t>
            </a:r>
            <a:endParaRPr lang="en-ZA" sz="1800" dirty="0"/>
          </a:p>
          <a:p>
            <a:pPr marL="457200" lvl="0" indent="-342900" algn="l" rtl="0">
              <a:lnSpc>
                <a:spcPct val="150000"/>
              </a:lnSpc>
              <a:spcBef>
                <a:spcPts val="0"/>
              </a:spcBef>
              <a:spcAft>
                <a:spcPts val="0"/>
              </a:spcAft>
              <a:buSzPts val="1800"/>
              <a:buChar char="●"/>
            </a:pPr>
            <a:r>
              <a:rPr lang="en-ZA" sz="1800" dirty="0"/>
              <a:t>Webinar 3: Copyright &amp; Licensing/</a:t>
            </a:r>
            <a:r>
              <a:rPr lang="en-ZA" sz="1800" i="1" dirty="0"/>
              <a:t>Droits </a:t>
            </a:r>
            <a:r>
              <a:rPr lang="en-ZA" sz="1800" i="1" dirty="0" err="1"/>
              <a:t>d'auteur</a:t>
            </a:r>
            <a:r>
              <a:rPr lang="en-ZA" sz="1800" i="1" dirty="0"/>
              <a:t> et licences</a:t>
            </a:r>
            <a:br>
              <a:rPr lang="en-ZA" sz="1800" dirty="0"/>
            </a:br>
            <a:r>
              <a:rPr lang="en-ZA" sz="1800" dirty="0">
                <a:hlinkClick r:id="rId5"/>
              </a:rPr>
              <a:t>https://tinyurl.com/3dztfrf5</a:t>
            </a:r>
            <a:r>
              <a:rPr lang="en-ZA" sz="1800" dirty="0"/>
              <a:t> </a:t>
            </a:r>
          </a:p>
          <a:p>
            <a:pPr marL="457200" lvl="0" indent="-342900" algn="l" rtl="0">
              <a:lnSpc>
                <a:spcPct val="150000"/>
              </a:lnSpc>
              <a:spcBef>
                <a:spcPts val="0"/>
              </a:spcBef>
              <a:spcAft>
                <a:spcPts val="0"/>
              </a:spcAft>
              <a:buSzPts val="1800"/>
              <a:buChar char="●"/>
            </a:pPr>
            <a:r>
              <a:rPr lang="en-ZA" sz="1800" b="1" dirty="0">
                <a:solidFill>
                  <a:schemeClr val="accent1"/>
                </a:solidFill>
              </a:rPr>
              <a:t>Webinar 4: OA Journal Best Practices /</a:t>
            </a:r>
            <a:r>
              <a:rPr lang="fr-FR" sz="1800" b="1" i="1" dirty="0">
                <a:solidFill>
                  <a:schemeClr val="accent1"/>
                </a:solidFill>
              </a:rPr>
              <a:t>Meilleures pratiques pour les revues OA</a:t>
            </a:r>
            <a:endParaRPr lang="en-ZA" sz="1800" b="1" i="1" dirty="0">
              <a:solidFill>
                <a:schemeClr val="accent1"/>
              </a:solidFill>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Ownership &amp; Management</a:t>
            </a:r>
            <a:br>
              <a:rPr lang="en-ZA" dirty="0">
                <a:solidFill>
                  <a:schemeClr val="accent2"/>
                </a:solidFill>
              </a:rPr>
            </a:br>
            <a:r>
              <a:rPr lang="en-ZA" i="1" dirty="0" err="1">
                <a:solidFill>
                  <a:schemeClr val="accent2"/>
                </a:solidFill>
              </a:rPr>
              <a:t>Propriété</a:t>
            </a:r>
            <a:r>
              <a:rPr lang="en-ZA" i="1" dirty="0">
                <a:solidFill>
                  <a:schemeClr val="accent2"/>
                </a:solidFill>
              </a:rPr>
              <a:t> et gestion</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2CBA452E-B4D4-4BC9-8263-D27D4AED5443}"/>
              </a:ext>
            </a:extLst>
          </p:cNvPr>
          <p:cNvSpPr txBox="1">
            <a:spLocks/>
          </p:cNvSpPr>
          <p:nvPr/>
        </p:nvSpPr>
        <p:spPr>
          <a:xfrm>
            <a:off x="852755" y="1097005"/>
            <a:ext cx="8045586"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a:latin typeface="Source Sans Pro" panose="020B0503030403020204" pitchFamily="34" charset="0"/>
                <a:ea typeface="Source Sans Pro" panose="020B0503030403020204" pitchFamily="34" charset="0"/>
              </a:rPr>
              <a:t>Information about </a:t>
            </a:r>
            <a:r>
              <a:rPr lang="fr-FR" sz="1800" dirty="0" err="1">
                <a:latin typeface="Source Sans Pro" panose="020B0503030403020204" pitchFamily="34" charset="0"/>
                <a:ea typeface="Source Sans Pro" panose="020B0503030403020204" pitchFamily="34" charset="0"/>
              </a:rPr>
              <a:t>ownership</a:t>
            </a:r>
            <a:r>
              <a:rPr lang="fr-FR" sz="1800" dirty="0">
                <a:latin typeface="Source Sans Pro" panose="020B0503030403020204" pitchFamily="34" charset="0"/>
                <a:ea typeface="Source Sans Pro" panose="020B0503030403020204" pitchFamily="34" charset="0"/>
              </a:rPr>
              <a:t>/</a:t>
            </a:r>
            <a:r>
              <a:rPr lang="fr-FR" sz="1800" dirty="0" err="1">
                <a:latin typeface="Source Sans Pro" panose="020B0503030403020204" pitchFamily="34" charset="0"/>
                <a:ea typeface="Source Sans Pro" panose="020B0503030403020204" pitchFamily="34" charset="0"/>
              </a:rPr>
              <a:t>publisher</a:t>
            </a:r>
            <a:r>
              <a:rPr lang="fr-FR" sz="1800" dirty="0">
                <a:latin typeface="Source Sans Pro" panose="020B0503030403020204" pitchFamily="34" charset="0"/>
                <a:ea typeface="Source Sans Pro" panose="020B0503030403020204" pitchFamily="34" charset="0"/>
              </a:rPr>
              <a:t> &amp; management of journal </a:t>
            </a:r>
            <a:r>
              <a:rPr lang="fr-FR" sz="1800" dirty="0" err="1">
                <a:latin typeface="Source Sans Pro" panose="020B0503030403020204" pitchFamily="34" charset="0"/>
                <a:ea typeface="Source Sans Pro" panose="020B0503030403020204" pitchFamily="34" charset="0"/>
              </a:rPr>
              <a:t>should</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be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clearly</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indicated</a:t>
            </a:r>
            <a:r>
              <a:rPr lang="fr-FR" sz="1800" dirty="0">
                <a:latin typeface="Source Sans Pro" panose="020B0503030403020204" pitchFamily="34" charset="0"/>
                <a:ea typeface="Source Sans Pro" panose="020B0503030403020204" pitchFamily="34" charset="0"/>
              </a:rPr>
              <a:t> on </a:t>
            </a:r>
            <a:r>
              <a:rPr lang="fr-FR" sz="1800" dirty="0" err="1">
                <a:latin typeface="Source Sans Pro" panose="020B0503030403020204" pitchFamily="34" charset="0"/>
                <a:ea typeface="Source Sans Pro" panose="020B0503030403020204" pitchFamily="34" charset="0"/>
              </a:rPr>
              <a:t>website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scholarly</a:t>
            </a:r>
            <a:r>
              <a:rPr lang="fr-FR" sz="1800" dirty="0">
                <a:latin typeface="Source Sans Pro" panose="020B0503030403020204" pitchFamily="34" charset="0"/>
                <a:ea typeface="Source Sans Pro" panose="020B0503030403020204" pitchFamily="34" charset="0"/>
              </a:rPr>
              <a:t> society)</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Les informations sur la propriété et la gestion du journal doivent être clairement indiquées sur le site web</a:t>
            </a:r>
          </a:p>
          <a:p>
            <a:pPr indent="-342900">
              <a:lnSpc>
                <a:spcPct val="150000"/>
              </a:lnSpc>
              <a:buSzPts val="1800"/>
            </a:pPr>
            <a:r>
              <a:rPr lang="fr-FR" sz="1800" dirty="0">
                <a:latin typeface="Source Sans Pro" panose="020B0503030403020204" pitchFamily="34" charset="0"/>
                <a:ea typeface="Source Sans Pro" panose="020B0503030403020204" pitchFamily="34" charset="0"/>
              </a:rPr>
              <a:t>Publisher not to use </a:t>
            </a:r>
            <a:r>
              <a:rPr lang="fr-FR" sz="1800" dirty="0" err="1">
                <a:latin typeface="Source Sans Pro" panose="020B0503030403020204" pitchFamily="34" charset="0"/>
                <a:ea typeface="Source Sans Pro" panose="020B0503030403020204" pitchFamily="34" charset="0"/>
              </a:rPr>
              <a:t>organisational</a:t>
            </a:r>
            <a:r>
              <a:rPr lang="fr-FR" sz="1800" dirty="0">
                <a:latin typeface="Source Sans Pro" panose="020B0503030403020204" pitchFamily="34" charset="0"/>
                <a:ea typeface="Source Sans Pro" panose="020B0503030403020204" pitchFamily="34" charset="0"/>
              </a:rPr>
              <a:t>/journal </a:t>
            </a:r>
            <a:r>
              <a:rPr lang="fr-FR" sz="1800" dirty="0" err="1">
                <a:latin typeface="Source Sans Pro" panose="020B0503030403020204" pitchFamily="34" charset="0"/>
                <a:ea typeface="Source Sans Pro" panose="020B0503030403020204" pitchFamily="34" charset="0"/>
              </a:rPr>
              <a:t>names</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that</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would</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mislead</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potential</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authors</a:t>
            </a:r>
            <a:r>
              <a:rPr lang="fr-FR" sz="1800" dirty="0">
                <a:latin typeface="Source Sans Pro" panose="020B0503030403020204" pitchFamily="34" charset="0"/>
                <a:ea typeface="Source Sans Pro" panose="020B0503030403020204" pitchFamily="34" charset="0"/>
              </a:rPr>
              <a:t> &amp; editors about the nature of the </a:t>
            </a:r>
            <a:r>
              <a:rPr lang="fr-FR" sz="1800" dirty="0" err="1">
                <a:latin typeface="Source Sans Pro" panose="020B0503030403020204" pitchFamily="34" charset="0"/>
                <a:ea typeface="Source Sans Pro" panose="020B0503030403020204" pitchFamily="34" charset="0"/>
              </a:rPr>
              <a:t>journal’s</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owner</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L'éditeur ne doit pas utiliser de noms d'organisations/de revues qui pourraient induire en erreur les auteurs et éditeurs potentiels sur la nature du propriétaire de la revue</a:t>
            </a:r>
          </a:p>
          <a:p>
            <a:pPr marL="0" indent="0">
              <a:buFont typeface="Source Sans Pro"/>
              <a:buNone/>
            </a:pPr>
            <a:endParaRPr lang="fr-FR" sz="1400" dirty="0"/>
          </a:p>
          <a:p>
            <a:pPr marL="381000" indent="0">
              <a:buFont typeface="Source Sans Pro"/>
              <a:buNone/>
            </a:pPr>
            <a:endParaRPr lang="fr-FR" sz="1400" dirty="0"/>
          </a:p>
        </p:txBody>
      </p:sp>
    </p:spTree>
    <p:extLst>
      <p:ext uri="{BB962C8B-B14F-4D97-AF65-F5344CB8AC3E}">
        <p14:creationId xmlns:p14="http://schemas.microsoft.com/office/powerpoint/2010/main" val="1543435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2925-07FD-4B6C-A985-D305E4F907A5}"/>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FEDE1C92-9683-46F8-B12C-FD860D36ADAB}"/>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CB1935F8-2B7A-4B48-8704-FF36E45FB0EA}"/>
              </a:ext>
            </a:extLst>
          </p:cNvPr>
          <p:cNvPicPr>
            <a:picLocks noChangeAspect="1"/>
          </p:cNvPicPr>
          <p:nvPr/>
        </p:nvPicPr>
        <p:blipFill>
          <a:blip r:embed="rId2"/>
          <a:stretch>
            <a:fillRect/>
          </a:stretch>
        </p:blipFill>
        <p:spPr>
          <a:xfrm>
            <a:off x="1100277" y="411600"/>
            <a:ext cx="6943446" cy="42087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588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Governing Body</a:t>
            </a:r>
            <a:br>
              <a:rPr lang="en-ZA" dirty="0">
                <a:solidFill>
                  <a:schemeClr val="accent2"/>
                </a:solidFill>
              </a:rPr>
            </a:br>
            <a:r>
              <a:rPr lang="en-ZA" i="1" dirty="0">
                <a:solidFill>
                  <a:schemeClr val="accent2"/>
                </a:solidFill>
              </a:rPr>
              <a:t>Conseil </a:t>
            </a:r>
            <a:r>
              <a:rPr lang="en-ZA" i="1" dirty="0" err="1">
                <a:solidFill>
                  <a:schemeClr val="accent2"/>
                </a:solidFill>
              </a:rPr>
              <a:t>d'administration</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6BACCE32-0FDE-4956-92D7-B1D63C444862}"/>
              </a:ext>
            </a:extLst>
          </p:cNvPr>
          <p:cNvSpPr txBox="1">
            <a:spLocks/>
          </p:cNvSpPr>
          <p:nvPr/>
        </p:nvSpPr>
        <p:spPr>
          <a:xfrm>
            <a:off x="852755" y="1097005"/>
            <a:ext cx="8045586"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a:latin typeface="Source Sans Pro" panose="020B0503030403020204" pitchFamily="34" charset="0"/>
                <a:ea typeface="Source Sans Pro" panose="020B0503030403020204" pitchFamily="34" charset="0"/>
              </a:rPr>
              <a:t>Journal must have </a:t>
            </a:r>
            <a:r>
              <a:rPr lang="fr-FR" sz="1800" dirty="0" err="1">
                <a:latin typeface="Source Sans Pro" panose="020B0503030403020204" pitchFamily="34" charset="0"/>
                <a:ea typeface="Source Sans Pro" panose="020B0503030403020204" pitchFamily="34" charset="0"/>
              </a:rPr>
              <a:t>editorial</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board</a:t>
            </a:r>
            <a:r>
              <a:rPr lang="fr-FR" sz="1800" dirty="0">
                <a:latin typeface="Source Sans Pro" panose="020B0503030403020204" pitchFamily="34" charset="0"/>
                <a:ea typeface="Source Sans Pro" panose="020B0503030403020204" pitchFamily="34" charset="0"/>
              </a:rPr>
              <a:t>/</a:t>
            </a:r>
            <a:r>
              <a:rPr lang="fr-FR" sz="1800" dirty="0" err="1">
                <a:latin typeface="Source Sans Pro" panose="020B0503030403020204" pitchFamily="34" charset="0"/>
                <a:ea typeface="Source Sans Pro" panose="020B0503030403020204" pitchFamily="34" charset="0"/>
              </a:rPr>
              <a:t>other</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governing</a:t>
            </a:r>
            <a:r>
              <a:rPr lang="fr-FR" sz="1800" dirty="0">
                <a:latin typeface="Source Sans Pro" panose="020B0503030403020204" pitchFamily="34" charset="0"/>
                <a:ea typeface="Source Sans Pro" panose="020B0503030403020204" pitchFamily="34" charset="0"/>
              </a:rPr>
              <a:t> bodies – </a:t>
            </a:r>
            <a:r>
              <a:rPr lang="fr-FR" sz="1800" dirty="0" err="1">
                <a:latin typeface="Source Sans Pro" panose="020B0503030403020204" pitchFamily="34" charset="0"/>
                <a:ea typeface="Source Sans Pro" panose="020B0503030403020204" pitchFamily="34" charset="0"/>
              </a:rPr>
              <a:t>members</a:t>
            </a:r>
            <a:r>
              <a:rPr lang="fr-FR" sz="1800" dirty="0">
                <a:latin typeface="Source Sans Pro" panose="020B0503030403020204" pitchFamily="34" charset="0"/>
                <a:ea typeface="Source Sans Pro" panose="020B0503030403020204" pitchFamily="34" charset="0"/>
              </a:rPr>
              <a:t> must </a:t>
            </a:r>
            <a:r>
              <a:rPr lang="fr-FR" sz="1800" dirty="0" err="1">
                <a:latin typeface="Source Sans Pro" panose="020B0503030403020204" pitchFamily="34" charset="0"/>
                <a:ea typeface="Source Sans Pro" panose="020B0503030403020204" pitchFamily="34" charset="0"/>
              </a:rPr>
              <a:t>be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recognised</a:t>
            </a:r>
            <a:r>
              <a:rPr lang="fr-FR" sz="1800" dirty="0">
                <a:latin typeface="Source Sans Pro" panose="020B0503030403020204" pitchFamily="34" charset="0"/>
                <a:ea typeface="Source Sans Pro" panose="020B0503030403020204" pitchFamily="34" charset="0"/>
              </a:rPr>
              <a:t> experts in </a:t>
            </a:r>
            <a:r>
              <a:rPr lang="fr-FR" sz="1800" dirty="0" err="1">
                <a:latin typeface="Source Sans Pro" panose="020B0503030403020204" pitchFamily="34" charset="0"/>
                <a:ea typeface="Source Sans Pro" panose="020B0503030403020204" pitchFamily="34" charset="0"/>
              </a:rPr>
              <a:t>subject</a:t>
            </a:r>
            <a:r>
              <a:rPr lang="fr-FR" sz="1800" dirty="0">
                <a:latin typeface="Source Sans Pro" panose="020B0503030403020204" pitchFamily="34" charset="0"/>
                <a:ea typeface="Source Sans Pro" panose="020B0503030403020204" pitchFamily="34" charset="0"/>
              </a:rPr>
              <a:t> areas </a:t>
            </a:r>
            <a:r>
              <a:rPr lang="fr-FR" sz="1800" dirty="0" err="1">
                <a:latin typeface="Source Sans Pro" panose="020B0503030403020204" pitchFamily="34" charset="0"/>
                <a:ea typeface="Source Sans Pro" panose="020B0503030403020204" pitchFamily="34" charset="0"/>
              </a:rPr>
              <a:t>included</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within</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journal’s</a:t>
            </a:r>
            <a:r>
              <a:rPr lang="fr-FR" sz="1800" dirty="0">
                <a:latin typeface="Source Sans Pro" panose="020B0503030403020204" pitchFamily="34" charset="0"/>
                <a:ea typeface="Source Sans Pro" panose="020B0503030403020204" pitchFamily="34" charset="0"/>
              </a:rPr>
              <a:t> scope</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La revue doit avoir un comité de rédaction/autres organes directeurs - les membres doivent être des experts reconnus dans les domaines couverts par la revue</a:t>
            </a:r>
          </a:p>
          <a:p>
            <a:pPr indent="-342900">
              <a:lnSpc>
                <a:spcPct val="150000"/>
              </a:lnSpc>
              <a:buSzPts val="1800"/>
            </a:pPr>
            <a:r>
              <a:rPr lang="fr-FR" sz="1800" dirty="0">
                <a:latin typeface="Source Sans Pro" panose="020B0503030403020204" pitchFamily="34" charset="0"/>
                <a:ea typeface="Source Sans Pro" panose="020B0503030403020204" pitchFamily="34" charset="0"/>
              </a:rPr>
              <a:t>Full </a:t>
            </a:r>
            <a:r>
              <a:rPr lang="fr-FR" sz="1800" dirty="0" err="1">
                <a:latin typeface="Source Sans Pro" panose="020B0503030403020204" pitchFamily="34" charset="0"/>
                <a:ea typeface="Source Sans Pro" panose="020B0503030403020204" pitchFamily="34" charset="0"/>
              </a:rPr>
              <a:t>name</a:t>
            </a:r>
            <a:r>
              <a:rPr lang="fr-FR" sz="1800" dirty="0">
                <a:latin typeface="Source Sans Pro" panose="020B0503030403020204" pitchFamily="34" charset="0"/>
                <a:ea typeface="Source Sans Pro" panose="020B0503030403020204" pitchFamily="34" charset="0"/>
              </a:rPr>
              <a:t> &amp; affiliations of </a:t>
            </a:r>
            <a:r>
              <a:rPr lang="fr-FR" sz="1800" dirty="0" err="1">
                <a:latin typeface="Source Sans Pro" panose="020B0503030403020204" pitchFamily="34" charset="0"/>
                <a:ea typeface="Source Sans Pro" panose="020B0503030403020204" pitchFamily="34" charset="0"/>
              </a:rPr>
              <a:t>editorial</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board</a:t>
            </a:r>
            <a:r>
              <a:rPr lang="fr-FR" sz="1800" dirty="0">
                <a:latin typeface="Source Sans Pro" panose="020B0503030403020204" pitchFamily="34" charset="0"/>
                <a:ea typeface="Source Sans Pro" panose="020B0503030403020204" pitchFamily="34" charset="0"/>
              </a:rPr>
              <a:t>/</a:t>
            </a:r>
            <a:r>
              <a:rPr lang="fr-FR" sz="1800" dirty="0" err="1">
                <a:latin typeface="Source Sans Pro" panose="020B0503030403020204" pitchFamily="34" charset="0"/>
                <a:ea typeface="Source Sans Pro" panose="020B0503030403020204" pitchFamily="34" charset="0"/>
              </a:rPr>
              <a:t>governing</a:t>
            </a:r>
            <a:r>
              <a:rPr lang="fr-FR" sz="1800" dirty="0">
                <a:latin typeface="Source Sans Pro" panose="020B0503030403020204" pitchFamily="34" charset="0"/>
                <a:ea typeface="Source Sans Pro" panose="020B0503030403020204" pitchFamily="34" charset="0"/>
              </a:rPr>
              <a:t> body </a:t>
            </a:r>
            <a:r>
              <a:rPr lang="fr-FR" sz="1800" dirty="0" err="1">
                <a:latin typeface="Source Sans Pro" panose="020B0503030403020204" pitchFamily="34" charset="0"/>
                <a:ea typeface="Source Sans Pro" panose="020B0503030403020204" pitchFamily="34" charset="0"/>
              </a:rPr>
              <a:t>available</a:t>
            </a:r>
            <a:r>
              <a:rPr lang="fr-FR" sz="1800" dirty="0">
                <a:latin typeface="Source Sans Pro" panose="020B0503030403020204" pitchFamily="34" charset="0"/>
                <a:ea typeface="Source Sans Pro" panose="020B0503030403020204" pitchFamily="34" charset="0"/>
              </a:rPr>
              <a:t> on </a:t>
            </a:r>
            <a:r>
              <a:rPr lang="fr-FR" sz="1800" dirty="0" err="1">
                <a:latin typeface="Source Sans Pro" panose="020B0503030403020204" pitchFamily="34" charset="0"/>
                <a:ea typeface="Source Sans Pro" panose="020B0503030403020204" pitchFamily="34" charset="0"/>
              </a:rPr>
              <a:t>website</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Le nom complet et les affiliations du comité de rédaction/de l'organe directeur sont disponibles sur le site web</a:t>
            </a:r>
          </a:p>
          <a:p>
            <a:pPr marL="0" indent="0">
              <a:buFont typeface="Source Sans Pro"/>
              <a:buNone/>
            </a:pPr>
            <a:endParaRPr lang="fr-FR" sz="1400" dirty="0"/>
          </a:p>
          <a:p>
            <a:pPr marL="381000" indent="0">
              <a:buFont typeface="Source Sans Pro"/>
              <a:buNone/>
            </a:pPr>
            <a:endParaRPr lang="fr-FR" sz="1400" dirty="0"/>
          </a:p>
        </p:txBody>
      </p:sp>
    </p:spTree>
    <p:extLst>
      <p:ext uri="{BB962C8B-B14F-4D97-AF65-F5344CB8AC3E}">
        <p14:creationId xmlns:p14="http://schemas.microsoft.com/office/powerpoint/2010/main" val="1846886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AD76-D80A-43FA-BEFB-E198ACCDAD7E}"/>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520482A3-96AC-41EF-B419-A95577234E5B}"/>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0AA7A7A3-8854-4135-B6B9-04965434412D}"/>
              </a:ext>
            </a:extLst>
          </p:cNvPr>
          <p:cNvPicPr>
            <a:picLocks noChangeAspect="1"/>
          </p:cNvPicPr>
          <p:nvPr/>
        </p:nvPicPr>
        <p:blipFill>
          <a:blip r:embed="rId2"/>
          <a:stretch>
            <a:fillRect/>
          </a:stretch>
        </p:blipFill>
        <p:spPr>
          <a:xfrm>
            <a:off x="1382232" y="230481"/>
            <a:ext cx="6179819" cy="4682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6089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Editorial Team &amp; Contact Information</a:t>
            </a:r>
            <a:br>
              <a:rPr lang="en-ZA" dirty="0">
                <a:solidFill>
                  <a:schemeClr val="accent2"/>
                </a:solidFill>
              </a:rPr>
            </a:br>
            <a:r>
              <a:rPr lang="fr-FR" i="1" dirty="0">
                <a:solidFill>
                  <a:schemeClr val="accent2"/>
                </a:solidFill>
              </a:rPr>
              <a:t>Équipe de rédaction et informations de contact</a:t>
            </a:r>
            <a:br>
              <a:rPr lang="fr-FR" i="1" dirty="0">
                <a:solidFill>
                  <a:schemeClr val="accent2"/>
                </a:solidFill>
              </a:rPr>
            </a:b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B523B02C-8D8F-4E11-AF58-FAFF677E6A11}"/>
              </a:ext>
            </a:extLst>
          </p:cNvPr>
          <p:cNvSpPr txBox="1">
            <a:spLocks/>
          </p:cNvSpPr>
          <p:nvPr/>
        </p:nvSpPr>
        <p:spPr>
          <a:xfrm>
            <a:off x="852755" y="1342665"/>
            <a:ext cx="8045586"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a:latin typeface="Source Sans Pro" panose="020B0503030403020204" pitchFamily="34" charset="0"/>
                <a:ea typeface="Source Sans Pro" panose="020B0503030403020204" pitchFamily="34" charset="0"/>
              </a:rPr>
              <a:t>Full </a:t>
            </a:r>
            <a:r>
              <a:rPr lang="fr-FR" sz="1800" dirty="0" err="1">
                <a:latin typeface="Source Sans Pro" panose="020B0503030403020204" pitchFamily="34" charset="0"/>
                <a:ea typeface="Source Sans Pro" panose="020B0503030403020204" pitchFamily="34" charset="0"/>
              </a:rPr>
              <a:t>names</a:t>
            </a:r>
            <a:r>
              <a:rPr lang="fr-FR" sz="1800" dirty="0">
                <a:latin typeface="Source Sans Pro" panose="020B0503030403020204" pitchFamily="34" charset="0"/>
                <a:ea typeface="Source Sans Pro" panose="020B0503030403020204" pitchFamily="34" charset="0"/>
              </a:rPr>
              <a:t> &amp; affiliations of journal editors on journal </a:t>
            </a:r>
            <a:r>
              <a:rPr lang="fr-FR" sz="1800" dirty="0" err="1">
                <a:latin typeface="Source Sans Pro" panose="020B0503030403020204" pitchFamily="34" charset="0"/>
                <a:ea typeface="Source Sans Pro" panose="020B0503030403020204" pitchFamily="34" charset="0"/>
              </a:rPr>
              <a:t>website</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Noms complets et affiliations des éditeurs de la revue sur le site web de la revue</a:t>
            </a:r>
          </a:p>
          <a:p>
            <a:pPr indent="-342900">
              <a:lnSpc>
                <a:spcPct val="150000"/>
              </a:lnSpc>
              <a:buSzPts val="1800"/>
            </a:pPr>
            <a:r>
              <a:rPr lang="fr-FR" sz="1800" dirty="0">
                <a:latin typeface="Source Sans Pro" panose="020B0503030403020204" pitchFamily="34" charset="0"/>
                <a:ea typeface="Source Sans Pro" panose="020B0503030403020204" pitchFamily="34" charset="0"/>
              </a:rPr>
              <a:t>Contact information for </a:t>
            </a:r>
            <a:r>
              <a:rPr lang="fr-FR" sz="1800" dirty="0" err="1">
                <a:latin typeface="Source Sans Pro" panose="020B0503030403020204" pitchFamily="34" charset="0"/>
                <a:ea typeface="Source Sans Pro" panose="020B0503030403020204" pitchFamily="34" charset="0"/>
              </a:rPr>
              <a:t>editorial</a:t>
            </a:r>
            <a:r>
              <a:rPr lang="fr-FR" sz="1800" dirty="0">
                <a:latin typeface="Source Sans Pro" panose="020B0503030403020204" pitchFamily="34" charset="0"/>
                <a:ea typeface="Source Sans Pro" panose="020B0503030403020204" pitchFamily="34" charset="0"/>
              </a:rPr>
              <a:t> office (</a:t>
            </a:r>
            <a:r>
              <a:rPr lang="fr-FR" sz="1800" dirty="0" err="1">
                <a:latin typeface="Source Sans Pro" panose="020B0503030403020204" pitchFamily="34" charset="0"/>
                <a:ea typeface="Source Sans Pro" panose="020B0503030403020204" pitchFamily="34" charset="0"/>
              </a:rPr>
              <a:t>generic</a:t>
            </a:r>
            <a:r>
              <a:rPr lang="fr-FR" sz="1800" dirty="0">
                <a:latin typeface="Source Sans Pro" panose="020B0503030403020204" pitchFamily="34" charset="0"/>
                <a:ea typeface="Source Sans Pro" panose="020B0503030403020204" pitchFamily="34" charset="0"/>
              </a:rPr>
              <a:t> email)</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Coordonnées de la rédaction</a:t>
            </a:r>
          </a:p>
          <a:p>
            <a:pPr indent="-342900">
              <a:lnSpc>
                <a:spcPct val="150000"/>
              </a:lnSpc>
              <a:buSzPts val="1800"/>
            </a:pPr>
            <a:r>
              <a:rPr lang="fr-FR" sz="1800" dirty="0">
                <a:latin typeface="Source Sans Pro" panose="020B0503030403020204" pitchFamily="34" charset="0"/>
                <a:ea typeface="Source Sans Pro" panose="020B0503030403020204" pitchFamily="34" charset="0"/>
              </a:rPr>
              <a:t>Full </a:t>
            </a:r>
            <a:r>
              <a:rPr lang="fr-FR" sz="1800" dirty="0" err="1">
                <a:latin typeface="Source Sans Pro" panose="020B0503030403020204" pitchFamily="34" charset="0"/>
                <a:ea typeface="Source Sans Pro" panose="020B0503030403020204" pitchFamily="34" charset="0"/>
              </a:rPr>
              <a:t>address</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Adresse complète</a:t>
            </a:r>
          </a:p>
          <a:p>
            <a:pPr marL="0" indent="0">
              <a:buFont typeface="Source Sans Pro"/>
              <a:buNone/>
            </a:pPr>
            <a:endParaRPr lang="fr-FR" sz="1400" dirty="0"/>
          </a:p>
          <a:p>
            <a:pPr marL="381000" indent="0">
              <a:buFont typeface="Source Sans Pro"/>
              <a:buNone/>
            </a:pPr>
            <a:endParaRPr lang="fr-FR" sz="1400" dirty="0"/>
          </a:p>
        </p:txBody>
      </p:sp>
    </p:spTree>
    <p:extLst>
      <p:ext uri="{BB962C8B-B14F-4D97-AF65-F5344CB8AC3E}">
        <p14:creationId xmlns:p14="http://schemas.microsoft.com/office/powerpoint/2010/main" val="63942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8DEB-AE62-4251-85AB-08B8116B84B3}"/>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599A9331-1F1B-4666-8252-E6E740C3B8E7}"/>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7DC3582D-3978-4F30-94E2-393F10AA5A65}"/>
              </a:ext>
            </a:extLst>
          </p:cNvPr>
          <p:cNvPicPr>
            <a:picLocks noChangeAspect="1"/>
          </p:cNvPicPr>
          <p:nvPr/>
        </p:nvPicPr>
        <p:blipFill>
          <a:blip r:embed="rId2"/>
          <a:stretch>
            <a:fillRect/>
          </a:stretch>
        </p:blipFill>
        <p:spPr>
          <a:xfrm>
            <a:off x="1640508" y="221917"/>
            <a:ext cx="5862983" cy="4304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6741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Copyright &amp; Licensing (1)</a:t>
            </a:r>
            <a:br>
              <a:rPr lang="en-ZA" dirty="0">
                <a:solidFill>
                  <a:schemeClr val="accent2"/>
                </a:solidFill>
              </a:rPr>
            </a:br>
            <a:r>
              <a:rPr lang="en-ZA" i="1" dirty="0">
                <a:solidFill>
                  <a:schemeClr val="accent2"/>
                </a:solidFill>
              </a:rPr>
              <a:t>Droits </a:t>
            </a:r>
            <a:r>
              <a:rPr lang="en-ZA" i="1" dirty="0" err="1">
                <a:solidFill>
                  <a:schemeClr val="accent2"/>
                </a:solidFill>
              </a:rPr>
              <a:t>d'auteur</a:t>
            </a:r>
            <a:r>
              <a:rPr lang="en-ZA" i="1" dirty="0">
                <a:solidFill>
                  <a:schemeClr val="accent2"/>
                </a:solidFill>
              </a:rPr>
              <a:t> et licences (1)</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8E70FD16-8321-4E01-80E1-D439F5CE2B81}"/>
              </a:ext>
            </a:extLst>
          </p:cNvPr>
          <p:cNvSpPr txBox="1">
            <a:spLocks/>
          </p:cNvSpPr>
          <p:nvPr/>
        </p:nvSpPr>
        <p:spPr>
          <a:xfrm>
            <a:off x="852755" y="1342664"/>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a:latin typeface="Source Sans Pro" panose="020B0503030403020204" pitchFamily="34" charset="0"/>
                <a:ea typeface="Source Sans Pro" panose="020B0503030403020204" pitchFamily="34" charset="0"/>
              </a:rPr>
              <a:t>Copyright </a:t>
            </a:r>
            <a:r>
              <a:rPr lang="fr-FR" sz="1800" dirty="0" err="1">
                <a:latin typeface="Source Sans Pro" panose="020B0503030403020204" pitchFamily="34" charset="0"/>
                <a:ea typeface="Source Sans Pro" panose="020B0503030403020204" pitchFamily="34" charset="0"/>
              </a:rPr>
              <a:t>policy</a:t>
            </a:r>
            <a:r>
              <a:rPr lang="fr-FR" sz="1800" dirty="0">
                <a:latin typeface="Source Sans Pro" panose="020B0503030403020204" pitchFamily="34" charset="0"/>
                <a:ea typeface="Source Sans Pro" panose="020B0503030403020204" pitchFamily="34" charset="0"/>
              </a:rPr>
              <a:t> – </a:t>
            </a:r>
            <a:r>
              <a:rPr lang="fr-FR" sz="1800" dirty="0" err="1">
                <a:latin typeface="Source Sans Pro" panose="020B0503030403020204" pitchFamily="34" charset="0"/>
                <a:ea typeface="Source Sans Pro" panose="020B0503030403020204" pitchFamily="34" charset="0"/>
              </a:rPr>
              <a:t>also</a:t>
            </a:r>
            <a:r>
              <a:rPr lang="fr-FR" sz="1800" dirty="0">
                <a:latin typeface="Source Sans Pro" panose="020B0503030403020204" pitchFamily="34" charset="0"/>
                <a:ea typeface="Source Sans Pro" panose="020B0503030403020204" pitchFamily="34" charset="0"/>
              </a:rPr>
              <a:t> as part of </a:t>
            </a:r>
            <a:r>
              <a:rPr lang="fr-FR" sz="1800" dirty="0" err="1">
                <a:latin typeface="Source Sans Pro" panose="020B0503030403020204" pitchFamily="34" charset="0"/>
                <a:ea typeface="Source Sans Pro" panose="020B0503030403020204" pitchFamily="34" charset="0"/>
              </a:rPr>
              <a:t>author</a:t>
            </a:r>
            <a:r>
              <a:rPr lang="fr-FR" sz="1800" dirty="0">
                <a:latin typeface="Source Sans Pro" panose="020B0503030403020204" pitchFamily="34" charset="0"/>
                <a:ea typeface="Source Sans Pro" panose="020B0503030403020204" pitchFamily="34" charset="0"/>
              </a:rPr>
              <a:t> guidelines</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Politique en matière de droits d'auteur - également dans le cadre des directives à l'intention des auteurs</a:t>
            </a:r>
          </a:p>
          <a:p>
            <a:pPr indent="-342900">
              <a:lnSpc>
                <a:spcPct val="150000"/>
              </a:lnSpc>
              <a:buSzPts val="1800"/>
            </a:pPr>
            <a:r>
              <a:rPr lang="fr-FR" sz="1800" dirty="0">
                <a:latin typeface="Source Sans Pro" panose="020B0503030403020204" pitchFamily="34" charset="0"/>
                <a:ea typeface="Source Sans Pro" panose="020B0503030403020204" pitchFamily="34" charset="0"/>
              </a:rPr>
              <a:t>Copyright </a:t>
            </a:r>
            <a:r>
              <a:rPr lang="fr-FR" sz="1800" dirty="0" err="1">
                <a:latin typeface="Source Sans Pro" panose="020B0503030403020204" pitchFamily="34" charset="0"/>
                <a:ea typeface="Source Sans Pro" panose="020B0503030403020204" pitchFamily="34" charset="0"/>
              </a:rPr>
              <a:t>holder</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specified</a:t>
            </a:r>
            <a:r>
              <a:rPr lang="fr-FR" sz="1800" dirty="0">
                <a:latin typeface="Source Sans Pro" panose="020B0503030403020204" pitchFamily="34" charset="0"/>
                <a:ea typeface="Source Sans Pro" panose="020B0503030403020204" pitchFamily="34" charset="0"/>
              </a:rPr>
              <a:t> on all </a:t>
            </a:r>
            <a:r>
              <a:rPr lang="fr-FR" sz="1800" dirty="0" err="1">
                <a:latin typeface="Source Sans Pro" panose="020B0503030403020204" pitchFamily="34" charset="0"/>
                <a:ea typeface="Source Sans Pro" panose="020B0503030403020204" pitchFamily="34" charset="0"/>
              </a:rPr>
              <a:t>published</a:t>
            </a:r>
            <a:r>
              <a:rPr lang="fr-FR" sz="1800" dirty="0">
                <a:latin typeface="Source Sans Pro" panose="020B0503030403020204" pitchFamily="34" charset="0"/>
                <a:ea typeface="Source Sans Pro" panose="020B0503030403020204" pitchFamily="34" charset="0"/>
              </a:rPr>
              <a:t> articles</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Le propriétaire du droit d'auteur est spécifié sur tous les articles publiés</a:t>
            </a:r>
          </a:p>
          <a:p>
            <a:pPr indent="-342900">
              <a:lnSpc>
                <a:spcPct val="150000"/>
              </a:lnSpc>
              <a:buSzPts val="1800"/>
            </a:pPr>
            <a:r>
              <a:rPr lang="fr-FR" sz="1800" dirty="0" err="1">
                <a:latin typeface="Source Sans Pro" panose="020B0503030403020204" pitchFamily="34" charset="0"/>
                <a:ea typeface="Source Sans Pro" panose="020B0503030403020204" pitchFamily="34" charset="0"/>
              </a:rPr>
              <a:t>Licensing</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terms</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indicated</a:t>
            </a:r>
            <a:r>
              <a:rPr lang="fr-FR" sz="1800" dirty="0">
                <a:latin typeface="Source Sans Pro" panose="020B0503030403020204" pitchFamily="34" charset="0"/>
                <a:ea typeface="Source Sans Pro" panose="020B0503030403020204" pitchFamily="34" charset="0"/>
              </a:rPr>
              <a:t> on all </a:t>
            </a:r>
            <a:r>
              <a:rPr lang="fr-FR" sz="1800" dirty="0" err="1">
                <a:latin typeface="Source Sans Pro" panose="020B0503030403020204" pitchFamily="34" charset="0"/>
                <a:ea typeface="Source Sans Pro" panose="020B0503030403020204" pitchFamily="34" charset="0"/>
              </a:rPr>
              <a:t>published</a:t>
            </a:r>
            <a:r>
              <a:rPr lang="fr-FR" sz="1800" dirty="0">
                <a:latin typeface="Source Sans Pro" panose="020B0503030403020204" pitchFamily="34" charset="0"/>
                <a:ea typeface="Source Sans Pro" panose="020B0503030403020204" pitchFamily="34" charset="0"/>
              </a:rPr>
              <a:t> articles (html, </a:t>
            </a:r>
            <a:r>
              <a:rPr lang="fr-FR" sz="1800" dirty="0" err="1">
                <a:latin typeface="Source Sans Pro" panose="020B0503030403020204" pitchFamily="34" charset="0"/>
                <a:ea typeface="Source Sans Pro" panose="020B0503030403020204" pitchFamily="34" charset="0"/>
              </a:rPr>
              <a:t>pdf</a:t>
            </a:r>
            <a:r>
              <a:rPr lang="fr-FR" sz="1800" dirty="0">
                <a:latin typeface="Source Sans Pro" panose="020B0503030403020204" pitchFamily="34" charset="0"/>
                <a:ea typeface="Source Sans Pro" panose="020B0503030403020204" pitchFamily="34" charset="0"/>
              </a:rPr>
              <a:t>, xml)</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Conditions de licence indiquées sur tous les articles publiés (html, </a:t>
            </a:r>
            <a:r>
              <a:rPr lang="fr-FR" sz="1800" i="1" dirty="0" err="1">
                <a:latin typeface="Source Sans Pro" panose="020B0503030403020204" pitchFamily="34" charset="0"/>
                <a:ea typeface="Source Sans Pro" panose="020B0503030403020204" pitchFamily="34" charset="0"/>
              </a:rPr>
              <a:t>pdf</a:t>
            </a:r>
            <a:r>
              <a:rPr lang="fr-FR" sz="1800" i="1" dirty="0">
                <a:latin typeface="Source Sans Pro" panose="020B0503030403020204" pitchFamily="34" charset="0"/>
                <a:ea typeface="Source Sans Pro" panose="020B0503030403020204" pitchFamily="34" charset="0"/>
              </a:rPr>
              <a:t>, xml)</a:t>
            </a:r>
          </a:p>
          <a:p>
            <a:pPr marL="114300" indent="0">
              <a:lnSpc>
                <a:spcPct val="150000"/>
              </a:lnSpc>
              <a:buSzPts val="1800"/>
              <a:buNone/>
            </a:pPr>
            <a:br>
              <a:rPr lang="fr-FR" sz="1800" dirty="0">
                <a:latin typeface="Source Sans Pro" panose="020B0503030403020204" pitchFamily="34" charset="0"/>
                <a:ea typeface="Source Sans Pro" panose="020B0503030403020204" pitchFamily="34" charset="0"/>
              </a:rPr>
            </a:br>
            <a:endParaRPr lang="fr-FR" sz="1400" dirty="0"/>
          </a:p>
          <a:p>
            <a:pPr marL="381000" indent="0">
              <a:buFont typeface="Source Sans Pro"/>
              <a:buNone/>
            </a:pPr>
            <a:endParaRPr lang="fr-FR" sz="1400" dirty="0"/>
          </a:p>
        </p:txBody>
      </p:sp>
    </p:spTree>
    <p:extLst>
      <p:ext uri="{BB962C8B-B14F-4D97-AF65-F5344CB8AC3E}">
        <p14:creationId xmlns:p14="http://schemas.microsoft.com/office/powerpoint/2010/main" val="222655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C507-6C63-415E-8F66-6DB09F7F827C}"/>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779E3C42-3ACB-4668-95CC-D12AD912B6D8}"/>
              </a:ext>
            </a:extLst>
          </p:cNvPr>
          <p:cNvSpPr>
            <a:spLocks noGrp="1"/>
          </p:cNvSpPr>
          <p:nvPr>
            <p:ph type="body" idx="1"/>
          </p:nvPr>
        </p:nvSpPr>
        <p:spPr/>
        <p:txBody>
          <a:bodyPr/>
          <a:lstStyle/>
          <a:p>
            <a:endParaRPr lang="en-ZA" dirty="0"/>
          </a:p>
        </p:txBody>
      </p:sp>
      <p:pic>
        <p:nvPicPr>
          <p:cNvPr id="5" name="Picture 4">
            <a:extLst>
              <a:ext uri="{FF2B5EF4-FFF2-40B4-BE49-F238E27FC236}">
                <a16:creationId xmlns:a16="http://schemas.microsoft.com/office/drawing/2014/main" id="{DC99DE6F-4055-49F9-B23C-D1E9F70F81C9}"/>
              </a:ext>
            </a:extLst>
          </p:cNvPr>
          <p:cNvPicPr>
            <a:picLocks noChangeAspect="1"/>
          </p:cNvPicPr>
          <p:nvPr/>
        </p:nvPicPr>
        <p:blipFill>
          <a:blip r:embed="rId2"/>
          <a:stretch>
            <a:fillRect/>
          </a:stretch>
        </p:blipFill>
        <p:spPr>
          <a:xfrm>
            <a:off x="1018115" y="569330"/>
            <a:ext cx="6598885" cy="11305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5E56A49-F6C2-457F-9E82-F9CC2D360944}"/>
              </a:ext>
            </a:extLst>
          </p:cNvPr>
          <p:cNvPicPr>
            <a:picLocks noChangeAspect="1"/>
          </p:cNvPicPr>
          <p:nvPr/>
        </p:nvPicPr>
        <p:blipFill>
          <a:blip r:embed="rId3"/>
          <a:stretch>
            <a:fillRect/>
          </a:stretch>
        </p:blipFill>
        <p:spPr>
          <a:xfrm>
            <a:off x="1965482" y="1803118"/>
            <a:ext cx="4997167" cy="3285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7299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Copyright &amp; Licensing (2)</a:t>
            </a:r>
            <a:br>
              <a:rPr lang="en-ZA" dirty="0">
                <a:solidFill>
                  <a:schemeClr val="accent2"/>
                </a:solidFill>
              </a:rPr>
            </a:br>
            <a:r>
              <a:rPr lang="en-ZA" i="1" dirty="0">
                <a:solidFill>
                  <a:schemeClr val="accent2"/>
                </a:solidFill>
              </a:rPr>
              <a:t>Droits </a:t>
            </a:r>
            <a:r>
              <a:rPr lang="en-ZA" i="1" dirty="0" err="1">
                <a:solidFill>
                  <a:schemeClr val="accent2"/>
                </a:solidFill>
              </a:rPr>
              <a:t>d'auteur</a:t>
            </a:r>
            <a:r>
              <a:rPr lang="en-ZA" i="1" dirty="0">
                <a:solidFill>
                  <a:schemeClr val="accent2"/>
                </a:solidFill>
              </a:rPr>
              <a:t> et licences (2)</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8E70FD16-8321-4E01-80E1-D439F5CE2B81}"/>
              </a:ext>
            </a:extLst>
          </p:cNvPr>
          <p:cNvSpPr txBox="1">
            <a:spLocks/>
          </p:cNvSpPr>
          <p:nvPr/>
        </p:nvSpPr>
        <p:spPr>
          <a:xfrm>
            <a:off x="852755" y="1586050"/>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a:latin typeface="Source Sans Pro" panose="020B0503030403020204" pitchFamily="34" charset="0"/>
                <a:ea typeface="Source Sans Pro" panose="020B0503030403020204" pitchFamily="34" charset="0"/>
              </a:rPr>
              <a:t>Self-</a:t>
            </a:r>
            <a:r>
              <a:rPr lang="fr-FR" sz="1800" dirty="0" err="1">
                <a:latin typeface="Source Sans Pro" panose="020B0503030403020204" pitchFamily="34" charset="0"/>
                <a:ea typeface="Source Sans Pro" panose="020B0503030403020204" pitchFamily="34" charset="0"/>
              </a:rPr>
              <a:t>archiving</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policy</a:t>
            </a:r>
            <a:r>
              <a:rPr lang="fr-FR" sz="1800" dirty="0">
                <a:latin typeface="Source Sans Pro" panose="020B0503030403020204" pitchFamily="34" charset="0"/>
                <a:ea typeface="Source Sans Pro" panose="020B0503030403020204" pitchFamily="34" charset="0"/>
              </a:rPr>
              <a:t> – can final </a:t>
            </a:r>
            <a:r>
              <a:rPr lang="fr-FR" sz="1800" dirty="0" err="1">
                <a:latin typeface="Source Sans Pro" panose="020B0503030403020204" pitchFamily="34" charset="0"/>
                <a:ea typeface="Source Sans Pro" panose="020B0503030403020204" pitchFamily="34" charset="0"/>
              </a:rPr>
              <a:t>accepted</a:t>
            </a:r>
            <a:r>
              <a:rPr lang="fr-FR" sz="1800" dirty="0">
                <a:latin typeface="Source Sans Pro" panose="020B0503030403020204" pitchFamily="34" charset="0"/>
                <a:ea typeface="Source Sans Pro" panose="020B0503030403020204" pitchFamily="34" charset="0"/>
              </a:rPr>
              <a:t> versions of </a:t>
            </a:r>
            <a:r>
              <a:rPr lang="fr-FR" sz="1800" dirty="0" err="1">
                <a:latin typeface="Source Sans Pro" panose="020B0503030403020204" pitchFamily="34" charset="0"/>
                <a:ea typeface="Source Sans Pro" panose="020B0503030403020204" pitchFamily="34" charset="0"/>
              </a:rPr>
              <a:t>published</a:t>
            </a:r>
            <a:r>
              <a:rPr lang="fr-FR" sz="1800" dirty="0">
                <a:latin typeface="Source Sans Pro" panose="020B0503030403020204" pitchFamily="34" charset="0"/>
                <a:ea typeface="Source Sans Pro" panose="020B0503030403020204" pitchFamily="34" charset="0"/>
              </a:rPr>
              <a:t> articles </a:t>
            </a:r>
            <a:r>
              <a:rPr lang="fr-FR" sz="1800" dirty="0" err="1">
                <a:latin typeface="Source Sans Pro" panose="020B0503030403020204" pitchFamily="34" charset="0"/>
                <a:ea typeface="Source Sans Pro" panose="020B0503030403020204" pitchFamily="34" charset="0"/>
              </a:rPr>
              <a:t>be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deposited</a:t>
            </a:r>
            <a:r>
              <a:rPr lang="fr-FR" sz="1800" dirty="0">
                <a:latin typeface="Source Sans Pro" panose="020B0503030403020204" pitchFamily="34" charset="0"/>
                <a:ea typeface="Source Sans Pro" panose="020B0503030403020204" pitchFamily="34" charset="0"/>
              </a:rPr>
              <a:t> in </a:t>
            </a:r>
            <a:r>
              <a:rPr lang="fr-FR" sz="1800" dirty="0" err="1">
                <a:latin typeface="Source Sans Pro" panose="020B0503030403020204" pitchFamily="34" charset="0"/>
                <a:ea typeface="Source Sans Pro" panose="020B0503030403020204" pitchFamily="34" charset="0"/>
              </a:rPr>
              <a:t>third</a:t>
            </a:r>
            <a:r>
              <a:rPr lang="fr-FR" sz="1800" dirty="0">
                <a:latin typeface="Source Sans Pro" panose="020B0503030403020204" pitchFamily="34" charset="0"/>
                <a:ea typeface="Source Sans Pro" panose="020B0503030403020204" pitchFamily="34" charset="0"/>
              </a:rPr>
              <a:t> party/</a:t>
            </a:r>
            <a:r>
              <a:rPr lang="fr-FR" sz="1800" dirty="0" err="1">
                <a:latin typeface="Source Sans Pro" panose="020B0503030403020204" pitchFamily="34" charset="0"/>
                <a:ea typeface="Source Sans Pro" panose="020B0503030403020204" pitchFamily="34" charset="0"/>
              </a:rPr>
              <a:t>institutional</a:t>
            </a:r>
            <a:r>
              <a:rPr lang="fr-FR" sz="1800" dirty="0">
                <a:latin typeface="Source Sans Pro" panose="020B0503030403020204" pitchFamily="34" charset="0"/>
                <a:ea typeface="Source Sans Pro" panose="020B0503030403020204" pitchFamily="34" charset="0"/>
              </a:rPr>
              <a:t> repositories</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Politique d'</a:t>
            </a:r>
            <a:r>
              <a:rPr lang="fr-FR" sz="1800" i="1" dirty="0" err="1">
                <a:latin typeface="Source Sans Pro" panose="020B0503030403020204" pitchFamily="34" charset="0"/>
                <a:ea typeface="Source Sans Pro" panose="020B0503030403020204" pitchFamily="34" charset="0"/>
              </a:rPr>
              <a:t>auto-archivage</a:t>
            </a:r>
            <a:r>
              <a:rPr lang="fr-FR" sz="1800" i="1" dirty="0">
                <a:latin typeface="Source Sans Pro" panose="020B0503030403020204" pitchFamily="34" charset="0"/>
                <a:ea typeface="Source Sans Pro" panose="020B0503030403020204" pitchFamily="34" charset="0"/>
              </a:rPr>
              <a:t> - les versions finales acceptées des articles publiés peuvent-elles être déposées dans des dépôts de tiers/institutionnels?</a:t>
            </a:r>
          </a:p>
          <a:p>
            <a:pPr indent="-342900">
              <a:lnSpc>
                <a:spcPct val="150000"/>
              </a:lnSpc>
              <a:buSzPts val="1800"/>
            </a:pPr>
            <a:r>
              <a:rPr lang="fr-FR" sz="1800" dirty="0">
                <a:latin typeface="Source Sans Pro" panose="020B0503030403020204" pitchFamily="34" charset="0"/>
                <a:ea typeface="Source Sans Pro" panose="020B0503030403020204" pitchFamily="34" charset="0"/>
              </a:rPr>
              <a:t>Link to </a:t>
            </a:r>
            <a:r>
              <a:rPr lang="fr-FR" sz="1800" dirty="0" err="1">
                <a:latin typeface="Source Sans Pro" panose="020B0503030403020204" pitchFamily="34" charset="0"/>
                <a:ea typeface="Source Sans Pro" panose="020B0503030403020204" pitchFamily="34" charset="0"/>
              </a:rPr>
              <a:t>author</a:t>
            </a:r>
            <a:r>
              <a:rPr lang="fr-FR" sz="1800" dirty="0">
                <a:latin typeface="Source Sans Pro" panose="020B0503030403020204" pitchFamily="34" charset="0"/>
                <a:ea typeface="Source Sans Pro" panose="020B0503030403020204" pitchFamily="34" charset="0"/>
              </a:rPr>
              <a:t> agreement</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Lien vers l'accord de l'auteur</a:t>
            </a:r>
            <a:br>
              <a:rPr lang="fr-FR" sz="1800" i="1" dirty="0">
                <a:latin typeface="Source Sans Pro" panose="020B0503030403020204" pitchFamily="34" charset="0"/>
                <a:ea typeface="Source Sans Pro" panose="020B0503030403020204" pitchFamily="34" charset="0"/>
              </a:rPr>
            </a:br>
            <a:endParaRPr lang="fr-FR" sz="1400" i="1" dirty="0"/>
          </a:p>
          <a:p>
            <a:pPr marL="381000" indent="0">
              <a:buFont typeface="Source Sans Pro"/>
              <a:buNone/>
            </a:pPr>
            <a:endParaRPr lang="fr-FR" sz="1400" dirty="0"/>
          </a:p>
        </p:txBody>
      </p:sp>
    </p:spTree>
    <p:extLst>
      <p:ext uri="{BB962C8B-B14F-4D97-AF65-F5344CB8AC3E}">
        <p14:creationId xmlns:p14="http://schemas.microsoft.com/office/powerpoint/2010/main" val="139562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0E70-A19F-4E54-9EFF-14C319B9B976}"/>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4B6B5DDB-79F3-4A6C-9CB5-B1B38B505D21}"/>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751F441D-5F5D-405B-A402-995BB99B051D}"/>
              </a:ext>
            </a:extLst>
          </p:cNvPr>
          <p:cNvPicPr>
            <a:picLocks noChangeAspect="1"/>
          </p:cNvPicPr>
          <p:nvPr/>
        </p:nvPicPr>
        <p:blipFill>
          <a:blip r:embed="rId2"/>
          <a:stretch>
            <a:fillRect/>
          </a:stretch>
        </p:blipFill>
        <p:spPr>
          <a:xfrm>
            <a:off x="1633905" y="1976512"/>
            <a:ext cx="5876190" cy="1190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820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dirty="0">
                <a:solidFill>
                  <a:schemeClr val="accent2"/>
                </a:solidFill>
              </a:rPr>
              <a:t>What is an Open Access Journal? (1)</a:t>
            </a:r>
            <a:br>
              <a:rPr lang="en-GB" dirty="0">
                <a:solidFill>
                  <a:schemeClr val="accent2"/>
                </a:solidFill>
              </a:rPr>
            </a:br>
            <a:r>
              <a:rPr lang="fr-FR" i="1" dirty="0">
                <a:solidFill>
                  <a:schemeClr val="accent2"/>
                </a:solidFill>
              </a:rPr>
              <a:t>Qu'est-ce qu'un journal en libre accès? (1)</a:t>
            </a:r>
            <a:endParaRPr i="1" dirty="0">
              <a:solidFill>
                <a:schemeClr val="accent2"/>
              </a:solidFill>
            </a:endParaRPr>
          </a:p>
        </p:txBody>
      </p:sp>
      <p:sp>
        <p:nvSpPr>
          <p:cNvPr id="155" name="Google Shape;155;p2"/>
          <p:cNvSpPr txBox="1">
            <a:spLocks noGrp="1"/>
          </p:cNvSpPr>
          <p:nvPr>
            <p:ph type="body" idx="1"/>
          </p:nvPr>
        </p:nvSpPr>
        <p:spPr>
          <a:xfrm>
            <a:off x="727650" y="1655061"/>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ZA" sz="1800" dirty="0"/>
              <a:t>Scholarly journal following an </a:t>
            </a:r>
            <a:r>
              <a:rPr lang="en-ZA" sz="1800" b="1" dirty="0">
                <a:solidFill>
                  <a:schemeClr val="accent1"/>
                </a:solidFill>
              </a:rPr>
              <a:t>Open Access publishing model</a:t>
            </a:r>
            <a:br>
              <a:rPr lang="en-ZA" sz="1800" dirty="0"/>
            </a:br>
            <a:r>
              <a:rPr lang="fr-FR" sz="1800" i="1" dirty="0"/>
              <a:t>Revue savante suivant un modèle de publication en libre accès</a:t>
            </a:r>
            <a:endParaRPr lang="en-ZA" sz="1800" i="1" dirty="0"/>
          </a:p>
          <a:p>
            <a:pPr indent="-342900">
              <a:lnSpc>
                <a:spcPct val="150000"/>
              </a:lnSpc>
              <a:buSzPts val="1800"/>
            </a:pPr>
            <a:r>
              <a:rPr lang="en-ZA" sz="1800" dirty="0"/>
              <a:t>Research information is made available </a:t>
            </a:r>
            <a:r>
              <a:rPr lang="en-ZA" sz="1800" b="1" dirty="0">
                <a:solidFill>
                  <a:schemeClr val="accent1"/>
                </a:solidFill>
              </a:rPr>
              <a:t>to readers at no cost (free)</a:t>
            </a:r>
            <a:r>
              <a:rPr lang="en-ZA" sz="1800" dirty="0"/>
              <a:t>, as opposed to the traditional subscription model. A paid-for print version is allowed</a:t>
            </a:r>
            <a:br>
              <a:rPr lang="en-ZA" sz="1800" dirty="0"/>
            </a:br>
            <a:r>
              <a:rPr lang="fr-FR" sz="1800" i="1" dirty="0"/>
              <a:t>Les informations sur la recherche sont mises à la disposition des lecteurs sans frais (gratuitement), par opposition au modèle traditionnel d'abonnement. Une version imprimée payante est autorisée</a:t>
            </a:r>
            <a:endParaRPr lang="en-ZA" sz="1800" i="1" dirty="0"/>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pic>
        <p:nvPicPr>
          <p:cNvPr id="4098" name="Picture 2">
            <a:extLst>
              <a:ext uri="{FF2B5EF4-FFF2-40B4-BE49-F238E27FC236}">
                <a16:creationId xmlns:a16="http://schemas.microsoft.com/office/drawing/2014/main" id="{69A0D7A8-8F78-4D40-9CBF-A5A30B16D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691" y="423827"/>
            <a:ext cx="514347" cy="80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08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C533-FB99-4454-8B26-B6F32BDE2C66}"/>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044566DC-B035-4859-8C3A-49DC7FC0F063}"/>
              </a:ext>
            </a:extLst>
          </p:cNvPr>
          <p:cNvSpPr>
            <a:spLocks noGrp="1"/>
          </p:cNvSpPr>
          <p:nvPr>
            <p:ph type="body" idx="1"/>
          </p:nvPr>
        </p:nvSpPr>
        <p:spPr/>
        <p:txBody>
          <a:bodyPr/>
          <a:lstStyle/>
          <a:p>
            <a:endParaRPr lang="en-ZA"/>
          </a:p>
        </p:txBody>
      </p:sp>
      <p:pic>
        <p:nvPicPr>
          <p:cNvPr id="4" name="Picture 3">
            <a:extLst>
              <a:ext uri="{FF2B5EF4-FFF2-40B4-BE49-F238E27FC236}">
                <a16:creationId xmlns:a16="http://schemas.microsoft.com/office/drawing/2014/main" id="{03B2A3C1-EED3-42AF-9703-854038A99EB6}"/>
              </a:ext>
            </a:extLst>
          </p:cNvPr>
          <p:cNvPicPr>
            <a:picLocks noChangeAspect="1"/>
          </p:cNvPicPr>
          <p:nvPr/>
        </p:nvPicPr>
        <p:blipFill>
          <a:blip r:embed="rId2"/>
          <a:stretch>
            <a:fillRect/>
          </a:stretch>
        </p:blipFill>
        <p:spPr>
          <a:xfrm>
            <a:off x="2288317" y="196578"/>
            <a:ext cx="4567365" cy="4742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4022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Author Fees</a:t>
            </a:r>
            <a:br>
              <a:rPr lang="en-ZA" dirty="0">
                <a:solidFill>
                  <a:schemeClr val="accent2"/>
                </a:solidFill>
              </a:rPr>
            </a:br>
            <a:r>
              <a:rPr lang="en-ZA" i="1" dirty="0">
                <a:solidFill>
                  <a:schemeClr val="accent2"/>
                </a:solidFill>
              </a:rPr>
              <a:t>Frais </a:t>
            </a:r>
            <a:r>
              <a:rPr lang="en-ZA" i="1" dirty="0" err="1">
                <a:solidFill>
                  <a:schemeClr val="accent2"/>
                </a:solidFill>
              </a:rPr>
              <a:t>d'auteur</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27E5609A-C025-462D-B244-7D569B6D082B}"/>
              </a:ext>
            </a:extLst>
          </p:cNvPr>
          <p:cNvSpPr txBox="1">
            <a:spLocks/>
          </p:cNvSpPr>
          <p:nvPr/>
        </p:nvSpPr>
        <p:spPr>
          <a:xfrm>
            <a:off x="852755" y="1441200"/>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err="1">
                <a:latin typeface="Source Sans Pro" panose="020B0503030403020204" pitchFamily="34" charset="0"/>
                <a:ea typeface="Source Sans Pro" panose="020B0503030403020204" pitchFamily="34" charset="0"/>
              </a:rPr>
              <a:t>Specify</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any</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fees</a:t>
            </a:r>
            <a:r>
              <a:rPr lang="fr-FR" sz="1800" dirty="0">
                <a:latin typeface="Source Sans Pro" panose="020B0503030403020204" pitchFamily="34" charset="0"/>
                <a:ea typeface="Source Sans Pro" panose="020B0503030403020204" pitchFamily="34" charset="0"/>
              </a:rPr>
              <a:t>/charges </a:t>
            </a:r>
            <a:r>
              <a:rPr lang="fr-FR" sz="1800" dirty="0" err="1">
                <a:latin typeface="Source Sans Pro" panose="020B0503030403020204" pitchFamily="34" charset="0"/>
                <a:ea typeface="Source Sans Pro" panose="020B0503030403020204" pitchFamily="34" charset="0"/>
              </a:rPr>
              <a:t>required</a:t>
            </a:r>
            <a:r>
              <a:rPr lang="fr-FR" sz="1800" dirty="0">
                <a:latin typeface="Source Sans Pro" panose="020B0503030403020204" pitchFamily="34" charset="0"/>
                <a:ea typeface="Source Sans Pro" panose="020B0503030403020204" pitchFamily="34" charset="0"/>
              </a:rPr>
              <a:t> to have </a:t>
            </a:r>
            <a:r>
              <a:rPr lang="fr-FR" sz="1800" dirty="0" err="1">
                <a:latin typeface="Source Sans Pro" panose="020B0503030403020204" pitchFamily="34" charset="0"/>
                <a:ea typeface="Source Sans Pro" panose="020B0503030403020204" pitchFamily="34" charset="0"/>
              </a:rPr>
              <a:t>manuscript</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processed</a:t>
            </a:r>
            <a:r>
              <a:rPr lang="fr-FR" sz="1800" dirty="0">
                <a:latin typeface="Source Sans Pro" panose="020B0503030403020204" pitchFamily="34" charset="0"/>
                <a:ea typeface="Source Sans Pro" panose="020B0503030403020204" pitchFamily="34" charset="0"/>
              </a:rPr>
              <a:t>/</a:t>
            </a:r>
            <a:r>
              <a:rPr lang="fr-FR" sz="1800" dirty="0" err="1">
                <a:latin typeface="Source Sans Pro" panose="020B0503030403020204" pitchFamily="34" charset="0"/>
                <a:ea typeface="Source Sans Pro" panose="020B0503030403020204" pitchFamily="34" charset="0"/>
              </a:rPr>
              <a:t>published</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Précisez les frais/charges exigés pour le traitement/la publication du manuscrit</a:t>
            </a:r>
          </a:p>
          <a:p>
            <a:pPr indent="-342900">
              <a:lnSpc>
                <a:spcPct val="150000"/>
              </a:lnSpc>
              <a:buSzPts val="1800"/>
            </a:pPr>
            <a:r>
              <a:rPr lang="fr-FR" sz="1800" dirty="0">
                <a:latin typeface="Source Sans Pro" panose="020B0503030403020204" pitchFamily="34" charset="0"/>
                <a:ea typeface="Source Sans Pro" panose="020B0503030403020204" pitchFamily="34" charset="0"/>
              </a:rPr>
              <a:t>Info </a:t>
            </a:r>
            <a:r>
              <a:rPr lang="fr-FR" sz="1800" dirty="0" err="1">
                <a:latin typeface="Source Sans Pro" panose="020B0503030403020204" pitchFamily="34" charset="0"/>
                <a:ea typeface="Source Sans Pro" panose="020B0503030403020204" pitchFamily="34" charset="0"/>
              </a:rPr>
              <a:t>should</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be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easy</a:t>
            </a:r>
            <a:r>
              <a:rPr lang="fr-FR" sz="1800" dirty="0">
                <a:latin typeface="Source Sans Pro" panose="020B0503030403020204" pitchFamily="34" charset="0"/>
                <a:ea typeface="Source Sans Pro" panose="020B0503030403020204" pitchFamily="34" charset="0"/>
              </a:rPr>
              <a:t> to </a:t>
            </a:r>
            <a:r>
              <a:rPr lang="fr-FR" sz="1800" dirty="0" err="1">
                <a:latin typeface="Source Sans Pro" panose="020B0503030403020204" pitchFamily="34" charset="0"/>
                <a:ea typeface="Source Sans Pro" panose="020B0503030403020204" pitchFamily="34" charset="0"/>
              </a:rPr>
              <a:t>find</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prior</a:t>
            </a:r>
            <a:r>
              <a:rPr lang="fr-FR" sz="1800" dirty="0">
                <a:latin typeface="Source Sans Pro" panose="020B0503030403020204" pitchFamily="34" charset="0"/>
                <a:ea typeface="Source Sans Pro" panose="020B0503030403020204" pitchFamily="34" charset="0"/>
              </a:rPr>
              <a:t> to </a:t>
            </a:r>
            <a:r>
              <a:rPr lang="fr-FR" sz="1800" dirty="0" err="1">
                <a:latin typeface="Source Sans Pro" panose="020B0503030403020204" pitchFamily="34" charset="0"/>
                <a:ea typeface="Source Sans Pro" panose="020B0503030403020204" pitchFamily="34" charset="0"/>
              </a:rPr>
              <a:t>submission</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Les informations doivent être faciles à trouver avant la soumission</a:t>
            </a:r>
          </a:p>
          <a:p>
            <a:pPr indent="-342900">
              <a:lnSpc>
                <a:spcPct val="150000"/>
              </a:lnSpc>
              <a:buSzPts val="1800"/>
            </a:pPr>
            <a:r>
              <a:rPr lang="fr-FR" sz="1800" dirty="0" err="1">
                <a:latin typeface="Source Sans Pro" panose="020B0503030403020204" pitchFamily="34" charset="0"/>
                <a:ea typeface="Source Sans Pro" panose="020B0503030403020204" pitchFamily="34" charset="0"/>
              </a:rPr>
              <a:t>Also</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indicate</a:t>
            </a:r>
            <a:r>
              <a:rPr lang="fr-FR" sz="1800" dirty="0">
                <a:latin typeface="Source Sans Pro" panose="020B0503030403020204" pitchFamily="34" charset="0"/>
                <a:ea typeface="Source Sans Pro" panose="020B0503030403020204" pitchFamily="34" charset="0"/>
              </a:rPr>
              <a:t> if no </a:t>
            </a:r>
            <a:r>
              <a:rPr lang="fr-FR" sz="1800" dirty="0" err="1">
                <a:latin typeface="Source Sans Pro" panose="020B0503030403020204" pitchFamily="34" charset="0"/>
                <a:ea typeface="Source Sans Pro" panose="020B0503030403020204" pitchFamily="34" charset="0"/>
              </a:rPr>
              <a:t>fees</a:t>
            </a:r>
            <a:r>
              <a:rPr lang="fr-FR" sz="1800" dirty="0">
                <a:latin typeface="Source Sans Pro" panose="020B0503030403020204" pitchFamily="34" charset="0"/>
                <a:ea typeface="Source Sans Pro" panose="020B0503030403020204" pitchFamily="34" charset="0"/>
              </a:rPr>
              <a:t> are </a:t>
            </a:r>
            <a:r>
              <a:rPr lang="fr-FR" sz="1800" dirty="0" err="1">
                <a:latin typeface="Source Sans Pro" panose="020B0503030403020204" pitchFamily="34" charset="0"/>
                <a:ea typeface="Source Sans Pro" panose="020B0503030403020204" pitchFamily="34" charset="0"/>
              </a:rPr>
              <a:t>charged</a:t>
            </a:r>
            <a:r>
              <a:rPr lang="fr-FR" sz="1800" dirty="0">
                <a:latin typeface="Source Sans Pro" panose="020B0503030403020204" pitchFamily="34" charset="0"/>
                <a:ea typeface="Source Sans Pro" panose="020B0503030403020204" pitchFamily="34" charset="0"/>
              </a:rPr>
              <a:t>/</a:t>
            </a:r>
            <a:r>
              <a:rPr lang="fr-FR" sz="1800" dirty="0" err="1">
                <a:latin typeface="Source Sans Pro" panose="020B0503030403020204" pitchFamily="34" charset="0"/>
                <a:ea typeface="Source Sans Pro" panose="020B0503030403020204" pitchFamily="34" charset="0"/>
              </a:rPr>
              <a:t>waivers</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apply</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Indiquez également si aucun frais n'est facturé ou si des dérogations s'appliquent</a:t>
            </a:r>
            <a:endParaRPr lang="fr-FR" sz="1400" i="1" dirty="0"/>
          </a:p>
          <a:p>
            <a:pPr marL="381000" indent="0">
              <a:buFont typeface="Source Sans Pro"/>
              <a:buNone/>
            </a:pPr>
            <a:endParaRPr lang="fr-FR" sz="1400" dirty="0"/>
          </a:p>
        </p:txBody>
      </p:sp>
    </p:spTree>
    <p:extLst>
      <p:ext uri="{BB962C8B-B14F-4D97-AF65-F5344CB8AC3E}">
        <p14:creationId xmlns:p14="http://schemas.microsoft.com/office/powerpoint/2010/main" val="1850303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7E50-ED6C-4D90-9AC7-F19B54BD497A}"/>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8B67FE17-849E-4AC4-BB90-D9DAF60DB7DB}"/>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C5CDCBCA-9A44-4FFA-BFE6-2BDBFC38C5BA}"/>
              </a:ext>
            </a:extLst>
          </p:cNvPr>
          <p:cNvPicPr>
            <a:picLocks noChangeAspect="1"/>
          </p:cNvPicPr>
          <p:nvPr/>
        </p:nvPicPr>
        <p:blipFill>
          <a:blip r:embed="rId2"/>
          <a:stretch>
            <a:fillRect/>
          </a:stretch>
        </p:blipFill>
        <p:spPr>
          <a:xfrm>
            <a:off x="472337" y="1586050"/>
            <a:ext cx="7944013" cy="79950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8B1F77E-F54E-419A-8316-9E233E045E76}"/>
              </a:ext>
            </a:extLst>
          </p:cNvPr>
          <p:cNvPicPr>
            <a:picLocks noChangeAspect="1"/>
          </p:cNvPicPr>
          <p:nvPr/>
        </p:nvPicPr>
        <p:blipFill>
          <a:blip r:embed="rId3"/>
          <a:stretch>
            <a:fillRect/>
          </a:stretch>
        </p:blipFill>
        <p:spPr>
          <a:xfrm>
            <a:off x="472337" y="2797304"/>
            <a:ext cx="7004612" cy="799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5691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Allegations of research misconduct</a:t>
            </a:r>
            <a:br>
              <a:rPr lang="en-ZA" dirty="0">
                <a:solidFill>
                  <a:schemeClr val="accent2"/>
                </a:solidFill>
              </a:rPr>
            </a:br>
            <a:r>
              <a:rPr lang="fr-FR" i="1" dirty="0">
                <a:solidFill>
                  <a:schemeClr val="accent2"/>
                </a:solidFill>
              </a:rPr>
              <a:t>Allégations d'inconduite dans la recherche</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A3C3A8BC-0061-4D81-B099-5F8A3286A991}"/>
              </a:ext>
            </a:extLst>
          </p:cNvPr>
          <p:cNvSpPr txBox="1">
            <a:spLocks/>
          </p:cNvSpPr>
          <p:nvPr/>
        </p:nvSpPr>
        <p:spPr>
          <a:xfrm>
            <a:off x="852755" y="1260777"/>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err="1">
                <a:latin typeface="Source Sans Pro" panose="020B0503030403020204" pitchFamily="34" charset="0"/>
                <a:ea typeface="Source Sans Pro" panose="020B0503030403020204" pitchFamily="34" charset="0"/>
              </a:rPr>
              <a:t>Misconduct</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plagiarism</a:t>
            </a:r>
            <a:r>
              <a:rPr lang="fr-FR" sz="1800" dirty="0">
                <a:latin typeface="Source Sans Pro" panose="020B0503030403020204" pitchFamily="34" charset="0"/>
                <a:ea typeface="Source Sans Pro" panose="020B0503030403020204" pitchFamily="34" charset="0"/>
              </a:rPr>
              <a:t>, citation manipulation, data falsification/fabrication, </a:t>
            </a:r>
            <a:r>
              <a:rPr lang="fr-FR" sz="1800" dirty="0" err="1">
                <a:latin typeface="Source Sans Pro" panose="020B0503030403020204" pitchFamily="34" charset="0"/>
                <a:ea typeface="Source Sans Pro" panose="020B0503030403020204" pitchFamily="34" charset="0"/>
              </a:rPr>
              <a:t>etc</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never</a:t>
            </a:r>
            <a:r>
              <a:rPr lang="fr-FR" sz="1800" dirty="0">
                <a:latin typeface="Source Sans Pro" panose="020B0503030403020204" pitchFamily="34" charset="0"/>
                <a:ea typeface="Source Sans Pro" panose="020B0503030403020204" pitchFamily="34" charset="0"/>
              </a:rPr>
              <a:t> to </a:t>
            </a:r>
            <a:r>
              <a:rPr lang="fr-FR" sz="1800" dirty="0" err="1">
                <a:latin typeface="Source Sans Pro" panose="020B0503030403020204" pitchFamily="34" charset="0"/>
                <a:ea typeface="Source Sans Pro" panose="020B0503030403020204" pitchFamily="34" charset="0"/>
              </a:rPr>
              <a:t>be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allowed</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Les écarts de conduite (plagiat, manipulation de citations, falsification/fabrication de données, etc.) ne doivent jamais être autorisés</a:t>
            </a:r>
          </a:p>
          <a:p>
            <a:pPr indent="-342900">
              <a:lnSpc>
                <a:spcPct val="150000"/>
              </a:lnSpc>
              <a:buSzPts val="1800"/>
            </a:pPr>
            <a:r>
              <a:rPr lang="fr-FR" sz="1800" dirty="0" err="1">
                <a:latin typeface="Source Sans Pro" panose="020B0503030403020204" pitchFamily="34" charset="0"/>
                <a:ea typeface="Source Sans Pro" panose="020B0503030403020204" pitchFamily="34" charset="0"/>
              </a:rPr>
              <a:t>Where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publisher</a:t>
            </a:r>
            <a:r>
              <a:rPr lang="fr-FR" sz="1800" dirty="0">
                <a:latin typeface="Source Sans Pro" panose="020B0503030403020204" pitchFamily="34" charset="0"/>
                <a:ea typeface="Source Sans Pro" panose="020B0503030403020204" pitchFamily="34" charset="0"/>
              </a:rPr>
              <a:t>/editor </a:t>
            </a:r>
            <a:r>
              <a:rPr lang="fr-FR" sz="1800" dirty="0" err="1">
                <a:latin typeface="Source Sans Pro" panose="020B0503030403020204" pitchFamily="34" charset="0"/>
                <a:ea typeface="Source Sans Pro" panose="020B0503030403020204" pitchFamily="34" charset="0"/>
              </a:rPr>
              <a:t>is</a:t>
            </a:r>
            <a:r>
              <a:rPr lang="fr-FR" sz="1800" dirty="0">
                <a:latin typeface="Source Sans Pro" panose="020B0503030403020204" pitchFamily="34" charset="0"/>
                <a:ea typeface="Source Sans Pro" panose="020B0503030403020204" pitchFamily="34" charset="0"/>
              </a:rPr>
              <a:t> made </a:t>
            </a:r>
            <a:r>
              <a:rPr lang="fr-FR" sz="1800" dirty="0" err="1">
                <a:latin typeface="Source Sans Pro" panose="020B0503030403020204" pitchFamily="34" charset="0"/>
                <a:ea typeface="Source Sans Pro" panose="020B0503030403020204" pitchFamily="34" charset="0"/>
              </a:rPr>
              <a:t>aware</a:t>
            </a:r>
            <a:r>
              <a:rPr lang="fr-FR" sz="1800" dirty="0">
                <a:latin typeface="Source Sans Pro" panose="020B0503030403020204" pitchFamily="34" charset="0"/>
                <a:ea typeface="Source Sans Pro" panose="020B0503030403020204" pitchFamily="34" charset="0"/>
              </a:rPr>
              <a:t> of </a:t>
            </a:r>
            <a:r>
              <a:rPr lang="fr-FR" sz="1800" dirty="0" err="1">
                <a:latin typeface="Source Sans Pro" panose="020B0503030403020204" pitchFamily="34" charset="0"/>
                <a:ea typeface="Source Sans Pro" panose="020B0503030403020204" pitchFamily="34" charset="0"/>
              </a:rPr>
              <a:t>any</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allegation</a:t>
            </a:r>
            <a:r>
              <a:rPr lang="fr-FR" sz="1800" dirty="0">
                <a:latin typeface="Source Sans Pro" panose="020B0503030403020204" pitchFamily="34" charset="0"/>
                <a:ea typeface="Source Sans Pro" panose="020B0503030403020204" pitchFamily="34" charset="0"/>
              </a:rPr>
              <a:t> of </a:t>
            </a:r>
            <a:r>
              <a:rPr lang="fr-FR" sz="1800" dirty="0" err="1">
                <a:latin typeface="Source Sans Pro" panose="020B0503030403020204" pitchFamily="34" charset="0"/>
                <a:ea typeface="Source Sans Pro" panose="020B0503030403020204" pitchFamily="34" charset="0"/>
              </a:rPr>
              <a:t>research</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misconduct</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related</a:t>
            </a:r>
            <a:r>
              <a:rPr lang="fr-FR" sz="1800" dirty="0">
                <a:latin typeface="Source Sans Pro" panose="020B0503030403020204" pitchFamily="34" charset="0"/>
                <a:ea typeface="Source Sans Pro" panose="020B0503030403020204" pitchFamily="34" charset="0"/>
              </a:rPr>
              <a:t> to a </a:t>
            </a:r>
            <a:r>
              <a:rPr lang="fr-FR" sz="1800" dirty="0" err="1">
                <a:latin typeface="Source Sans Pro" panose="020B0503030403020204" pitchFamily="34" charset="0"/>
                <a:ea typeface="Source Sans Pro" panose="020B0503030403020204" pitchFamily="34" charset="0"/>
              </a:rPr>
              <a:t>published</a:t>
            </a:r>
            <a:r>
              <a:rPr lang="fr-FR" sz="1800" dirty="0">
                <a:latin typeface="Source Sans Pro" panose="020B0503030403020204" pitchFamily="34" charset="0"/>
                <a:ea typeface="Source Sans Pro" panose="020B0503030403020204" pitchFamily="34" charset="0"/>
              </a:rPr>
              <a:t> article, follow COPE guidelines in </a:t>
            </a:r>
            <a:r>
              <a:rPr lang="fr-FR" sz="1800" dirty="0" err="1">
                <a:latin typeface="Source Sans Pro" panose="020B0503030403020204" pitchFamily="34" charset="0"/>
                <a:ea typeface="Source Sans Pro" panose="020B0503030403020204" pitchFamily="34" charset="0"/>
              </a:rPr>
              <a:t>dealing</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with</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allegations</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Lorsque l'éditeur/rédacteur est informé d'une allégation d'inconduite en matière de recherche liée à un article publié, suivre les directives du COPE pour traiter les allégations</a:t>
            </a:r>
          </a:p>
          <a:p>
            <a:pPr indent="-342900">
              <a:lnSpc>
                <a:spcPct val="150000"/>
              </a:lnSpc>
              <a:buSzPts val="1800"/>
            </a:pPr>
            <a:endParaRPr lang="fr-FR" sz="1400" dirty="0"/>
          </a:p>
          <a:p>
            <a:pPr marL="381000" indent="0">
              <a:buFont typeface="Source Sans Pro"/>
              <a:buNone/>
            </a:pPr>
            <a:endParaRPr lang="fr-FR" sz="1400" dirty="0"/>
          </a:p>
        </p:txBody>
      </p:sp>
    </p:spTree>
    <p:extLst>
      <p:ext uri="{BB962C8B-B14F-4D97-AF65-F5344CB8AC3E}">
        <p14:creationId xmlns:p14="http://schemas.microsoft.com/office/powerpoint/2010/main" val="2496047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Publication Ethics</a:t>
            </a:r>
            <a:br>
              <a:rPr lang="en-ZA" dirty="0">
                <a:solidFill>
                  <a:schemeClr val="accent2"/>
                </a:solidFill>
              </a:rPr>
            </a:br>
            <a:r>
              <a:rPr lang="en-ZA" i="1" dirty="0" err="1">
                <a:solidFill>
                  <a:schemeClr val="accent2"/>
                </a:solidFill>
              </a:rPr>
              <a:t>Éthique</a:t>
            </a:r>
            <a:r>
              <a:rPr lang="en-ZA" i="1" dirty="0">
                <a:solidFill>
                  <a:schemeClr val="accent2"/>
                </a:solidFill>
              </a:rPr>
              <a:t> de la publication</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1F15CBB5-B61A-4F03-AC0F-620BF922350A}"/>
              </a:ext>
            </a:extLst>
          </p:cNvPr>
          <p:cNvSpPr txBox="1">
            <a:spLocks/>
          </p:cNvSpPr>
          <p:nvPr/>
        </p:nvSpPr>
        <p:spPr>
          <a:xfrm>
            <a:off x="852755" y="1097004"/>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a:latin typeface="Source Sans Pro" panose="020B0503030403020204" pitchFamily="34" charset="0"/>
                <a:ea typeface="Source Sans Pro" panose="020B0503030403020204" pitchFamily="34" charset="0"/>
              </a:rPr>
              <a:t>Clear </a:t>
            </a:r>
            <a:r>
              <a:rPr lang="fr-FR" sz="1800" dirty="0" err="1">
                <a:latin typeface="Source Sans Pro" panose="020B0503030403020204" pitchFamily="34" charset="0"/>
                <a:ea typeface="Source Sans Pro" panose="020B0503030403020204" pitchFamily="34" charset="0"/>
              </a:rPr>
              <a:t>policies</a:t>
            </a:r>
            <a:r>
              <a:rPr lang="fr-FR" sz="1800" dirty="0">
                <a:latin typeface="Source Sans Pro" panose="020B0503030403020204" pitchFamily="34" charset="0"/>
                <a:ea typeface="Source Sans Pro" panose="020B0503030403020204" pitchFamily="34" charset="0"/>
              </a:rPr>
              <a:t> on publication </a:t>
            </a:r>
            <a:r>
              <a:rPr lang="fr-FR" sz="1800" dirty="0" err="1">
                <a:latin typeface="Source Sans Pro" panose="020B0503030403020204" pitchFamily="34" charset="0"/>
                <a:ea typeface="Source Sans Pro" panose="020B0503030403020204" pitchFamily="34" charset="0"/>
              </a:rPr>
              <a:t>ethics</a:t>
            </a:r>
            <a:r>
              <a:rPr lang="fr-FR" sz="1800" dirty="0">
                <a:latin typeface="Source Sans Pro" panose="020B0503030403020204" pitchFamily="34" charset="0"/>
                <a:ea typeface="Source Sans Pro" panose="020B0503030403020204" pitchFamily="34" charset="0"/>
              </a:rPr>
              <a:t>/ </a:t>
            </a:r>
            <a:r>
              <a:rPr lang="fr-FR" sz="1800" i="1" dirty="0">
                <a:latin typeface="Source Sans Pro" panose="020B0503030403020204" pitchFamily="34" charset="0"/>
                <a:ea typeface="Source Sans Pro" panose="020B0503030403020204" pitchFamily="34" charset="0"/>
              </a:rPr>
              <a:t>Des politiques claires en matière d'éthique de la publication</a:t>
            </a:r>
            <a:r>
              <a:rPr lang="fr-FR" sz="1800" dirty="0">
                <a:latin typeface="Source Sans Pro" panose="020B0503030403020204" pitchFamily="34" charset="0"/>
                <a:ea typeface="Source Sans Pro" panose="020B0503030403020204" pitchFamily="34" charset="0"/>
              </a:rPr>
              <a:t>:</a:t>
            </a:r>
            <a:endParaRPr lang="fr-FR" sz="1800" i="1" dirty="0">
              <a:latin typeface="Source Sans Pro" panose="020B0503030403020204" pitchFamily="34" charset="0"/>
              <a:ea typeface="Source Sans Pro" panose="020B0503030403020204" pitchFamily="34" charset="0"/>
            </a:endParaRPr>
          </a:p>
          <a:p>
            <a:pPr lvl="1" indent="-342900">
              <a:lnSpc>
                <a:spcPct val="100000"/>
              </a:lnSpc>
              <a:buSzPts val="1800"/>
            </a:pPr>
            <a:r>
              <a:rPr lang="en-ZA" sz="1100" b="0" i="0" dirty="0">
                <a:solidFill>
                  <a:srgbClr val="2B0A26"/>
                </a:solidFill>
                <a:effectLst/>
                <a:latin typeface="Source Sans Pro" panose="020B0503030403020204" pitchFamily="34" charset="0"/>
                <a:ea typeface="Source Sans Pro" panose="020B0503030403020204" pitchFamily="34" charset="0"/>
              </a:rPr>
              <a:t>Journal policies on authorship and </a:t>
            </a:r>
            <a:r>
              <a:rPr lang="en-ZA" sz="1100" b="0" i="0" dirty="0" err="1">
                <a:solidFill>
                  <a:srgbClr val="2B0A26"/>
                </a:solidFill>
                <a:effectLst/>
                <a:latin typeface="Source Sans Pro" panose="020B0503030403020204" pitchFamily="34" charset="0"/>
                <a:ea typeface="Source Sans Pro" panose="020B0503030403020204" pitchFamily="34" charset="0"/>
              </a:rPr>
              <a:t>contributorship</a:t>
            </a:r>
            <a:r>
              <a:rPr lang="en-ZA" sz="1100" b="0" i="0" dirty="0">
                <a:solidFill>
                  <a:srgbClr val="2B0A26"/>
                </a:solidFill>
                <a:effectLst/>
                <a:latin typeface="Source Sans Pro" panose="020B0503030403020204" pitchFamily="34" charset="0"/>
                <a:ea typeface="Source Sans Pro" panose="020B0503030403020204" pitchFamily="34" charset="0"/>
              </a:rPr>
              <a:t>/</a:t>
            </a:r>
            <a:r>
              <a:rPr lang="fr-FR" sz="1100" b="0" i="1" dirty="0">
                <a:solidFill>
                  <a:srgbClr val="2B0A26"/>
                </a:solidFill>
                <a:effectLst/>
                <a:latin typeface="Source Sans Pro" panose="020B0503030403020204" pitchFamily="34" charset="0"/>
                <a:ea typeface="Source Sans Pro" panose="020B0503030403020204" pitchFamily="34" charset="0"/>
              </a:rPr>
              <a:t>Politiques des revues en matière de paternité et de contribution</a:t>
            </a:r>
            <a:endParaRPr lang="en-ZA" sz="1100" b="0" i="1" dirty="0">
              <a:solidFill>
                <a:srgbClr val="2B0A26"/>
              </a:solidFill>
              <a:effectLst/>
              <a:latin typeface="Source Sans Pro" panose="020B0503030403020204" pitchFamily="34" charset="0"/>
              <a:ea typeface="Source Sans Pro" panose="020B0503030403020204" pitchFamily="34" charset="0"/>
            </a:endParaRPr>
          </a:p>
          <a:p>
            <a:pPr lvl="1" indent="-342900">
              <a:lnSpc>
                <a:spcPct val="100000"/>
              </a:lnSpc>
              <a:buSzPts val="1800"/>
            </a:pPr>
            <a:r>
              <a:rPr lang="en-ZA" sz="1100" b="0" i="0" dirty="0">
                <a:solidFill>
                  <a:srgbClr val="2B0A26"/>
                </a:solidFill>
                <a:effectLst/>
                <a:latin typeface="Source Sans Pro" panose="020B0503030403020204" pitchFamily="34" charset="0"/>
                <a:ea typeface="Source Sans Pro" panose="020B0503030403020204" pitchFamily="34" charset="0"/>
              </a:rPr>
              <a:t>How the journal will handle complaints and appeals/</a:t>
            </a:r>
            <a:r>
              <a:rPr lang="fr-FR" sz="1100" b="0" i="1" dirty="0">
                <a:solidFill>
                  <a:srgbClr val="2B0A26"/>
                </a:solidFill>
                <a:effectLst/>
                <a:latin typeface="Source Sans Pro" panose="020B0503030403020204" pitchFamily="34" charset="0"/>
                <a:ea typeface="Source Sans Pro" panose="020B0503030403020204" pitchFamily="34" charset="0"/>
              </a:rPr>
              <a:t>Comment la revue traitera les plaintes et les appels</a:t>
            </a:r>
            <a:endParaRPr lang="en-ZA" sz="1100" b="0" i="1" dirty="0">
              <a:solidFill>
                <a:srgbClr val="2B0A26"/>
              </a:solidFill>
              <a:effectLst/>
              <a:latin typeface="Source Sans Pro" panose="020B0503030403020204" pitchFamily="34" charset="0"/>
              <a:ea typeface="Source Sans Pro" panose="020B0503030403020204" pitchFamily="34" charset="0"/>
            </a:endParaRPr>
          </a:p>
          <a:p>
            <a:pPr lvl="1" indent="-342900">
              <a:lnSpc>
                <a:spcPct val="100000"/>
              </a:lnSpc>
              <a:buSzPts val="1800"/>
            </a:pPr>
            <a:r>
              <a:rPr lang="en-ZA" sz="1100" b="0" i="0" dirty="0">
                <a:solidFill>
                  <a:srgbClr val="2B0A26"/>
                </a:solidFill>
                <a:effectLst/>
                <a:latin typeface="Source Sans Pro" panose="020B0503030403020204" pitchFamily="34" charset="0"/>
                <a:ea typeface="Source Sans Pro" panose="020B0503030403020204" pitchFamily="34" charset="0"/>
              </a:rPr>
              <a:t>Journal policies on conflicts of interest / competing interests/</a:t>
            </a:r>
            <a:r>
              <a:rPr lang="fr-FR" sz="1100" b="0" i="1" dirty="0">
                <a:solidFill>
                  <a:srgbClr val="2B0A26"/>
                </a:solidFill>
                <a:effectLst/>
                <a:latin typeface="Source Sans Pro" panose="020B0503030403020204" pitchFamily="34" charset="0"/>
                <a:ea typeface="Source Sans Pro" panose="020B0503030403020204" pitchFamily="34" charset="0"/>
              </a:rPr>
              <a:t>Politiques des revues en matière de conflits d'intérêts / intérêts concurrents</a:t>
            </a:r>
            <a:endParaRPr lang="en-ZA" sz="1100" b="0" i="1" dirty="0">
              <a:solidFill>
                <a:srgbClr val="2B0A26"/>
              </a:solidFill>
              <a:effectLst/>
              <a:latin typeface="Source Sans Pro" panose="020B0503030403020204" pitchFamily="34" charset="0"/>
              <a:ea typeface="Source Sans Pro" panose="020B0503030403020204" pitchFamily="34" charset="0"/>
            </a:endParaRPr>
          </a:p>
          <a:p>
            <a:pPr lvl="1" indent="-342900">
              <a:lnSpc>
                <a:spcPct val="100000"/>
              </a:lnSpc>
              <a:buSzPts val="1800"/>
            </a:pPr>
            <a:r>
              <a:rPr lang="en-ZA" sz="1100" b="0" i="0" dirty="0">
                <a:solidFill>
                  <a:srgbClr val="2B0A26"/>
                </a:solidFill>
                <a:effectLst/>
                <a:latin typeface="Source Sans Pro" panose="020B0503030403020204" pitchFamily="34" charset="0"/>
                <a:ea typeface="Source Sans Pro" panose="020B0503030403020204" pitchFamily="34" charset="0"/>
              </a:rPr>
              <a:t>Journal policies on data sharing and reproducibility/</a:t>
            </a:r>
            <a:r>
              <a:rPr lang="fr-FR" sz="1100" b="0" i="1" dirty="0">
                <a:solidFill>
                  <a:srgbClr val="2B0A26"/>
                </a:solidFill>
                <a:effectLst/>
                <a:latin typeface="Source Sans Pro" panose="020B0503030403020204" pitchFamily="34" charset="0"/>
                <a:ea typeface="Source Sans Pro" panose="020B0503030403020204" pitchFamily="34" charset="0"/>
              </a:rPr>
              <a:t>Politiques des revues en matière de partage des données et de reproductibilité</a:t>
            </a:r>
            <a:endParaRPr lang="en-ZA" sz="1100" b="0" i="1" dirty="0">
              <a:solidFill>
                <a:srgbClr val="2B0A26"/>
              </a:solidFill>
              <a:effectLst/>
              <a:latin typeface="Source Sans Pro" panose="020B0503030403020204" pitchFamily="34" charset="0"/>
              <a:ea typeface="Source Sans Pro" panose="020B0503030403020204" pitchFamily="34" charset="0"/>
            </a:endParaRPr>
          </a:p>
          <a:p>
            <a:pPr lvl="1" indent="-342900">
              <a:lnSpc>
                <a:spcPct val="100000"/>
              </a:lnSpc>
              <a:buSzPts val="1800"/>
            </a:pPr>
            <a:r>
              <a:rPr lang="en-ZA" sz="1100" b="0" i="0" dirty="0">
                <a:solidFill>
                  <a:srgbClr val="2B0A26"/>
                </a:solidFill>
                <a:effectLst/>
                <a:latin typeface="Source Sans Pro" panose="020B0503030403020204" pitchFamily="34" charset="0"/>
                <a:ea typeface="Source Sans Pro" panose="020B0503030403020204" pitchFamily="34" charset="0"/>
              </a:rPr>
              <a:t>Journal’s policy on ethical oversight/</a:t>
            </a:r>
            <a:r>
              <a:rPr lang="fr-FR" sz="1100" b="0" i="1" dirty="0">
                <a:solidFill>
                  <a:srgbClr val="2B0A26"/>
                </a:solidFill>
                <a:effectLst/>
                <a:latin typeface="Source Sans Pro" panose="020B0503030403020204" pitchFamily="34" charset="0"/>
                <a:ea typeface="Source Sans Pro" panose="020B0503030403020204" pitchFamily="34" charset="0"/>
              </a:rPr>
              <a:t>Politique du journal en matière de surveillance éthique</a:t>
            </a:r>
            <a:endParaRPr lang="en-ZA" sz="1100" b="0" i="1" dirty="0">
              <a:solidFill>
                <a:srgbClr val="2B0A26"/>
              </a:solidFill>
              <a:effectLst/>
              <a:latin typeface="Source Sans Pro" panose="020B0503030403020204" pitchFamily="34" charset="0"/>
              <a:ea typeface="Source Sans Pro" panose="020B0503030403020204" pitchFamily="34" charset="0"/>
            </a:endParaRPr>
          </a:p>
          <a:p>
            <a:pPr lvl="1" indent="-342900">
              <a:lnSpc>
                <a:spcPct val="100000"/>
              </a:lnSpc>
              <a:buSzPts val="1800"/>
            </a:pPr>
            <a:r>
              <a:rPr lang="en-ZA" sz="1100" b="0" i="0" dirty="0">
                <a:solidFill>
                  <a:srgbClr val="2B0A26"/>
                </a:solidFill>
                <a:effectLst/>
                <a:latin typeface="Source Sans Pro" panose="020B0503030403020204" pitchFamily="34" charset="0"/>
                <a:ea typeface="Source Sans Pro" panose="020B0503030403020204" pitchFamily="34" charset="0"/>
              </a:rPr>
              <a:t>Journal’s policy on intellectual property/</a:t>
            </a:r>
            <a:r>
              <a:rPr lang="fr-FR" sz="1100" b="0" i="1" dirty="0">
                <a:solidFill>
                  <a:srgbClr val="2B0A26"/>
                </a:solidFill>
                <a:effectLst/>
                <a:latin typeface="Source Sans Pro" panose="020B0503030403020204" pitchFamily="34" charset="0"/>
                <a:ea typeface="Source Sans Pro" panose="020B0503030403020204" pitchFamily="34" charset="0"/>
              </a:rPr>
              <a:t>Politique de la revue en matière de propriété intellectuelle</a:t>
            </a:r>
            <a:endParaRPr lang="en-ZA" sz="1100" b="0" i="1" dirty="0">
              <a:solidFill>
                <a:srgbClr val="2B0A26"/>
              </a:solidFill>
              <a:effectLst/>
              <a:latin typeface="Source Sans Pro" panose="020B0503030403020204" pitchFamily="34" charset="0"/>
              <a:ea typeface="Source Sans Pro" panose="020B0503030403020204" pitchFamily="34" charset="0"/>
            </a:endParaRPr>
          </a:p>
          <a:p>
            <a:pPr lvl="1" indent="-342900">
              <a:lnSpc>
                <a:spcPct val="100000"/>
              </a:lnSpc>
              <a:buSzPts val="1800"/>
            </a:pPr>
            <a:r>
              <a:rPr lang="en-ZA" sz="1100" b="0" i="0" dirty="0">
                <a:solidFill>
                  <a:srgbClr val="2B0A26"/>
                </a:solidFill>
                <a:effectLst/>
                <a:latin typeface="Source Sans Pro" panose="020B0503030403020204" pitchFamily="34" charset="0"/>
                <a:ea typeface="Source Sans Pro" panose="020B0503030403020204" pitchFamily="34" charset="0"/>
              </a:rPr>
              <a:t>Journal’s options for post-publication discussions and corrections/</a:t>
            </a:r>
            <a:r>
              <a:rPr lang="fr-FR" sz="1100" b="0" i="1" dirty="0">
                <a:solidFill>
                  <a:srgbClr val="2B0A26"/>
                </a:solidFill>
                <a:effectLst/>
                <a:latin typeface="Source Sans Pro" panose="020B0503030403020204" pitchFamily="34" charset="0"/>
                <a:ea typeface="Source Sans Pro" panose="020B0503030403020204" pitchFamily="34" charset="0"/>
              </a:rPr>
              <a:t>Options du journal pour les discussions et les corrections post-publication</a:t>
            </a:r>
          </a:p>
          <a:p>
            <a:pPr lvl="1" indent="-342900">
              <a:lnSpc>
                <a:spcPct val="100000"/>
              </a:lnSpc>
              <a:buSzPts val="1800"/>
            </a:pPr>
            <a:endParaRPr lang="fr-FR" sz="1100" dirty="0">
              <a:latin typeface="Source Sans Pro" panose="020B0503030403020204" pitchFamily="34" charset="0"/>
              <a:ea typeface="Source Sans Pro" panose="020B0503030403020204" pitchFamily="34" charset="0"/>
            </a:endParaRPr>
          </a:p>
          <a:p>
            <a:pPr marL="381000" indent="0">
              <a:buFont typeface="Source Sans Pro"/>
              <a:buNone/>
            </a:pPr>
            <a:endParaRPr lang="fr-FR" sz="1400" dirty="0"/>
          </a:p>
        </p:txBody>
      </p:sp>
    </p:spTree>
    <p:extLst>
      <p:ext uri="{BB962C8B-B14F-4D97-AF65-F5344CB8AC3E}">
        <p14:creationId xmlns:p14="http://schemas.microsoft.com/office/powerpoint/2010/main" val="2639655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F7F2-B74D-44E3-B445-DE8A417A3041}"/>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B49234F2-8EBA-4A1D-9DE4-2B89B1E95C02}"/>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C5B210C0-E387-4640-9785-4EC00F415F6B}"/>
              </a:ext>
            </a:extLst>
          </p:cNvPr>
          <p:cNvPicPr>
            <a:picLocks noChangeAspect="1"/>
          </p:cNvPicPr>
          <p:nvPr/>
        </p:nvPicPr>
        <p:blipFill>
          <a:blip r:embed="rId2"/>
          <a:stretch>
            <a:fillRect/>
          </a:stretch>
        </p:blipFill>
        <p:spPr>
          <a:xfrm>
            <a:off x="421793" y="275371"/>
            <a:ext cx="5876190" cy="134285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BB56376-5430-4A7D-A7AF-B272E176AB7B}"/>
              </a:ext>
            </a:extLst>
          </p:cNvPr>
          <p:cNvPicPr>
            <a:picLocks noChangeAspect="1"/>
          </p:cNvPicPr>
          <p:nvPr/>
        </p:nvPicPr>
        <p:blipFill>
          <a:blip r:embed="rId3"/>
          <a:stretch>
            <a:fillRect/>
          </a:stretch>
        </p:blipFill>
        <p:spPr>
          <a:xfrm>
            <a:off x="2958995" y="721123"/>
            <a:ext cx="5933333" cy="206666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B44FA96-FE8A-4410-822A-AA27B975B29F}"/>
              </a:ext>
            </a:extLst>
          </p:cNvPr>
          <p:cNvPicPr>
            <a:picLocks noChangeAspect="1"/>
          </p:cNvPicPr>
          <p:nvPr/>
        </p:nvPicPr>
        <p:blipFill>
          <a:blip r:embed="rId4"/>
          <a:stretch>
            <a:fillRect/>
          </a:stretch>
        </p:blipFill>
        <p:spPr>
          <a:xfrm>
            <a:off x="421793" y="2118403"/>
            <a:ext cx="5704762" cy="1228571"/>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AD5ED27-EB74-4732-B7F6-5B3A24AD1E2D}"/>
              </a:ext>
            </a:extLst>
          </p:cNvPr>
          <p:cNvPicPr>
            <a:picLocks noChangeAspect="1"/>
          </p:cNvPicPr>
          <p:nvPr/>
        </p:nvPicPr>
        <p:blipFill>
          <a:blip r:embed="rId5"/>
          <a:stretch>
            <a:fillRect/>
          </a:stretch>
        </p:blipFill>
        <p:spPr>
          <a:xfrm>
            <a:off x="3798942" y="3035577"/>
            <a:ext cx="4998082" cy="1892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4258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Publishing Schedule</a:t>
            </a:r>
            <a:br>
              <a:rPr lang="en-ZA" dirty="0">
                <a:solidFill>
                  <a:schemeClr val="accent2"/>
                </a:solidFill>
              </a:rPr>
            </a:br>
            <a:r>
              <a:rPr lang="en-ZA" i="1" dirty="0" err="1">
                <a:solidFill>
                  <a:schemeClr val="accent2"/>
                </a:solidFill>
              </a:rPr>
              <a:t>Calendrier</a:t>
            </a:r>
            <a:r>
              <a:rPr lang="en-ZA" i="1" dirty="0">
                <a:solidFill>
                  <a:schemeClr val="accent2"/>
                </a:solidFill>
              </a:rPr>
              <a:t> de publication</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0275D017-EAAB-468E-B02F-156F0E72E16E}"/>
              </a:ext>
            </a:extLst>
          </p:cNvPr>
          <p:cNvSpPr txBox="1">
            <a:spLocks/>
          </p:cNvSpPr>
          <p:nvPr/>
        </p:nvSpPr>
        <p:spPr>
          <a:xfrm>
            <a:off x="852755" y="1260777"/>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err="1">
                <a:latin typeface="Source Sans Pro" panose="020B0503030403020204" pitchFamily="34" charset="0"/>
                <a:ea typeface="Source Sans Pro" panose="020B0503030403020204" pitchFamily="34" charset="0"/>
              </a:rPr>
              <a:t>Periodicity</a:t>
            </a:r>
            <a:r>
              <a:rPr lang="fr-FR" sz="1800" dirty="0">
                <a:latin typeface="Source Sans Pro" panose="020B0503030403020204" pitchFamily="34" charset="0"/>
                <a:ea typeface="Source Sans Pro" panose="020B0503030403020204" pitchFamily="34" charset="0"/>
              </a:rPr>
              <a:t> at </a:t>
            </a:r>
            <a:r>
              <a:rPr lang="fr-FR" sz="1800" dirty="0" err="1">
                <a:latin typeface="Source Sans Pro" panose="020B0503030403020204" pitchFamily="34" charset="0"/>
                <a:ea typeface="Source Sans Pro" panose="020B0503030403020204" pitchFamily="34" charset="0"/>
              </a:rPr>
              <a:t>which</a:t>
            </a:r>
            <a:r>
              <a:rPr lang="fr-FR" sz="1800" dirty="0">
                <a:latin typeface="Source Sans Pro" panose="020B0503030403020204" pitchFamily="34" charset="0"/>
                <a:ea typeface="Source Sans Pro" panose="020B0503030403020204" pitchFamily="34" charset="0"/>
              </a:rPr>
              <a:t> journal </a:t>
            </a:r>
            <a:r>
              <a:rPr lang="fr-FR" sz="1800" dirty="0" err="1">
                <a:latin typeface="Source Sans Pro" panose="020B0503030403020204" pitchFamily="34" charset="0"/>
                <a:ea typeface="Source Sans Pro" panose="020B0503030403020204" pitchFamily="34" charset="0"/>
              </a:rPr>
              <a:t>publishes</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shall</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be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clearly</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indicated</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La périodicité de publication de la revue doit être clairement indiquée</a:t>
            </a:r>
          </a:p>
          <a:p>
            <a:pPr indent="-342900">
              <a:lnSpc>
                <a:spcPct val="150000"/>
              </a:lnSpc>
              <a:buSzPts val="1800"/>
            </a:pPr>
            <a:r>
              <a:rPr lang="fr-FR" sz="1800" dirty="0" err="1">
                <a:latin typeface="Source Sans Pro" panose="020B0503030403020204" pitchFamily="34" charset="0"/>
                <a:ea typeface="Source Sans Pro" panose="020B0503030403020204" pitchFamily="34" charset="0"/>
              </a:rPr>
              <a:t>Uninterrupted</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publishing</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Publication ininterrompue</a:t>
            </a:r>
          </a:p>
          <a:p>
            <a:pPr indent="-342900">
              <a:lnSpc>
                <a:spcPct val="150000"/>
              </a:lnSpc>
              <a:buSzPts val="1800"/>
            </a:pPr>
            <a:r>
              <a:rPr lang="en-ZA" sz="1800" dirty="0"/>
              <a:t>At least 5 research articles per year</a:t>
            </a:r>
            <a:br>
              <a:rPr lang="en-ZA" sz="1800" dirty="0"/>
            </a:br>
            <a:r>
              <a:rPr lang="fr-FR" sz="1800" i="1" dirty="0"/>
              <a:t>Au moins 5 articles de recherche par an</a:t>
            </a:r>
            <a:endParaRPr lang="en-ZA" sz="1800" i="1" dirty="0"/>
          </a:p>
          <a:p>
            <a:pPr indent="-342900">
              <a:lnSpc>
                <a:spcPct val="150000"/>
              </a:lnSpc>
              <a:buSzPts val="1800"/>
            </a:pPr>
            <a:r>
              <a:rPr lang="en-ZA" sz="1800" dirty="0"/>
              <a:t>New or flipped journals need to publish at least 10 OA articles before applying</a:t>
            </a:r>
            <a:br>
              <a:rPr lang="en-ZA" sz="1800" dirty="0"/>
            </a:br>
            <a:r>
              <a:rPr lang="fr-FR" sz="1800" i="1" dirty="0"/>
              <a:t>Les nouvelles revues doivent publier au moins 10 articles OA avant de se porter candidates</a:t>
            </a:r>
            <a:endParaRPr lang="en-ZA" sz="1800" i="1" dirty="0"/>
          </a:p>
          <a:p>
            <a:pPr marL="114300" indent="0">
              <a:lnSpc>
                <a:spcPct val="150000"/>
              </a:lnSpc>
              <a:buSzPts val="1800"/>
              <a:buNone/>
            </a:pPr>
            <a:endParaRPr lang="en-ZA" sz="1800" dirty="0"/>
          </a:p>
          <a:p>
            <a:pPr indent="-342900">
              <a:lnSpc>
                <a:spcPct val="150000"/>
              </a:lnSpc>
              <a:buSzPts val="1800"/>
            </a:pPr>
            <a:endParaRPr lang="fr-FR" sz="1800" i="1" dirty="0">
              <a:latin typeface="Source Sans Pro" panose="020B0503030403020204" pitchFamily="34" charset="0"/>
              <a:ea typeface="Source Sans Pro" panose="020B0503030403020204" pitchFamily="34" charset="0"/>
            </a:endParaRPr>
          </a:p>
          <a:p>
            <a:pPr indent="-342900">
              <a:lnSpc>
                <a:spcPct val="150000"/>
              </a:lnSpc>
              <a:buSzPts val="1800"/>
            </a:pPr>
            <a:endParaRPr lang="fr-FR" sz="1400" dirty="0"/>
          </a:p>
          <a:p>
            <a:pPr marL="381000" indent="0">
              <a:buFont typeface="Source Sans Pro"/>
              <a:buNone/>
            </a:pPr>
            <a:endParaRPr lang="fr-FR" sz="1400" dirty="0"/>
          </a:p>
        </p:txBody>
      </p:sp>
    </p:spTree>
    <p:extLst>
      <p:ext uri="{BB962C8B-B14F-4D97-AF65-F5344CB8AC3E}">
        <p14:creationId xmlns:p14="http://schemas.microsoft.com/office/powerpoint/2010/main" val="3466365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D2B6-DD30-448C-8B51-E2F35C7672B2}"/>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EA67B163-61B0-4B15-B68A-794E4C21D4DB}"/>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07FF873B-5633-45DE-B624-1C6377A3FF1C}"/>
              </a:ext>
            </a:extLst>
          </p:cNvPr>
          <p:cNvPicPr>
            <a:picLocks noChangeAspect="1"/>
          </p:cNvPicPr>
          <p:nvPr/>
        </p:nvPicPr>
        <p:blipFill>
          <a:blip r:embed="rId2"/>
          <a:stretch>
            <a:fillRect/>
          </a:stretch>
        </p:blipFill>
        <p:spPr>
          <a:xfrm>
            <a:off x="1832227" y="670250"/>
            <a:ext cx="4934387" cy="9158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CC408AF-634E-4ACD-B20F-D661A31C89A8}"/>
              </a:ext>
            </a:extLst>
          </p:cNvPr>
          <p:cNvPicPr>
            <a:picLocks noChangeAspect="1"/>
          </p:cNvPicPr>
          <p:nvPr/>
        </p:nvPicPr>
        <p:blipFill>
          <a:blip r:embed="rId3"/>
          <a:stretch>
            <a:fillRect/>
          </a:stretch>
        </p:blipFill>
        <p:spPr>
          <a:xfrm>
            <a:off x="633905" y="2033655"/>
            <a:ext cx="7876190" cy="107619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317A164-78E0-4E98-9372-E55C6F4AA8BE}"/>
              </a:ext>
            </a:extLst>
          </p:cNvPr>
          <p:cNvPicPr>
            <a:picLocks noChangeAspect="1"/>
          </p:cNvPicPr>
          <p:nvPr/>
        </p:nvPicPr>
        <p:blipFill>
          <a:blip r:embed="rId4"/>
          <a:stretch>
            <a:fillRect/>
          </a:stretch>
        </p:blipFill>
        <p:spPr>
          <a:xfrm>
            <a:off x="633905" y="3266883"/>
            <a:ext cx="7780952" cy="1571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8853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Access</a:t>
            </a:r>
            <a:br>
              <a:rPr lang="en-ZA" dirty="0">
                <a:solidFill>
                  <a:schemeClr val="accent2"/>
                </a:solidFill>
              </a:rPr>
            </a:br>
            <a:r>
              <a:rPr lang="en-ZA" i="1" dirty="0" err="1">
                <a:solidFill>
                  <a:schemeClr val="accent2"/>
                </a:solidFill>
              </a:rPr>
              <a:t>Accès</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C0F26439-633A-42A5-801F-D7E389D3ED3E}"/>
              </a:ext>
            </a:extLst>
          </p:cNvPr>
          <p:cNvSpPr txBox="1">
            <a:spLocks/>
          </p:cNvSpPr>
          <p:nvPr/>
        </p:nvSpPr>
        <p:spPr>
          <a:xfrm>
            <a:off x="852755" y="1260777"/>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err="1">
                <a:latin typeface="Source Sans Pro" panose="020B0503030403020204" pitchFamily="34" charset="0"/>
                <a:ea typeface="Source Sans Pro" panose="020B0503030403020204" pitchFamily="34" charset="0"/>
              </a:rPr>
              <a:t>Indicate</a:t>
            </a:r>
            <a:r>
              <a:rPr lang="fr-FR" sz="1800" dirty="0">
                <a:latin typeface="Source Sans Pro" panose="020B0503030403020204" pitchFamily="34" charset="0"/>
                <a:ea typeface="Source Sans Pro" panose="020B0503030403020204" pitchFamily="34" charset="0"/>
              </a:rPr>
              <a:t> Open Access to articles or </a:t>
            </a:r>
            <a:r>
              <a:rPr lang="fr-FR" sz="1800" dirty="0" err="1">
                <a:latin typeface="Source Sans Pro" panose="020B0503030403020204" pitchFamily="34" charset="0"/>
                <a:ea typeface="Source Sans Pro" panose="020B0503030403020204" pitchFamily="34" charset="0"/>
              </a:rPr>
              <a:t>whether</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subscription</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applies</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Indiquez si les articles sont en libre accès ou s'ils font l'objet d'un abonnement</a:t>
            </a:r>
          </a:p>
          <a:p>
            <a:pPr indent="-342900">
              <a:lnSpc>
                <a:spcPct val="150000"/>
              </a:lnSpc>
              <a:buSzPts val="1800"/>
            </a:pPr>
            <a:endParaRPr lang="fr-FR" sz="1400" dirty="0"/>
          </a:p>
          <a:p>
            <a:pPr marL="381000" indent="0">
              <a:buFont typeface="Source Sans Pro"/>
              <a:buNone/>
            </a:pPr>
            <a:endParaRPr lang="fr-FR" sz="1400" dirty="0"/>
          </a:p>
        </p:txBody>
      </p:sp>
      <p:pic>
        <p:nvPicPr>
          <p:cNvPr id="3" name="Picture 2">
            <a:extLst>
              <a:ext uri="{FF2B5EF4-FFF2-40B4-BE49-F238E27FC236}">
                <a16:creationId xmlns:a16="http://schemas.microsoft.com/office/drawing/2014/main" id="{F2577F13-6CA3-4042-891A-AEBC043DA2B1}"/>
              </a:ext>
            </a:extLst>
          </p:cNvPr>
          <p:cNvPicPr>
            <a:picLocks noChangeAspect="1"/>
          </p:cNvPicPr>
          <p:nvPr/>
        </p:nvPicPr>
        <p:blipFill>
          <a:blip r:embed="rId3"/>
          <a:stretch>
            <a:fillRect/>
          </a:stretch>
        </p:blipFill>
        <p:spPr>
          <a:xfrm>
            <a:off x="1614857" y="2680291"/>
            <a:ext cx="5914286" cy="15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093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Archiving</a:t>
            </a:r>
            <a:br>
              <a:rPr lang="en-ZA" dirty="0">
                <a:solidFill>
                  <a:schemeClr val="accent2"/>
                </a:solidFill>
              </a:rPr>
            </a:br>
            <a:r>
              <a:rPr lang="en-ZA" i="1" dirty="0" err="1">
                <a:solidFill>
                  <a:schemeClr val="accent2"/>
                </a:solidFill>
              </a:rPr>
              <a:t>Archivage</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4C09528C-1E1E-4C43-B860-1B44A4B3F045}"/>
              </a:ext>
            </a:extLst>
          </p:cNvPr>
          <p:cNvSpPr txBox="1">
            <a:spLocks/>
          </p:cNvSpPr>
          <p:nvPr/>
        </p:nvSpPr>
        <p:spPr>
          <a:xfrm>
            <a:off x="852755" y="1260777"/>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err="1">
                <a:latin typeface="Source Sans Pro" panose="020B0503030403020204" pitchFamily="34" charset="0"/>
                <a:ea typeface="Source Sans Pro" panose="020B0503030403020204" pitchFamily="34" charset="0"/>
              </a:rPr>
              <a:t>Indicate</a:t>
            </a:r>
            <a:r>
              <a:rPr lang="fr-FR" sz="1800" dirty="0">
                <a:latin typeface="Source Sans Pro" panose="020B0503030403020204" pitchFamily="34" charset="0"/>
                <a:ea typeface="Source Sans Pro" panose="020B0503030403020204" pitchFamily="34" charset="0"/>
              </a:rPr>
              <a:t> digital backup and </a:t>
            </a:r>
            <a:r>
              <a:rPr lang="fr-FR" sz="1800" dirty="0" err="1">
                <a:latin typeface="Source Sans Pro" panose="020B0503030403020204" pitchFamily="34" charset="0"/>
                <a:ea typeface="Source Sans Pro" panose="020B0503030403020204" pitchFamily="34" charset="0"/>
              </a:rPr>
              <a:t>preservation</a:t>
            </a:r>
            <a:r>
              <a:rPr lang="fr-FR" sz="1800" dirty="0">
                <a:latin typeface="Source Sans Pro" panose="020B0503030403020204" pitchFamily="34" charset="0"/>
                <a:ea typeface="Source Sans Pro" panose="020B0503030403020204" pitchFamily="34" charset="0"/>
              </a:rPr>
              <a:t> plan in case of </a:t>
            </a:r>
            <a:r>
              <a:rPr lang="fr-FR" sz="1800" dirty="0" err="1">
                <a:latin typeface="Source Sans Pro" panose="020B0503030403020204" pitchFamily="34" charset="0"/>
                <a:ea typeface="Source Sans Pro" panose="020B0503030403020204" pitchFamily="34" charset="0"/>
              </a:rPr>
              <a:t>disaster</a:t>
            </a:r>
            <a:r>
              <a:rPr lang="fr-FR" sz="1800" dirty="0">
                <a:latin typeface="Source Sans Pro" panose="020B0503030403020204" pitchFamily="34" charset="0"/>
                <a:ea typeface="Source Sans Pro" panose="020B0503030403020204" pitchFamily="34" charset="0"/>
              </a:rPr>
              <a:t> e.g. via Portico, LOCKSS, CLOCKSS, </a:t>
            </a:r>
            <a:r>
              <a:rPr lang="fr-FR" sz="1800" dirty="0" err="1">
                <a:latin typeface="Source Sans Pro" panose="020B0503030403020204" pitchFamily="34" charset="0"/>
                <a:ea typeface="Source Sans Pro" panose="020B0503030403020204" pitchFamily="34" charset="0"/>
              </a:rPr>
              <a:t>PubMedCentral</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Indiquez le plan de sauvegarde et de préservation des données numériques en cas de catastrophe, par exemple via Portico, LOCKSS, CLOCKSS, </a:t>
            </a:r>
            <a:r>
              <a:rPr lang="fr-FR" sz="1800" i="1" dirty="0" err="1">
                <a:latin typeface="Source Sans Pro" panose="020B0503030403020204" pitchFamily="34" charset="0"/>
                <a:ea typeface="Source Sans Pro" panose="020B0503030403020204" pitchFamily="34" charset="0"/>
              </a:rPr>
              <a:t>PubMedCentral</a:t>
            </a:r>
            <a:endParaRPr lang="fr-FR" sz="1800" dirty="0">
              <a:latin typeface="Source Sans Pro" panose="020B0503030403020204" pitchFamily="34" charset="0"/>
              <a:ea typeface="Source Sans Pro" panose="020B0503030403020204" pitchFamily="34" charset="0"/>
            </a:endParaRPr>
          </a:p>
          <a:p>
            <a:pPr indent="-342900">
              <a:lnSpc>
                <a:spcPct val="150000"/>
              </a:lnSpc>
              <a:buSzPts val="1800"/>
            </a:pPr>
            <a:r>
              <a:rPr lang="fr-FR" sz="1800" dirty="0" err="1">
                <a:latin typeface="Source Sans Pro" panose="020B0503030403020204" pitchFamily="34" charset="0"/>
                <a:ea typeface="Source Sans Pro" panose="020B0503030403020204" pitchFamily="34" charset="0"/>
              </a:rPr>
              <a:t>Indicate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clearly</a:t>
            </a:r>
            <a:r>
              <a:rPr lang="fr-FR" sz="1800" dirty="0">
                <a:latin typeface="Source Sans Pro" panose="020B0503030403020204" pitchFamily="34" charset="0"/>
                <a:ea typeface="Source Sans Pro" panose="020B0503030403020204" pitchFamily="34" charset="0"/>
              </a:rPr>
              <a:t> if journal </a:t>
            </a:r>
            <a:r>
              <a:rPr lang="fr-FR" sz="1800" dirty="0" err="1">
                <a:latin typeface="Source Sans Pro" panose="020B0503030403020204" pitchFamily="34" charset="0"/>
                <a:ea typeface="Source Sans Pro" panose="020B0503030403020204" pitchFamily="34" charset="0"/>
              </a:rPr>
              <a:t>is</a:t>
            </a:r>
            <a:r>
              <a:rPr lang="fr-FR" sz="1800" dirty="0">
                <a:latin typeface="Source Sans Pro" panose="020B0503030403020204" pitchFamily="34" charset="0"/>
                <a:ea typeface="Source Sans Pro" panose="020B0503030403020204" pitchFamily="34" charset="0"/>
              </a:rPr>
              <a:t> no longer </a:t>
            </a:r>
            <a:r>
              <a:rPr lang="fr-FR" sz="1800" dirty="0" err="1">
                <a:latin typeface="Source Sans Pro" panose="020B0503030403020204" pitchFamily="34" charset="0"/>
                <a:ea typeface="Source Sans Pro" panose="020B0503030403020204" pitchFamily="34" charset="0"/>
              </a:rPr>
              <a:t>published</a:t>
            </a:r>
            <a:r>
              <a:rPr lang="fr-FR" sz="1800" dirty="0">
                <a:latin typeface="Source Sans Pro" panose="020B0503030403020204" pitchFamily="34" charset="0"/>
                <a:ea typeface="Source Sans Pro" panose="020B0503030403020204" pitchFamily="34" charset="0"/>
              </a:rPr>
              <a:t> </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Indiquez clairement si la revue n'est plus publiée </a:t>
            </a:r>
            <a:endParaRPr lang="fr-FR" sz="1400" i="1" dirty="0"/>
          </a:p>
          <a:p>
            <a:pPr marL="381000" indent="0">
              <a:buFont typeface="Source Sans Pro"/>
              <a:buNone/>
            </a:pPr>
            <a:endParaRPr lang="fr-FR" sz="1400" dirty="0"/>
          </a:p>
        </p:txBody>
      </p:sp>
    </p:spTree>
    <p:extLst>
      <p:ext uri="{BB962C8B-B14F-4D97-AF65-F5344CB8AC3E}">
        <p14:creationId xmlns:p14="http://schemas.microsoft.com/office/powerpoint/2010/main" val="142794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dirty="0">
                <a:solidFill>
                  <a:schemeClr val="accent2"/>
                </a:solidFill>
              </a:rPr>
              <a:t>What is an Open Access Journal? (2)</a:t>
            </a:r>
            <a:br>
              <a:rPr lang="en-GB" dirty="0">
                <a:solidFill>
                  <a:schemeClr val="accent2"/>
                </a:solidFill>
              </a:rPr>
            </a:br>
            <a:r>
              <a:rPr lang="fr-FR" i="1" dirty="0">
                <a:solidFill>
                  <a:schemeClr val="accent2"/>
                </a:solidFill>
              </a:rPr>
              <a:t>Qu'est-ce qu'un journal en libre accès? (2)</a:t>
            </a:r>
            <a:endParaRPr i="1" dirty="0">
              <a:solidFill>
                <a:schemeClr val="accent2"/>
              </a:solidFill>
            </a:endParaRPr>
          </a:p>
        </p:txBody>
      </p:sp>
      <p:sp>
        <p:nvSpPr>
          <p:cNvPr id="155" name="Google Shape;155;p2"/>
          <p:cNvSpPr txBox="1">
            <a:spLocks noGrp="1"/>
          </p:cNvSpPr>
          <p:nvPr>
            <p:ph type="body" idx="1"/>
          </p:nvPr>
        </p:nvSpPr>
        <p:spPr>
          <a:xfrm>
            <a:off x="727650" y="1655061"/>
            <a:ext cx="7688700" cy="2261100"/>
          </a:xfrm>
          <a:prstGeom prst="rect">
            <a:avLst/>
          </a:prstGeom>
          <a:noFill/>
          <a:ln>
            <a:noFill/>
          </a:ln>
        </p:spPr>
        <p:txBody>
          <a:bodyPr spcFirstLastPara="1" wrap="square" lIns="76025" tIns="76025" rIns="76025" bIns="76025" anchor="t" anchorCtr="0">
            <a:noAutofit/>
          </a:bodyPr>
          <a:lstStyle/>
          <a:p>
            <a:pPr marL="114300" lvl="0" indent="0" algn="l" rtl="0">
              <a:lnSpc>
                <a:spcPct val="150000"/>
              </a:lnSpc>
              <a:spcBef>
                <a:spcPts val="0"/>
              </a:spcBef>
              <a:spcAft>
                <a:spcPts val="0"/>
              </a:spcAft>
              <a:buSzPts val="1800"/>
              <a:buNone/>
            </a:pPr>
            <a:r>
              <a:rPr lang="en-ZA" sz="1800" dirty="0"/>
              <a:t>A journal where the copyright holder of a scholarly work grants usage rights to others using an </a:t>
            </a:r>
            <a:r>
              <a:rPr lang="en-ZA" sz="1800" b="1" dirty="0">
                <a:solidFill>
                  <a:schemeClr val="accent1"/>
                </a:solidFill>
              </a:rPr>
              <a:t>open license</a:t>
            </a:r>
            <a:r>
              <a:rPr lang="en-ZA" sz="1800" dirty="0"/>
              <a:t> (Creative Commons or equivalent) allowing for immediate free access to the work and permitting any user to read, download, copy, distribute, print, search, or link to the full texts of articles, crawl them for indexing, pass them as data to software, or use them for any other lawful purpose.</a:t>
            </a:r>
          </a:p>
          <a:p>
            <a:pPr marL="381000" lvl="0" indent="0" algn="l" rtl="0">
              <a:lnSpc>
                <a:spcPct val="115000"/>
              </a:lnSpc>
              <a:spcBef>
                <a:spcPts val="0"/>
              </a:spcBef>
              <a:spcAft>
                <a:spcPts val="0"/>
              </a:spcAft>
              <a:buSzPts val="1500"/>
              <a:buNone/>
            </a:pPr>
            <a:endParaRPr sz="1400" dirty="0"/>
          </a:p>
        </p:txBody>
      </p:sp>
      <p:pic>
        <p:nvPicPr>
          <p:cNvPr id="4" name="Picture 2">
            <a:extLst>
              <a:ext uri="{FF2B5EF4-FFF2-40B4-BE49-F238E27FC236}">
                <a16:creationId xmlns:a16="http://schemas.microsoft.com/office/drawing/2014/main" id="{B5E8A57E-1063-4ECA-B682-770DE2CED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691" y="423827"/>
            <a:ext cx="514347" cy="80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324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F42D28-2A05-487C-BACF-F04786590DB8}"/>
              </a:ext>
            </a:extLst>
          </p:cNvPr>
          <p:cNvPicPr>
            <a:picLocks noChangeAspect="1"/>
          </p:cNvPicPr>
          <p:nvPr/>
        </p:nvPicPr>
        <p:blipFill>
          <a:blip r:embed="rId2"/>
          <a:stretch>
            <a:fillRect/>
          </a:stretch>
        </p:blipFill>
        <p:spPr>
          <a:xfrm>
            <a:off x="298809" y="107827"/>
            <a:ext cx="8695238" cy="4523809"/>
          </a:xfrm>
          <a:prstGeom prst="rect">
            <a:avLst/>
          </a:prstGeom>
        </p:spPr>
      </p:pic>
      <p:sp>
        <p:nvSpPr>
          <p:cNvPr id="6" name="Rectangle 5">
            <a:extLst>
              <a:ext uri="{FF2B5EF4-FFF2-40B4-BE49-F238E27FC236}">
                <a16:creationId xmlns:a16="http://schemas.microsoft.com/office/drawing/2014/main" id="{F317A359-1F69-4AFA-A6D6-2DE9FECEB51A}"/>
              </a:ext>
            </a:extLst>
          </p:cNvPr>
          <p:cNvSpPr/>
          <p:nvPr/>
        </p:nvSpPr>
        <p:spPr>
          <a:xfrm>
            <a:off x="520995" y="1265274"/>
            <a:ext cx="8038214" cy="1052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3CE0F829-C8CE-427D-B8F3-CCE480236441}"/>
              </a:ext>
            </a:extLst>
          </p:cNvPr>
          <p:cNvPicPr>
            <a:picLocks noChangeAspect="1"/>
          </p:cNvPicPr>
          <p:nvPr/>
        </p:nvPicPr>
        <p:blipFill>
          <a:blip r:embed="rId3"/>
          <a:stretch>
            <a:fillRect/>
          </a:stretch>
        </p:blipFill>
        <p:spPr>
          <a:xfrm>
            <a:off x="7502066" y="3397273"/>
            <a:ext cx="1057143" cy="961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7607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391C-52E1-44AB-BB09-288FCAEAF16E}"/>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3A9CE476-A487-4136-978B-738CE01C8B4D}"/>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C018BE82-BC16-4652-A580-422A0858D6B8}"/>
              </a:ext>
            </a:extLst>
          </p:cNvPr>
          <p:cNvPicPr>
            <a:picLocks noChangeAspect="1"/>
          </p:cNvPicPr>
          <p:nvPr/>
        </p:nvPicPr>
        <p:blipFill>
          <a:blip r:embed="rId2"/>
          <a:stretch>
            <a:fillRect/>
          </a:stretch>
        </p:blipFill>
        <p:spPr>
          <a:xfrm>
            <a:off x="262476" y="751912"/>
            <a:ext cx="8619048" cy="3095238"/>
          </a:xfrm>
          <a:prstGeom prst="rect">
            <a:avLst/>
          </a:prstGeom>
        </p:spPr>
      </p:pic>
    </p:spTree>
    <p:extLst>
      <p:ext uri="{BB962C8B-B14F-4D97-AF65-F5344CB8AC3E}">
        <p14:creationId xmlns:p14="http://schemas.microsoft.com/office/powerpoint/2010/main" val="4282811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C393-5282-409E-842C-8CB63DAA8721}"/>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6860D200-CBA2-4C7B-A062-9DAF485B1F55}"/>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5F7B4332-C985-4D6A-99F2-001B2D863651}"/>
              </a:ext>
            </a:extLst>
          </p:cNvPr>
          <p:cNvPicPr>
            <a:picLocks noChangeAspect="1"/>
          </p:cNvPicPr>
          <p:nvPr/>
        </p:nvPicPr>
        <p:blipFill>
          <a:blip r:embed="rId2"/>
          <a:stretch>
            <a:fillRect/>
          </a:stretch>
        </p:blipFill>
        <p:spPr>
          <a:xfrm>
            <a:off x="999460" y="122394"/>
            <a:ext cx="7023793" cy="4383153"/>
          </a:xfrm>
          <a:prstGeom prst="rect">
            <a:avLst/>
          </a:prstGeom>
        </p:spPr>
      </p:pic>
    </p:spTree>
    <p:extLst>
      <p:ext uri="{BB962C8B-B14F-4D97-AF65-F5344CB8AC3E}">
        <p14:creationId xmlns:p14="http://schemas.microsoft.com/office/powerpoint/2010/main" val="4002314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3CF3-EA0C-42A9-86DF-D0EA6C494F43}"/>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DC6A9694-786B-4281-8002-8C290EEE54F1}"/>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05AC4C65-44F1-4870-A566-0BD0855F381D}"/>
              </a:ext>
            </a:extLst>
          </p:cNvPr>
          <p:cNvPicPr>
            <a:picLocks noChangeAspect="1"/>
          </p:cNvPicPr>
          <p:nvPr/>
        </p:nvPicPr>
        <p:blipFill>
          <a:blip r:embed="rId2"/>
          <a:stretch>
            <a:fillRect/>
          </a:stretch>
        </p:blipFill>
        <p:spPr>
          <a:xfrm>
            <a:off x="673493" y="1457464"/>
            <a:ext cx="7742857" cy="11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8477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Revenue Sources</a:t>
            </a:r>
            <a:br>
              <a:rPr lang="en-ZA" dirty="0">
                <a:solidFill>
                  <a:schemeClr val="accent2"/>
                </a:solidFill>
              </a:rPr>
            </a:br>
            <a:r>
              <a:rPr lang="en-ZA" i="1" dirty="0" err="1">
                <a:solidFill>
                  <a:schemeClr val="accent2"/>
                </a:solidFill>
              </a:rPr>
              <a:t>Sources</a:t>
            </a:r>
            <a:r>
              <a:rPr lang="en-ZA" i="1" dirty="0">
                <a:solidFill>
                  <a:schemeClr val="accent2"/>
                </a:solidFill>
              </a:rPr>
              <a:t> de </a:t>
            </a:r>
            <a:r>
              <a:rPr lang="en-ZA" i="1" dirty="0" err="1">
                <a:solidFill>
                  <a:schemeClr val="accent2"/>
                </a:solidFill>
              </a:rPr>
              <a:t>revenus</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F51B6164-E4A4-4183-AD8A-910435D7C5C4}"/>
              </a:ext>
            </a:extLst>
          </p:cNvPr>
          <p:cNvSpPr txBox="1">
            <a:spLocks/>
          </p:cNvSpPr>
          <p:nvPr/>
        </p:nvSpPr>
        <p:spPr>
          <a:xfrm>
            <a:off x="852755" y="1260777"/>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err="1">
                <a:latin typeface="Source Sans Pro" panose="020B0503030403020204" pitchFamily="34" charset="0"/>
                <a:ea typeface="Source Sans Pro" panose="020B0503030403020204" pitchFamily="34" charset="0"/>
              </a:rPr>
              <a:t>Funding</a:t>
            </a:r>
            <a:r>
              <a:rPr lang="fr-FR" sz="1800" dirty="0">
                <a:latin typeface="Source Sans Pro" panose="020B0503030403020204" pitchFamily="34" charset="0"/>
                <a:ea typeface="Source Sans Pro" panose="020B0503030403020204" pitchFamily="34" charset="0"/>
              </a:rPr>
              <a:t>/</a:t>
            </a:r>
            <a:r>
              <a:rPr lang="fr-FR" sz="1800" dirty="0" err="1">
                <a:latin typeface="Source Sans Pro" panose="020B0503030403020204" pitchFamily="34" charset="0"/>
                <a:ea typeface="Source Sans Pro" panose="020B0503030403020204" pitchFamily="34" charset="0"/>
              </a:rPr>
              <a:t>income</a:t>
            </a:r>
            <a:r>
              <a:rPr lang="fr-FR" sz="1800" dirty="0">
                <a:latin typeface="Source Sans Pro" panose="020B0503030403020204" pitchFamily="34" charset="0"/>
                <a:ea typeface="Source Sans Pro" panose="020B0503030403020204" pitchFamily="34" charset="0"/>
              </a:rPr>
              <a:t>/revenue sources (business </a:t>
            </a:r>
            <a:r>
              <a:rPr lang="fr-FR" sz="1800" dirty="0" err="1">
                <a:latin typeface="Source Sans Pro" panose="020B0503030403020204" pitchFamily="34" charset="0"/>
                <a:ea typeface="Source Sans Pro" panose="020B0503030403020204" pitchFamily="34" charset="0"/>
              </a:rPr>
              <a:t>models</a:t>
            </a:r>
            <a:r>
              <a:rPr lang="fr-FR" sz="1800" dirty="0">
                <a:latin typeface="Source Sans Pro" panose="020B0503030403020204" pitchFamily="34" charset="0"/>
                <a:ea typeface="Source Sans Pro" panose="020B0503030403020204" pitchFamily="34" charset="0"/>
              </a:rPr>
              <a:t>) </a:t>
            </a:r>
            <a:r>
              <a:rPr lang="en-ZA" sz="1800" b="0" i="0" dirty="0">
                <a:solidFill>
                  <a:srgbClr val="2B0A26"/>
                </a:solidFill>
                <a:effectLst/>
                <a:latin typeface="Source Sans Pro" panose="020B0503030403020204" pitchFamily="34" charset="0"/>
                <a:ea typeface="Source Sans Pro" panose="020B0503030403020204" pitchFamily="34" charset="0"/>
              </a:rPr>
              <a:t>e.g., author fees, subscriptions, advertising, reprints, institutional support, and organisational support must be transparent</a:t>
            </a:r>
            <a:r>
              <a:rPr lang="fr-FR" sz="1800" dirty="0">
                <a:latin typeface="Source Sans Pro" panose="020B0503030403020204" pitchFamily="34" charset="0"/>
                <a:ea typeface="Source Sans Pro" panose="020B0503030403020204" pitchFamily="34" charset="0"/>
              </a:rPr>
              <a:t> </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Les sources de financement, de revenus et de recettes (modèles économiques), par exemple les droits d'auteur, les abonnements, la publicité, les réimpressions, le soutien institutionnel et le soutien organisationnel, doivent être transparentes</a:t>
            </a:r>
            <a:endParaRPr lang="fr-FR" sz="1800" dirty="0">
              <a:latin typeface="Source Sans Pro" panose="020B0503030403020204" pitchFamily="34" charset="0"/>
              <a:ea typeface="Source Sans Pro" panose="020B0503030403020204" pitchFamily="34" charset="0"/>
            </a:endParaRPr>
          </a:p>
          <a:p>
            <a:pPr indent="-342900">
              <a:lnSpc>
                <a:spcPct val="150000"/>
              </a:lnSpc>
              <a:buSzPts val="1800"/>
            </a:pPr>
            <a:r>
              <a:rPr lang="en-ZA" sz="1800" b="0" i="0" dirty="0">
                <a:solidFill>
                  <a:srgbClr val="2B0A26"/>
                </a:solidFill>
                <a:effectLst/>
                <a:latin typeface="Source Sans Pro" panose="020B0503030403020204" pitchFamily="34" charset="0"/>
                <a:ea typeface="Source Sans Pro" panose="020B0503030403020204" pitchFamily="34" charset="0"/>
              </a:rPr>
              <a:t>Publishing fees or waiver status should not influence editorial decision making</a:t>
            </a:r>
            <a:br>
              <a:rPr lang="en-ZA" sz="1800" b="0" i="0" dirty="0">
                <a:solidFill>
                  <a:srgbClr val="2B0A26"/>
                </a:solidFill>
                <a:effectLst/>
                <a:latin typeface="Source Sans Pro" panose="020B0503030403020204" pitchFamily="34" charset="0"/>
                <a:ea typeface="Source Sans Pro" panose="020B0503030403020204" pitchFamily="34" charset="0"/>
              </a:rPr>
            </a:br>
            <a:r>
              <a:rPr lang="fr-FR" sz="1800" b="0" i="1" dirty="0">
                <a:solidFill>
                  <a:srgbClr val="2B0A26"/>
                </a:solidFill>
                <a:effectLst/>
                <a:latin typeface="Source Sans Pro" panose="020B0503030403020204" pitchFamily="34" charset="0"/>
                <a:ea typeface="Source Sans Pro" panose="020B0503030403020204" pitchFamily="34" charset="0"/>
              </a:rPr>
              <a:t>Les frais d'édition ou le statut d'exonération ne doivent pas influencer la prise de décision éditoriale</a:t>
            </a:r>
            <a:endParaRPr lang="fr-FR" sz="1800" i="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17772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Advertising</a:t>
            </a:r>
            <a:br>
              <a:rPr lang="en-ZA" dirty="0">
                <a:solidFill>
                  <a:schemeClr val="accent2"/>
                </a:solidFill>
              </a:rPr>
            </a:br>
            <a:r>
              <a:rPr lang="en-ZA" i="1" dirty="0" err="1">
                <a:solidFill>
                  <a:schemeClr val="accent2"/>
                </a:solidFill>
              </a:rPr>
              <a:t>Publicité</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4AAB8AB3-671C-4BEC-AB98-F150A2A5E878}"/>
              </a:ext>
            </a:extLst>
          </p:cNvPr>
          <p:cNvSpPr txBox="1">
            <a:spLocks/>
          </p:cNvSpPr>
          <p:nvPr/>
        </p:nvSpPr>
        <p:spPr>
          <a:xfrm>
            <a:off x="852755" y="1260777"/>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a:latin typeface="Source Sans Pro" panose="020B0503030403020204" pitchFamily="34" charset="0"/>
                <a:ea typeface="Source Sans Pro" panose="020B0503030403020204" pitchFamily="34" charset="0"/>
              </a:rPr>
              <a:t>Advertising Policy: types of </a:t>
            </a:r>
            <a:r>
              <a:rPr lang="fr-FR" sz="1800" dirty="0" err="1">
                <a:latin typeface="Source Sans Pro" panose="020B0503030403020204" pitchFamily="34" charset="0"/>
                <a:ea typeface="Source Sans Pro" panose="020B0503030403020204" pitchFamily="34" charset="0"/>
              </a:rPr>
              <a:t>adverts</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decision</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makers</a:t>
            </a:r>
            <a:r>
              <a:rPr lang="fr-FR" sz="1800" dirty="0">
                <a:latin typeface="Source Sans Pro" panose="020B0503030403020204" pitchFamily="34" charset="0"/>
                <a:ea typeface="Source Sans Pro" panose="020B0503030403020204" pitchFamily="34" charset="0"/>
              </a:rPr>
              <a:t>, content</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Politique publicitaire : types de publicités, décideurs, contenu</a:t>
            </a:r>
          </a:p>
          <a:p>
            <a:pPr indent="-342900">
              <a:lnSpc>
                <a:spcPct val="150000"/>
              </a:lnSpc>
              <a:buSzPts val="1800"/>
            </a:pPr>
            <a:r>
              <a:rPr lang="fr-FR" sz="1800" dirty="0" err="1">
                <a:latin typeface="Source Sans Pro" panose="020B0503030403020204" pitchFamily="34" charset="0"/>
                <a:ea typeface="Source Sans Pro" panose="020B0503030403020204" pitchFamily="34" charset="0"/>
              </a:rPr>
              <a:t>Keep</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advertisements</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separate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from</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published</a:t>
            </a:r>
            <a:r>
              <a:rPr lang="fr-FR" sz="1800" dirty="0">
                <a:latin typeface="Source Sans Pro" panose="020B0503030403020204" pitchFamily="34" charset="0"/>
                <a:ea typeface="Source Sans Pro" panose="020B0503030403020204" pitchFamily="34" charset="0"/>
              </a:rPr>
              <a:t> content/</a:t>
            </a:r>
            <a:r>
              <a:rPr lang="fr-FR" sz="1800" dirty="0" err="1">
                <a:latin typeface="Source Sans Pro" panose="020B0503030403020204" pitchFamily="34" charset="0"/>
                <a:ea typeface="Source Sans Pro" panose="020B0503030403020204" pitchFamily="34" charset="0"/>
              </a:rPr>
              <a:t>editorial</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decision</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making</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Garder les publicités séparées du contenu publié/prise de décision éditoriale</a:t>
            </a:r>
          </a:p>
          <a:p>
            <a:pPr marL="114300" indent="0">
              <a:lnSpc>
                <a:spcPct val="150000"/>
              </a:lnSpc>
              <a:buSzPts val="1800"/>
              <a:buNone/>
            </a:pPr>
            <a:endParaRPr lang="fr-FR" sz="1400" dirty="0"/>
          </a:p>
          <a:p>
            <a:pPr marL="381000" indent="0">
              <a:buFont typeface="Source Sans Pro"/>
              <a:buNone/>
            </a:pPr>
            <a:endParaRPr lang="fr-FR" sz="1400" dirty="0"/>
          </a:p>
        </p:txBody>
      </p:sp>
    </p:spTree>
    <p:extLst>
      <p:ext uri="{BB962C8B-B14F-4D97-AF65-F5344CB8AC3E}">
        <p14:creationId xmlns:p14="http://schemas.microsoft.com/office/powerpoint/2010/main" val="3722243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8F724C-12AF-4A90-BD3B-9EF6495B1BFE}"/>
              </a:ext>
            </a:extLst>
          </p:cNvPr>
          <p:cNvPicPr>
            <a:picLocks noChangeAspect="1"/>
          </p:cNvPicPr>
          <p:nvPr/>
        </p:nvPicPr>
        <p:blipFill>
          <a:blip r:embed="rId2"/>
          <a:stretch>
            <a:fillRect/>
          </a:stretch>
        </p:blipFill>
        <p:spPr>
          <a:xfrm>
            <a:off x="741942" y="232587"/>
            <a:ext cx="7660116" cy="467832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BFFA9DAA-CB7C-4CF9-9C7F-425DA37E67E9}"/>
              </a:ext>
            </a:extLst>
          </p:cNvPr>
          <p:cNvPicPr>
            <a:picLocks noChangeAspect="1"/>
          </p:cNvPicPr>
          <p:nvPr/>
        </p:nvPicPr>
        <p:blipFill>
          <a:blip r:embed="rId3"/>
          <a:stretch>
            <a:fillRect/>
          </a:stretch>
        </p:blipFill>
        <p:spPr>
          <a:xfrm>
            <a:off x="127590" y="1747940"/>
            <a:ext cx="6196003" cy="1494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2554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Direct Marketing</a:t>
            </a:r>
            <a:br>
              <a:rPr lang="en-ZA" dirty="0">
                <a:solidFill>
                  <a:schemeClr val="accent2"/>
                </a:solidFill>
              </a:rPr>
            </a:br>
            <a:r>
              <a:rPr lang="en-ZA" i="1" dirty="0" err="1">
                <a:solidFill>
                  <a:schemeClr val="accent2"/>
                </a:solidFill>
              </a:rPr>
              <a:t>Marketing</a:t>
            </a:r>
            <a:r>
              <a:rPr lang="en-ZA" i="1" dirty="0">
                <a:solidFill>
                  <a:schemeClr val="accent2"/>
                </a:solidFill>
              </a:rPr>
              <a:t> direct</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E46D2894-1001-41BB-9F48-EC9586C44964}"/>
              </a:ext>
            </a:extLst>
          </p:cNvPr>
          <p:cNvSpPr txBox="1">
            <a:spLocks/>
          </p:cNvSpPr>
          <p:nvPr/>
        </p:nvSpPr>
        <p:spPr>
          <a:xfrm>
            <a:off x="852755" y="1260777"/>
            <a:ext cx="8291245"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indent="-342900">
              <a:lnSpc>
                <a:spcPct val="150000"/>
              </a:lnSpc>
              <a:buSzPts val="1800"/>
            </a:pPr>
            <a:r>
              <a:rPr lang="fr-FR" sz="1800" dirty="0">
                <a:latin typeface="Source Sans Pro" panose="020B0503030403020204" pitchFamily="34" charset="0"/>
                <a:ea typeface="Source Sans Pro" panose="020B0503030403020204" pitchFamily="34" charset="0"/>
              </a:rPr>
              <a:t>E.g. </a:t>
            </a:r>
            <a:r>
              <a:rPr lang="fr-FR" sz="1800" dirty="0" err="1">
                <a:latin typeface="Source Sans Pro" panose="020B0503030403020204" pitchFamily="34" charset="0"/>
                <a:ea typeface="Source Sans Pro" panose="020B0503030403020204" pitchFamily="34" charset="0"/>
              </a:rPr>
              <a:t>solicitation</a:t>
            </a:r>
            <a:r>
              <a:rPr lang="fr-FR" sz="1800" dirty="0">
                <a:latin typeface="Source Sans Pro" panose="020B0503030403020204" pitchFamily="34" charset="0"/>
                <a:ea typeface="Source Sans Pro" panose="020B0503030403020204" pitchFamily="34" charset="0"/>
              </a:rPr>
              <a:t> of </a:t>
            </a:r>
            <a:r>
              <a:rPr lang="fr-FR" sz="1800" dirty="0" err="1">
                <a:latin typeface="Source Sans Pro" panose="020B0503030403020204" pitchFamily="34" charset="0"/>
                <a:ea typeface="Source Sans Pro" panose="020B0503030403020204" pitchFamily="34" charset="0"/>
              </a:rPr>
              <a:t>manuscripts</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Par exemple, la sollicitation de manuscrits</a:t>
            </a:r>
          </a:p>
          <a:p>
            <a:pPr indent="-342900">
              <a:lnSpc>
                <a:spcPct val="150000"/>
              </a:lnSpc>
              <a:buSzPts val="1800"/>
            </a:pPr>
            <a:r>
              <a:rPr lang="fr-FR" sz="1800" dirty="0" err="1">
                <a:latin typeface="Source Sans Pro" panose="020B0503030403020204" pitchFamily="34" charset="0"/>
                <a:ea typeface="Source Sans Pro" panose="020B0503030403020204" pitchFamily="34" charset="0"/>
              </a:rPr>
              <a:t>Appropriate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well</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targeted</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unobtrusive</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Approprié, bien ciblé, discret</a:t>
            </a:r>
          </a:p>
          <a:p>
            <a:pPr indent="-342900">
              <a:lnSpc>
                <a:spcPct val="150000"/>
              </a:lnSpc>
              <a:buSzPts val="1800"/>
            </a:pPr>
            <a:r>
              <a:rPr lang="fr-FR" sz="1800" dirty="0">
                <a:latin typeface="Source Sans Pro" panose="020B0503030403020204" pitchFamily="34" charset="0"/>
                <a:ea typeface="Source Sans Pro" panose="020B0503030403020204" pitchFamily="34" charset="0"/>
              </a:rPr>
              <a:t>Information </a:t>
            </a:r>
            <a:r>
              <a:rPr lang="fr-FR" sz="1800" dirty="0" err="1">
                <a:latin typeface="Source Sans Pro" panose="020B0503030403020204" pitchFamily="34" charset="0"/>
                <a:ea typeface="Source Sans Pro" panose="020B0503030403020204" pitchFamily="34" charset="0"/>
              </a:rPr>
              <a:t>shared</a:t>
            </a:r>
            <a:r>
              <a:rPr lang="fr-FR" sz="1800" dirty="0">
                <a:latin typeface="Source Sans Pro" panose="020B0503030403020204" pitchFamily="34" charset="0"/>
                <a:ea typeface="Source Sans Pro" panose="020B0503030403020204" pitchFamily="34" charset="0"/>
              </a:rPr>
              <a:t> about journal </a:t>
            </a:r>
            <a:r>
              <a:rPr lang="fr-FR" sz="1800" dirty="0" err="1">
                <a:latin typeface="Source Sans Pro" panose="020B0503030403020204" pitchFamily="34" charset="0"/>
                <a:ea typeface="Source Sans Pro" panose="020B0503030403020204" pitchFamily="34" charset="0"/>
              </a:rPr>
              <a:t>should</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be</a:t>
            </a:r>
            <a:r>
              <a:rPr lang="fr-FR" sz="1800" dirty="0">
                <a:latin typeface="Source Sans Pro" panose="020B0503030403020204" pitchFamily="34" charset="0"/>
                <a:ea typeface="Source Sans Pro" panose="020B0503030403020204" pitchFamily="34" charset="0"/>
              </a:rPr>
              <a:t> </a:t>
            </a:r>
            <a:r>
              <a:rPr lang="fr-FR" sz="1800" dirty="0" err="1">
                <a:latin typeface="Source Sans Pro" panose="020B0503030403020204" pitchFamily="34" charset="0"/>
                <a:ea typeface="Source Sans Pro" panose="020B0503030403020204" pitchFamily="34" charset="0"/>
              </a:rPr>
              <a:t>truthful</a:t>
            </a:r>
            <a:r>
              <a:rPr lang="fr-FR" sz="1800" dirty="0">
                <a:latin typeface="Source Sans Pro" panose="020B0503030403020204" pitchFamily="34" charset="0"/>
                <a:ea typeface="Source Sans Pro" panose="020B0503030403020204" pitchFamily="34" charset="0"/>
              </a:rPr>
              <a:t> and not </a:t>
            </a:r>
            <a:r>
              <a:rPr lang="fr-FR" sz="1800" dirty="0" err="1">
                <a:latin typeface="Source Sans Pro" panose="020B0503030403020204" pitchFamily="34" charset="0"/>
                <a:ea typeface="Source Sans Pro" panose="020B0503030403020204" pitchFamily="34" charset="0"/>
              </a:rPr>
              <a:t>misleading</a:t>
            </a:r>
            <a:br>
              <a:rPr lang="fr-FR"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Les informations partagées sur le journal doivent être véridiques et non trompeuses</a:t>
            </a:r>
          </a:p>
          <a:p>
            <a:pPr marL="114300" indent="0">
              <a:lnSpc>
                <a:spcPct val="150000"/>
              </a:lnSpc>
              <a:buSzPts val="1800"/>
              <a:buNone/>
            </a:pPr>
            <a:endParaRPr lang="fr-FR" sz="1400" dirty="0"/>
          </a:p>
          <a:p>
            <a:pPr marL="381000" indent="0">
              <a:buFont typeface="Source Sans Pro"/>
              <a:buNone/>
            </a:pPr>
            <a:endParaRPr lang="fr-FR" sz="1400" dirty="0"/>
          </a:p>
        </p:txBody>
      </p:sp>
    </p:spTree>
    <p:extLst>
      <p:ext uri="{BB962C8B-B14F-4D97-AF65-F5344CB8AC3E}">
        <p14:creationId xmlns:p14="http://schemas.microsoft.com/office/powerpoint/2010/main" val="3023536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Persistent Identifiers: ISSN</a:t>
            </a:r>
            <a:br>
              <a:rPr lang="en-ZA" dirty="0">
                <a:solidFill>
                  <a:schemeClr val="accent2"/>
                </a:solidFill>
              </a:rPr>
            </a:br>
            <a:r>
              <a:rPr lang="en-ZA" i="1" dirty="0" err="1">
                <a:solidFill>
                  <a:schemeClr val="accent2"/>
                </a:solidFill>
              </a:rPr>
              <a:t>Identifiants</a:t>
            </a:r>
            <a:r>
              <a:rPr lang="en-ZA" i="1" dirty="0">
                <a:solidFill>
                  <a:schemeClr val="accent2"/>
                </a:solidFill>
              </a:rPr>
              <a:t> </a:t>
            </a:r>
            <a:r>
              <a:rPr lang="en-ZA" i="1" dirty="0" err="1">
                <a:solidFill>
                  <a:schemeClr val="accent2"/>
                </a:solidFill>
              </a:rPr>
              <a:t>persistants</a:t>
            </a:r>
            <a:r>
              <a:rPr lang="en-ZA" i="1" dirty="0">
                <a:solidFill>
                  <a:schemeClr val="accent2"/>
                </a:solidFill>
              </a:rPr>
              <a:t>: ISSN</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pic>
        <p:nvPicPr>
          <p:cNvPr id="3" name="Picture 2">
            <a:extLst>
              <a:ext uri="{FF2B5EF4-FFF2-40B4-BE49-F238E27FC236}">
                <a16:creationId xmlns:a16="http://schemas.microsoft.com/office/drawing/2014/main" id="{0B6918EE-F84D-45CB-A9B1-736C65E7BD9C}"/>
              </a:ext>
            </a:extLst>
          </p:cNvPr>
          <p:cNvPicPr>
            <a:picLocks noChangeAspect="1"/>
          </p:cNvPicPr>
          <p:nvPr/>
        </p:nvPicPr>
        <p:blipFill>
          <a:blip r:embed="rId3"/>
          <a:stretch>
            <a:fillRect/>
          </a:stretch>
        </p:blipFill>
        <p:spPr>
          <a:xfrm>
            <a:off x="727650" y="1312999"/>
            <a:ext cx="5164321" cy="3666727"/>
          </a:xfrm>
          <a:prstGeom prst="rect">
            <a:avLst/>
          </a:prstGeom>
          <a:ln>
            <a:solidFill>
              <a:schemeClr val="bg1">
                <a:lumMod val="75000"/>
              </a:schemeClr>
            </a:solidFill>
          </a:ln>
        </p:spPr>
      </p:pic>
      <p:sp>
        <p:nvSpPr>
          <p:cNvPr id="5" name="Rectangle 4">
            <a:extLst>
              <a:ext uri="{FF2B5EF4-FFF2-40B4-BE49-F238E27FC236}">
                <a16:creationId xmlns:a16="http://schemas.microsoft.com/office/drawing/2014/main" id="{1D13E205-6782-4294-92F7-27460C3AAD56}"/>
              </a:ext>
            </a:extLst>
          </p:cNvPr>
          <p:cNvSpPr/>
          <p:nvPr/>
        </p:nvSpPr>
        <p:spPr>
          <a:xfrm>
            <a:off x="4572000" y="3425588"/>
            <a:ext cx="1241946" cy="421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CB41C8E0-2EB6-4E7A-A53B-1AF4713C23B7}"/>
              </a:ext>
            </a:extLst>
          </p:cNvPr>
          <p:cNvSpPr txBox="1"/>
          <p:nvPr/>
        </p:nvSpPr>
        <p:spPr>
          <a:xfrm>
            <a:off x="6059606" y="1312999"/>
            <a:ext cx="2852382" cy="1815882"/>
          </a:xfrm>
          <a:prstGeom prst="rect">
            <a:avLst/>
          </a:prstGeom>
          <a:noFill/>
        </p:spPr>
        <p:txBody>
          <a:bodyPr wrap="square" rtlCol="0">
            <a:spAutoFit/>
          </a:bodyPr>
          <a:lstStyle/>
          <a:p>
            <a:r>
              <a:rPr lang="en-ZA" b="1" dirty="0"/>
              <a:t>International Standard Serial Number (ISSN)</a:t>
            </a:r>
          </a:p>
          <a:p>
            <a:endParaRPr lang="en-ZA" dirty="0"/>
          </a:p>
          <a:p>
            <a:r>
              <a:rPr lang="en-ZA" dirty="0"/>
              <a:t>Search: </a:t>
            </a:r>
            <a:r>
              <a:rPr lang="en-ZA" dirty="0">
                <a:hlinkClick r:id="rId4"/>
              </a:rPr>
              <a:t>https://portal.issn.org/</a:t>
            </a:r>
            <a:endParaRPr lang="en-ZA" dirty="0"/>
          </a:p>
          <a:p>
            <a:endParaRPr lang="en-ZA" dirty="0"/>
          </a:p>
          <a:p>
            <a:r>
              <a:rPr lang="en-ZA" dirty="0"/>
              <a:t>Request an ISSN: </a:t>
            </a:r>
            <a:r>
              <a:rPr lang="en-ZA" dirty="0">
                <a:hlinkClick r:id="rId5"/>
              </a:rPr>
              <a:t>https://portal.issn.org/requesting-issn</a:t>
            </a:r>
            <a:r>
              <a:rPr lang="en-ZA" dirty="0"/>
              <a:t>  </a:t>
            </a:r>
          </a:p>
        </p:txBody>
      </p:sp>
    </p:spTree>
    <p:extLst>
      <p:ext uri="{BB962C8B-B14F-4D97-AF65-F5344CB8AC3E}">
        <p14:creationId xmlns:p14="http://schemas.microsoft.com/office/powerpoint/2010/main" val="2669406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Persistent Identifiers: ORCID</a:t>
            </a:r>
            <a:br>
              <a:rPr lang="en-ZA" dirty="0">
                <a:solidFill>
                  <a:schemeClr val="accent2"/>
                </a:solidFill>
              </a:rPr>
            </a:br>
            <a:r>
              <a:rPr lang="en-ZA" i="1" dirty="0" err="1">
                <a:solidFill>
                  <a:schemeClr val="accent2"/>
                </a:solidFill>
              </a:rPr>
              <a:t>Identifiants</a:t>
            </a:r>
            <a:r>
              <a:rPr lang="en-ZA" i="1" dirty="0">
                <a:solidFill>
                  <a:schemeClr val="accent2"/>
                </a:solidFill>
              </a:rPr>
              <a:t> </a:t>
            </a:r>
            <a:r>
              <a:rPr lang="en-ZA" i="1" dirty="0" err="1">
                <a:solidFill>
                  <a:schemeClr val="accent2"/>
                </a:solidFill>
              </a:rPr>
              <a:t>persistants</a:t>
            </a:r>
            <a:r>
              <a:rPr lang="en-ZA" i="1" dirty="0">
                <a:solidFill>
                  <a:schemeClr val="accent2"/>
                </a:solidFill>
              </a:rPr>
              <a:t>: ORCID</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6" name="TextBox 5">
            <a:extLst>
              <a:ext uri="{FF2B5EF4-FFF2-40B4-BE49-F238E27FC236}">
                <a16:creationId xmlns:a16="http://schemas.microsoft.com/office/drawing/2014/main" id="{CB41C8E0-2EB6-4E7A-A53B-1AF4713C23B7}"/>
              </a:ext>
            </a:extLst>
          </p:cNvPr>
          <p:cNvSpPr txBox="1"/>
          <p:nvPr/>
        </p:nvSpPr>
        <p:spPr>
          <a:xfrm>
            <a:off x="6059606" y="1312999"/>
            <a:ext cx="2852382" cy="1384995"/>
          </a:xfrm>
          <a:prstGeom prst="rect">
            <a:avLst/>
          </a:prstGeom>
          <a:noFill/>
        </p:spPr>
        <p:txBody>
          <a:bodyPr wrap="square" rtlCol="0">
            <a:spAutoFit/>
          </a:bodyPr>
          <a:lstStyle/>
          <a:p>
            <a:r>
              <a:rPr lang="en-ZA" b="1" dirty="0"/>
              <a:t>Open Researcher and Contributor ID (ORCID)</a:t>
            </a:r>
          </a:p>
          <a:p>
            <a:endParaRPr lang="en-ZA" dirty="0"/>
          </a:p>
          <a:p>
            <a:r>
              <a:rPr lang="en-ZA" dirty="0"/>
              <a:t>Search: </a:t>
            </a:r>
            <a:r>
              <a:rPr lang="en-ZA" dirty="0">
                <a:hlinkClick r:id="rId3"/>
              </a:rPr>
              <a:t>https://orcid.org/</a:t>
            </a:r>
            <a:r>
              <a:rPr lang="en-ZA" dirty="0"/>
              <a:t> </a:t>
            </a:r>
          </a:p>
          <a:p>
            <a:endParaRPr lang="en-ZA" dirty="0"/>
          </a:p>
          <a:p>
            <a:r>
              <a:rPr lang="en-ZA" dirty="0"/>
              <a:t>Register: </a:t>
            </a:r>
            <a:r>
              <a:rPr lang="en-ZA" dirty="0">
                <a:hlinkClick r:id="rId4"/>
              </a:rPr>
              <a:t>https://orcid.org/register</a:t>
            </a:r>
            <a:r>
              <a:rPr lang="en-ZA" dirty="0"/>
              <a:t> </a:t>
            </a:r>
          </a:p>
        </p:txBody>
      </p:sp>
      <p:pic>
        <p:nvPicPr>
          <p:cNvPr id="4" name="Picture 3">
            <a:extLst>
              <a:ext uri="{FF2B5EF4-FFF2-40B4-BE49-F238E27FC236}">
                <a16:creationId xmlns:a16="http://schemas.microsoft.com/office/drawing/2014/main" id="{71327671-C3E2-48D1-B587-32A2B8C31469}"/>
              </a:ext>
            </a:extLst>
          </p:cNvPr>
          <p:cNvPicPr>
            <a:picLocks noChangeAspect="1"/>
          </p:cNvPicPr>
          <p:nvPr/>
        </p:nvPicPr>
        <p:blipFill>
          <a:blip r:embed="rId5"/>
          <a:stretch>
            <a:fillRect/>
          </a:stretch>
        </p:blipFill>
        <p:spPr>
          <a:xfrm>
            <a:off x="504967" y="1351396"/>
            <a:ext cx="4687813" cy="3554970"/>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CACA0518-5670-42F5-82BC-FCB84C48E205}"/>
              </a:ext>
            </a:extLst>
          </p:cNvPr>
          <p:cNvPicPr>
            <a:picLocks noChangeAspect="1"/>
          </p:cNvPicPr>
          <p:nvPr/>
        </p:nvPicPr>
        <p:blipFill>
          <a:blip r:embed="rId6"/>
          <a:stretch>
            <a:fillRect/>
          </a:stretch>
        </p:blipFill>
        <p:spPr>
          <a:xfrm>
            <a:off x="2123807" y="3064193"/>
            <a:ext cx="6788181" cy="1384995"/>
          </a:xfrm>
          <a:prstGeom prst="rect">
            <a:avLst/>
          </a:prstGeom>
          <a:ln>
            <a:noFill/>
          </a:ln>
          <a:effectLst>
            <a:outerShdw blurRad="292100" dist="139700" dir="2700000" algn="tl" rotWithShape="0">
              <a:srgbClr val="333333">
                <a:alpha val="65000"/>
              </a:srgbClr>
            </a:outerShdw>
          </a:effectLst>
        </p:spPr>
      </p:pic>
      <p:cxnSp>
        <p:nvCxnSpPr>
          <p:cNvPr id="10" name="Straight Connector 9">
            <a:extLst>
              <a:ext uri="{FF2B5EF4-FFF2-40B4-BE49-F238E27FC236}">
                <a16:creationId xmlns:a16="http://schemas.microsoft.com/office/drawing/2014/main" id="{B9369F7E-3646-4F79-947C-F53F65E92F84}"/>
              </a:ext>
            </a:extLst>
          </p:cNvPr>
          <p:cNvCxnSpPr>
            <a:cxnSpLocks/>
          </p:cNvCxnSpPr>
          <p:nvPr/>
        </p:nvCxnSpPr>
        <p:spPr>
          <a:xfrm>
            <a:off x="2388358" y="4251746"/>
            <a:ext cx="23610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28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dirty="0">
                <a:solidFill>
                  <a:schemeClr val="accent2"/>
                </a:solidFill>
              </a:rPr>
              <a:t>What is an Open Access Journal? (3)</a:t>
            </a:r>
            <a:br>
              <a:rPr lang="en-GB" dirty="0">
                <a:solidFill>
                  <a:schemeClr val="accent2"/>
                </a:solidFill>
              </a:rPr>
            </a:br>
            <a:r>
              <a:rPr lang="fr-FR" i="1" dirty="0">
                <a:solidFill>
                  <a:schemeClr val="accent2"/>
                </a:solidFill>
              </a:rPr>
              <a:t>Qu'est-ce qu'un journal en libre accès? (3)</a:t>
            </a:r>
            <a:endParaRPr i="1" dirty="0">
              <a:solidFill>
                <a:schemeClr val="accent2"/>
              </a:solidFill>
            </a:endParaRPr>
          </a:p>
        </p:txBody>
      </p:sp>
      <p:sp>
        <p:nvSpPr>
          <p:cNvPr id="155" name="Google Shape;155;p2"/>
          <p:cNvSpPr txBox="1">
            <a:spLocks noGrp="1"/>
          </p:cNvSpPr>
          <p:nvPr>
            <p:ph type="body" idx="1"/>
          </p:nvPr>
        </p:nvSpPr>
        <p:spPr>
          <a:xfrm>
            <a:off x="727650" y="1655061"/>
            <a:ext cx="7688700" cy="2261100"/>
          </a:xfrm>
          <a:prstGeom prst="rect">
            <a:avLst/>
          </a:prstGeom>
          <a:noFill/>
          <a:ln>
            <a:noFill/>
          </a:ln>
        </p:spPr>
        <p:txBody>
          <a:bodyPr spcFirstLastPara="1" wrap="square" lIns="76025" tIns="76025" rIns="76025" bIns="76025" anchor="t" anchorCtr="0">
            <a:noAutofit/>
          </a:bodyPr>
          <a:lstStyle/>
          <a:p>
            <a:pPr marL="114300" lvl="0" indent="0" algn="l" rtl="0">
              <a:lnSpc>
                <a:spcPct val="150000"/>
              </a:lnSpc>
              <a:spcBef>
                <a:spcPts val="0"/>
              </a:spcBef>
              <a:spcAft>
                <a:spcPts val="0"/>
              </a:spcAft>
              <a:buSzPts val="1800"/>
              <a:buNone/>
            </a:pPr>
            <a:r>
              <a:rPr lang="fr-FR" sz="1800" i="1" dirty="0"/>
              <a:t>Revue dans laquelle le détenteur du droit d'auteur d'une œuvre savante accorde des droits d'utilisation à d'autres en utilisant une licence ouverte (Creative Commons ou équivalent) permettant un accès gratuit immédiat à l'œuvre et autorisant tout utilisateur à lire, télécharger, copier, distribuer, imprimer, rechercher ou créer des liens vers le texte intégral des articles, à les indexer, à les transmettre comme données à un logiciel ou à les utiliser à toute autre fin légitime.</a:t>
            </a:r>
            <a:endParaRPr sz="1400" i="1" dirty="0"/>
          </a:p>
        </p:txBody>
      </p:sp>
      <p:pic>
        <p:nvPicPr>
          <p:cNvPr id="4" name="Picture 2">
            <a:extLst>
              <a:ext uri="{FF2B5EF4-FFF2-40B4-BE49-F238E27FC236}">
                <a16:creationId xmlns:a16="http://schemas.microsoft.com/office/drawing/2014/main" id="{1AF83B00-B96C-4CA9-9459-234ABD06C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691" y="423827"/>
            <a:ext cx="514347" cy="80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33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Persistent Identifiers: DOI</a:t>
            </a:r>
            <a:br>
              <a:rPr lang="en-ZA" dirty="0">
                <a:solidFill>
                  <a:schemeClr val="accent2"/>
                </a:solidFill>
              </a:rPr>
            </a:br>
            <a:r>
              <a:rPr lang="en-ZA" i="1" dirty="0" err="1">
                <a:solidFill>
                  <a:schemeClr val="accent2"/>
                </a:solidFill>
              </a:rPr>
              <a:t>Identifiants</a:t>
            </a:r>
            <a:r>
              <a:rPr lang="en-ZA" i="1" dirty="0">
                <a:solidFill>
                  <a:schemeClr val="accent2"/>
                </a:solidFill>
              </a:rPr>
              <a:t> </a:t>
            </a:r>
            <a:r>
              <a:rPr lang="en-ZA" i="1" dirty="0" err="1">
                <a:solidFill>
                  <a:schemeClr val="accent2"/>
                </a:solidFill>
              </a:rPr>
              <a:t>persistants</a:t>
            </a:r>
            <a:r>
              <a:rPr lang="en-ZA" i="1" dirty="0">
                <a:solidFill>
                  <a:schemeClr val="accent2"/>
                </a:solidFill>
              </a:rPr>
              <a:t>: DOI</a:t>
            </a:r>
            <a:endParaRPr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6" name="TextBox 5">
            <a:extLst>
              <a:ext uri="{FF2B5EF4-FFF2-40B4-BE49-F238E27FC236}">
                <a16:creationId xmlns:a16="http://schemas.microsoft.com/office/drawing/2014/main" id="{CB41C8E0-2EB6-4E7A-A53B-1AF4713C23B7}"/>
              </a:ext>
            </a:extLst>
          </p:cNvPr>
          <p:cNvSpPr txBox="1"/>
          <p:nvPr/>
        </p:nvSpPr>
        <p:spPr>
          <a:xfrm>
            <a:off x="6059606" y="1312999"/>
            <a:ext cx="2852382" cy="1815882"/>
          </a:xfrm>
          <a:prstGeom prst="rect">
            <a:avLst/>
          </a:prstGeom>
          <a:noFill/>
        </p:spPr>
        <p:txBody>
          <a:bodyPr wrap="square" rtlCol="0">
            <a:spAutoFit/>
          </a:bodyPr>
          <a:lstStyle/>
          <a:p>
            <a:r>
              <a:rPr lang="en-ZA" b="1" dirty="0"/>
              <a:t>Digital Object Identifier (DOI)</a:t>
            </a:r>
          </a:p>
          <a:p>
            <a:endParaRPr lang="en-ZA" dirty="0"/>
          </a:p>
          <a:p>
            <a:r>
              <a:rPr lang="en-ZA" dirty="0"/>
              <a:t>Crossref: </a:t>
            </a:r>
            <a:r>
              <a:rPr lang="en-ZA" dirty="0">
                <a:hlinkClick r:id="rId3"/>
              </a:rPr>
              <a:t>https://www.crossref.org/</a:t>
            </a:r>
            <a:endParaRPr lang="en-ZA" dirty="0"/>
          </a:p>
          <a:p>
            <a:endParaRPr lang="en-ZA" dirty="0"/>
          </a:p>
          <a:p>
            <a:r>
              <a:rPr lang="en-ZA" dirty="0"/>
              <a:t>Become a member: </a:t>
            </a:r>
            <a:r>
              <a:rPr lang="en-ZA" dirty="0">
                <a:hlinkClick r:id="rId4"/>
              </a:rPr>
              <a:t>https://www.crossref.org/membership/</a:t>
            </a:r>
            <a:r>
              <a:rPr lang="en-ZA" dirty="0"/>
              <a:t> </a:t>
            </a:r>
          </a:p>
        </p:txBody>
      </p:sp>
      <p:pic>
        <p:nvPicPr>
          <p:cNvPr id="3" name="Picture 2">
            <a:extLst>
              <a:ext uri="{FF2B5EF4-FFF2-40B4-BE49-F238E27FC236}">
                <a16:creationId xmlns:a16="http://schemas.microsoft.com/office/drawing/2014/main" id="{48FC9B47-1E49-4D0D-A733-5D5A40EA6ACD}"/>
              </a:ext>
            </a:extLst>
          </p:cNvPr>
          <p:cNvPicPr>
            <a:picLocks noChangeAspect="1"/>
          </p:cNvPicPr>
          <p:nvPr/>
        </p:nvPicPr>
        <p:blipFill>
          <a:blip r:embed="rId5"/>
          <a:stretch>
            <a:fillRect/>
          </a:stretch>
        </p:blipFill>
        <p:spPr>
          <a:xfrm>
            <a:off x="727650" y="1312999"/>
            <a:ext cx="3854893" cy="3697551"/>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2EB9CF38-AEA2-4DC5-BC54-F12A79DF815A}"/>
              </a:ext>
            </a:extLst>
          </p:cNvPr>
          <p:cNvPicPr>
            <a:picLocks noChangeAspect="1"/>
          </p:cNvPicPr>
          <p:nvPr/>
        </p:nvPicPr>
        <p:blipFill>
          <a:blip r:embed="rId6"/>
          <a:stretch>
            <a:fillRect/>
          </a:stretch>
        </p:blipFill>
        <p:spPr>
          <a:xfrm>
            <a:off x="2535397" y="3194796"/>
            <a:ext cx="3964049" cy="925405"/>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23EE015B-EA70-45A1-8E91-0506BCAB2463}"/>
              </a:ext>
            </a:extLst>
          </p:cNvPr>
          <p:cNvSpPr/>
          <p:nvPr/>
        </p:nvSpPr>
        <p:spPr>
          <a:xfrm>
            <a:off x="727650" y="3275463"/>
            <a:ext cx="1683008" cy="272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11252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Compliance (I4OC standards for open citations) (1)</a:t>
            </a:r>
            <a:br>
              <a:rPr lang="en-ZA" dirty="0">
                <a:solidFill>
                  <a:schemeClr val="accent2"/>
                </a:solidFill>
              </a:rPr>
            </a:br>
            <a:r>
              <a:rPr lang="fr-FR" i="1" dirty="0">
                <a:solidFill>
                  <a:schemeClr val="accent2"/>
                </a:solidFill>
              </a:rPr>
              <a:t>Conformité (normes I4OC pour les citations ouvertes)(1)</a:t>
            </a:r>
            <a:endParaRPr lang="en-ZA"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E46D2894-1001-41BB-9F48-EC9586C44964}"/>
              </a:ext>
            </a:extLst>
          </p:cNvPr>
          <p:cNvSpPr txBox="1">
            <a:spLocks/>
          </p:cNvSpPr>
          <p:nvPr/>
        </p:nvSpPr>
        <p:spPr>
          <a:xfrm>
            <a:off x="852756" y="1260777"/>
            <a:ext cx="7855310"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marL="457200" lvl="0" indent="-342900" algn="l" rtl="0">
              <a:lnSpc>
                <a:spcPct val="150000"/>
              </a:lnSpc>
              <a:spcBef>
                <a:spcPts val="0"/>
              </a:spcBef>
              <a:spcAft>
                <a:spcPts val="0"/>
              </a:spcAft>
              <a:buSzPts val="1800"/>
              <a:buChar char="●"/>
            </a:pPr>
            <a:r>
              <a:rPr lang="en-ZA" sz="1800" b="0" i="0" dirty="0">
                <a:solidFill>
                  <a:srgbClr val="333333"/>
                </a:solidFill>
                <a:effectLst/>
                <a:latin typeface="Source Sans Pro" panose="020B0503030403020204" pitchFamily="34" charset="0"/>
                <a:ea typeface="Source Sans Pro" panose="020B0503030403020204" pitchFamily="34" charset="0"/>
              </a:rPr>
              <a:t>Initiative for Open Citations promote the unrestricted availability of scholarly citation data</a:t>
            </a:r>
            <a:br>
              <a:rPr lang="en-ZA" sz="1800" b="0" i="0" dirty="0">
                <a:solidFill>
                  <a:srgbClr val="333333"/>
                </a:solidFill>
                <a:effectLst/>
                <a:latin typeface="Source Sans Pro" panose="020B0503030403020204" pitchFamily="34" charset="0"/>
                <a:ea typeface="Source Sans Pro" panose="020B0503030403020204" pitchFamily="34" charset="0"/>
              </a:rPr>
            </a:br>
            <a:r>
              <a:rPr lang="fr-FR" sz="1800" b="0" i="1" dirty="0">
                <a:solidFill>
                  <a:srgbClr val="333333"/>
                </a:solidFill>
                <a:effectLst/>
                <a:latin typeface="Source Sans Pro" panose="020B0503030403020204" pitchFamily="34" charset="0"/>
                <a:ea typeface="Source Sans Pro" panose="020B0503030403020204" pitchFamily="34" charset="0"/>
              </a:rPr>
              <a:t>L'initiative pour les citations ouvertes promeut la disponibilité sans restriction des données de citations savantes</a:t>
            </a:r>
            <a:endParaRPr lang="en-ZA" sz="1800" b="0" i="1" dirty="0">
              <a:solidFill>
                <a:srgbClr val="333333"/>
              </a:solidFill>
              <a:effectLst/>
              <a:latin typeface="Source Sans Pro" panose="020B0503030403020204" pitchFamily="34" charset="0"/>
              <a:ea typeface="Source Sans Pro" panose="020B0503030403020204" pitchFamily="34" charset="0"/>
            </a:endParaRPr>
          </a:p>
          <a:p>
            <a:pPr marL="381000" indent="0">
              <a:buFont typeface="Source Sans Pro"/>
              <a:buNone/>
            </a:pPr>
            <a:endParaRPr lang="fr-FR" sz="1400" dirty="0"/>
          </a:p>
        </p:txBody>
      </p:sp>
    </p:spTree>
    <p:extLst>
      <p:ext uri="{BB962C8B-B14F-4D97-AF65-F5344CB8AC3E}">
        <p14:creationId xmlns:p14="http://schemas.microsoft.com/office/powerpoint/2010/main" val="1636156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Compliance (I4OC standards for open citations) (2)</a:t>
            </a:r>
            <a:br>
              <a:rPr lang="en-ZA" dirty="0">
                <a:solidFill>
                  <a:schemeClr val="accent2"/>
                </a:solidFill>
              </a:rPr>
            </a:br>
            <a:r>
              <a:rPr lang="fr-FR" i="1" dirty="0">
                <a:solidFill>
                  <a:schemeClr val="accent2"/>
                </a:solidFill>
              </a:rPr>
              <a:t>Conformité (normes I4OC pour les citations ouvertes)(2)</a:t>
            </a:r>
            <a:endParaRPr lang="en-ZA"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
        <p:nvSpPr>
          <p:cNvPr id="4" name="Google Shape;155;p2">
            <a:extLst>
              <a:ext uri="{FF2B5EF4-FFF2-40B4-BE49-F238E27FC236}">
                <a16:creationId xmlns:a16="http://schemas.microsoft.com/office/drawing/2014/main" id="{E46D2894-1001-41BB-9F48-EC9586C44964}"/>
              </a:ext>
            </a:extLst>
          </p:cNvPr>
          <p:cNvSpPr txBox="1">
            <a:spLocks/>
          </p:cNvSpPr>
          <p:nvPr/>
        </p:nvSpPr>
        <p:spPr>
          <a:xfrm>
            <a:off x="852756" y="1260777"/>
            <a:ext cx="7855310" cy="2261100"/>
          </a:xfrm>
          <a:prstGeom prst="rect">
            <a:avLst/>
          </a:prstGeom>
          <a:noFill/>
          <a:ln>
            <a:noFill/>
          </a:ln>
        </p:spPr>
        <p:txBody>
          <a:bodyPr spcFirstLastPara="1" wrap="square" lIns="76025" tIns="76025" rIns="76025" bIns="760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5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500"/>
              </a:spcBef>
              <a:spcAft>
                <a:spcPts val="15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pPr marL="457200" lvl="0" indent="-342900" algn="l" rtl="0">
              <a:lnSpc>
                <a:spcPct val="150000"/>
              </a:lnSpc>
              <a:spcBef>
                <a:spcPts val="0"/>
              </a:spcBef>
              <a:spcAft>
                <a:spcPts val="0"/>
              </a:spcAft>
              <a:buSzPts val="1800"/>
              <a:buChar char="●"/>
            </a:pPr>
            <a:r>
              <a:rPr lang="en-ZA" sz="1800" b="0" i="0" dirty="0">
                <a:solidFill>
                  <a:srgbClr val="333333"/>
                </a:solidFill>
                <a:effectLst/>
                <a:latin typeface="Source Sans Pro" panose="020B0503030403020204" pitchFamily="34" charset="0"/>
                <a:ea typeface="Source Sans Pro" panose="020B0503030403020204" pitchFamily="34" charset="0"/>
              </a:rPr>
              <a:t>Citations are primary data that provide both provenance and an explanation for how we know facts</a:t>
            </a:r>
            <a:br>
              <a:rPr lang="en-ZA" sz="1800" b="0" i="0" dirty="0">
                <a:solidFill>
                  <a:srgbClr val="333333"/>
                </a:solidFill>
                <a:effectLst/>
                <a:latin typeface="Source Sans Pro" panose="020B0503030403020204" pitchFamily="34" charset="0"/>
                <a:ea typeface="Source Sans Pro" panose="020B0503030403020204" pitchFamily="34" charset="0"/>
              </a:rPr>
            </a:br>
            <a:r>
              <a:rPr lang="fr-FR" sz="1800" b="0" i="1" dirty="0">
                <a:solidFill>
                  <a:srgbClr val="333333"/>
                </a:solidFill>
                <a:effectLst/>
                <a:latin typeface="Source Sans Pro" panose="020B0503030403020204" pitchFamily="34" charset="0"/>
                <a:ea typeface="Source Sans Pro" panose="020B0503030403020204" pitchFamily="34" charset="0"/>
              </a:rPr>
              <a:t>Les citations sont des données primaires qui fournissent à la fois la provenance et une explication sur la façon dont nous connaissons les faits</a:t>
            </a:r>
            <a:endParaRPr lang="en-ZA" sz="1800" b="0" i="1" dirty="0">
              <a:solidFill>
                <a:srgbClr val="333333"/>
              </a:solidFill>
              <a:effectLst/>
              <a:latin typeface="Source Sans Pro" panose="020B0503030403020204" pitchFamily="34" charset="0"/>
              <a:ea typeface="Source Sans Pro" panose="020B0503030403020204" pitchFamily="34" charset="0"/>
            </a:endParaRPr>
          </a:p>
          <a:p>
            <a:pPr marL="457200" lvl="0" indent="-342900" algn="l" rtl="0">
              <a:lnSpc>
                <a:spcPct val="150000"/>
              </a:lnSpc>
              <a:spcBef>
                <a:spcPts val="0"/>
              </a:spcBef>
              <a:spcAft>
                <a:spcPts val="0"/>
              </a:spcAft>
              <a:buSzPts val="1800"/>
              <a:buChar char="●"/>
            </a:pPr>
            <a:r>
              <a:rPr lang="en-ZA" sz="1800" dirty="0">
                <a:solidFill>
                  <a:srgbClr val="333333"/>
                </a:solidFill>
                <a:latin typeface="Source Sans Pro" panose="020B0503030403020204" pitchFamily="34" charset="0"/>
                <a:ea typeface="Source Sans Pro" panose="020B0503030403020204" pitchFamily="34" charset="0"/>
              </a:rPr>
              <a:t>C</a:t>
            </a:r>
            <a:r>
              <a:rPr lang="en-ZA" sz="1800" b="0" i="0" dirty="0">
                <a:solidFill>
                  <a:srgbClr val="333333"/>
                </a:solidFill>
                <a:effectLst/>
                <a:latin typeface="Source Sans Pro" panose="020B0503030403020204" pitchFamily="34" charset="0"/>
                <a:ea typeface="Source Sans Pro" panose="020B0503030403020204" pitchFamily="34" charset="0"/>
              </a:rPr>
              <a:t>itations are the most important vehicle for the discovery, dissemination, and evaluation of all scholarly knowledge</a:t>
            </a:r>
            <a:br>
              <a:rPr lang="en-ZA" sz="1800" b="0" i="0" dirty="0">
                <a:solidFill>
                  <a:srgbClr val="333333"/>
                </a:solidFill>
                <a:effectLst/>
                <a:latin typeface="Source Sans Pro" panose="020B0503030403020204" pitchFamily="34" charset="0"/>
                <a:ea typeface="Source Sans Pro" panose="020B0503030403020204" pitchFamily="34" charset="0"/>
              </a:rPr>
            </a:br>
            <a:r>
              <a:rPr lang="fr-FR" sz="1800" b="0" i="1" dirty="0">
                <a:solidFill>
                  <a:srgbClr val="333333"/>
                </a:solidFill>
                <a:effectLst/>
                <a:latin typeface="Source Sans Pro" panose="020B0503030403020204" pitchFamily="34" charset="0"/>
                <a:ea typeface="Source Sans Pro" panose="020B0503030403020204" pitchFamily="34" charset="0"/>
              </a:rPr>
              <a:t>Les citations sont le moyen le plus important pour la découverte, la diffusion et l'évaluation de toutes les connaissances scientifiques</a:t>
            </a:r>
            <a:endParaRPr lang="fr-FR" sz="1800" i="1" dirty="0">
              <a:latin typeface="Source Sans Pro" panose="020B0503030403020204" pitchFamily="34" charset="0"/>
              <a:ea typeface="Source Sans Pro" panose="020B0503030403020204" pitchFamily="34" charset="0"/>
            </a:endParaRPr>
          </a:p>
          <a:p>
            <a:pPr marL="381000" indent="0">
              <a:buFont typeface="Source Sans Pro"/>
              <a:buNone/>
            </a:pPr>
            <a:endParaRPr lang="fr-FR" sz="1400" dirty="0"/>
          </a:p>
        </p:txBody>
      </p:sp>
    </p:spTree>
    <p:extLst>
      <p:ext uri="{BB962C8B-B14F-4D97-AF65-F5344CB8AC3E}">
        <p14:creationId xmlns:p14="http://schemas.microsoft.com/office/powerpoint/2010/main" val="1265142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C1DF53-2269-4B07-8157-9F3DB299273D}"/>
              </a:ext>
            </a:extLst>
          </p:cNvPr>
          <p:cNvPicPr>
            <a:picLocks noChangeAspect="1"/>
          </p:cNvPicPr>
          <p:nvPr/>
        </p:nvPicPr>
        <p:blipFill>
          <a:blip r:embed="rId2"/>
          <a:stretch>
            <a:fillRect/>
          </a:stretch>
        </p:blipFill>
        <p:spPr>
          <a:xfrm>
            <a:off x="1541720" y="261337"/>
            <a:ext cx="6230371" cy="4095353"/>
          </a:xfrm>
          <a:prstGeom prst="rect">
            <a:avLst/>
          </a:prstGeom>
          <a:ln>
            <a:solidFill>
              <a:schemeClr val="bg1">
                <a:lumMod val="75000"/>
              </a:schemeClr>
            </a:solidFill>
          </a:ln>
        </p:spPr>
      </p:pic>
    </p:spTree>
    <p:extLst>
      <p:ext uri="{BB962C8B-B14F-4D97-AF65-F5344CB8AC3E}">
        <p14:creationId xmlns:p14="http://schemas.microsoft.com/office/powerpoint/2010/main" val="3770306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Article Elements</a:t>
            </a:r>
            <a:br>
              <a:rPr lang="en-ZA" dirty="0">
                <a:solidFill>
                  <a:schemeClr val="accent2"/>
                </a:solidFill>
              </a:rPr>
            </a:br>
            <a:r>
              <a:rPr lang="en-ZA" i="1" dirty="0" err="1">
                <a:solidFill>
                  <a:schemeClr val="accent2"/>
                </a:solidFill>
              </a:rPr>
              <a:t>Éléments</a:t>
            </a:r>
            <a:r>
              <a:rPr lang="en-ZA" i="1" dirty="0">
                <a:solidFill>
                  <a:schemeClr val="accent2"/>
                </a:solidFill>
              </a:rPr>
              <a:t> </a:t>
            </a:r>
            <a:r>
              <a:rPr lang="en-ZA" i="1" dirty="0" err="1">
                <a:solidFill>
                  <a:schemeClr val="accent2"/>
                </a:solidFill>
              </a:rPr>
              <a:t>d'article</a:t>
            </a:r>
            <a:endParaRPr lang="en-ZA" i="1" dirty="0">
              <a:solidFill>
                <a:schemeClr val="accent2"/>
              </a:solidFill>
            </a:endParaRPr>
          </a:p>
        </p:txBody>
      </p:sp>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pic>
        <p:nvPicPr>
          <p:cNvPr id="3" name="Picture 2">
            <a:extLst>
              <a:ext uri="{FF2B5EF4-FFF2-40B4-BE49-F238E27FC236}">
                <a16:creationId xmlns:a16="http://schemas.microsoft.com/office/drawing/2014/main" id="{83A811FB-8CC3-4CEF-B8CB-BE1B8FE53B16}"/>
              </a:ext>
            </a:extLst>
          </p:cNvPr>
          <p:cNvPicPr>
            <a:picLocks noChangeAspect="1"/>
          </p:cNvPicPr>
          <p:nvPr/>
        </p:nvPicPr>
        <p:blipFill>
          <a:blip r:embed="rId3"/>
          <a:stretch>
            <a:fillRect/>
          </a:stretch>
        </p:blipFill>
        <p:spPr>
          <a:xfrm>
            <a:off x="3548418" y="561421"/>
            <a:ext cx="5176836" cy="431035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0376F9F-FF39-4F8D-88C1-1DD225F730DD}"/>
              </a:ext>
            </a:extLst>
          </p:cNvPr>
          <p:cNvSpPr txBox="1"/>
          <p:nvPr/>
        </p:nvSpPr>
        <p:spPr>
          <a:xfrm>
            <a:off x="861237" y="1158949"/>
            <a:ext cx="1988289" cy="3539430"/>
          </a:xfrm>
          <a:prstGeom prst="rect">
            <a:avLst/>
          </a:prstGeom>
          <a:noFill/>
        </p:spPr>
        <p:txBody>
          <a:bodyPr wrap="square" rtlCol="0">
            <a:spAutoFit/>
          </a:bodyPr>
          <a:lstStyle/>
          <a:p>
            <a:r>
              <a:rPr lang="en-ZA" dirty="0"/>
              <a:t>Crossmark button</a:t>
            </a:r>
          </a:p>
          <a:p>
            <a:endParaRPr lang="en-ZA" dirty="0"/>
          </a:p>
          <a:p>
            <a:r>
              <a:rPr lang="en-ZA" dirty="0"/>
              <a:t>Authors &amp; ORCIDs</a:t>
            </a:r>
          </a:p>
          <a:p>
            <a:endParaRPr lang="en-ZA" dirty="0"/>
          </a:p>
          <a:p>
            <a:endParaRPr lang="en-ZA" dirty="0"/>
          </a:p>
          <a:p>
            <a:r>
              <a:rPr lang="en-ZA" dirty="0"/>
              <a:t>Author affiliations</a:t>
            </a:r>
          </a:p>
          <a:p>
            <a:endParaRPr lang="en-ZA" dirty="0"/>
          </a:p>
          <a:p>
            <a:endParaRPr lang="en-ZA" dirty="0"/>
          </a:p>
          <a:p>
            <a:r>
              <a:rPr lang="en-ZA" dirty="0"/>
              <a:t>Corresponding author</a:t>
            </a:r>
          </a:p>
          <a:p>
            <a:endParaRPr lang="en-ZA" dirty="0"/>
          </a:p>
          <a:p>
            <a:endParaRPr lang="en-ZA" dirty="0"/>
          </a:p>
          <a:p>
            <a:r>
              <a:rPr lang="en-ZA" dirty="0"/>
              <a:t>Dates received, revised, accepted, published</a:t>
            </a:r>
          </a:p>
          <a:p>
            <a:endParaRPr lang="en-ZA" dirty="0"/>
          </a:p>
          <a:p>
            <a:r>
              <a:rPr lang="en-ZA" dirty="0"/>
              <a:t>How to cite</a:t>
            </a:r>
          </a:p>
        </p:txBody>
      </p:sp>
      <p:cxnSp>
        <p:nvCxnSpPr>
          <p:cNvPr id="8" name="Straight Arrow Connector 7">
            <a:extLst>
              <a:ext uri="{FF2B5EF4-FFF2-40B4-BE49-F238E27FC236}">
                <a16:creationId xmlns:a16="http://schemas.microsoft.com/office/drawing/2014/main" id="{A0BBD0D6-8059-4EB2-B1CB-0D5B7A4438F0}"/>
              </a:ext>
            </a:extLst>
          </p:cNvPr>
          <p:cNvCxnSpPr/>
          <p:nvPr/>
        </p:nvCxnSpPr>
        <p:spPr>
          <a:xfrm>
            <a:off x="2413591" y="1297172"/>
            <a:ext cx="13290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C9A04D7-C8B1-46D9-A3CD-779325ED367B}"/>
              </a:ext>
            </a:extLst>
          </p:cNvPr>
          <p:cNvCxnSpPr>
            <a:cxnSpLocks/>
          </p:cNvCxnSpPr>
          <p:nvPr/>
        </p:nvCxnSpPr>
        <p:spPr>
          <a:xfrm>
            <a:off x="2565991" y="1736652"/>
            <a:ext cx="11766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3A5C46E-C732-45B0-AFA1-9B9701F0221E}"/>
              </a:ext>
            </a:extLst>
          </p:cNvPr>
          <p:cNvCxnSpPr/>
          <p:nvPr/>
        </p:nvCxnSpPr>
        <p:spPr>
          <a:xfrm>
            <a:off x="2413591" y="2395870"/>
            <a:ext cx="13290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329C38C-A005-4D09-A43B-C7C8BA36096F}"/>
              </a:ext>
            </a:extLst>
          </p:cNvPr>
          <p:cNvCxnSpPr>
            <a:cxnSpLocks/>
          </p:cNvCxnSpPr>
          <p:nvPr/>
        </p:nvCxnSpPr>
        <p:spPr>
          <a:xfrm>
            <a:off x="2837465" y="3019733"/>
            <a:ext cx="9051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FCA02A7-5E17-4735-8464-F3D0DB16578C}"/>
              </a:ext>
            </a:extLst>
          </p:cNvPr>
          <p:cNvCxnSpPr>
            <a:cxnSpLocks/>
          </p:cNvCxnSpPr>
          <p:nvPr/>
        </p:nvCxnSpPr>
        <p:spPr>
          <a:xfrm>
            <a:off x="2413591" y="3746291"/>
            <a:ext cx="13290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E38065D-C840-4774-BE39-84F9A7E69D2C}"/>
              </a:ext>
            </a:extLst>
          </p:cNvPr>
          <p:cNvCxnSpPr>
            <a:cxnSpLocks/>
          </p:cNvCxnSpPr>
          <p:nvPr/>
        </p:nvCxnSpPr>
        <p:spPr>
          <a:xfrm>
            <a:off x="1855381" y="4504746"/>
            <a:ext cx="1887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708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endParaRPr sz="1800"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pic>
        <p:nvPicPr>
          <p:cNvPr id="4" name="Picture 3">
            <a:extLst>
              <a:ext uri="{FF2B5EF4-FFF2-40B4-BE49-F238E27FC236}">
                <a16:creationId xmlns:a16="http://schemas.microsoft.com/office/drawing/2014/main" id="{03951B82-2263-4E15-839F-594EB22273D6}"/>
              </a:ext>
            </a:extLst>
          </p:cNvPr>
          <p:cNvPicPr>
            <a:picLocks noChangeAspect="1"/>
          </p:cNvPicPr>
          <p:nvPr/>
        </p:nvPicPr>
        <p:blipFill>
          <a:blip r:embed="rId3"/>
          <a:stretch>
            <a:fillRect/>
          </a:stretch>
        </p:blipFill>
        <p:spPr>
          <a:xfrm>
            <a:off x="3336944" y="492868"/>
            <a:ext cx="5602340" cy="423903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965992B-726F-4F8C-9D29-DCD83D8D0244}"/>
              </a:ext>
            </a:extLst>
          </p:cNvPr>
          <p:cNvSpPr txBox="1"/>
          <p:nvPr/>
        </p:nvSpPr>
        <p:spPr>
          <a:xfrm>
            <a:off x="825721" y="1021313"/>
            <a:ext cx="1988289" cy="4185761"/>
          </a:xfrm>
          <a:prstGeom prst="rect">
            <a:avLst/>
          </a:prstGeom>
          <a:noFill/>
        </p:spPr>
        <p:txBody>
          <a:bodyPr wrap="square" rtlCol="0">
            <a:spAutoFit/>
          </a:bodyPr>
          <a:lstStyle/>
          <a:p>
            <a:r>
              <a:rPr lang="en-ZA" dirty="0"/>
              <a:t>Peer review</a:t>
            </a:r>
          </a:p>
          <a:p>
            <a:endParaRPr lang="en-ZA" dirty="0"/>
          </a:p>
          <a:p>
            <a:r>
              <a:rPr lang="en-ZA" dirty="0"/>
              <a:t>Data availability</a:t>
            </a:r>
          </a:p>
          <a:p>
            <a:endParaRPr lang="en-ZA" dirty="0"/>
          </a:p>
          <a:p>
            <a:r>
              <a:rPr lang="en-ZA" dirty="0"/>
              <a:t>Editor</a:t>
            </a:r>
          </a:p>
          <a:p>
            <a:endParaRPr lang="en-ZA" dirty="0"/>
          </a:p>
          <a:p>
            <a:r>
              <a:rPr lang="en-ZA" dirty="0"/>
              <a:t>Keywords</a:t>
            </a:r>
          </a:p>
          <a:p>
            <a:endParaRPr lang="en-ZA" dirty="0"/>
          </a:p>
          <a:p>
            <a:r>
              <a:rPr lang="en-ZA" dirty="0"/>
              <a:t>Funding</a:t>
            </a:r>
          </a:p>
          <a:p>
            <a:endParaRPr lang="en-ZA" dirty="0"/>
          </a:p>
          <a:p>
            <a:r>
              <a:rPr lang="en-ZA" dirty="0"/>
              <a:t>SDGs</a:t>
            </a:r>
          </a:p>
          <a:p>
            <a:endParaRPr lang="en-ZA" dirty="0"/>
          </a:p>
          <a:p>
            <a:endParaRPr lang="en-ZA" dirty="0"/>
          </a:p>
          <a:p>
            <a:r>
              <a:rPr lang="en-ZA" dirty="0"/>
              <a:t>Copyright &amp; Licensing</a:t>
            </a:r>
          </a:p>
          <a:p>
            <a:endParaRPr lang="en-ZA" dirty="0"/>
          </a:p>
          <a:p>
            <a:r>
              <a:rPr lang="en-ZA" dirty="0"/>
              <a:t>DOI, Vol/Issue</a:t>
            </a:r>
          </a:p>
          <a:p>
            <a:endParaRPr lang="en-ZA" dirty="0"/>
          </a:p>
          <a:p>
            <a:endParaRPr lang="en-ZA" dirty="0"/>
          </a:p>
          <a:p>
            <a:endParaRPr lang="en-ZA" dirty="0"/>
          </a:p>
        </p:txBody>
      </p:sp>
      <p:cxnSp>
        <p:nvCxnSpPr>
          <p:cNvPr id="10" name="Straight Arrow Connector 9">
            <a:extLst>
              <a:ext uri="{FF2B5EF4-FFF2-40B4-BE49-F238E27FC236}">
                <a16:creationId xmlns:a16="http://schemas.microsoft.com/office/drawing/2014/main" id="{05DCC15B-30FF-4686-80DF-AB483DFE6B37}"/>
              </a:ext>
            </a:extLst>
          </p:cNvPr>
          <p:cNvCxnSpPr>
            <a:cxnSpLocks/>
          </p:cNvCxnSpPr>
          <p:nvPr/>
        </p:nvCxnSpPr>
        <p:spPr>
          <a:xfrm>
            <a:off x="1952773" y="1183758"/>
            <a:ext cx="1722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E4C24E9-C2FE-49E3-8708-F0D735736C53}"/>
              </a:ext>
            </a:extLst>
          </p:cNvPr>
          <p:cNvCxnSpPr>
            <a:cxnSpLocks/>
          </p:cNvCxnSpPr>
          <p:nvPr/>
        </p:nvCxnSpPr>
        <p:spPr>
          <a:xfrm>
            <a:off x="2307265" y="1571873"/>
            <a:ext cx="1367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B6DEEFE-09DA-4A0C-9692-6540273FDAC0}"/>
              </a:ext>
            </a:extLst>
          </p:cNvPr>
          <p:cNvCxnSpPr>
            <a:cxnSpLocks/>
          </p:cNvCxnSpPr>
          <p:nvPr/>
        </p:nvCxnSpPr>
        <p:spPr>
          <a:xfrm>
            <a:off x="1509823" y="2016642"/>
            <a:ext cx="2165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AF6002-00FA-4BC6-9378-06D069FB5C03}"/>
              </a:ext>
            </a:extLst>
          </p:cNvPr>
          <p:cNvCxnSpPr>
            <a:cxnSpLocks/>
          </p:cNvCxnSpPr>
          <p:nvPr/>
        </p:nvCxnSpPr>
        <p:spPr>
          <a:xfrm>
            <a:off x="1754298" y="2452576"/>
            <a:ext cx="1920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37C5974-91AE-419B-A03D-7E7DDB53CFDF}"/>
              </a:ext>
            </a:extLst>
          </p:cNvPr>
          <p:cNvCxnSpPr>
            <a:cxnSpLocks/>
          </p:cNvCxnSpPr>
          <p:nvPr/>
        </p:nvCxnSpPr>
        <p:spPr>
          <a:xfrm>
            <a:off x="1605516" y="2888511"/>
            <a:ext cx="20697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EEC2AB5-AB1A-4459-AEA0-ABC86CA7E029}"/>
              </a:ext>
            </a:extLst>
          </p:cNvPr>
          <p:cNvCxnSpPr>
            <a:cxnSpLocks/>
          </p:cNvCxnSpPr>
          <p:nvPr/>
        </p:nvCxnSpPr>
        <p:spPr>
          <a:xfrm>
            <a:off x="1509823" y="3292549"/>
            <a:ext cx="21654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3A5B22B-801C-410A-B130-CA6B1B73B99B}"/>
              </a:ext>
            </a:extLst>
          </p:cNvPr>
          <p:cNvCxnSpPr>
            <a:cxnSpLocks/>
          </p:cNvCxnSpPr>
          <p:nvPr/>
        </p:nvCxnSpPr>
        <p:spPr>
          <a:xfrm>
            <a:off x="2714735" y="3939299"/>
            <a:ext cx="9604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A0C88AF-33E5-41C1-9E6B-EA225A3AC8B8}"/>
              </a:ext>
            </a:extLst>
          </p:cNvPr>
          <p:cNvCxnSpPr>
            <a:cxnSpLocks/>
          </p:cNvCxnSpPr>
          <p:nvPr/>
        </p:nvCxnSpPr>
        <p:spPr>
          <a:xfrm>
            <a:off x="2147777" y="4387703"/>
            <a:ext cx="1527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32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35"/>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dirty="0">
                <a:solidFill>
                  <a:schemeClr val="accent2"/>
                </a:solidFill>
              </a:rPr>
              <a:t>African DOAJ Ambassadors – please get in touch!</a:t>
            </a:r>
            <a:br>
              <a:rPr lang="en-GB" dirty="0">
                <a:solidFill>
                  <a:schemeClr val="accent2"/>
                </a:solidFill>
              </a:rPr>
            </a:br>
            <a:r>
              <a:rPr lang="fr-FR" i="1" dirty="0">
                <a:solidFill>
                  <a:schemeClr val="accent2"/>
                </a:solidFill>
              </a:rPr>
              <a:t>Ambassadeurs africains du DOAJ - veuillez nous contacter!</a:t>
            </a:r>
            <a:endParaRPr sz="2600" i="1" dirty="0">
              <a:solidFill>
                <a:schemeClr val="accent2"/>
              </a:solidFill>
            </a:endParaRPr>
          </a:p>
        </p:txBody>
      </p:sp>
      <p:pic>
        <p:nvPicPr>
          <p:cNvPr id="9220" name="Picture 4">
            <a:extLst>
              <a:ext uri="{FF2B5EF4-FFF2-40B4-BE49-F238E27FC236}">
                <a16:creationId xmlns:a16="http://schemas.microsoft.com/office/drawing/2014/main" id="{A9FDDD05-7A65-458C-A800-06913119D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812" y="1666838"/>
            <a:ext cx="1900308" cy="190030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B5647CF-8959-4361-A20E-0E08D02B119E}"/>
              </a:ext>
            </a:extLst>
          </p:cNvPr>
          <p:cNvSpPr/>
          <p:nvPr/>
        </p:nvSpPr>
        <p:spPr>
          <a:xfrm>
            <a:off x="7080848" y="1666838"/>
            <a:ext cx="1900308" cy="1900308"/>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4">
            <a:extLst>
              <a:ext uri="{FF2B5EF4-FFF2-40B4-BE49-F238E27FC236}">
                <a16:creationId xmlns:a16="http://schemas.microsoft.com/office/drawing/2014/main" id="{D0283E72-FEC3-476E-B345-8C4BB7A5A262}"/>
              </a:ext>
            </a:extLst>
          </p:cNvPr>
          <p:cNvSpPr/>
          <p:nvPr/>
        </p:nvSpPr>
        <p:spPr>
          <a:xfrm>
            <a:off x="2597172" y="1666838"/>
            <a:ext cx="1900308" cy="1850334"/>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a:extLst>
              <a:ext uri="{FF2B5EF4-FFF2-40B4-BE49-F238E27FC236}">
                <a16:creationId xmlns:a16="http://schemas.microsoft.com/office/drawing/2014/main" id="{BE069231-F8CE-4087-ACE8-67C0AD7C402E}"/>
              </a:ext>
            </a:extLst>
          </p:cNvPr>
          <p:cNvSpPr/>
          <p:nvPr/>
        </p:nvSpPr>
        <p:spPr>
          <a:xfrm>
            <a:off x="309251" y="1666838"/>
            <a:ext cx="1869523" cy="1809824"/>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40F8C9B4-33E0-4D9C-9523-64CA73BE9817}"/>
              </a:ext>
            </a:extLst>
          </p:cNvPr>
          <p:cNvSpPr txBox="1"/>
          <p:nvPr/>
        </p:nvSpPr>
        <p:spPr>
          <a:xfrm>
            <a:off x="-50746" y="3567146"/>
            <a:ext cx="2362292" cy="1345048"/>
          </a:xfrm>
          <a:prstGeom prst="rect">
            <a:avLst/>
          </a:prstGeom>
          <a:noFill/>
        </p:spPr>
        <p:txBody>
          <a:bodyPr wrap="square" rtlCol="0">
            <a:spAutoFit/>
          </a:bodyPr>
          <a:lstStyle/>
          <a:p>
            <a:pPr marL="114300" lvl="0" indent="0" algn="ctr" rtl="0">
              <a:lnSpc>
                <a:spcPct val="150000"/>
              </a:lnSpc>
              <a:spcBef>
                <a:spcPts val="0"/>
              </a:spcBef>
              <a:spcAft>
                <a:spcPts val="0"/>
              </a:spcAft>
              <a:buSzPts val="1800"/>
              <a:buNone/>
            </a:pPr>
            <a:r>
              <a:rPr lang="en-ZA" sz="1400" b="1" dirty="0"/>
              <a:t>Kamel Belhamel</a:t>
            </a:r>
            <a:br>
              <a:rPr lang="en-ZA" sz="1400" dirty="0"/>
            </a:br>
            <a:r>
              <a:rPr lang="en-ZA" sz="1400" dirty="0"/>
              <a:t>DOAJ Editor &amp;</a:t>
            </a:r>
            <a:br>
              <a:rPr lang="en-ZA" sz="1400" dirty="0"/>
            </a:br>
            <a:r>
              <a:rPr lang="en-ZA" sz="1400" dirty="0"/>
              <a:t>North Africa Ambassador</a:t>
            </a:r>
            <a:br>
              <a:rPr lang="en-ZA" sz="1400" dirty="0"/>
            </a:br>
            <a:r>
              <a:rPr lang="en-ZA" sz="1400" dirty="0">
                <a:hlinkClick r:id="rId7"/>
              </a:rPr>
              <a:t>kamel@doaj.org</a:t>
            </a:r>
            <a:r>
              <a:rPr lang="en-ZA" sz="1400" dirty="0"/>
              <a:t> </a:t>
            </a:r>
          </a:p>
        </p:txBody>
      </p:sp>
      <p:sp>
        <p:nvSpPr>
          <p:cNvPr id="12" name="TextBox 11">
            <a:extLst>
              <a:ext uri="{FF2B5EF4-FFF2-40B4-BE49-F238E27FC236}">
                <a16:creationId xmlns:a16="http://schemas.microsoft.com/office/drawing/2014/main" id="{1B60FD25-7841-408B-B614-32C7D2CA9360}"/>
              </a:ext>
            </a:extLst>
          </p:cNvPr>
          <p:cNvSpPr txBox="1"/>
          <p:nvPr/>
        </p:nvSpPr>
        <p:spPr>
          <a:xfrm>
            <a:off x="2413383" y="3567146"/>
            <a:ext cx="2158617" cy="1021883"/>
          </a:xfrm>
          <a:prstGeom prst="rect">
            <a:avLst/>
          </a:prstGeom>
          <a:noFill/>
        </p:spPr>
        <p:txBody>
          <a:bodyPr wrap="square" rtlCol="0">
            <a:spAutoFit/>
          </a:bodyPr>
          <a:lstStyle/>
          <a:p>
            <a:pPr marL="114300" lvl="0" indent="0" algn="ctr" rtl="0">
              <a:lnSpc>
                <a:spcPct val="150000"/>
              </a:lnSpc>
              <a:spcBef>
                <a:spcPts val="0"/>
              </a:spcBef>
              <a:spcAft>
                <a:spcPts val="0"/>
              </a:spcAft>
              <a:buSzPts val="1800"/>
              <a:buNone/>
            </a:pPr>
            <a:r>
              <a:rPr lang="en-ZA" sz="1400" b="1" dirty="0"/>
              <a:t>Ina Smith</a:t>
            </a:r>
            <a:br>
              <a:rPr lang="en-ZA" sz="1400" dirty="0"/>
            </a:br>
            <a:r>
              <a:rPr lang="en-ZA" sz="1400" dirty="0"/>
              <a:t>Southern Africa</a:t>
            </a:r>
            <a:br>
              <a:rPr lang="en-ZA" sz="1400" dirty="0"/>
            </a:br>
            <a:r>
              <a:rPr lang="en-ZA" sz="1400" dirty="0">
                <a:hlinkClick r:id="rId8"/>
              </a:rPr>
              <a:t>ina@doaj.org</a:t>
            </a:r>
            <a:r>
              <a:rPr lang="en-ZA" sz="1400" dirty="0"/>
              <a:t> </a:t>
            </a:r>
          </a:p>
        </p:txBody>
      </p:sp>
      <p:sp>
        <p:nvSpPr>
          <p:cNvPr id="13" name="TextBox 12">
            <a:extLst>
              <a:ext uri="{FF2B5EF4-FFF2-40B4-BE49-F238E27FC236}">
                <a16:creationId xmlns:a16="http://schemas.microsoft.com/office/drawing/2014/main" id="{6EEDAD5A-D2B9-4444-90D2-DA34046CB8C8}"/>
              </a:ext>
            </a:extLst>
          </p:cNvPr>
          <p:cNvSpPr txBox="1"/>
          <p:nvPr/>
        </p:nvSpPr>
        <p:spPr>
          <a:xfrm>
            <a:off x="4775675" y="3567146"/>
            <a:ext cx="2158617" cy="1345048"/>
          </a:xfrm>
          <a:prstGeom prst="rect">
            <a:avLst/>
          </a:prstGeom>
          <a:noFill/>
        </p:spPr>
        <p:txBody>
          <a:bodyPr wrap="square" rtlCol="0">
            <a:spAutoFit/>
          </a:bodyPr>
          <a:lstStyle/>
          <a:p>
            <a:pPr marL="114300" lvl="0" indent="0" algn="ctr" rtl="0">
              <a:lnSpc>
                <a:spcPct val="150000"/>
              </a:lnSpc>
              <a:spcBef>
                <a:spcPts val="0"/>
              </a:spcBef>
              <a:spcAft>
                <a:spcPts val="0"/>
              </a:spcAft>
              <a:buSzPts val="1800"/>
              <a:buNone/>
            </a:pPr>
            <a:r>
              <a:rPr lang="en-ZA" sz="1400" b="1" dirty="0"/>
              <a:t>Thomas Herve Mboa Nkoudou</a:t>
            </a:r>
            <a:br>
              <a:rPr lang="en-ZA" sz="1400" b="1" dirty="0"/>
            </a:br>
            <a:r>
              <a:rPr lang="en-ZA" sz="1400" dirty="0"/>
              <a:t>West &amp; Central Africa</a:t>
            </a:r>
            <a:br>
              <a:rPr lang="en-ZA" sz="1400" dirty="0"/>
            </a:br>
            <a:r>
              <a:rPr lang="en-ZA" u="sng" dirty="0"/>
              <a:t>t</a:t>
            </a:r>
            <a:r>
              <a:rPr lang="en-ZA" sz="1400" dirty="0">
                <a:hlinkClick r:id="rId9"/>
              </a:rPr>
              <a:t>homas@doaj.org</a:t>
            </a:r>
            <a:r>
              <a:rPr lang="en-ZA" sz="1400" dirty="0"/>
              <a:t>  </a:t>
            </a:r>
          </a:p>
        </p:txBody>
      </p:sp>
      <p:sp>
        <p:nvSpPr>
          <p:cNvPr id="14" name="TextBox 13">
            <a:extLst>
              <a:ext uri="{FF2B5EF4-FFF2-40B4-BE49-F238E27FC236}">
                <a16:creationId xmlns:a16="http://schemas.microsoft.com/office/drawing/2014/main" id="{A01209E7-6903-4CF9-A44B-E571B8002D59}"/>
              </a:ext>
            </a:extLst>
          </p:cNvPr>
          <p:cNvSpPr txBox="1"/>
          <p:nvPr/>
        </p:nvSpPr>
        <p:spPr>
          <a:xfrm>
            <a:off x="7069133" y="3567145"/>
            <a:ext cx="2158617" cy="1021883"/>
          </a:xfrm>
          <a:prstGeom prst="rect">
            <a:avLst/>
          </a:prstGeom>
          <a:noFill/>
        </p:spPr>
        <p:txBody>
          <a:bodyPr wrap="square" rtlCol="0">
            <a:spAutoFit/>
          </a:bodyPr>
          <a:lstStyle/>
          <a:p>
            <a:pPr marL="114300" lvl="0" indent="0" algn="ctr" rtl="0">
              <a:lnSpc>
                <a:spcPct val="150000"/>
              </a:lnSpc>
              <a:spcBef>
                <a:spcPts val="0"/>
              </a:spcBef>
              <a:spcAft>
                <a:spcPts val="0"/>
              </a:spcAft>
              <a:buSzPts val="1800"/>
              <a:buNone/>
            </a:pPr>
            <a:r>
              <a:rPr lang="en-ZA" sz="1400" b="1" dirty="0"/>
              <a:t>Solomon Mekonnen</a:t>
            </a:r>
            <a:br>
              <a:rPr lang="en-ZA" sz="1400" dirty="0"/>
            </a:br>
            <a:r>
              <a:rPr lang="en-ZA" sz="1400" dirty="0"/>
              <a:t>Eastern Africa</a:t>
            </a:r>
            <a:br>
              <a:rPr lang="en-ZA" sz="1400" dirty="0"/>
            </a:br>
            <a:r>
              <a:rPr lang="en-ZA" sz="1400" u="sng" dirty="0"/>
              <a:t>s</a:t>
            </a:r>
            <a:r>
              <a:rPr lang="en-ZA" dirty="0">
                <a:hlinkClick r:id="rId10"/>
              </a:rPr>
              <a:t>olomon@doaj.org</a:t>
            </a:r>
            <a:r>
              <a:rPr lang="en-ZA" dirty="0"/>
              <a:t> </a:t>
            </a:r>
            <a:endParaRPr lang="en-ZA" sz="1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6"/>
          <p:cNvSpPr txBox="1">
            <a:spLocks noGrp="1"/>
          </p:cNvSpPr>
          <p:nvPr>
            <p:ph type="ctrTitle"/>
          </p:nvPr>
        </p:nvSpPr>
        <p:spPr>
          <a:xfrm>
            <a:off x="729450" y="1322450"/>
            <a:ext cx="7734900" cy="1664700"/>
          </a:xfrm>
          <a:prstGeom prst="rect">
            <a:avLst/>
          </a:prstGeom>
          <a:noFill/>
          <a:ln>
            <a:noFill/>
          </a:ln>
        </p:spPr>
        <p:txBody>
          <a:bodyPr spcFirstLastPara="1" wrap="square" lIns="76025" tIns="76025" rIns="76025" bIns="76025" anchor="t" anchorCtr="0">
            <a:normAutofit/>
          </a:bodyPr>
          <a:lstStyle/>
          <a:p>
            <a:pPr marL="0" lvl="0" indent="0" algn="l" rtl="0">
              <a:lnSpc>
                <a:spcPct val="100000"/>
              </a:lnSpc>
              <a:spcBef>
                <a:spcPts val="0"/>
              </a:spcBef>
              <a:spcAft>
                <a:spcPts val="0"/>
              </a:spcAft>
              <a:buSzPts val="3500"/>
              <a:buNone/>
            </a:pPr>
            <a:r>
              <a:rPr lang="en-GB" sz="3600" b="1" dirty="0">
                <a:highlight>
                  <a:schemeClr val="dk1"/>
                </a:highlight>
                <a:latin typeface="Spectral"/>
                <a:ea typeface="Spectral"/>
                <a:cs typeface="Spectral"/>
                <a:sym typeface="Spectral"/>
              </a:rPr>
              <a:t>Thank you!</a:t>
            </a:r>
            <a:br>
              <a:rPr lang="en-GB" sz="3600" b="1" dirty="0">
                <a:highlight>
                  <a:schemeClr val="dk1"/>
                </a:highlight>
                <a:latin typeface="Spectral"/>
                <a:ea typeface="Spectral"/>
                <a:cs typeface="Spectral"/>
                <a:sym typeface="Spectral"/>
              </a:rPr>
            </a:br>
            <a:r>
              <a:rPr lang="en-GB" sz="3600" b="1" i="1" dirty="0">
                <a:highlight>
                  <a:schemeClr val="dk1"/>
                </a:highlight>
                <a:latin typeface="Spectral"/>
                <a:ea typeface="Spectral"/>
                <a:cs typeface="Spectral"/>
                <a:sym typeface="Spectral"/>
              </a:rPr>
              <a:t>Merci!</a:t>
            </a:r>
            <a:endParaRPr sz="3600" i="1" dirty="0">
              <a:highlight>
                <a:schemeClr val="dk1"/>
              </a:highlight>
            </a:endParaRPr>
          </a:p>
        </p:txBody>
      </p:sp>
      <p:pic>
        <p:nvPicPr>
          <p:cNvPr id="368" name="Google Shape;368;p36"/>
          <p:cNvPicPr preferRelativeResize="0"/>
          <p:nvPr/>
        </p:nvPicPr>
        <p:blipFill rotWithShape="1">
          <a:blip r:embed="rId3">
            <a:alphaModFix/>
          </a:blip>
          <a:srcRect/>
          <a:stretch/>
        </p:blipFill>
        <p:spPr>
          <a:xfrm>
            <a:off x="5308042" y="4355574"/>
            <a:ext cx="1546833" cy="541200"/>
          </a:xfrm>
          <a:prstGeom prst="rect">
            <a:avLst/>
          </a:prstGeom>
          <a:noFill/>
          <a:ln>
            <a:noFill/>
          </a:ln>
        </p:spPr>
      </p:pic>
      <p:sp>
        <p:nvSpPr>
          <p:cNvPr id="7" name="Google Shape;148;p1">
            <a:extLst>
              <a:ext uri="{FF2B5EF4-FFF2-40B4-BE49-F238E27FC236}">
                <a16:creationId xmlns:a16="http://schemas.microsoft.com/office/drawing/2014/main" id="{032FB48D-C9D6-473F-9B02-AB73B4264982}"/>
              </a:ext>
            </a:extLst>
          </p:cNvPr>
          <p:cNvSpPr txBox="1"/>
          <p:nvPr/>
        </p:nvSpPr>
        <p:spPr>
          <a:xfrm>
            <a:off x="554157" y="3649912"/>
            <a:ext cx="6300718" cy="569185"/>
          </a:xfrm>
          <a:prstGeom prst="rect">
            <a:avLst/>
          </a:prstGeom>
          <a:noFill/>
          <a:ln>
            <a:noFill/>
          </a:ln>
        </p:spPr>
        <p:txBody>
          <a:bodyPr spcFirstLastPara="1" wrap="square" lIns="76025" tIns="38000" rIns="76025" bIns="38000" anchor="t" anchorCtr="0">
            <a:spAutoFit/>
          </a:bodyPr>
          <a:lstStyle/>
          <a:p>
            <a:pPr marL="0" marR="0" lvl="0" indent="0" algn="l" rtl="0">
              <a:lnSpc>
                <a:spcPct val="100000"/>
              </a:lnSpc>
              <a:spcBef>
                <a:spcPts val="0"/>
              </a:spcBef>
              <a:spcAft>
                <a:spcPts val="0"/>
              </a:spcAft>
              <a:buClr>
                <a:srgbClr val="000000"/>
              </a:buClr>
              <a:buSzPts val="1600"/>
              <a:buFont typeface="Noto Sans Symbols"/>
              <a:buNone/>
            </a:pPr>
            <a:r>
              <a:rPr lang="en-GB" sz="1600" b="0" i="0" u="none" strike="noStrike" cap="none" dirty="0">
                <a:solidFill>
                  <a:schemeClr val="lt1"/>
                </a:solidFill>
                <a:latin typeface="Source Sans Pro"/>
                <a:ea typeface="Source Sans Pro"/>
                <a:cs typeface="Source Sans Pro"/>
                <a:sym typeface="Source Sans Pro"/>
              </a:rPr>
              <a:t>Ina Smith, DOAJ Ambassador Southern Africa</a:t>
            </a:r>
            <a:endParaRPr sz="1600" b="0" i="0" u="none" strike="noStrike" cap="none" dirty="0">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600"/>
              <a:buFont typeface="Noto Sans Symbols"/>
              <a:buNone/>
            </a:pPr>
            <a:r>
              <a:rPr lang="pt-BR" sz="1600" b="0" i="0" u="none" strike="noStrike" cap="none" dirty="0">
                <a:solidFill>
                  <a:schemeClr val="lt1"/>
                </a:solidFill>
                <a:latin typeface="Source Sans Pro"/>
                <a:ea typeface="Source Sans Pro"/>
                <a:cs typeface="Source Sans Pro"/>
                <a:sym typeface="Source Sans Pro"/>
              </a:rPr>
              <a:t>Thomas Hervé Mboa Nkoudou, DOAJ Ambassador West &amp; Central Africa</a:t>
            </a:r>
            <a:endParaRPr sz="1600" b="0" i="0" u="none" strike="noStrike" cap="none" dirty="0">
              <a:solidFill>
                <a:schemeClr val="lt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dirty="0">
                <a:solidFill>
                  <a:schemeClr val="accent2"/>
                </a:solidFill>
              </a:rPr>
              <a:t>What is an Open Access Journal? (4)</a:t>
            </a:r>
            <a:br>
              <a:rPr lang="en-GB" dirty="0">
                <a:solidFill>
                  <a:schemeClr val="accent2"/>
                </a:solidFill>
              </a:rPr>
            </a:br>
            <a:r>
              <a:rPr lang="fr-FR" i="1" dirty="0">
                <a:solidFill>
                  <a:schemeClr val="accent2"/>
                </a:solidFill>
              </a:rPr>
              <a:t>Qu'est-ce qu'un journal en libre accès? (4)</a:t>
            </a:r>
            <a:endParaRPr i="1" dirty="0">
              <a:solidFill>
                <a:schemeClr val="accent2"/>
              </a:solidFill>
            </a:endParaRPr>
          </a:p>
        </p:txBody>
      </p:sp>
      <p:sp>
        <p:nvSpPr>
          <p:cNvPr id="155" name="Google Shape;155;p2"/>
          <p:cNvSpPr txBox="1">
            <a:spLocks noGrp="1"/>
          </p:cNvSpPr>
          <p:nvPr>
            <p:ph type="body" idx="1"/>
          </p:nvPr>
        </p:nvSpPr>
        <p:spPr>
          <a:xfrm>
            <a:off x="727650" y="1655061"/>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ZA" sz="1800" dirty="0">
                <a:latin typeface="Source Sans Pro" panose="020B0503030403020204" pitchFamily="34" charset="0"/>
                <a:ea typeface="Source Sans Pro" panose="020B0503030403020204" pitchFamily="34" charset="0"/>
              </a:rPr>
              <a:t>Demonstrates high levels of </a:t>
            </a:r>
            <a:r>
              <a:rPr lang="en-ZA" sz="1800" b="1" dirty="0">
                <a:solidFill>
                  <a:schemeClr val="accent1"/>
                </a:solidFill>
                <a:latin typeface="Source Sans Pro" panose="020B0503030403020204" pitchFamily="34" charset="0"/>
                <a:ea typeface="Source Sans Pro" panose="020B0503030403020204" pitchFamily="34" charset="0"/>
              </a:rPr>
              <a:t>transparency</a:t>
            </a:r>
            <a:br>
              <a:rPr lang="en-ZA"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Faire preuve d'un haut niveau de transparence </a:t>
            </a:r>
          </a:p>
          <a:p>
            <a:pPr marL="457200" lvl="0" indent="-342900" algn="l" rtl="0">
              <a:lnSpc>
                <a:spcPct val="150000"/>
              </a:lnSpc>
              <a:spcBef>
                <a:spcPts val="0"/>
              </a:spcBef>
              <a:spcAft>
                <a:spcPts val="0"/>
              </a:spcAft>
              <a:buSzPts val="1800"/>
              <a:buChar char="●"/>
            </a:pPr>
            <a:r>
              <a:rPr lang="en-ZA" sz="1800" dirty="0">
                <a:latin typeface="Source Sans Pro" panose="020B0503030403020204" pitchFamily="34" charset="0"/>
                <a:ea typeface="Source Sans Pro" panose="020B0503030403020204" pitchFamily="34" charset="0"/>
              </a:rPr>
              <a:t>All articles submitted for possible publication are subjected to </a:t>
            </a:r>
            <a:r>
              <a:rPr lang="en-ZA" sz="1800" b="1" dirty="0">
                <a:solidFill>
                  <a:schemeClr val="accent1"/>
                </a:solidFill>
                <a:latin typeface="Source Sans Pro" panose="020B0503030403020204" pitchFamily="34" charset="0"/>
                <a:ea typeface="Source Sans Pro" panose="020B0503030403020204" pitchFamily="34" charset="0"/>
              </a:rPr>
              <a:t>peer-review </a:t>
            </a:r>
            <a:br>
              <a:rPr lang="en-ZA"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Tous les articles soumis pour une éventuelle publication font l'objet d'un examen par les pairs</a:t>
            </a:r>
            <a:endParaRPr lang="en-ZA" sz="1800" i="1" dirty="0">
              <a:latin typeface="Source Sans Pro" panose="020B0503030403020204" pitchFamily="34" charset="0"/>
              <a:ea typeface="Source Sans Pro" panose="020B0503030403020204" pitchFamily="34" charset="0"/>
            </a:endParaRPr>
          </a:p>
          <a:p>
            <a:pPr marL="381000" lvl="0" indent="0" algn="l" rtl="0">
              <a:lnSpc>
                <a:spcPct val="115000"/>
              </a:lnSpc>
              <a:spcBef>
                <a:spcPts val="0"/>
              </a:spcBef>
              <a:spcAft>
                <a:spcPts val="0"/>
              </a:spcAft>
              <a:buSzPts val="1500"/>
              <a:buNone/>
            </a:pPr>
            <a:endParaRPr sz="1400" dirty="0"/>
          </a:p>
        </p:txBody>
      </p:sp>
      <p:pic>
        <p:nvPicPr>
          <p:cNvPr id="4" name="Picture 2">
            <a:extLst>
              <a:ext uri="{FF2B5EF4-FFF2-40B4-BE49-F238E27FC236}">
                <a16:creationId xmlns:a16="http://schemas.microsoft.com/office/drawing/2014/main" id="{A28748E0-3BA9-4F0A-83ED-D91E35992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691" y="423827"/>
            <a:ext cx="514347" cy="80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2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p>
            <a:pPr marL="0" lvl="0" indent="0" algn="l" rtl="0">
              <a:lnSpc>
                <a:spcPct val="100000"/>
              </a:lnSpc>
              <a:spcBef>
                <a:spcPts val="0"/>
              </a:spcBef>
              <a:spcAft>
                <a:spcPts val="1600"/>
              </a:spcAft>
              <a:buSzPts val="5000"/>
              <a:buNone/>
            </a:pPr>
            <a:r>
              <a:rPr lang="en-GB" sz="3200" dirty="0"/>
              <a:t>Principles of Transparency &amp; Best Practice in Scholarly Publishing </a:t>
            </a:r>
            <a:br>
              <a:rPr lang="en-GB" sz="3200" dirty="0"/>
            </a:br>
            <a:r>
              <a:rPr lang="fr-FR" sz="3200" i="1" dirty="0"/>
              <a:t>Principes de transparence et meilleures pratiques dans l'édition savante </a:t>
            </a:r>
            <a:endParaRPr sz="3200" i="1" dirty="0"/>
          </a:p>
        </p:txBody>
      </p:sp>
      <p:pic>
        <p:nvPicPr>
          <p:cNvPr id="3074" name="Picture 2">
            <a:extLst>
              <a:ext uri="{FF2B5EF4-FFF2-40B4-BE49-F238E27FC236}">
                <a16:creationId xmlns:a16="http://schemas.microsoft.com/office/drawing/2014/main" id="{A529F2AC-1D78-497F-8635-EE0D56852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05287"/>
            <a:ext cx="9144000"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Professional Website (1)</a:t>
            </a:r>
            <a:br>
              <a:rPr lang="en-ZA" dirty="0">
                <a:solidFill>
                  <a:schemeClr val="accent2"/>
                </a:solidFill>
              </a:rPr>
            </a:br>
            <a:r>
              <a:rPr lang="en-ZA" i="1" dirty="0">
                <a:solidFill>
                  <a:schemeClr val="accent2"/>
                </a:solidFill>
              </a:rPr>
              <a:t>Site web </a:t>
            </a:r>
            <a:r>
              <a:rPr lang="en-ZA" i="1" dirty="0" err="1">
                <a:solidFill>
                  <a:schemeClr val="accent2"/>
                </a:solidFill>
              </a:rPr>
              <a:t>professionnel</a:t>
            </a:r>
            <a:r>
              <a:rPr lang="en-ZA" i="1" dirty="0">
                <a:solidFill>
                  <a:schemeClr val="accent2"/>
                </a:solidFill>
              </a:rPr>
              <a:t> (1)</a:t>
            </a:r>
            <a:endParaRPr i="1" dirty="0">
              <a:solidFill>
                <a:schemeClr val="accent2"/>
              </a:solidFill>
            </a:endParaRPr>
          </a:p>
        </p:txBody>
      </p:sp>
      <p:sp>
        <p:nvSpPr>
          <p:cNvPr id="155" name="Google Shape;155;p2"/>
          <p:cNvSpPr txBox="1">
            <a:spLocks noGrp="1"/>
          </p:cNvSpPr>
          <p:nvPr>
            <p:ph type="body" idx="1"/>
          </p:nvPr>
        </p:nvSpPr>
        <p:spPr>
          <a:xfrm>
            <a:off x="727650" y="1299447"/>
            <a:ext cx="841635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ZA" sz="1800" dirty="0"/>
              <a:t>Adhere to criteria for a professional website, URL (https), central website, language consistent, spelling &amp; grammar, hyperlinks</a:t>
            </a:r>
            <a:br>
              <a:rPr lang="en-ZA" sz="1800" dirty="0"/>
            </a:br>
            <a:r>
              <a:rPr lang="fr-FR" sz="1800" i="1" dirty="0"/>
              <a:t>Respecter les critères d'un site web professionnel</a:t>
            </a:r>
            <a:endParaRPr lang="en-ZA" sz="1800" i="1" dirty="0"/>
          </a:p>
          <a:p>
            <a:pPr marL="457200" lvl="0" indent="-342900" algn="l" rtl="0">
              <a:lnSpc>
                <a:spcPct val="150000"/>
              </a:lnSpc>
              <a:spcBef>
                <a:spcPts val="0"/>
              </a:spcBef>
              <a:spcAft>
                <a:spcPts val="0"/>
              </a:spcAft>
              <a:buSzPts val="1800"/>
              <a:buChar char="●"/>
            </a:pPr>
            <a:r>
              <a:rPr lang="en-ZA" sz="1800" dirty="0">
                <a:latin typeface="Source Sans Pro" panose="020B0503030403020204" pitchFamily="34" charset="0"/>
                <a:ea typeface="Source Sans Pro" panose="020B0503030403020204" pitchFamily="34" charset="0"/>
              </a:rPr>
              <a:t>Demonstrate care has been taken to ensure high quality ethical &amp; professional standards</a:t>
            </a:r>
            <a:br>
              <a:rPr lang="en-ZA"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Démontrer que des mesures ont été prises pour garantir des normes éthiques et professionnelles de haute qualité</a:t>
            </a:r>
            <a:endParaRPr lang="en-ZA" sz="1800" i="1" dirty="0">
              <a:latin typeface="Source Sans Pro" panose="020B0503030403020204" pitchFamily="34" charset="0"/>
              <a:ea typeface="Source Sans Pro" panose="020B0503030403020204" pitchFamily="34" charset="0"/>
            </a:endParaRPr>
          </a:p>
          <a:p>
            <a:pPr marL="381000" lvl="0" indent="0" algn="l" rtl="0">
              <a:lnSpc>
                <a:spcPct val="115000"/>
              </a:lnSpc>
              <a:spcBef>
                <a:spcPts val="0"/>
              </a:spcBef>
              <a:spcAft>
                <a:spcPts val="0"/>
              </a:spcAft>
              <a:buSzPts val="1500"/>
              <a:buNone/>
            </a:pPr>
            <a:endParaRPr sz="1400" dirty="0"/>
          </a:p>
        </p:txBody>
      </p:sp>
    </p:spTree>
    <p:extLst>
      <p:ext uri="{BB962C8B-B14F-4D97-AF65-F5344CB8AC3E}">
        <p14:creationId xmlns:p14="http://schemas.microsoft.com/office/powerpoint/2010/main" val="282472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ZA" dirty="0">
                <a:solidFill>
                  <a:schemeClr val="accent2"/>
                </a:solidFill>
              </a:rPr>
              <a:t>Professional Website (2)</a:t>
            </a:r>
            <a:br>
              <a:rPr lang="en-ZA" dirty="0">
                <a:solidFill>
                  <a:schemeClr val="accent2"/>
                </a:solidFill>
              </a:rPr>
            </a:br>
            <a:r>
              <a:rPr lang="en-ZA" i="1" dirty="0">
                <a:solidFill>
                  <a:schemeClr val="accent2"/>
                </a:solidFill>
              </a:rPr>
              <a:t>Site web </a:t>
            </a:r>
            <a:r>
              <a:rPr lang="en-ZA" i="1" dirty="0" err="1">
                <a:solidFill>
                  <a:schemeClr val="accent2"/>
                </a:solidFill>
              </a:rPr>
              <a:t>professionnel</a:t>
            </a:r>
            <a:r>
              <a:rPr lang="en-ZA" i="1" dirty="0">
                <a:solidFill>
                  <a:schemeClr val="accent2"/>
                </a:solidFill>
              </a:rPr>
              <a:t> (2)</a:t>
            </a:r>
            <a:endParaRPr i="1" dirty="0">
              <a:solidFill>
                <a:schemeClr val="accent2"/>
              </a:solidFill>
            </a:endParaRPr>
          </a:p>
        </p:txBody>
      </p:sp>
      <p:sp>
        <p:nvSpPr>
          <p:cNvPr id="155" name="Google Shape;155;p2"/>
          <p:cNvSpPr txBox="1">
            <a:spLocks noGrp="1"/>
          </p:cNvSpPr>
          <p:nvPr>
            <p:ph type="body" idx="1"/>
          </p:nvPr>
        </p:nvSpPr>
        <p:spPr>
          <a:xfrm>
            <a:off x="727650" y="1299447"/>
            <a:ext cx="841635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ZA" sz="1800" dirty="0">
                <a:latin typeface="Source Sans Pro" panose="020B0503030403020204" pitchFamily="34" charset="0"/>
                <a:ea typeface="Source Sans Pro" panose="020B0503030403020204" pitchFamily="34" charset="0"/>
              </a:rPr>
              <a:t>Must not contain info that might mislead readers/authors, or attempts to mimic another journal/publisher’s site</a:t>
            </a:r>
            <a:br>
              <a:rPr lang="en-ZA" sz="1800" dirty="0">
                <a:latin typeface="Source Sans Pro" panose="020B0503030403020204" pitchFamily="34" charset="0"/>
                <a:ea typeface="Source Sans Pro" panose="020B0503030403020204" pitchFamily="34" charset="0"/>
              </a:rPr>
            </a:br>
            <a:r>
              <a:rPr lang="fr-FR" sz="1800" i="1" dirty="0">
                <a:latin typeface="Source Sans Pro" panose="020B0503030403020204" pitchFamily="34" charset="0"/>
                <a:ea typeface="Source Sans Pro" panose="020B0503030403020204" pitchFamily="34" charset="0"/>
              </a:rPr>
              <a:t>Ne doit pas contenir d'informations susceptibles d'induire en erreur les lecteurs/auteurs, ni de tentatives d'imitation du site d'un autre journal/éditeur</a:t>
            </a:r>
          </a:p>
          <a:p>
            <a:pPr indent="-342900">
              <a:lnSpc>
                <a:spcPct val="150000"/>
              </a:lnSpc>
              <a:buSzPts val="1800"/>
            </a:pPr>
            <a:r>
              <a:rPr lang="en-ZA" sz="1800" dirty="0"/>
              <a:t>Include Focus/Aims &amp; Scope</a:t>
            </a:r>
            <a:br>
              <a:rPr lang="en-ZA" sz="1800" dirty="0"/>
            </a:br>
            <a:r>
              <a:rPr lang="fr-FR" sz="1800" i="1" dirty="0"/>
              <a:t>Inclure l'objectif et le champ d'application</a:t>
            </a:r>
          </a:p>
          <a:p>
            <a:pPr indent="-342900">
              <a:lnSpc>
                <a:spcPct val="150000"/>
              </a:lnSpc>
              <a:buSzPts val="1800"/>
            </a:pPr>
            <a:r>
              <a:rPr lang="en-ZA" sz="1800" dirty="0">
                <a:latin typeface="Source Sans Pro" panose="020B0503030403020204" pitchFamily="34" charset="0"/>
                <a:ea typeface="Source Sans Pro" panose="020B0503030403020204" pitchFamily="34" charset="0"/>
              </a:rPr>
              <a:t>Clearly define readership</a:t>
            </a:r>
            <a:br>
              <a:rPr lang="en-ZA" sz="1800" dirty="0">
                <a:latin typeface="Source Sans Pro" panose="020B0503030403020204" pitchFamily="34" charset="0"/>
                <a:ea typeface="Source Sans Pro" panose="020B0503030403020204" pitchFamily="34" charset="0"/>
              </a:rPr>
            </a:br>
            <a:r>
              <a:rPr lang="en-ZA" sz="1800" i="1" dirty="0" err="1">
                <a:latin typeface="Source Sans Pro" panose="020B0503030403020204" pitchFamily="34" charset="0"/>
                <a:ea typeface="Source Sans Pro" panose="020B0503030403020204" pitchFamily="34" charset="0"/>
              </a:rPr>
              <a:t>Définir</a:t>
            </a:r>
            <a:r>
              <a:rPr lang="en-ZA" sz="1800" i="1" dirty="0">
                <a:latin typeface="Source Sans Pro" panose="020B0503030403020204" pitchFamily="34" charset="0"/>
                <a:ea typeface="Source Sans Pro" panose="020B0503030403020204" pitchFamily="34" charset="0"/>
              </a:rPr>
              <a:t> </a:t>
            </a:r>
            <a:r>
              <a:rPr lang="en-ZA" sz="1800" i="1" dirty="0" err="1">
                <a:latin typeface="Source Sans Pro" panose="020B0503030403020204" pitchFamily="34" charset="0"/>
                <a:ea typeface="Source Sans Pro" panose="020B0503030403020204" pitchFamily="34" charset="0"/>
              </a:rPr>
              <a:t>clairement</a:t>
            </a:r>
            <a:r>
              <a:rPr lang="en-ZA" sz="1800" i="1" dirty="0">
                <a:latin typeface="Source Sans Pro" panose="020B0503030403020204" pitchFamily="34" charset="0"/>
                <a:ea typeface="Source Sans Pro" panose="020B0503030403020204" pitchFamily="34" charset="0"/>
              </a:rPr>
              <a:t> le </a:t>
            </a:r>
            <a:r>
              <a:rPr lang="en-ZA" sz="1800" i="1" dirty="0" err="1">
                <a:latin typeface="Source Sans Pro" panose="020B0503030403020204" pitchFamily="34" charset="0"/>
                <a:ea typeface="Source Sans Pro" panose="020B0503030403020204" pitchFamily="34" charset="0"/>
              </a:rPr>
              <a:t>lectorat</a:t>
            </a:r>
            <a:endParaRPr lang="en-ZA" sz="1800" i="1" dirty="0">
              <a:latin typeface="Source Sans Pro" panose="020B0503030403020204" pitchFamily="34" charset="0"/>
              <a:ea typeface="Source Sans Pro" panose="020B0503030403020204" pitchFamily="34" charset="0"/>
            </a:endParaRPr>
          </a:p>
          <a:p>
            <a:pPr indent="-342900">
              <a:lnSpc>
                <a:spcPct val="150000"/>
              </a:lnSpc>
              <a:buSzPts val="1800"/>
            </a:pPr>
            <a:endParaRPr lang="en-ZA" sz="1800" dirty="0"/>
          </a:p>
          <a:p>
            <a:pPr marL="457200" lvl="0" indent="-342900" algn="l" rtl="0">
              <a:lnSpc>
                <a:spcPct val="150000"/>
              </a:lnSpc>
              <a:spcBef>
                <a:spcPts val="0"/>
              </a:spcBef>
              <a:spcAft>
                <a:spcPts val="0"/>
              </a:spcAft>
              <a:buSzPts val="1800"/>
              <a:buChar char="●"/>
            </a:pPr>
            <a:endParaRPr lang="fr-FR" sz="1800" dirty="0">
              <a:latin typeface="Source Sans Pro" panose="020B0503030403020204" pitchFamily="34" charset="0"/>
              <a:ea typeface="Source Sans Pro" panose="020B0503030403020204" pitchFamily="34" charset="0"/>
            </a:endParaRPr>
          </a:p>
          <a:p>
            <a:pPr marL="457200" lvl="0" indent="-342900" algn="l" rtl="0">
              <a:lnSpc>
                <a:spcPct val="150000"/>
              </a:lnSpc>
              <a:spcBef>
                <a:spcPts val="0"/>
              </a:spcBef>
              <a:spcAft>
                <a:spcPts val="0"/>
              </a:spcAft>
              <a:buSzPts val="1800"/>
              <a:buChar char="●"/>
            </a:pPr>
            <a:endParaRPr sz="1800" i="1" dirty="0">
              <a:latin typeface="Source Sans Pro" panose="020B0503030403020204" pitchFamily="34" charset="0"/>
              <a:ea typeface="Source Sans Pro" panose="020B0503030403020204" pitchFamily="34" charset="0"/>
            </a:endParaRPr>
          </a:p>
          <a:p>
            <a:pPr marL="0" lvl="0" indent="0" algn="l" rtl="0">
              <a:lnSpc>
                <a:spcPct val="115000"/>
              </a:lnSpc>
              <a:spcBef>
                <a:spcPts val="0"/>
              </a:spcBef>
              <a:spcAft>
                <a:spcPts val="0"/>
              </a:spcAft>
              <a:buSzPts val="1500"/>
              <a:buNone/>
            </a:pPr>
            <a:endParaRPr sz="1400" dirty="0"/>
          </a:p>
          <a:p>
            <a:pPr marL="381000" lvl="0" indent="0" algn="l" rtl="0">
              <a:lnSpc>
                <a:spcPct val="115000"/>
              </a:lnSpc>
              <a:spcBef>
                <a:spcPts val="0"/>
              </a:spcBef>
              <a:spcAft>
                <a:spcPts val="0"/>
              </a:spcAft>
              <a:buSzPts val="1500"/>
              <a:buNone/>
            </a:pPr>
            <a:endParaRPr sz="1400" dirty="0"/>
          </a:p>
        </p:txBody>
      </p:sp>
    </p:spTree>
    <p:extLst>
      <p:ext uri="{BB962C8B-B14F-4D97-AF65-F5344CB8AC3E}">
        <p14:creationId xmlns:p14="http://schemas.microsoft.com/office/powerpoint/2010/main" val="3096296506"/>
      </p:ext>
    </p:extLst>
  </p:cSld>
  <p:clrMapOvr>
    <a:masterClrMapping/>
  </p:clrMapOvr>
</p:sld>
</file>

<file path=ppt/theme/theme1.xml><?xml version="1.0" encoding="utf-8"?>
<a:theme xmlns:a="http://schemas.openxmlformats.org/drawingml/2006/main" name="Manuscript - Slides 2">
  <a:themeElements>
    <a:clrScheme name="Streamline">
      <a:dk1>
        <a:srgbClr val="282624"/>
      </a:dk1>
      <a:lt1>
        <a:srgbClr val="FFFFFF"/>
      </a:lt1>
      <a:dk2>
        <a:srgbClr val="5C5956"/>
      </a:dk2>
      <a:lt2>
        <a:srgbClr val="F6F4F4"/>
      </a:lt2>
      <a:accent1>
        <a:srgbClr val="FD5A3B"/>
      </a:accent1>
      <a:accent2>
        <a:srgbClr val="982E0A"/>
      </a:accent2>
      <a:accent3>
        <a:srgbClr val="3A5959"/>
      </a:accent3>
      <a:accent4>
        <a:srgbClr val="47A178"/>
      </a:accent4>
      <a:accent5>
        <a:srgbClr val="A3C386"/>
      </a:accent5>
      <a:accent6>
        <a:srgbClr val="F9D950"/>
      </a:accent6>
      <a:hlink>
        <a:srgbClr val="282624"/>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4458</Words>
  <Application>Microsoft Macintosh PowerPoint</Application>
  <PresentationFormat>On-screen Show (16:9)</PresentationFormat>
  <Paragraphs>227</Paragraphs>
  <Slides>57</Slides>
  <Notes>39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2" baseType="lpstr">
      <vt:lpstr>Calibri</vt:lpstr>
      <vt:lpstr>Spectral</vt:lpstr>
      <vt:lpstr>Spectral ExtraBold</vt:lpstr>
      <vt:lpstr>-apple-system</vt:lpstr>
      <vt:lpstr>Times New Roman</vt:lpstr>
      <vt:lpstr>Arial</vt:lpstr>
      <vt:lpstr>Arial</vt:lpstr>
      <vt:lpstr>Source Sans Pro SemiBold</vt:lpstr>
      <vt:lpstr>minion-pro</vt:lpstr>
      <vt:lpstr>Source Sans Pro</vt:lpstr>
      <vt:lpstr>Noto Sans Symbols</vt:lpstr>
      <vt:lpstr>Muli</vt:lpstr>
      <vt:lpstr>helveticaneueetw01-65md</vt:lpstr>
      <vt:lpstr>Manuscript - Slides 2</vt:lpstr>
      <vt:lpstr>Bitmap Image</vt:lpstr>
      <vt:lpstr>Open Access Journals Best Practices Meilleures pratiques pour les journaux en libre accès</vt:lpstr>
      <vt:lpstr>DOAJ Webinar Series for African Journals Série de webinaires du DOAJ pour les revues africaines</vt:lpstr>
      <vt:lpstr>What is an Open Access Journal? (1) Qu'est-ce qu'un journal en libre accès? (1)</vt:lpstr>
      <vt:lpstr>What is an Open Access Journal? (2) Qu'est-ce qu'un journal en libre accès? (2)</vt:lpstr>
      <vt:lpstr>What is an Open Access Journal? (3) Qu'est-ce qu'un journal en libre accès? (3)</vt:lpstr>
      <vt:lpstr>What is an Open Access Journal? (4) Qu'est-ce qu'un journal en libre accès? (4)</vt:lpstr>
      <vt:lpstr>Principles of Transparency &amp; Best Practice in Scholarly Publishing  Principes de transparence et meilleures pratiques dans l'édition savante </vt:lpstr>
      <vt:lpstr>Professional Website (1) Site web professionnel (1)</vt:lpstr>
      <vt:lpstr>Professional Website (2) Site web professionnel (2)</vt:lpstr>
      <vt:lpstr>Professional Website (3) Site web professionnel (3)</vt:lpstr>
      <vt:lpstr>Open Source Journal Management Software Logiciel de gestion de journaux à code source ouvert</vt:lpstr>
      <vt:lpstr>PowerPoint Presentation</vt:lpstr>
      <vt:lpstr>Export metadata from journal using OJS to DOAJ Exporter les métadonnées d'un journal en utilisant OJS vers DOAJ</vt:lpstr>
      <vt:lpstr>Name of Journal (1) Nom de la revue (1)</vt:lpstr>
      <vt:lpstr>Peer review process (1) Processus d'examen par les pairs (1)</vt:lpstr>
      <vt:lpstr>PowerPoint Presentation</vt:lpstr>
      <vt:lpstr>PowerPoint Presentation</vt:lpstr>
      <vt:lpstr>PowerPoint Presentation</vt:lpstr>
      <vt:lpstr>PowerPoint Presentation</vt:lpstr>
      <vt:lpstr>Ownership &amp; Management Propriété et gestion</vt:lpstr>
      <vt:lpstr>PowerPoint Presentation</vt:lpstr>
      <vt:lpstr>Governing Body Conseil d'administration</vt:lpstr>
      <vt:lpstr>PowerPoint Presentation</vt:lpstr>
      <vt:lpstr>Editorial Team &amp; Contact Information Équipe de rédaction et informations de contact </vt:lpstr>
      <vt:lpstr>PowerPoint Presentation</vt:lpstr>
      <vt:lpstr>Copyright &amp; Licensing (1) Droits d'auteur et licences (1)</vt:lpstr>
      <vt:lpstr>PowerPoint Presentation</vt:lpstr>
      <vt:lpstr>Copyright &amp; Licensing (2) Droits d'auteur et licences (2)</vt:lpstr>
      <vt:lpstr>PowerPoint Presentation</vt:lpstr>
      <vt:lpstr>PowerPoint Presentation</vt:lpstr>
      <vt:lpstr>Author Fees Frais d'auteur</vt:lpstr>
      <vt:lpstr>PowerPoint Presentation</vt:lpstr>
      <vt:lpstr>Allegations of research misconduct Allégations d'inconduite dans la recherche</vt:lpstr>
      <vt:lpstr>Publication Ethics Éthique de la publication</vt:lpstr>
      <vt:lpstr>PowerPoint Presentation</vt:lpstr>
      <vt:lpstr>Publishing Schedule Calendrier de publication</vt:lpstr>
      <vt:lpstr>PowerPoint Presentation</vt:lpstr>
      <vt:lpstr>Access Accès</vt:lpstr>
      <vt:lpstr>Archiving Archivage</vt:lpstr>
      <vt:lpstr>PowerPoint Presentation</vt:lpstr>
      <vt:lpstr>PowerPoint Presentation</vt:lpstr>
      <vt:lpstr>PowerPoint Presentation</vt:lpstr>
      <vt:lpstr>PowerPoint Presentation</vt:lpstr>
      <vt:lpstr>Revenue Sources Sources de revenus</vt:lpstr>
      <vt:lpstr>Advertising Publicité</vt:lpstr>
      <vt:lpstr>PowerPoint Presentation</vt:lpstr>
      <vt:lpstr>Direct Marketing Marketing direct</vt:lpstr>
      <vt:lpstr>Persistent Identifiers: ISSN Identifiants persistants: ISSN</vt:lpstr>
      <vt:lpstr>Persistent Identifiers: ORCID Identifiants persistants: ORCID</vt:lpstr>
      <vt:lpstr>Persistent Identifiers: DOI Identifiants persistants: DOI</vt:lpstr>
      <vt:lpstr>Compliance (I4OC standards for open citations) (1) Conformité (normes I4OC pour les citations ouvertes)(1)</vt:lpstr>
      <vt:lpstr>Compliance (I4OC standards for open citations) (2) Conformité (normes I4OC pour les citations ouvertes)(2)</vt:lpstr>
      <vt:lpstr>PowerPoint Presentation</vt:lpstr>
      <vt:lpstr>Article Elements Éléments d'article</vt:lpstr>
      <vt:lpstr>PowerPoint Presentation</vt:lpstr>
      <vt:lpstr>African DOAJ Ambassadors – please get in touch! Ambassadeurs africains du DOAJ - veuillez nous contacter!</vt:lpstr>
      <vt:lpstr>Thank you! 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Journals Best Practices Meilleures pratiques pour les journaux en libre accès</dc:title>
  <dc:creator>Ina Smith</dc:creator>
  <cp:lastModifiedBy>Jean Fairbairn</cp:lastModifiedBy>
  <cp:revision>22</cp:revision>
  <dcterms:modified xsi:type="dcterms:W3CDTF">2022-03-04T16:22:44Z</dcterms:modified>
</cp:coreProperties>
</file>