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SemiBold" panose="000007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E37837-039F-4216-AC3C-51F59C123CA9}">
  <a:tblStyle styleId="{E2E37837-039F-4216-AC3C-51F59C123CA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880348" y="1736377"/>
            <a:ext cx="10431303" cy="146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9D79F2"/>
                </a:solidFill>
                <a:latin typeface="Poppins"/>
                <a:ea typeface="Poppins"/>
                <a:cs typeface="Poppins"/>
                <a:sym typeface="Poppins"/>
              </a:rPr>
              <a:t>BUILDING EDITORIAL CAPACITY 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9D79F2"/>
                </a:solidFill>
                <a:latin typeface="Poppins"/>
                <a:ea typeface="Poppins"/>
                <a:cs typeface="Poppins"/>
                <a:sym typeface="Poppins"/>
              </a:rPr>
              <a:t> THROUGH MENTORSHIP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3435368" y="3455580"/>
            <a:ext cx="5686598" cy="590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9952"/>
              </a:lnSpc>
            </a:pPr>
            <a:r>
              <a:rPr lang="en-US" sz="2400" b="0" i="0" u="none" strike="noStrike" cap="none" dirty="0">
                <a:solidFill>
                  <a:srgbClr val="9D79F2"/>
                </a:solidFill>
                <a:latin typeface="Lato"/>
                <a:ea typeface="Lato"/>
                <a:cs typeface="Lato"/>
                <a:sym typeface="Lato"/>
              </a:rPr>
              <a:t>Reflections from the EAJNS </a:t>
            </a:r>
            <a:r>
              <a:rPr lang="en-US" sz="2400" dirty="0">
                <a:solidFill>
                  <a:srgbClr val="9D79F2"/>
                </a:solidFill>
                <a:latin typeface="Lato"/>
                <a:ea typeface="Lato"/>
                <a:cs typeface="Lato"/>
                <a:sym typeface="Lato"/>
              </a:rPr>
              <a:t>Journey</a:t>
            </a:r>
            <a:endParaRPr sz="2400" dirty="0"/>
          </a:p>
        </p:txBody>
      </p:sp>
      <p:sp>
        <p:nvSpPr>
          <p:cNvPr id="87" name="Google Shape;87;p13"/>
          <p:cNvSpPr txBox="1"/>
          <p:nvPr/>
        </p:nvSpPr>
        <p:spPr>
          <a:xfrm>
            <a:off x="4595587" y="4720901"/>
            <a:ext cx="360934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Felix Mburu Njoroge</a:t>
            </a:r>
            <a:endParaRPr sz="1600" b="1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215661" y="5434286"/>
            <a:ext cx="68965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9D79F2"/>
                </a:solidFill>
                <a:latin typeface="Lato"/>
                <a:ea typeface="Lato"/>
                <a:cs typeface="Lato"/>
                <a:sym typeface="Lato"/>
              </a:rPr>
              <a:t>Projects Lead , East African Journal of Neurological Sciences</a:t>
            </a:r>
            <a:endParaRPr sz="2000" dirty="0"/>
          </a:p>
        </p:txBody>
      </p:sp>
      <p:sp>
        <p:nvSpPr>
          <p:cNvPr id="89" name="Google Shape;89;p13"/>
          <p:cNvSpPr txBox="1"/>
          <p:nvPr/>
        </p:nvSpPr>
        <p:spPr>
          <a:xfrm>
            <a:off x="3998583" y="4158203"/>
            <a:ext cx="480335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9D79F2"/>
                </a:solidFill>
                <a:latin typeface="Lato"/>
                <a:ea typeface="Lato"/>
                <a:cs typeface="Lato"/>
                <a:sym typeface="Lato"/>
              </a:rPr>
              <a:t>EIFL Webinar Series | 13-05-2026</a:t>
            </a:r>
            <a:endParaRPr sz="2400" dirty="0"/>
          </a:p>
        </p:txBody>
      </p:sp>
      <p:pic>
        <p:nvPicPr>
          <p:cNvPr id="1028" name="Picture 4" descr="Webinar Logo">
            <a:extLst>
              <a:ext uri="{FF2B5EF4-FFF2-40B4-BE49-F238E27FC236}">
                <a16:creationId xmlns:a16="http://schemas.microsoft.com/office/drawing/2014/main" id="{264BDB2E-7101-06AD-8727-FFCA2F27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390" y="0"/>
            <a:ext cx="4810610" cy="13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FF4999E4-E706-F3C7-0E07-89653F5CB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E6DD550-0E85-78A9-492C-2B82D54CB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K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54D688-3DAF-D6A2-ED85-81257D9233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7381390" cy="14549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2"/>
          <p:cNvSpPr txBox="1"/>
          <p:nvPr/>
        </p:nvSpPr>
        <p:spPr>
          <a:xfrm>
            <a:off x="544586" y="797002"/>
            <a:ext cx="593713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Looking Ahead: A New</a:t>
            </a:r>
            <a:r>
              <a:rPr lang="en-US" sz="3000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Editorial Mentorship</a:t>
            </a: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3000" b="0" i="0" u="none" strike="noStrike" cap="none" dirty="0" err="1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Programme</a:t>
            </a:r>
            <a:endParaRPr dirty="0"/>
          </a:p>
        </p:txBody>
      </p:sp>
      <p:sp>
        <p:nvSpPr>
          <p:cNvPr id="241" name="Google Shape;241;p22"/>
          <p:cNvSpPr/>
          <p:nvPr/>
        </p:nvSpPr>
        <p:spPr>
          <a:xfrm>
            <a:off x="328566" y="860126"/>
            <a:ext cx="57150" cy="9144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2"/>
          <p:cNvSpPr txBox="1"/>
          <p:nvPr/>
        </p:nvSpPr>
        <p:spPr>
          <a:xfrm>
            <a:off x="571500" y="2258458"/>
            <a:ext cx="5937132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Our vision is to create a pipeline of future African editors and publishing leaders through structured training.</a:t>
            </a:r>
            <a:endParaRPr sz="1800" b="1" dirty="0"/>
          </a:p>
        </p:txBody>
      </p:sp>
      <p:sp>
        <p:nvSpPr>
          <p:cNvPr id="243" name="Google Shape;243;p22"/>
          <p:cNvSpPr txBox="1"/>
          <p:nvPr/>
        </p:nvSpPr>
        <p:spPr>
          <a:xfrm>
            <a:off x="1000125" y="3425428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Build regional editorial expertise</a:t>
            </a:r>
            <a:endParaRPr dirty="0"/>
          </a:p>
        </p:txBody>
      </p:sp>
      <p:sp>
        <p:nvSpPr>
          <p:cNvPr id="244" name="Google Shape;244;p22"/>
          <p:cNvSpPr txBox="1"/>
          <p:nvPr/>
        </p:nvSpPr>
        <p:spPr>
          <a:xfrm>
            <a:off x="1000125" y="3951089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Peer review &amp; research integrity</a:t>
            </a:r>
            <a:endParaRPr dirty="0"/>
          </a:p>
        </p:txBody>
      </p:sp>
      <p:sp>
        <p:nvSpPr>
          <p:cNvPr id="245" name="Google Shape;245;p22"/>
          <p:cNvSpPr txBox="1"/>
          <p:nvPr/>
        </p:nvSpPr>
        <p:spPr>
          <a:xfrm>
            <a:off x="1000125" y="4476750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Journal management systems</a:t>
            </a:r>
            <a:endParaRPr dirty="0"/>
          </a:p>
        </p:txBody>
      </p:sp>
      <p:sp>
        <p:nvSpPr>
          <p:cNvPr id="246" name="Google Shape;246;p22"/>
          <p:cNvSpPr txBox="1"/>
          <p:nvPr/>
        </p:nvSpPr>
        <p:spPr>
          <a:xfrm>
            <a:off x="1000125" y="5002410"/>
            <a:ext cx="452437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Open access advocacy</a:t>
            </a:r>
            <a:endParaRPr/>
          </a:p>
        </p:txBody>
      </p:sp>
      <p:pic>
        <p:nvPicPr>
          <p:cNvPr id="247" name="Google Shape;24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463528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989189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51485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504051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Look Ahead Stock Illustrations – 1,214 Look Ahead Stock ...">
            <a:extLst>
              <a:ext uri="{FF2B5EF4-FFF2-40B4-BE49-F238E27FC236}">
                <a16:creationId xmlns:a16="http://schemas.microsoft.com/office/drawing/2014/main" id="{C3F23D13-F872-74FB-6ECE-7B8BFF2A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2" y="104581"/>
            <a:ext cx="5365628" cy="66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8" name="Google Shape;268;p24"/>
          <p:cNvGraphicFramePr/>
          <p:nvPr>
            <p:extLst>
              <p:ext uri="{D42A27DB-BD31-4B8C-83A1-F6EECF244321}">
                <p14:modId xmlns:p14="http://schemas.microsoft.com/office/powerpoint/2010/main" val="3608061439"/>
              </p:ext>
            </p:extLst>
          </p:nvPr>
        </p:nvGraphicFramePr>
        <p:xfrm>
          <a:off x="330507" y="1784734"/>
          <a:ext cx="11289994" cy="3768390"/>
        </p:xfrm>
        <a:graphic>
          <a:graphicData uri="http://schemas.openxmlformats.org/drawingml/2006/table">
            <a:tbl>
              <a:tblPr firstRow="1" bandRow="1">
                <a:noFill/>
                <a:tableStyleId>{E2E37837-039F-4216-AC3C-51F59C123CA9}</a:tableStyleId>
              </a:tblPr>
              <a:tblGrid>
                <a:gridCol w="289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3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Strategy</a:t>
                      </a:r>
                      <a:endParaRPr sz="2000" dirty="0">
                        <a:solidFill>
                          <a:schemeClr val="tx2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4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Action Item</a:t>
                      </a:r>
                      <a:endParaRPr sz="2000" dirty="0">
                        <a:solidFill>
                          <a:schemeClr val="tx2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4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Early Start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Identify and recruit mentees during early career stages.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Documentation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Clearly document all editorial workflows for transparency.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Responsibility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Delegate real editorial tasks, not just administrative work.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367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Recognition</a:t>
                      </a:r>
                      <a:endParaRPr sz="20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chemeClr val="tx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Publicly celebrate and credit contributors to build morale.</a:t>
                      </a:r>
                      <a:endParaRPr sz="20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25400" marB="254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9" name="Google Shape;269;p24"/>
          <p:cNvSpPr/>
          <p:nvPr/>
        </p:nvSpPr>
        <p:spPr>
          <a:xfrm>
            <a:off x="571500" y="3457575"/>
            <a:ext cx="283740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4"/>
          <p:cNvSpPr/>
          <p:nvPr/>
        </p:nvSpPr>
        <p:spPr>
          <a:xfrm>
            <a:off x="3408908" y="3457575"/>
            <a:ext cx="8211591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4"/>
          <p:cNvSpPr/>
          <p:nvPr/>
        </p:nvSpPr>
        <p:spPr>
          <a:xfrm>
            <a:off x="571500" y="4124325"/>
            <a:ext cx="283740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4"/>
          <p:cNvSpPr/>
          <p:nvPr/>
        </p:nvSpPr>
        <p:spPr>
          <a:xfrm>
            <a:off x="3408908" y="4124325"/>
            <a:ext cx="8211591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4"/>
          <p:cNvSpPr/>
          <p:nvPr/>
        </p:nvSpPr>
        <p:spPr>
          <a:xfrm>
            <a:off x="571500" y="4791075"/>
            <a:ext cx="2837408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4"/>
          <p:cNvSpPr/>
          <p:nvPr/>
        </p:nvSpPr>
        <p:spPr>
          <a:xfrm>
            <a:off x="3408908" y="4791075"/>
            <a:ext cx="8211591" cy="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4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Practical Suggestions for Journals</a:t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 txBox="1"/>
          <p:nvPr/>
        </p:nvSpPr>
        <p:spPr>
          <a:xfrm>
            <a:off x="2190750" y="2325141"/>
            <a:ext cx="7810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1" u="none" strike="noStrike" cap="none" dirty="0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 "Building journals is ultimately about building people." </a:t>
            </a:r>
            <a:endParaRPr dirty="0"/>
          </a:p>
        </p:txBody>
      </p:sp>
      <p:sp>
        <p:nvSpPr>
          <p:cNvPr id="258" name="Google Shape;258;p23"/>
          <p:cNvSpPr txBox="1"/>
          <p:nvPr/>
        </p:nvSpPr>
        <p:spPr>
          <a:xfrm>
            <a:off x="1809750" y="4363491"/>
            <a:ext cx="8572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DAFFDE"/>
                </a:solidFill>
                <a:latin typeface="Lato"/>
                <a:ea typeface="Lato"/>
                <a:cs typeface="Lato"/>
                <a:sym typeface="Lato"/>
              </a:rPr>
              <a:t>— Felix Mburu Njoroge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1809749" y="5020716"/>
            <a:ext cx="9019831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Capacity building must be intentional, not accidental. Young scholars contribute meaningfully when trusted.</a:t>
            </a:r>
            <a:endParaRPr sz="1800" dirty="0"/>
          </a:p>
        </p:txBody>
      </p:sp>
      <p:sp>
        <p:nvSpPr>
          <p:cNvPr id="260" name="Google Shape;260;p23"/>
          <p:cNvSpPr txBox="1"/>
          <p:nvPr/>
        </p:nvSpPr>
        <p:spPr>
          <a:xfrm>
            <a:off x="1619250" y="1658391"/>
            <a:ext cx="542925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0" i="1" u="none" strike="noStrike" cap="none">
                <a:solidFill>
                  <a:srgbClr val="9D79F2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/>
          </a:p>
        </p:txBody>
      </p:sp>
      <p:sp>
        <p:nvSpPr>
          <p:cNvPr id="261" name="Google Shape;261;p23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Key Lessons &amp; Reflections</a:t>
            </a:r>
            <a:endParaRPr/>
          </a:p>
        </p:txBody>
      </p:sp>
      <p:sp>
        <p:nvSpPr>
          <p:cNvPr id="262" name="Google Shape;262;p23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/>
          <p:nvPr/>
        </p:nvSpPr>
        <p:spPr>
          <a:xfrm>
            <a:off x="1517853" y="731962"/>
            <a:ext cx="9156293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DAFFDE"/>
                </a:solidFill>
                <a:latin typeface="Poppins"/>
                <a:ea typeface="Poppins"/>
                <a:cs typeface="Poppins"/>
                <a:sym typeface="Poppins"/>
              </a:rPr>
              <a:t>Thank You for your attention</a:t>
            </a:r>
            <a:endParaRPr dirty="0"/>
          </a:p>
        </p:txBody>
      </p:sp>
      <p:sp>
        <p:nvSpPr>
          <p:cNvPr id="283" name="Google Shape;283;p25"/>
          <p:cNvSpPr txBox="1"/>
          <p:nvPr/>
        </p:nvSpPr>
        <p:spPr>
          <a:xfrm>
            <a:off x="4753749" y="2937030"/>
            <a:ext cx="2855951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9D79F2"/>
                </a:solidFill>
                <a:latin typeface="Lato"/>
                <a:ea typeface="Lato"/>
                <a:cs typeface="Lato"/>
                <a:sym typeface="Lato"/>
              </a:rPr>
              <a:t>Any Questions?</a:t>
            </a:r>
            <a:endParaRPr dirty="0"/>
          </a:p>
        </p:txBody>
      </p:sp>
      <p:pic>
        <p:nvPicPr>
          <p:cNvPr id="287" name="Google Shape;287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04328" y="5283661"/>
            <a:ext cx="529531" cy="5303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5"/>
          <p:cNvSpPr txBox="1"/>
          <p:nvPr/>
        </p:nvSpPr>
        <p:spPr>
          <a:xfrm>
            <a:off x="4289369" y="3603726"/>
            <a:ext cx="3935517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Contact Information: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eajnseditor@gmail.com</a:t>
            </a:r>
          </a:p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felixnjoroge6@gmail.com</a:t>
            </a:r>
            <a:endParaRPr dirty="0"/>
          </a:p>
        </p:txBody>
      </p:sp>
      <p:pic>
        <p:nvPicPr>
          <p:cNvPr id="288" name="Google Shape;288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5541" y="4159547"/>
            <a:ext cx="403569" cy="407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69045" y="6219748"/>
            <a:ext cx="342710" cy="40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6;p25">
            <a:extLst>
              <a:ext uri="{FF2B5EF4-FFF2-40B4-BE49-F238E27FC236}">
                <a16:creationId xmlns:a16="http://schemas.microsoft.com/office/drawing/2014/main" id="{262B3B66-FBA6-EECA-740C-4396200CEF33}"/>
              </a:ext>
            </a:extLst>
          </p:cNvPr>
          <p:cNvSpPr txBox="1"/>
          <p:nvPr/>
        </p:nvSpPr>
        <p:spPr>
          <a:xfrm>
            <a:off x="5335078" y="5365017"/>
            <a:ext cx="4877558" cy="44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https:\\theeajns.org</a:t>
            </a:r>
            <a:endParaRPr b="1" dirty="0"/>
          </a:p>
        </p:txBody>
      </p:sp>
      <p:sp>
        <p:nvSpPr>
          <p:cNvPr id="3" name="Google Shape;286;p25">
            <a:extLst>
              <a:ext uri="{FF2B5EF4-FFF2-40B4-BE49-F238E27FC236}">
                <a16:creationId xmlns:a16="http://schemas.microsoft.com/office/drawing/2014/main" id="{878E06F6-C515-3CB5-10C8-3837EC92CD06}"/>
              </a:ext>
            </a:extLst>
          </p:cNvPr>
          <p:cNvSpPr txBox="1"/>
          <p:nvPr/>
        </p:nvSpPr>
        <p:spPr>
          <a:xfrm>
            <a:off x="5557948" y="6225958"/>
            <a:ext cx="4877558" cy="44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 err="1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TheEAJNS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1028700"/>
            <a:ext cx="5636964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428625" y="1765935"/>
            <a:ext cx="5238750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My entry into academic publishing began in my 2nd year of medical school, fueled by curiosity at </a:t>
            </a:r>
            <a:r>
              <a:rPr lang="en-US" sz="1800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a conference where</a:t>
            </a:r>
            <a:r>
              <a:rPr lang="en-US" sz="18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 EAJNS was launched.</a:t>
            </a:r>
            <a:endParaRPr sz="1800" dirty="0"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4884241"/>
            <a:ext cx="5238750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DAFFDE"/>
                </a:solidFill>
                <a:latin typeface="Lato"/>
                <a:ea typeface="Lato"/>
                <a:cs typeface="Lato"/>
                <a:sym typeface="Lato"/>
              </a:rPr>
              <a:t>Key Message: Mentorship transformed an intimidating field into a learnable skill.</a:t>
            </a:r>
            <a:endParaRPr sz="20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1000125" y="3307258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Volunteer to Editorial Trainee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000125" y="3832919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Shadowing the Editor-in-Chief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000125" y="4358580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Peer review &amp; editorial decisions</a:t>
            </a:r>
            <a:endParaRPr/>
          </a:p>
        </p:txBody>
      </p:sp>
      <p:pic>
        <p:nvPicPr>
          <p:cNvPr id="102" name="Google Shape;102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345358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871019"/>
            <a:ext cx="25717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396680"/>
            <a:ext cx="25717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/>
        </p:nvSpPr>
        <p:spPr>
          <a:xfrm>
            <a:off x="790575" y="368838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It Started: My Personal Journey</a:t>
            </a:r>
            <a:endParaRPr dirty="0"/>
          </a:p>
        </p:txBody>
      </p:sp>
      <p:sp>
        <p:nvSpPr>
          <p:cNvPr id="106" name="Google Shape;106;p14"/>
          <p:cNvSpPr/>
          <p:nvPr/>
        </p:nvSpPr>
        <p:spPr>
          <a:xfrm>
            <a:off x="571500" y="368838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83EBD0-3B50-3514-4C6A-1193E8CD2F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4173" y="1235939"/>
            <a:ext cx="5181600" cy="1944807"/>
          </a:xfrm>
          <a:prstGeom prst="round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28312A-B794-F79A-A317-8DFCCAAD678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0129"/>
          <a:stretch>
            <a:fillRect/>
          </a:stretch>
        </p:blipFill>
        <p:spPr>
          <a:xfrm>
            <a:off x="8994973" y="3387984"/>
            <a:ext cx="2625527" cy="2611512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899F4-800D-D332-3F49-A80A0C77276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36445" b="36446"/>
          <a:stretch>
            <a:fillRect/>
          </a:stretch>
        </p:blipFill>
        <p:spPr>
          <a:xfrm>
            <a:off x="6216320" y="3973535"/>
            <a:ext cx="2523621" cy="1520306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267842"/>
            <a:ext cx="3492400" cy="247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267842"/>
            <a:ext cx="3492549" cy="247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2267842"/>
            <a:ext cx="3492400" cy="247456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5"/>
          <p:cNvSpPr txBox="1"/>
          <p:nvPr/>
        </p:nvSpPr>
        <p:spPr>
          <a:xfrm>
            <a:off x="571500" y="5123408"/>
            <a:ext cx="1104900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1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Why it matters in Africa: Growing research output requires robust local publishing ecosystems.</a:t>
            </a:r>
            <a:endParaRPr sz="2000" dirty="0"/>
          </a:p>
        </p:txBody>
      </p:sp>
      <p:sp>
        <p:nvSpPr>
          <p:cNvPr id="116" name="Google Shape;116;p15"/>
          <p:cNvSpPr txBox="1"/>
          <p:nvPr/>
        </p:nvSpPr>
        <p:spPr>
          <a:xfrm>
            <a:off x="844234" y="3372742"/>
            <a:ext cx="294693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Core Credibility</a:t>
            </a:r>
            <a:endParaRPr/>
          </a:p>
        </p:txBody>
      </p:sp>
      <p:sp>
        <p:nvSpPr>
          <p:cNvPr id="117" name="Google Shape;117;p15"/>
          <p:cNvSpPr txBox="1"/>
          <p:nvPr/>
        </p:nvSpPr>
        <p:spPr>
          <a:xfrm>
            <a:off x="914400" y="3789908"/>
            <a:ext cx="2806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Ethics, sustainability, and manuscript management at scale.</a:t>
            </a:r>
            <a:endParaRPr/>
          </a:p>
        </p:txBody>
      </p:sp>
      <p:sp>
        <p:nvSpPr>
          <p:cNvPr id="118" name="Google Shape;118;p15"/>
          <p:cNvSpPr txBox="1"/>
          <p:nvPr/>
        </p:nvSpPr>
        <p:spPr>
          <a:xfrm>
            <a:off x="4622382" y="3372742"/>
            <a:ext cx="2947087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Scholarship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4692550" y="3789908"/>
            <a:ext cx="28067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Ensuring research integrity and contextualized local knowledge.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8400685" y="3372742"/>
            <a:ext cx="294693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Technical Mastery</a:t>
            </a:r>
            <a:endParaRPr/>
          </a:p>
        </p:txBody>
      </p:sp>
      <p:sp>
        <p:nvSpPr>
          <p:cNvPr id="121" name="Google Shape;121;p15"/>
          <p:cNvSpPr txBox="1"/>
          <p:nvPr/>
        </p:nvSpPr>
        <p:spPr>
          <a:xfrm>
            <a:off x="8470850" y="3789908"/>
            <a:ext cx="2806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Leadership, technical publishing skills, and strategic innovation.</a:t>
            </a:r>
            <a:endParaRPr/>
          </a:p>
        </p:txBody>
      </p:sp>
      <p:pic>
        <p:nvPicPr>
          <p:cNvPr id="122" name="Google Shape;122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7662" y="2658367"/>
            <a:ext cx="600075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7726" y="2658367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4113" y="2658367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5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Understanding Editorial Capacity</a:t>
            </a:r>
            <a:endParaRPr/>
          </a:p>
        </p:txBody>
      </p:sp>
      <p:sp>
        <p:nvSpPr>
          <p:cNvPr id="126" name="Google Shape;126;p15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070919"/>
            <a:ext cx="5238750" cy="155436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6858000" y="3451919"/>
            <a:ext cx="4381500" cy="79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 b="0" i="0" u="none" strike="noStrike" cap="none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"Editorial work is learned best by doing — but never alone."</a:t>
            </a:r>
            <a:endParaRPr/>
          </a:p>
        </p:txBody>
      </p:sp>
      <p:sp>
        <p:nvSpPr>
          <p:cNvPr id="134" name="Google Shape;134;p16"/>
          <p:cNvSpPr txBox="1"/>
          <p:nvPr/>
        </p:nvSpPr>
        <p:spPr>
          <a:xfrm>
            <a:off x="1000125" y="2533947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Shortens steep learning curves</a:t>
            </a:r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1000125" y="3059608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Transfers vital tacit knowledge</a:t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1000125" y="3585269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Preserves institutional memory</a:t>
            </a:r>
            <a:endParaRPr dirty="0"/>
          </a:p>
        </p:txBody>
      </p:sp>
      <p:sp>
        <p:nvSpPr>
          <p:cNvPr id="137" name="Google Shape;137;p16"/>
          <p:cNvSpPr txBox="1"/>
          <p:nvPr/>
        </p:nvSpPr>
        <p:spPr>
          <a:xfrm>
            <a:off x="1000125" y="4110930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Develops future editorial leaders</a:t>
            </a:r>
            <a:endParaRPr dirty="0"/>
          </a:p>
        </p:txBody>
      </p:sp>
      <p:sp>
        <p:nvSpPr>
          <p:cNvPr id="138" name="Google Shape;138;p16"/>
          <p:cNvSpPr txBox="1"/>
          <p:nvPr/>
        </p:nvSpPr>
        <p:spPr>
          <a:xfrm>
            <a:off x="1000125" y="4636591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Reduces burnout in small teams</a:t>
            </a:r>
            <a:endParaRPr dirty="0"/>
          </a:p>
        </p:txBody>
      </p:sp>
      <p:pic>
        <p:nvPicPr>
          <p:cNvPr id="139" name="Google Shape;139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57204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097708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3623369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4149030"/>
            <a:ext cx="28575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1500" y="4674691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6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Why Editorial Mentorship Matters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21905"/>
            <a:ext cx="5238750" cy="1861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621905"/>
            <a:ext cx="5238750" cy="186169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7"/>
          <p:cNvSpPr txBox="1"/>
          <p:nvPr/>
        </p:nvSpPr>
        <p:spPr>
          <a:xfrm>
            <a:off x="571500" y="4769346"/>
            <a:ext cx="11049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DAFFDE"/>
                </a:solidFill>
                <a:latin typeface="Lato"/>
                <a:ea typeface="Lato"/>
                <a:cs typeface="Lato"/>
                <a:sym typeface="Lato"/>
              </a:rPr>
              <a:t>The wins: </a:t>
            </a:r>
            <a:r>
              <a:rPr lang="en-US" sz="1800" b="0" i="0" u="none" strike="noStrike" cap="none" dirty="0">
                <a:solidFill>
                  <a:srgbClr val="DAFFDE"/>
                </a:solidFill>
                <a:latin typeface="Lato"/>
                <a:ea typeface="Lato"/>
                <a:cs typeface="Lato"/>
                <a:sym typeface="Lato"/>
              </a:rPr>
              <a:t>Moving from a mentee to mentor, leadership development, problem solving.</a:t>
            </a:r>
            <a:endParaRPr sz="1800" dirty="0"/>
          </a:p>
        </p:txBody>
      </p:sp>
      <p:sp>
        <p:nvSpPr>
          <p:cNvPr id="154" name="Google Shape;154;p17"/>
          <p:cNvSpPr txBox="1"/>
          <p:nvPr/>
        </p:nvSpPr>
        <p:spPr>
          <a:xfrm>
            <a:off x="866775" y="2917180"/>
            <a:ext cx="4880610" cy="2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9D79F2"/>
                </a:solidFill>
                <a:latin typeface="Poppins"/>
                <a:ea typeface="Poppins"/>
                <a:cs typeface="Poppins"/>
                <a:sym typeface="Poppins"/>
              </a:rPr>
              <a:t>Learning Proximity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866775" y="3273921"/>
            <a:ext cx="464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Participating in real editorial decisions, shadowing leaders, and receiving iterative, constructive feedback on technical workflows.</a:t>
            </a:r>
            <a:endParaRPr dirty="0"/>
          </a:p>
        </p:txBody>
      </p:sp>
      <p:sp>
        <p:nvSpPr>
          <p:cNvPr id="156" name="Google Shape;156;p17"/>
          <p:cNvSpPr txBox="1"/>
          <p:nvPr/>
        </p:nvSpPr>
        <p:spPr>
          <a:xfrm>
            <a:off x="6677025" y="2917180"/>
            <a:ext cx="4880610" cy="2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9D79F2"/>
                </a:solidFill>
                <a:latin typeface="Poppins"/>
                <a:ea typeface="Poppins"/>
                <a:cs typeface="Poppins"/>
                <a:sym typeface="Poppins"/>
              </a:rPr>
              <a:t>Growth Challenges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6677025" y="3273921"/>
            <a:ext cx="46482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L</a:t>
            </a:r>
            <a:r>
              <a:rPr lang="en-US" sz="15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imited resources, balancing other commitments with journal responsibilities, burnout, steep learning curve.</a:t>
            </a:r>
            <a:endParaRPr dirty="0"/>
          </a:p>
        </p:txBody>
      </p:sp>
      <p:sp>
        <p:nvSpPr>
          <p:cNvPr id="158" name="Google Shape;158;p17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My Mentorship Experience at EAJNS</a:t>
            </a:r>
            <a:endParaRPr/>
          </a:p>
        </p:txBody>
      </p:sp>
      <p:sp>
        <p:nvSpPr>
          <p:cNvPr id="159" name="Google Shape;159;p17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8"/>
          <p:cNvSpPr txBox="1"/>
          <p:nvPr/>
        </p:nvSpPr>
        <p:spPr>
          <a:xfrm>
            <a:off x="6810375" y="2533947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Patient and highly accessible</a:t>
            </a:r>
            <a:endParaRPr/>
          </a:p>
        </p:txBody>
      </p:sp>
      <p:sp>
        <p:nvSpPr>
          <p:cNvPr id="168" name="Google Shape;168;p18"/>
          <p:cNvSpPr txBox="1"/>
          <p:nvPr/>
        </p:nvSpPr>
        <p:spPr>
          <a:xfrm>
            <a:off x="6810375" y="3059608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Delegates responsibility gradually</a:t>
            </a:r>
            <a:endParaRPr/>
          </a:p>
        </p:txBody>
      </p:sp>
      <p:sp>
        <p:nvSpPr>
          <p:cNvPr id="169" name="Google Shape;169;p18"/>
          <p:cNvSpPr txBox="1"/>
          <p:nvPr/>
        </p:nvSpPr>
        <p:spPr>
          <a:xfrm>
            <a:off x="6810375" y="3585269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Encourages independent thinking</a:t>
            </a:r>
            <a:endParaRPr/>
          </a:p>
        </p:txBody>
      </p:sp>
      <p:sp>
        <p:nvSpPr>
          <p:cNvPr id="170" name="Google Shape;170;p18"/>
          <p:cNvSpPr txBox="1"/>
          <p:nvPr/>
        </p:nvSpPr>
        <p:spPr>
          <a:xfrm>
            <a:off x="6810375" y="4110930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Models professional ethics</a:t>
            </a:r>
            <a:endParaRPr dirty="0"/>
          </a:p>
        </p:txBody>
      </p:sp>
      <p:sp>
        <p:nvSpPr>
          <p:cNvPr id="171" name="Google Shape;171;p18"/>
          <p:cNvSpPr txBox="1"/>
          <p:nvPr/>
        </p:nvSpPr>
        <p:spPr>
          <a:xfrm>
            <a:off x="6810375" y="4636591"/>
            <a:ext cx="4810125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Invests in long-term career growth</a:t>
            </a:r>
            <a:endParaRPr dirty="0"/>
          </a:p>
        </p:txBody>
      </p:sp>
      <p:pic>
        <p:nvPicPr>
          <p:cNvPr id="172" name="Google Shape;17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2572047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097708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3623369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149030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4674691"/>
            <a:ext cx="200025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Characteristics of Effective Editorial Mentors</a:t>
            </a:r>
            <a:endParaRPr dirty="0"/>
          </a:p>
        </p:txBody>
      </p:sp>
      <p:sp>
        <p:nvSpPr>
          <p:cNvPr id="178" name="Google Shape;178;p18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E7496E-F8BC-DB7A-CD78-0F01D2DA9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" y="1296093"/>
            <a:ext cx="4268498" cy="5248672"/>
          </a:xfrm>
          <a:prstGeom prst="ellipse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90812"/>
            <a:ext cx="4419600" cy="23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/>
          <p:nvPr/>
        </p:nvSpPr>
        <p:spPr>
          <a:xfrm>
            <a:off x="971550" y="3090862"/>
            <a:ext cx="36195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 dirty="0">
                <a:solidFill>
                  <a:srgbClr val="DAFFDE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dirty="0"/>
          </a:p>
        </p:txBody>
      </p:sp>
      <p:sp>
        <p:nvSpPr>
          <p:cNvPr id="186" name="Google Shape;186;p19"/>
          <p:cNvSpPr txBox="1"/>
          <p:nvPr/>
        </p:nvSpPr>
        <p:spPr>
          <a:xfrm>
            <a:off x="971550" y="4329112"/>
            <a:ext cx="3619500" cy="276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RELIABILITY</a:t>
            </a:r>
            <a:endParaRPr dirty="0"/>
          </a:p>
        </p:txBody>
      </p:sp>
      <p:sp>
        <p:nvSpPr>
          <p:cNvPr id="187" name="Google Shape;187;p19"/>
          <p:cNvSpPr txBox="1"/>
          <p:nvPr/>
        </p:nvSpPr>
        <p:spPr>
          <a:xfrm>
            <a:off x="5419725" y="2463330"/>
            <a:ext cx="66294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F8F7FF"/>
                </a:solidFill>
                <a:latin typeface="Lato"/>
                <a:ea typeface="Lato"/>
                <a:cs typeface="Lato"/>
                <a:sym typeface="Lato"/>
              </a:rPr>
              <a:t>Growth requires more than interest or talent; it demands humble consistency.</a:t>
            </a:r>
            <a:endParaRPr dirty="0"/>
          </a:p>
        </p:txBody>
      </p:sp>
      <p:sp>
        <p:nvSpPr>
          <p:cNvPr id="188" name="Google Shape;188;p19"/>
          <p:cNvSpPr txBox="1"/>
          <p:nvPr/>
        </p:nvSpPr>
        <p:spPr>
          <a:xfrm>
            <a:off x="5800725" y="3552825"/>
            <a:ext cx="28384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High Curiosity</a:t>
            </a:r>
            <a:endParaRPr/>
          </a:p>
        </p:txBody>
      </p:sp>
      <p:sp>
        <p:nvSpPr>
          <p:cNvPr id="189" name="Google Shape;189;p19"/>
          <p:cNvSpPr txBox="1"/>
          <p:nvPr/>
        </p:nvSpPr>
        <p:spPr>
          <a:xfrm>
            <a:off x="9163050" y="3552825"/>
            <a:ext cx="28384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Proactive Initiative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5800725" y="4173735"/>
            <a:ext cx="28384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Open to Feedback</a:t>
            </a:r>
            <a:endParaRPr dirty="0"/>
          </a:p>
        </p:txBody>
      </p:sp>
      <p:sp>
        <p:nvSpPr>
          <p:cNvPr id="191" name="Google Shape;191;p19"/>
          <p:cNvSpPr txBox="1"/>
          <p:nvPr/>
        </p:nvSpPr>
        <p:spPr>
          <a:xfrm>
            <a:off x="9163050" y="4173735"/>
            <a:ext cx="283845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Persistent Drive</a:t>
            </a:r>
            <a:endParaRPr/>
          </a:p>
        </p:txBody>
      </p:sp>
      <p:pic>
        <p:nvPicPr>
          <p:cNvPr id="192" name="Google Shape;192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2100" y="35909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4425" y="359092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2100" y="4211835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34425" y="4211835"/>
            <a:ext cx="228600" cy="2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9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Characteristics of Strong Editorial Mentees</a:t>
            </a:r>
            <a:endParaRPr dirty="0"/>
          </a:p>
        </p:txBody>
      </p:sp>
      <p:sp>
        <p:nvSpPr>
          <p:cNvPr id="197" name="Google Shape;197;p19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58367"/>
            <a:ext cx="3492400" cy="23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650" y="2658367"/>
            <a:ext cx="3492549" cy="23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7950" y="2658367"/>
            <a:ext cx="3492400" cy="2379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17662" y="3001267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0"/>
          <p:cNvSpPr txBox="1"/>
          <p:nvPr/>
        </p:nvSpPr>
        <p:spPr>
          <a:xfrm>
            <a:off x="844234" y="3668017"/>
            <a:ext cx="294693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Apprenticeship</a:t>
            </a:r>
            <a:endParaRPr/>
          </a:p>
        </p:txBody>
      </p:sp>
      <p:sp>
        <p:nvSpPr>
          <p:cNvPr id="208" name="Google Shape;208;p20"/>
          <p:cNvSpPr txBox="1"/>
          <p:nvPr/>
        </p:nvSpPr>
        <p:spPr>
          <a:xfrm>
            <a:off x="914400" y="4085183"/>
            <a:ext cx="2806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One-on-one learning under senior editors.</a:t>
            </a:r>
            <a:endParaRPr/>
          </a:p>
        </p:txBody>
      </p:sp>
      <p:pic>
        <p:nvPicPr>
          <p:cNvPr id="209" name="Google Shape;209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95813" y="3001267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4622382" y="3668017"/>
            <a:ext cx="2947087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Peer Mentorship</a:t>
            </a:r>
            <a:endParaRPr/>
          </a:p>
        </p:txBody>
      </p:sp>
      <p:sp>
        <p:nvSpPr>
          <p:cNvPr id="211" name="Google Shape;211;p20"/>
          <p:cNvSpPr txBox="1"/>
          <p:nvPr/>
        </p:nvSpPr>
        <p:spPr>
          <a:xfrm>
            <a:off x="4692550" y="4085183"/>
            <a:ext cx="28067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Junior editors supporting and teaching each other.</a:t>
            </a:r>
            <a:endParaRPr/>
          </a:p>
        </p:txBody>
      </p:sp>
      <p:pic>
        <p:nvPicPr>
          <p:cNvPr id="212" name="Google Shape;212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74113" y="3001267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0"/>
          <p:cNvSpPr txBox="1"/>
          <p:nvPr/>
        </p:nvSpPr>
        <p:spPr>
          <a:xfrm>
            <a:off x="8400685" y="3668017"/>
            <a:ext cx="2946930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8F7FF"/>
                </a:solidFill>
                <a:latin typeface="Poppins"/>
                <a:ea typeface="Poppins"/>
                <a:cs typeface="Poppins"/>
                <a:sym typeface="Poppins"/>
              </a:rPr>
              <a:t>Networked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8470850" y="4085183"/>
            <a:ext cx="2806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Cross-journal and regional collaborations.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762000" y="571500"/>
            <a:ext cx="114014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 dirty="0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Mentorship Models in Editorial Work </a:t>
            </a:r>
            <a:endParaRPr dirty="0"/>
          </a:p>
        </p:txBody>
      </p:sp>
      <p:sp>
        <p:nvSpPr>
          <p:cNvPr id="216" name="Google Shape;216;p20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1B4D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8135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36192"/>
            <a:ext cx="3314700" cy="173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8650" y="2636192"/>
            <a:ext cx="3314700" cy="1737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800" y="2636192"/>
            <a:ext cx="3314700" cy="173786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/>
          <p:nvPr/>
        </p:nvSpPr>
        <p:spPr>
          <a:xfrm>
            <a:off x="3525398" y="5628501"/>
            <a:ext cx="4853268" cy="45719"/>
          </a:xfrm>
          <a:prstGeom prst="rect">
            <a:avLst/>
          </a:prstGeom>
          <a:solidFill>
            <a:srgbClr val="6D44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1"/>
          <p:cNvSpPr txBox="1"/>
          <p:nvPr/>
        </p:nvSpPr>
        <p:spPr>
          <a:xfrm>
            <a:off x="758666" y="2893367"/>
            <a:ext cx="2940367" cy="2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DAFFDE"/>
                </a:solidFill>
                <a:latin typeface="Poppins"/>
                <a:ea typeface="Poppins"/>
                <a:cs typeface="Poppins"/>
                <a:sym typeface="Poppins"/>
              </a:rPr>
              <a:t>1. Recruit</a:t>
            </a:r>
            <a:endParaRPr/>
          </a:p>
        </p:txBody>
      </p:sp>
      <p:sp>
        <p:nvSpPr>
          <p:cNvPr id="228" name="Google Shape;228;p21"/>
          <p:cNvSpPr txBox="1"/>
          <p:nvPr/>
        </p:nvSpPr>
        <p:spPr>
          <a:xfrm>
            <a:off x="828675" y="3202483"/>
            <a:ext cx="2800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Identify motivated scholars via conferences and academic networks.</a:t>
            </a:r>
            <a:endParaRPr dirty="0"/>
          </a:p>
        </p:txBody>
      </p:sp>
      <p:sp>
        <p:nvSpPr>
          <p:cNvPr id="229" name="Google Shape;229;p21"/>
          <p:cNvSpPr txBox="1"/>
          <p:nvPr/>
        </p:nvSpPr>
        <p:spPr>
          <a:xfrm>
            <a:off x="4625816" y="2893367"/>
            <a:ext cx="2940367" cy="2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DAFFDE"/>
                </a:solidFill>
                <a:latin typeface="Poppins"/>
                <a:ea typeface="Poppins"/>
                <a:cs typeface="Poppins"/>
                <a:sym typeface="Poppins"/>
              </a:rPr>
              <a:t>2. Build</a:t>
            </a:r>
            <a:endParaRPr/>
          </a:p>
        </p:txBody>
      </p:sp>
      <p:sp>
        <p:nvSpPr>
          <p:cNvPr id="230" name="Google Shape;230;p21"/>
          <p:cNvSpPr txBox="1"/>
          <p:nvPr/>
        </p:nvSpPr>
        <p:spPr>
          <a:xfrm>
            <a:off x="4695825" y="3202483"/>
            <a:ext cx="2800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Hands-on workflows, technical skills, and progressive responsibility.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8492966" y="2893367"/>
            <a:ext cx="2940367" cy="213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DAFFDE"/>
                </a:solidFill>
                <a:latin typeface="Poppins"/>
                <a:ea typeface="Poppins"/>
                <a:cs typeface="Poppins"/>
                <a:sym typeface="Poppins"/>
              </a:rPr>
              <a:t>3. Maintain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8562975" y="3202483"/>
            <a:ext cx="28003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D1D5DB"/>
                </a:solidFill>
                <a:latin typeface="Lato"/>
                <a:ea typeface="Lato"/>
                <a:cs typeface="Lato"/>
                <a:sym typeface="Lato"/>
              </a:rPr>
              <a:t>Succession planning and continuous leadership engagement.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762000" y="571500"/>
            <a:ext cx="1140142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rgbClr val="9D79F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The EAJNS Mentorship Model</a:t>
            </a:r>
            <a:endParaRPr/>
          </a:p>
        </p:txBody>
      </p:sp>
      <p:sp>
        <p:nvSpPr>
          <p:cNvPr id="234" name="Google Shape;234;p21"/>
          <p:cNvSpPr/>
          <p:nvPr/>
        </p:nvSpPr>
        <p:spPr>
          <a:xfrm>
            <a:off x="571500" y="571500"/>
            <a:ext cx="57150" cy="457200"/>
          </a:xfrm>
          <a:prstGeom prst="rect">
            <a:avLst/>
          </a:prstGeom>
          <a:solidFill>
            <a:srgbClr val="DAFFD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479A7-1EE2-D401-D82F-23A63873778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2361" r="522" b="-3303"/>
          <a:stretch>
            <a:fillRect/>
          </a:stretch>
        </p:blipFill>
        <p:spPr>
          <a:xfrm>
            <a:off x="2798284" y="4484996"/>
            <a:ext cx="5949110" cy="22848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505</Words>
  <Application>Microsoft Office PowerPoint</Application>
  <PresentationFormat>Widescreen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Poppins</vt:lpstr>
      <vt:lpstr>Arial</vt:lpstr>
      <vt:lpstr>Poppins SemiBold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FELIX MBURU</dc:creator>
  <cp:lastModifiedBy>Felix Njoroge</cp:lastModifiedBy>
  <cp:revision>3</cp:revision>
  <dcterms:modified xsi:type="dcterms:W3CDTF">2026-05-12T21:24:03Z</dcterms:modified>
</cp:coreProperties>
</file>