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9" r:id="rId2"/>
    <p:sldId id="257" r:id="rId3"/>
    <p:sldId id="270" r:id="rId4"/>
    <p:sldId id="362" r:id="rId5"/>
    <p:sldId id="357" r:id="rId6"/>
    <p:sldId id="258" r:id="rId7"/>
    <p:sldId id="285" r:id="rId8"/>
    <p:sldId id="320" r:id="rId9"/>
    <p:sldId id="364" r:id="rId10"/>
    <p:sldId id="274" r:id="rId11"/>
    <p:sldId id="282" r:id="rId12"/>
    <p:sldId id="280" r:id="rId13"/>
    <p:sldId id="348" r:id="rId14"/>
    <p:sldId id="267" r:id="rId15"/>
    <p:sldId id="281" r:id="rId16"/>
    <p:sldId id="283" r:id="rId17"/>
    <p:sldId id="284" r:id="rId18"/>
    <p:sldId id="360" r:id="rId19"/>
    <p:sldId id="260" r:id="rId20"/>
    <p:sldId id="271" r:id="rId21"/>
    <p:sldId id="269" r:id="rId22"/>
    <p:sldId id="261" r:id="rId23"/>
    <p:sldId id="289" r:id="rId24"/>
    <p:sldId id="286" r:id="rId25"/>
    <p:sldId id="287" r:id="rId26"/>
    <p:sldId id="288" r:id="rId27"/>
    <p:sldId id="349" r:id="rId28"/>
    <p:sldId id="268" r:id="rId29"/>
    <p:sldId id="290" r:id="rId30"/>
    <p:sldId id="313" r:id="rId31"/>
    <p:sldId id="334" r:id="rId32"/>
    <p:sldId id="335" r:id="rId33"/>
    <p:sldId id="336" r:id="rId34"/>
    <p:sldId id="337" r:id="rId35"/>
    <p:sldId id="291" r:id="rId36"/>
    <p:sldId id="355" r:id="rId37"/>
    <p:sldId id="292" r:id="rId38"/>
    <p:sldId id="293" r:id="rId39"/>
    <p:sldId id="365" r:id="rId40"/>
    <p:sldId id="294" r:id="rId41"/>
    <p:sldId id="351" r:id="rId42"/>
    <p:sldId id="262" r:id="rId43"/>
    <p:sldId id="272" r:id="rId44"/>
    <p:sldId id="263" r:id="rId45"/>
    <p:sldId id="296" r:id="rId46"/>
    <p:sldId id="297" r:id="rId47"/>
    <p:sldId id="342" r:id="rId48"/>
    <p:sldId id="298" r:id="rId49"/>
    <p:sldId id="299" r:id="rId50"/>
    <p:sldId id="295" r:id="rId51"/>
    <p:sldId id="322" r:id="rId52"/>
    <p:sldId id="301" r:id="rId53"/>
    <p:sldId id="300" r:id="rId54"/>
    <p:sldId id="358" r:id="rId55"/>
    <p:sldId id="264" r:id="rId56"/>
    <p:sldId id="273" r:id="rId57"/>
    <p:sldId id="353" r:id="rId58"/>
    <p:sldId id="308" r:id="rId59"/>
    <p:sldId id="367" r:id="rId60"/>
    <p:sldId id="307" r:id="rId61"/>
    <p:sldId id="309" r:id="rId62"/>
    <p:sldId id="370" r:id="rId63"/>
    <p:sldId id="371" r:id="rId64"/>
    <p:sldId id="338" r:id="rId65"/>
    <p:sldId id="265" r:id="rId66"/>
    <p:sldId id="303" r:id="rId67"/>
    <p:sldId id="305" r:id="rId68"/>
    <p:sldId id="368" r:id="rId69"/>
    <p:sldId id="369" r:id="rId70"/>
    <p:sldId id="325" r:id="rId71"/>
    <p:sldId id="266" r:id="rId72"/>
    <p:sldId id="30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5" autoAdjust="0"/>
  </p:normalViewPr>
  <p:slideViewPr>
    <p:cSldViewPr snapToGrid="0" snapToObjects="1">
      <p:cViewPr varScale="1">
        <p:scale>
          <a:sx n="101" d="100"/>
          <a:sy n="101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Presentation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Presentation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Body Language - 55%</c:v>
                </c:pt>
                <c:pt idx="1">
                  <c:v>Words - 7%</c:v>
                </c:pt>
                <c:pt idx="2">
                  <c:v>Tone - 38%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</c:v>
                </c:pt>
                <c:pt idx="1">
                  <c:v>0.07</c:v>
                </c:pt>
                <c:pt idx="2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146592787013"/>
          <c:y val="0.131849288206731"/>
          <c:w val="0.363853407212987"/>
          <c:h val="0.7997175407753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BC47A-04DB-7445-864C-0391516DAD57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AE83BCCC-B0E9-B94A-A8C4-84D46062A69F}">
      <dgm:prSet phldrT="[Text]"/>
      <dgm:spPr/>
      <dgm:t>
        <a:bodyPr/>
        <a:lstStyle/>
        <a:p>
          <a:r>
            <a:rPr lang="lv-LV" dirty="0" smtClean="0"/>
            <a:t>Community groups </a:t>
          </a:r>
          <a:endParaRPr lang="lv-LV" dirty="0"/>
        </a:p>
      </dgm:t>
    </dgm:pt>
    <dgm:pt modelId="{15C56102-F905-524E-865B-80EDC6B0BCB6}" type="parTrans" cxnId="{8E9987E0-C7BA-6A4F-86B6-99AF110B0132}">
      <dgm:prSet/>
      <dgm:spPr/>
      <dgm:t>
        <a:bodyPr/>
        <a:lstStyle/>
        <a:p>
          <a:endParaRPr lang="lv-LV"/>
        </a:p>
      </dgm:t>
    </dgm:pt>
    <dgm:pt modelId="{FBCC7211-8DEE-1040-8D34-1164D82D7A93}" type="sibTrans" cxnId="{8E9987E0-C7BA-6A4F-86B6-99AF110B0132}">
      <dgm:prSet/>
      <dgm:spPr/>
      <dgm:t>
        <a:bodyPr/>
        <a:lstStyle/>
        <a:p>
          <a:endParaRPr lang="lv-LV"/>
        </a:p>
      </dgm:t>
    </dgm:pt>
    <dgm:pt modelId="{BFE08F2F-068E-BE43-9B1F-ED55F8AF7D9A}">
      <dgm:prSet phldrT="[Text]"/>
      <dgm:spPr/>
      <dgm:t>
        <a:bodyPr/>
        <a:lstStyle/>
        <a:p>
          <a:r>
            <a:rPr lang="lv-LV" dirty="0" smtClean="0"/>
            <a:t>Sociological characteristics</a:t>
          </a:r>
          <a:endParaRPr lang="lv-LV" dirty="0"/>
        </a:p>
      </dgm:t>
    </dgm:pt>
    <dgm:pt modelId="{0298F117-8017-8D4D-8733-95C3A64A9B87}" type="parTrans" cxnId="{925C51A8-1F65-504D-9BCC-8D9D16B1012D}">
      <dgm:prSet/>
      <dgm:spPr/>
      <dgm:t>
        <a:bodyPr/>
        <a:lstStyle/>
        <a:p>
          <a:endParaRPr lang="lv-LV"/>
        </a:p>
      </dgm:t>
    </dgm:pt>
    <dgm:pt modelId="{C38C27C6-B5F2-E740-8833-C2F5922265F9}" type="sibTrans" cxnId="{925C51A8-1F65-504D-9BCC-8D9D16B1012D}">
      <dgm:prSet/>
      <dgm:spPr/>
      <dgm:t>
        <a:bodyPr/>
        <a:lstStyle/>
        <a:p>
          <a:endParaRPr lang="lv-LV"/>
        </a:p>
      </dgm:t>
    </dgm:pt>
    <dgm:pt modelId="{304CBAED-384E-A644-A511-1EA3F2089E24}">
      <dgm:prSet phldrT="[Text]"/>
      <dgm:spPr/>
      <dgm:t>
        <a:bodyPr/>
        <a:lstStyle/>
        <a:p>
          <a:r>
            <a:rPr lang="lv-LV" dirty="0" smtClean="0"/>
            <a:t>Interests </a:t>
          </a:r>
          <a:endParaRPr lang="lv-LV" dirty="0"/>
        </a:p>
      </dgm:t>
    </dgm:pt>
    <dgm:pt modelId="{B60612CB-29C4-644A-AD4D-585771AE2AED}" type="parTrans" cxnId="{D552404B-7A22-FC46-9CC0-93C6B119B94A}">
      <dgm:prSet/>
      <dgm:spPr/>
      <dgm:t>
        <a:bodyPr/>
        <a:lstStyle/>
        <a:p>
          <a:endParaRPr lang="lv-LV"/>
        </a:p>
      </dgm:t>
    </dgm:pt>
    <dgm:pt modelId="{1599EFE2-24ED-7641-B910-3F3F9A782237}" type="sibTrans" cxnId="{D552404B-7A22-FC46-9CC0-93C6B119B94A}">
      <dgm:prSet/>
      <dgm:spPr/>
      <dgm:t>
        <a:bodyPr/>
        <a:lstStyle/>
        <a:p>
          <a:endParaRPr lang="lv-LV"/>
        </a:p>
      </dgm:t>
    </dgm:pt>
    <dgm:pt modelId="{6A488209-3610-0C47-A675-F076A90BD0CD}" type="pres">
      <dgm:prSet presAssocID="{F90BC47A-04DB-7445-864C-0391516DAD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A04CFA2-2074-294C-9302-764FED6E103E}" type="pres">
      <dgm:prSet presAssocID="{AE83BCCC-B0E9-B94A-A8C4-84D46062A69F}" presName="centerShape" presStyleLbl="node0" presStyleIdx="0" presStyleCnt="1"/>
      <dgm:spPr/>
      <dgm:t>
        <a:bodyPr/>
        <a:lstStyle/>
        <a:p>
          <a:endParaRPr lang="lv-LV"/>
        </a:p>
      </dgm:t>
    </dgm:pt>
    <dgm:pt modelId="{8477D4BA-6D71-3044-A2CE-D906E2C81BDC}" type="pres">
      <dgm:prSet presAssocID="{0298F117-8017-8D4D-8733-95C3A64A9B87}" presName="parTrans" presStyleLbl="bgSibTrans2D1" presStyleIdx="0" presStyleCnt="2"/>
      <dgm:spPr/>
      <dgm:t>
        <a:bodyPr/>
        <a:lstStyle/>
        <a:p>
          <a:endParaRPr lang="lv-LV"/>
        </a:p>
      </dgm:t>
    </dgm:pt>
    <dgm:pt modelId="{DE4EC669-6174-0D4F-A1F3-349EE1E4964E}" type="pres">
      <dgm:prSet presAssocID="{BFE08F2F-068E-BE43-9B1F-ED55F8AF7D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2D320A9-FACD-4E46-A338-524C5AFAE9E1}" type="pres">
      <dgm:prSet presAssocID="{B60612CB-29C4-644A-AD4D-585771AE2AED}" presName="parTrans" presStyleLbl="bgSibTrans2D1" presStyleIdx="1" presStyleCnt="2"/>
      <dgm:spPr/>
      <dgm:t>
        <a:bodyPr/>
        <a:lstStyle/>
        <a:p>
          <a:endParaRPr lang="lv-LV"/>
        </a:p>
      </dgm:t>
    </dgm:pt>
    <dgm:pt modelId="{A93A2AA6-3C93-1A4A-B9B1-37F3E2FB8DA0}" type="pres">
      <dgm:prSet presAssocID="{304CBAED-384E-A644-A511-1EA3F2089E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9CDA20F-1727-3547-8C52-3B0F764E4B01}" type="presOf" srcId="{0298F117-8017-8D4D-8733-95C3A64A9B87}" destId="{8477D4BA-6D71-3044-A2CE-D906E2C81BDC}" srcOrd="0" destOrd="0" presId="urn:microsoft.com/office/officeart/2005/8/layout/radial4"/>
    <dgm:cxn modelId="{D552404B-7A22-FC46-9CC0-93C6B119B94A}" srcId="{AE83BCCC-B0E9-B94A-A8C4-84D46062A69F}" destId="{304CBAED-384E-A644-A511-1EA3F2089E24}" srcOrd="1" destOrd="0" parTransId="{B60612CB-29C4-644A-AD4D-585771AE2AED}" sibTransId="{1599EFE2-24ED-7641-B910-3F3F9A782237}"/>
    <dgm:cxn modelId="{8E9987E0-C7BA-6A4F-86B6-99AF110B0132}" srcId="{F90BC47A-04DB-7445-864C-0391516DAD57}" destId="{AE83BCCC-B0E9-B94A-A8C4-84D46062A69F}" srcOrd="0" destOrd="0" parTransId="{15C56102-F905-524E-865B-80EDC6B0BCB6}" sibTransId="{FBCC7211-8DEE-1040-8D34-1164D82D7A93}"/>
    <dgm:cxn modelId="{B6AA2ABE-5FE1-5D48-BA18-D61CDAC856FE}" type="presOf" srcId="{BFE08F2F-068E-BE43-9B1F-ED55F8AF7D9A}" destId="{DE4EC669-6174-0D4F-A1F3-349EE1E4964E}" srcOrd="0" destOrd="0" presId="urn:microsoft.com/office/officeart/2005/8/layout/radial4"/>
    <dgm:cxn modelId="{CA9F0BEF-AE14-224D-8A39-3CC9CE4F54BD}" type="presOf" srcId="{304CBAED-384E-A644-A511-1EA3F2089E24}" destId="{A93A2AA6-3C93-1A4A-B9B1-37F3E2FB8DA0}" srcOrd="0" destOrd="0" presId="urn:microsoft.com/office/officeart/2005/8/layout/radial4"/>
    <dgm:cxn modelId="{4F434CDD-C5A5-FD4D-B82B-5C666DC240DA}" type="presOf" srcId="{F90BC47A-04DB-7445-864C-0391516DAD57}" destId="{6A488209-3610-0C47-A675-F076A90BD0CD}" srcOrd="0" destOrd="0" presId="urn:microsoft.com/office/officeart/2005/8/layout/radial4"/>
    <dgm:cxn modelId="{925C51A8-1F65-504D-9BCC-8D9D16B1012D}" srcId="{AE83BCCC-B0E9-B94A-A8C4-84D46062A69F}" destId="{BFE08F2F-068E-BE43-9B1F-ED55F8AF7D9A}" srcOrd="0" destOrd="0" parTransId="{0298F117-8017-8D4D-8733-95C3A64A9B87}" sibTransId="{C38C27C6-B5F2-E740-8833-C2F5922265F9}"/>
    <dgm:cxn modelId="{5624E435-FDB4-4A49-8DBA-C2025AE21A3B}" type="presOf" srcId="{AE83BCCC-B0E9-B94A-A8C4-84D46062A69F}" destId="{FA04CFA2-2074-294C-9302-764FED6E103E}" srcOrd="0" destOrd="0" presId="urn:microsoft.com/office/officeart/2005/8/layout/radial4"/>
    <dgm:cxn modelId="{10C4B1BC-153B-EB43-942B-1434D19E5892}" type="presOf" srcId="{B60612CB-29C4-644A-AD4D-585771AE2AED}" destId="{E2D320A9-FACD-4E46-A338-524C5AFAE9E1}" srcOrd="0" destOrd="0" presId="urn:microsoft.com/office/officeart/2005/8/layout/radial4"/>
    <dgm:cxn modelId="{FD6614E6-EB4B-A14F-830D-D75FEF77757F}" type="presParOf" srcId="{6A488209-3610-0C47-A675-F076A90BD0CD}" destId="{FA04CFA2-2074-294C-9302-764FED6E103E}" srcOrd="0" destOrd="0" presId="urn:microsoft.com/office/officeart/2005/8/layout/radial4"/>
    <dgm:cxn modelId="{8EA82FEC-AB27-4048-B6D8-B3565F2CDEC7}" type="presParOf" srcId="{6A488209-3610-0C47-A675-F076A90BD0CD}" destId="{8477D4BA-6D71-3044-A2CE-D906E2C81BDC}" srcOrd="1" destOrd="0" presId="urn:microsoft.com/office/officeart/2005/8/layout/radial4"/>
    <dgm:cxn modelId="{3CD59630-F91D-7D4F-817C-9A0A6F56EE0D}" type="presParOf" srcId="{6A488209-3610-0C47-A675-F076A90BD0CD}" destId="{DE4EC669-6174-0D4F-A1F3-349EE1E4964E}" srcOrd="2" destOrd="0" presId="urn:microsoft.com/office/officeart/2005/8/layout/radial4"/>
    <dgm:cxn modelId="{AE1BB8C0-564A-4C45-A0AC-FBBE1510D791}" type="presParOf" srcId="{6A488209-3610-0C47-A675-F076A90BD0CD}" destId="{E2D320A9-FACD-4E46-A338-524C5AFAE9E1}" srcOrd="3" destOrd="0" presId="urn:microsoft.com/office/officeart/2005/8/layout/radial4"/>
    <dgm:cxn modelId="{76638AC4-B2CD-9549-BC75-BD2CC9782FF4}" type="presParOf" srcId="{6A488209-3610-0C47-A675-F076A90BD0CD}" destId="{A93A2AA6-3C93-1A4A-B9B1-37F3E2FB8DA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4CFA2-2074-294C-9302-764FED6E103E}">
      <dsp:nvSpPr>
        <dsp:cNvPr id="0" name=""/>
        <dsp:cNvSpPr/>
      </dsp:nvSpPr>
      <dsp:spPr>
        <a:xfrm>
          <a:off x="2685785" y="2064514"/>
          <a:ext cx="2477300" cy="2477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Community groups </a:t>
          </a:r>
          <a:endParaRPr lang="lv-LV" sz="2800" kern="1200" dirty="0"/>
        </a:p>
      </dsp:txBody>
      <dsp:txXfrm>
        <a:off x="3048577" y="2427306"/>
        <a:ext cx="1751716" cy="1751716"/>
      </dsp:txXfrm>
    </dsp:sp>
    <dsp:sp modelId="{8477D4BA-6D71-3044-A2CE-D906E2C81BDC}">
      <dsp:nvSpPr>
        <dsp:cNvPr id="0" name=""/>
        <dsp:cNvSpPr/>
      </dsp:nvSpPr>
      <dsp:spPr>
        <a:xfrm rot="12900000">
          <a:off x="1003337" y="1602038"/>
          <a:ext cx="1991593" cy="7060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EC669-6174-0D4F-A1F3-349EE1E4964E}">
      <dsp:nvSpPr>
        <dsp:cNvPr id="0" name=""/>
        <dsp:cNvSpPr/>
      </dsp:nvSpPr>
      <dsp:spPr>
        <a:xfrm>
          <a:off x="6707" y="442513"/>
          <a:ext cx="2353435" cy="1882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Sociological characteristics</a:t>
          </a:r>
          <a:endParaRPr lang="lv-LV" sz="2800" kern="1200" dirty="0"/>
        </a:p>
      </dsp:txBody>
      <dsp:txXfrm>
        <a:off x="61851" y="497657"/>
        <a:ext cx="2243147" cy="1772460"/>
      </dsp:txXfrm>
    </dsp:sp>
    <dsp:sp modelId="{E2D320A9-FACD-4E46-A338-524C5AFAE9E1}">
      <dsp:nvSpPr>
        <dsp:cNvPr id="0" name=""/>
        <dsp:cNvSpPr/>
      </dsp:nvSpPr>
      <dsp:spPr>
        <a:xfrm rot="19500000">
          <a:off x="4853941" y="1602038"/>
          <a:ext cx="1991593" cy="7060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A2AA6-3C93-1A4A-B9B1-37F3E2FB8DA0}">
      <dsp:nvSpPr>
        <dsp:cNvPr id="0" name=""/>
        <dsp:cNvSpPr/>
      </dsp:nvSpPr>
      <dsp:spPr>
        <a:xfrm>
          <a:off x="5488729" y="442513"/>
          <a:ext cx="2353435" cy="1882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/>
            <a:t>Interests </a:t>
          </a:r>
          <a:endParaRPr lang="lv-LV" sz="2800" kern="1200" dirty="0"/>
        </a:p>
      </dsp:txBody>
      <dsp:txXfrm>
        <a:off x="5543873" y="497657"/>
        <a:ext cx="2243147" cy="177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3A65C-15BC-934A-8CF7-9AD6D8F22598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C942-C77A-044B-AC21-A06AF0302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C942-C77A-044B-AC21-A06AF0302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Latvia driver</a:t>
            </a:r>
            <a:r>
              <a:rPr lang="en-US" baseline="0" dirty="0" smtClean="0"/>
              <a:t> video fragment (?)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C942-C77A-044B-AC21-A06AF03020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Olso</a:t>
            </a:r>
            <a:r>
              <a:rPr lang="en-US" baseline="0" dirty="0" smtClean="0"/>
              <a:t> Library video (?)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C942-C77A-044B-AC21-A06AF03020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to be</a:t>
            </a:r>
            <a:r>
              <a:rPr lang="en-US" baseline="0" dirty="0" smtClean="0"/>
              <a:t> added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44497-A74A-1A46-AD68-91821501A0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EURPRERA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8C942-C77A-044B-AC21-A06AF030200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http://</a:t>
            </a:r>
            <a:r>
              <a:rPr lang="pl-PL" dirty="0" err="1" smtClean="0"/>
              <a:t>www.youtube.com</a:t>
            </a:r>
            <a:r>
              <a:rPr lang="pl-PL" dirty="0" smtClean="0"/>
              <a:t>/</a:t>
            </a:r>
            <a:r>
              <a:rPr lang="pl-PL" dirty="0" err="1" smtClean="0"/>
              <a:t>watch?v</a:t>
            </a:r>
            <a:r>
              <a:rPr lang="pl-PL" dirty="0" smtClean="0"/>
              <a:t>=3SuNx0UrnEo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BF21A-5420-AF45-9AF6-44D65DB9E70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AEDB-7C7E-B340-AAD7-39BD302E7BD7}" type="datetimeFigureOut">
              <a:rPr lang="en-US" smtClean="0"/>
              <a:t>04/06/14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690D-7290-4248-B412-5B83F415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Communication and 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Advocacy for Libraries  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By Kaspars </a:t>
            </a:r>
            <a:r>
              <a:rPr lang="en-US" dirty="0" err="1" smtClean="0"/>
              <a:t>Rūklis</a:t>
            </a:r>
            <a:r>
              <a:rPr lang="en-US" dirty="0"/>
              <a:t> </a:t>
            </a:r>
            <a:r>
              <a:rPr lang="en-US" dirty="0" smtClean="0"/>
              <a:t>/ Latvia </a:t>
            </a:r>
          </a:p>
        </p:txBody>
      </p:sp>
    </p:spTree>
    <p:extLst>
      <p:ext uri="{BB962C8B-B14F-4D97-AF65-F5344CB8AC3E}">
        <p14:creationId xmlns:p14="http://schemas.microsoft.com/office/powerpoint/2010/main" val="34064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r"/>
            <a:r>
              <a:rPr lang="en-US" dirty="0" smtClean="0"/>
              <a:t>Outreach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Awareness Raising  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Public Relations 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Media Relations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92" y="4061265"/>
            <a:ext cx="2670386" cy="1931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65" y="1831261"/>
            <a:ext cx="2885051" cy="19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r>
              <a:rPr lang="en-US" dirty="0" smtClean="0"/>
              <a:t>Marketing </a:t>
            </a:r>
          </a:p>
          <a:p>
            <a:endParaRPr lang="en-US" dirty="0"/>
          </a:p>
          <a:p>
            <a:r>
              <a:rPr lang="en-US" dirty="0" smtClean="0"/>
              <a:t>Branding</a:t>
            </a:r>
          </a:p>
          <a:p>
            <a:endParaRPr lang="en-US" dirty="0"/>
          </a:p>
          <a:p>
            <a:r>
              <a:rPr lang="en-US" dirty="0" smtClean="0"/>
              <a:t>Fundraising </a:t>
            </a:r>
          </a:p>
          <a:p>
            <a:endParaRPr lang="en-US" dirty="0"/>
          </a:p>
          <a:p>
            <a:r>
              <a:rPr lang="en-US" dirty="0" smtClean="0"/>
              <a:t>Advocacy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30" y="3079383"/>
            <a:ext cx="231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Which activities your library is using? Please, provide concrete examples! </a:t>
            </a:r>
          </a:p>
          <a:p>
            <a:endParaRPr lang="en-US" dirty="0" smtClean="0"/>
          </a:p>
          <a:p>
            <a:r>
              <a:rPr lang="en-US" dirty="0" smtClean="0"/>
              <a:t>Which of the activities you are not currently using, seem easiest to adopt, especially in the context of your new service for children/youth? </a:t>
            </a:r>
          </a:p>
        </p:txBody>
      </p:sp>
    </p:spTree>
    <p:extLst>
      <p:ext uri="{BB962C8B-B14F-4D97-AF65-F5344CB8AC3E}">
        <p14:creationId xmlns:p14="http://schemas.microsoft.com/office/powerpoint/2010/main" val="4534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to Me, I for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Untitle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84" y="1417638"/>
            <a:ext cx="6821449" cy="52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Advocacy Goal?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Advocacy Goal </a:t>
            </a:r>
            <a:r>
              <a:rPr lang="en-US" dirty="0" smtClean="0"/>
              <a:t>is the specific action a library wants people to take to help solve a problem the library faces.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03" y="3965296"/>
            <a:ext cx="3725391" cy="23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Advocacy 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Problem / Challenge </a:t>
            </a:r>
            <a:r>
              <a:rPr lang="en-US" dirty="0" smtClean="0">
                <a:sym typeface="Wingdings"/>
              </a:rPr>
              <a:t> </a:t>
            </a:r>
          </a:p>
          <a:p>
            <a:pPr algn="ctr"/>
            <a:endParaRPr lang="en-US" dirty="0" smtClean="0">
              <a:sym typeface="Wingdings"/>
            </a:endParaRPr>
          </a:p>
          <a:p>
            <a:pPr algn="ctr"/>
            <a:r>
              <a:rPr lang="en-US" dirty="0" smtClean="0">
                <a:sym typeface="Wingdings"/>
              </a:rPr>
              <a:t>Solution  </a:t>
            </a:r>
          </a:p>
          <a:p>
            <a:pPr algn="ctr"/>
            <a:endParaRPr lang="en-US" dirty="0" smtClean="0">
              <a:sym typeface="Wingdings"/>
            </a:endParaRPr>
          </a:p>
          <a:p>
            <a:pPr algn="ctr"/>
            <a:r>
              <a:rPr lang="en-US" dirty="0" smtClean="0">
                <a:sym typeface="Wingdings"/>
              </a:rPr>
              <a:t>Advocacy Goal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715" y="4029004"/>
            <a:ext cx="1283190" cy="12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Problem </a:t>
            </a:r>
            <a:r>
              <a:rPr lang="en-US" dirty="0" smtClean="0">
                <a:sym typeface="Wingdings"/>
              </a:rPr>
              <a:t> Libraries have outdated computers and slow internet connection speed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Solution  Public internet access established as core service; funding for new computers, software and internet speed update is allocated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Advocacy Goal  To have local municipality establish internet access in libraries as a core service and allocate continued funding for new hardware, software and internet speed updates X Euros per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Work in groups. Each group agrees on a Problem, Solution and possible Advocacy Goal (connected to your new service) </a:t>
            </a:r>
          </a:p>
          <a:p>
            <a:endParaRPr lang="en-US" dirty="0"/>
          </a:p>
          <a:p>
            <a:r>
              <a:rPr lang="en-US" dirty="0" smtClean="0"/>
              <a:t>Groups prepare 2 minute presentation on a flip chart </a:t>
            </a:r>
          </a:p>
          <a:p>
            <a:endParaRPr lang="en-US" dirty="0"/>
          </a:p>
          <a:p>
            <a:r>
              <a:rPr lang="en-US" dirty="0" smtClean="0"/>
              <a:t>Groups present their Advocacy Goal to the class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in Action </a:t>
            </a:r>
            <a:endParaRPr lang="en-US" dirty="0"/>
          </a:p>
        </p:txBody>
      </p:sp>
      <p:pic>
        <p:nvPicPr>
          <p:cNvPr id="4" name="Content Placeholder 3" descr="Library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2" t="1" r="-15686" b="-4373"/>
          <a:stretch/>
        </p:blipFill>
        <p:spPr>
          <a:xfrm>
            <a:off x="328706" y="1417638"/>
            <a:ext cx="8358094" cy="5348941"/>
          </a:xfrm>
        </p:spPr>
      </p:pic>
    </p:spTree>
    <p:extLst>
      <p:ext uri="{BB962C8B-B14F-4D97-AF65-F5344CB8AC3E}">
        <p14:creationId xmlns:p14="http://schemas.microsoft.com/office/powerpoint/2010/main" val="40346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Library Data, Library Message and Library Story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dirty="0" smtClean="0"/>
              <a:t>Session Two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Why Advocacy? Why Libraries?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dirty="0" smtClean="0"/>
              <a:t>Session 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Learn about the advocacy target audience vs. library end users as target audience</a:t>
            </a:r>
          </a:p>
          <a:p>
            <a:endParaRPr lang="en-US" dirty="0" smtClean="0"/>
          </a:p>
          <a:p>
            <a:r>
              <a:rPr lang="en-US" dirty="0" smtClean="0"/>
              <a:t>Identify the connections between library data and advocacy content </a:t>
            </a:r>
          </a:p>
          <a:p>
            <a:endParaRPr lang="en-US" dirty="0" smtClean="0"/>
          </a:p>
          <a:p>
            <a:r>
              <a:rPr lang="en-US" dirty="0" smtClean="0"/>
              <a:t>Get tips for crafting messages and putting together library stories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57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Target Audience?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Target Audience </a:t>
            </a:r>
            <a:r>
              <a:rPr lang="en-US" dirty="0" smtClean="0"/>
              <a:t>(for advocacy) refers to a person or group of people that can help bring about the changes to policies, funding, or partnerships that a public library needs to meets its advocacy goal.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 for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Decision makers</a:t>
            </a:r>
            <a:r>
              <a:rPr lang="en-US" dirty="0" smtClean="0"/>
              <a:t>, such as a mayor or member of the City Council </a:t>
            </a:r>
          </a:p>
          <a:p>
            <a:pPr marL="0" indent="0">
              <a:buNone/>
            </a:pPr>
            <a:r>
              <a:rPr lang="en-US" dirty="0" smtClean="0"/>
              <a:t>			and </a:t>
            </a:r>
          </a:p>
          <a:p>
            <a:r>
              <a:rPr lang="en-US" b="1" dirty="0" smtClean="0"/>
              <a:t>People, who can influence </a:t>
            </a:r>
            <a:r>
              <a:rPr lang="en-US" dirty="0" smtClean="0"/>
              <a:t>the decision makers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932" y="4645054"/>
            <a:ext cx="3160531" cy="176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Partnership?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Library partnerships are relationships that provide mutual benefit for </a:t>
            </a:r>
            <a:r>
              <a:rPr lang="en-US" u="sng" dirty="0" smtClean="0"/>
              <a:t>both</a:t>
            </a:r>
            <a:r>
              <a:rPr lang="en-US" dirty="0" smtClean="0"/>
              <a:t> the library and the partner.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/>
              <a:t>Image </a:t>
            </a:r>
            <a:r>
              <a:rPr lang="en-US" sz="1200" dirty="0"/>
              <a:t>from Latvia Advocacy Training </a:t>
            </a:r>
            <a:r>
              <a:rPr lang="en-US" sz="1200" dirty="0" smtClean="0"/>
              <a:t>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63" y="3542669"/>
            <a:ext cx="4885106" cy="20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Groups identify advocacy target audiences and partners </a:t>
            </a:r>
          </a:p>
          <a:p>
            <a:endParaRPr lang="en-US" dirty="0"/>
          </a:p>
          <a:p>
            <a:r>
              <a:rPr lang="en-US" dirty="0" smtClean="0"/>
              <a:t>Groups present their target audiences (both direct and indirect) and partners (both existing and potential)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By understanding how your target audience thinks and feels about the library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y</a:t>
            </a:r>
            <a:r>
              <a:rPr lang="en-US" dirty="0" smtClean="0"/>
              <a:t>ou can determine the best way to approach and connect with your target audiences to encourage their involvement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Quantitative data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  numbers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algn="r"/>
            <a:r>
              <a:rPr lang="en-US" dirty="0" smtClean="0"/>
              <a:t>Qualitative data =</a:t>
            </a:r>
          </a:p>
          <a:p>
            <a:pPr marL="0" indent="0" algn="r">
              <a:buNone/>
            </a:pPr>
            <a:r>
              <a:rPr lang="en-US" dirty="0"/>
              <a:t>s</a:t>
            </a:r>
            <a:r>
              <a:rPr lang="en-US" dirty="0" smtClean="0"/>
              <a:t>tories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18" y="1828504"/>
            <a:ext cx="2837189" cy="1867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45" y="3809803"/>
            <a:ext cx="2910703" cy="19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for 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5" y="1246524"/>
            <a:ext cx="7021957" cy="53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Key Advocacy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Key Advocacy Message </a:t>
            </a:r>
            <a:r>
              <a:rPr lang="en-US" dirty="0" smtClean="0"/>
              <a:t>is a strong, effective message that can provide people outside of the library with a clear understanding of the library’s advocacy goal and a way to help the library reach that goal.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Message</a:t>
            </a:r>
            <a:r>
              <a:rPr lang="en-US" dirty="0" smtClean="0"/>
              <a:t> is a core statement that explains in a nutshell: 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Your problem </a:t>
            </a:r>
          </a:p>
          <a:p>
            <a:pPr algn="r"/>
            <a:r>
              <a:rPr lang="en-US" dirty="0" smtClean="0"/>
              <a:t>Your goal </a:t>
            </a:r>
          </a:p>
          <a:p>
            <a:pPr algn="r"/>
            <a:r>
              <a:rPr lang="en-US" dirty="0" smtClean="0"/>
              <a:t>Why your audience should care </a:t>
            </a:r>
          </a:p>
          <a:p>
            <a:pPr algn="r"/>
            <a:r>
              <a:rPr lang="en-US" dirty="0" smtClean="0"/>
              <a:t>What your audience can do to help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64581" y="2029742"/>
            <a:ext cx="1835712" cy="31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Defining </a:t>
            </a:r>
            <a:r>
              <a:rPr lang="en-US" dirty="0"/>
              <a:t>advocacy for libraries in the context of other areas of communication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Agreeing on why advocacy is needed for libraries</a:t>
            </a:r>
          </a:p>
          <a:p>
            <a:endParaRPr lang="en-US" dirty="0"/>
          </a:p>
          <a:p>
            <a:r>
              <a:rPr lang="en-US" dirty="0" smtClean="0"/>
              <a:t>Learning to develop </a:t>
            </a:r>
            <a:r>
              <a:rPr lang="en-US" dirty="0"/>
              <a:t>advocacy goal </a:t>
            </a:r>
            <a:r>
              <a:rPr lang="en-US" dirty="0" smtClean="0"/>
              <a:t>for solving </a:t>
            </a:r>
            <a:r>
              <a:rPr lang="en-US" dirty="0"/>
              <a:t>your </a:t>
            </a:r>
            <a:r>
              <a:rPr lang="en-US" dirty="0" smtClean="0"/>
              <a:t>library’s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Messages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r="-550"/>
          <a:stretch>
            <a:fillRect/>
          </a:stretch>
        </p:blipFill>
        <p:spPr bwMode="auto">
          <a:xfrm>
            <a:off x="457200" y="1417638"/>
            <a:ext cx="8229600" cy="48749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969428"/>
            <a:ext cx="5936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 EIFL Message Toolkit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3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EIFL-PLIP messages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Core </a:t>
            </a:r>
            <a:r>
              <a:rPr lang="en-US" dirty="0"/>
              <a:t>EIFL-PLIP message –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ibraries </a:t>
            </a:r>
            <a:r>
              <a:rPr lang="en-US" dirty="0"/>
              <a:t>are proven, trusted development </a:t>
            </a:r>
            <a:r>
              <a:rPr lang="en-US" dirty="0" smtClean="0"/>
              <a:t>partner.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Messages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Community Development: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Access to knowledge is essential for people and communities to develop and thrive. </a:t>
            </a:r>
            <a:endParaRPr lang="en-US" dirty="0" smtClean="0"/>
          </a:p>
          <a:p>
            <a:pPr lvl="1"/>
            <a:r>
              <a:rPr lang="en-US" dirty="0"/>
              <a:t>Libraries are important community development partners.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/>
              <a:t>Impact Evidence: </a:t>
            </a:r>
          </a:p>
          <a:p>
            <a:pPr lvl="1"/>
            <a:r>
              <a:rPr lang="en-US" dirty="0"/>
              <a:t>Libraries are improving community health and wellness. </a:t>
            </a:r>
          </a:p>
          <a:p>
            <a:pPr lvl="1"/>
            <a:r>
              <a:rPr lang="en-US" dirty="0"/>
              <a:t>Libraries are empowering people to find jobs. </a:t>
            </a:r>
          </a:p>
          <a:p>
            <a:pPr lvl="1"/>
            <a:r>
              <a:rPr lang="en-US" dirty="0"/>
              <a:t>Libraries are driving advancements in agriculture </a:t>
            </a:r>
            <a:r>
              <a:rPr lang="en-US" dirty="0" smtClean="0"/>
              <a:t>development. </a:t>
            </a:r>
          </a:p>
          <a:p>
            <a:pPr lvl="1"/>
            <a:r>
              <a:rPr lang="en-US" dirty="0"/>
              <a:t>Libraries are keeping at-risk youth on track. </a:t>
            </a:r>
            <a:endParaRPr lang="en-US" dirty="0" smtClean="0"/>
          </a:p>
          <a:p>
            <a:pPr lvl="1"/>
            <a:r>
              <a:rPr lang="en-US" dirty="0"/>
              <a:t>Libraries are helping to achieve the Millennium Development Goals.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Replication: </a:t>
            </a:r>
          </a:p>
          <a:p>
            <a:pPr lvl="1"/>
            <a:r>
              <a:rPr lang="en-US" dirty="0"/>
              <a:t>Momentum is building for proven, innovative library programs. </a:t>
            </a:r>
            <a:endParaRPr lang="en-US" dirty="0" smtClean="0"/>
          </a:p>
          <a:p>
            <a:r>
              <a:rPr lang="en-US" dirty="0" smtClean="0"/>
              <a:t>Sustainability: </a:t>
            </a:r>
          </a:p>
          <a:p>
            <a:pPr lvl="1"/>
            <a:r>
              <a:rPr lang="en-US" dirty="0"/>
              <a:t>Despite successes, public libraries are still under-funded. </a:t>
            </a:r>
          </a:p>
          <a:p>
            <a:pPr lvl="1"/>
            <a:r>
              <a:rPr lang="en-US" dirty="0" smtClean="0"/>
              <a:t>Communities </a:t>
            </a:r>
            <a:r>
              <a:rPr lang="en-US" dirty="0"/>
              <a:t>need strong public libraries and library leaders. </a:t>
            </a:r>
          </a:p>
        </p:txBody>
      </p:sp>
    </p:spTree>
    <p:extLst>
      <p:ext uri="{BB962C8B-B14F-4D97-AF65-F5344CB8AC3E}">
        <p14:creationId xmlns:p14="http://schemas.microsoft.com/office/powerpoint/2010/main" val="34592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Groups try to create a message, based on their Advocacy Goal and core message, for their target audience </a:t>
            </a:r>
          </a:p>
          <a:p>
            <a:endParaRPr lang="en-US" dirty="0"/>
          </a:p>
          <a:p>
            <a:r>
              <a:rPr lang="en-US" dirty="0" smtClean="0"/>
              <a:t>Groups briefly present their messages to the class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in the Library</a:t>
            </a:r>
            <a:endParaRPr lang="en-US" dirty="0"/>
          </a:p>
        </p:txBody>
      </p:sp>
      <p:pic>
        <p:nvPicPr>
          <p:cNvPr id="5" name="Content Placeholder 4" descr="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9" r="-27099"/>
          <a:stretch>
            <a:fillRect/>
          </a:stretch>
        </p:blipFill>
        <p:spPr>
          <a:xfrm>
            <a:off x="-277996" y="1250523"/>
            <a:ext cx="9640072" cy="5440362"/>
          </a:xfrm>
        </p:spPr>
      </p:pic>
    </p:spTree>
    <p:extLst>
      <p:ext uri="{BB962C8B-B14F-4D97-AF65-F5344CB8AC3E}">
        <p14:creationId xmlns:p14="http://schemas.microsoft.com/office/powerpoint/2010/main" val="30383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Library Stories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Library factual story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Library anecdotal story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 smtClean="0"/>
              <a:t>Images from Latvia Advocacy Training Presentation </a:t>
            </a:r>
          </a:p>
        </p:txBody>
      </p:sp>
      <p:pic>
        <p:nvPicPr>
          <p:cNvPr id="5" name="Picture 2" descr="skd181702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9" y="680388"/>
            <a:ext cx="271303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u0013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2646878"/>
            <a:ext cx="18716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Library Stories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Library inspirational story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Integrated library story 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sz="1200" dirty="0"/>
              <a:t>Images from Latvia Advocacy Training </a:t>
            </a:r>
            <a:r>
              <a:rPr lang="en-US" sz="1200"/>
              <a:t>Presentation 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 descr="rbs1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" y="1046646"/>
            <a:ext cx="2484438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U00526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84" y="3722914"/>
            <a:ext cx="2069824" cy="24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7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Empowering Story</a:t>
            </a:r>
            <a:endParaRPr lang="en-US" dirty="0"/>
          </a:p>
        </p:txBody>
      </p:sp>
      <p:pic>
        <p:nvPicPr>
          <p:cNvPr id="4" name="Content Placeholder 3" descr="Lourdes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8" t="-2222" r="-12728" b="-1667"/>
          <a:stretch/>
        </p:blipFill>
        <p:spPr>
          <a:xfrm>
            <a:off x="457200" y="1125564"/>
            <a:ext cx="8229600" cy="5396932"/>
          </a:xfrm>
        </p:spPr>
      </p:pic>
    </p:spTree>
    <p:extLst>
      <p:ext uri="{BB962C8B-B14F-4D97-AF65-F5344CB8AC3E}">
        <p14:creationId xmlns:p14="http://schemas.microsoft.com/office/powerpoint/2010/main" val="26366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Natives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514" r="-22514"/>
          <a:stretch/>
        </p:blipFill>
        <p:spPr>
          <a:xfrm>
            <a:off x="457200" y="1643007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Groups come up with compelling library stories (each group prepares a different type of story)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Never Say Never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64" y="1305646"/>
            <a:ext cx="6324013" cy="53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 ‘</a:t>
            </a:r>
            <a:r>
              <a:rPr lang="en-US" dirty="0"/>
              <a:t>Made to Stick</a:t>
            </a:r>
            <a:r>
              <a:rPr lang="en-US" dirty="0" smtClean="0"/>
              <a:t>’ </a:t>
            </a:r>
            <a:br>
              <a:rPr lang="en-US" dirty="0" smtClean="0"/>
            </a:br>
            <a:r>
              <a:rPr lang="en-US" dirty="0" smtClean="0"/>
              <a:t>Library </a:t>
            </a:r>
            <a:r>
              <a:rPr lang="en-US" dirty="0"/>
              <a:t>Presentations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dirty="0" smtClean="0"/>
              <a:t>Session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Tips on how to make your presentations a smashing success </a:t>
            </a:r>
          </a:p>
          <a:p>
            <a:endParaRPr lang="en-US" dirty="0"/>
          </a:p>
          <a:p>
            <a:r>
              <a:rPr lang="en-US" dirty="0" smtClean="0"/>
              <a:t>How to use your message in all kinds of presentations: in ones that are short and also in the ones that are, unfortunately,  too long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Preparation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Introduction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Content organization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Conclusion </a:t>
            </a:r>
          </a:p>
          <a:p>
            <a:pPr marL="0" indent="0" algn="ctr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Image: </a:t>
            </a:r>
            <a:r>
              <a:rPr lang="en-US" sz="1300" dirty="0" err="1" smtClean="0"/>
              <a:t>Everythingoncamera.com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0" y="1600200"/>
            <a:ext cx="254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Words, Body-Language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51515"/>
              </p:ext>
            </p:extLst>
          </p:nvPr>
        </p:nvGraphicFramePr>
        <p:xfrm>
          <a:off x="457200" y="1598117"/>
          <a:ext cx="8229600" cy="478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562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Bod</a:t>
                      </a:r>
                      <a:r>
                        <a:rPr lang="en-US" sz="3200" baseline="0" dirty="0" smtClean="0"/>
                        <a:t>y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Voice </a:t>
                      </a:r>
                      <a:endParaRPr lang="en-US" sz="3200" dirty="0"/>
                    </a:p>
                  </a:txBody>
                  <a:tcPr/>
                </a:tc>
              </a:tr>
              <a:tr h="9562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Posture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Volume</a:t>
                      </a:r>
                      <a:endParaRPr lang="en-US" sz="3200" dirty="0"/>
                    </a:p>
                  </a:txBody>
                  <a:tcPr/>
                </a:tc>
              </a:tr>
              <a:tr h="9562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Facial expressions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Tone</a:t>
                      </a:r>
                      <a:endParaRPr lang="en-US" sz="3200" dirty="0"/>
                    </a:p>
                  </a:txBody>
                  <a:tcPr/>
                </a:tc>
              </a:tr>
              <a:tr h="9562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Eye contact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Clarity </a:t>
                      </a:r>
                      <a:endParaRPr lang="en-US" sz="3200" dirty="0"/>
                    </a:p>
                  </a:txBody>
                  <a:tcPr/>
                </a:tc>
              </a:tr>
              <a:tr h="9562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Gestures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Pace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4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Verbal and Nonverbal 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5290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8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395" r="-27395"/>
          <a:stretch>
            <a:fillRect/>
          </a:stretch>
        </p:blipFill>
        <p:spPr>
          <a:xfrm>
            <a:off x="-91435" y="1298472"/>
            <a:ext cx="9573820" cy="5265232"/>
          </a:xfrm>
        </p:spPr>
      </p:pic>
    </p:spTree>
    <p:extLst>
      <p:ext uri="{BB962C8B-B14F-4D97-AF65-F5344CB8AC3E}">
        <p14:creationId xmlns:p14="http://schemas.microsoft.com/office/powerpoint/2010/main" val="29559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 representatives practice delivering their library story </a:t>
            </a:r>
          </a:p>
          <a:p>
            <a:endParaRPr lang="en-US" dirty="0"/>
          </a:p>
          <a:p>
            <a:r>
              <a:rPr lang="en-US" dirty="0" smtClean="0"/>
              <a:t>Others listen carefully, are interested audience, and provide feedback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for a Decision 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Raises decision maker’s awareness of the library programs and services </a:t>
            </a:r>
          </a:p>
          <a:p>
            <a:endParaRPr lang="en-US" dirty="0" smtClean="0"/>
          </a:p>
          <a:p>
            <a:r>
              <a:rPr lang="en-US" dirty="0" smtClean="0"/>
              <a:t>Demonstrates how the library is meeting community needs and priorities </a:t>
            </a:r>
          </a:p>
          <a:p>
            <a:endParaRPr lang="en-US" dirty="0" smtClean="0"/>
          </a:p>
          <a:p>
            <a:r>
              <a:rPr lang="en-US" dirty="0" smtClean="0"/>
              <a:t>Reinforces the value of the library to the community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mean by: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Communication</a:t>
            </a:r>
            <a:r>
              <a:rPr lang="en-US" dirty="0" smtClean="0"/>
              <a:t> = skills of communication and presentation (interpersonal and public) </a:t>
            </a:r>
          </a:p>
          <a:p>
            <a:endParaRPr lang="en-US" dirty="0"/>
          </a:p>
          <a:p>
            <a:r>
              <a:rPr lang="en-US" b="1" dirty="0" smtClean="0"/>
              <a:t>Awareness Raising </a:t>
            </a:r>
            <a:r>
              <a:rPr lang="en-US" dirty="0" smtClean="0"/>
              <a:t>= content &amp; techniques for general audiences </a:t>
            </a:r>
          </a:p>
          <a:p>
            <a:endParaRPr lang="en-US" dirty="0"/>
          </a:p>
          <a:p>
            <a:r>
              <a:rPr lang="en-US" b="1" dirty="0" smtClean="0"/>
              <a:t>Advocacy</a:t>
            </a:r>
            <a:r>
              <a:rPr lang="en-US" dirty="0" smtClean="0"/>
              <a:t> = content &amp; techniques for decision maker audiences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Twenty Powerful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Now, Today, Immediately, Free, Save, Health, Safe, Proven, Discover, Learn, Know, Understand, You/Your, Protect, Create, Trust, Powerful, Help, Profit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Source: </a:t>
            </a:r>
            <a:r>
              <a:rPr lang="en-US" sz="1200" dirty="0" err="1" smtClean="0"/>
              <a:t>Stratch</a:t>
            </a:r>
            <a:r>
              <a:rPr lang="en-US" sz="1200" dirty="0" smtClean="0"/>
              <a:t> INRA Hooper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14" y="3806480"/>
            <a:ext cx="2864652" cy="28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latin typeface="Calibri" charset="0"/>
              </a:rPr>
              <a:t>Two Approaches</a:t>
            </a:r>
            <a:endParaRPr lang="lv-LV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8622499"/>
              </p:ext>
            </p:extLst>
          </p:nvPr>
        </p:nvGraphicFramePr>
        <p:xfrm>
          <a:off x="683568" y="1196752"/>
          <a:ext cx="78488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00192" y="4797152"/>
            <a:ext cx="2520000" cy="57606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Garden lovers</a:t>
            </a:r>
            <a:endParaRPr lang="lv-LV" dirty="0"/>
          </a:p>
        </p:txBody>
      </p:sp>
      <p:sp>
        <p:nvSpPr>
          <p:cNvPr id="6" name="Rounded Rectangle 5"/>
          <p:cNvSpPr/>
          <p:nvPr/>
        </p:nvSpPr>
        <p:spPr>
          <a:xfrm>
            <a:off x="6300192" y="5445224"/>
            <a:ext cx="2520000" cy="57606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Nordic walkers</a:t>
            </a:r>
            <a:endParaRPr lang="lv-LV" dirty="0"/>
          </a:p>
        </p:txBody>
      </p:sp>
      <p:sp>
        <p:nvSpPr>
          <p:cNvPr id="7" name="Rounded Rectangle 6"/>
          <p:cNvSpPr/>
          <p:nvPr/>
        </p:nvSpPr>
        <p:spPr>
          <a:xfrm>
            <a:off x="6300192" y="4149080"/>
            <a:ext cx="2520000" cy="57606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Gourmet lovers</a:t>
            </a:r>
            <a:endParaRPr lang="lv-LV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4797152"/>
            <a:ext cx="2520280" cy="57606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lv-LV" sz="2800" dirty="0" smtClean="0"/>
              <a:t>New families</a:t>
            </a:r>
            <a:endParaRPr lang="lv-LV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5445224"/>
            <a:ext cx="2520000" cy="57606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Seniors</a:t>
            </a:r>
            <a:endParaRPr lang="lv-LV" dirty="0"/>
          </a:p>
        </p:txBody>
      </p:sp>
      <p:sp>
        <p:nvSpPr>
          <p:cNvPr id="10" name="Rounded Rectangle 9"/>
          <p:cNvSpPr/>
          <p:nvPr/>
        </p:nvSpPr>
        <p:spPr>
          <a:xfrm>
            <a:off x="467544" y="4149080"/>
            <a:ext cx="2520000" cy="57606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Students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57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Individually prepare an “elevator pitch” for unexpectedly met decision maker </a:t>
            </a:r>
          </a:p>
          <a:p>
            <a:endParaRPr lang="en-US" dirty="0"/>
          </a:p>
          <a:p>
            <a:r>
              <a:rPr lang="en-US" dirty="0" smtClean="0"/>
              <a:t>Present it to your group and hear out feedback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a “No”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decision not to approve the library request is not about you </a:t>
            </a:r>
          </a:p>
          <a:p>
            <a:endParaRPr lang="en-US" dirty="0" smtClean="0"/>
          </a:p>
          <a:p>
            <a:r>
              <a:rPr lang="en-US" dirty="0" smtClean="0"/>
              <a:t>A rejection, while difficult, also provides an opportunity to learn </a:t>
            </a:r>
          </a:p>
          <a:p>
            <a:endParaRPr lang="en-US" dirty="0" smtClean="0"/>
          </a:p>
          <a:p>
            <a:r>
              <a:rPr lang="en-US" dirty="0" smtClean="0"/>
              <a:t>A “no” now does not mean a “no” always and forever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775" r="-21775"/>
          <a:stretch>
            <a:fillRect/>
          </a:stretch>
        </p:blipFill>
        <p:spPr>
          <a:xfrm>
            <a:off x="108356" y="1298472"/>
            <a:ext cx="9106803" cy="5008391"/>
          </a:xfrm>
        </p:spPr>
      </p:pic>
    </p:spTree>
    <p:extLst>
      <p:ext uri="{BB962C8B-B14F-4D97-AF65-F5344CB8AC3E}">
        <p14:creationId xmlns:p14="http://schemas.microsoft.com/office/powerpoint/2010/main" val="37249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Mediated Communication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Libraries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dirty="0" smtClean="0"/>
              <a:t>Session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Learn about the developments in the media world today </a:t>
            </a:r>
          </a:p>
          <a:p>
            <a:endParaRPr lang="en-US" dirty="0"/>
          </a:p>
          <a:p>
            <a:r>
              <a:rPr lang="en-US" dirty="0" smtClean="0"/>
              <a:t>Discover and practice some media planning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9" y="1233811"/>
            <a:ext cx="7000185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Radio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Television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Print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Online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34" y="2965173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– Broadcast –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ab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144000" cy="457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1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Advocacy?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Advocacy</a:t>
            </a:r>
            <a:r>
              <a:rPr lang="en-US" dirty="0" smtClean="0"/>
              <a:t> is the actions individuals or organizations undertake to influence decision making at the local, regional, state, national, and international level that help create a desired policy or funding change in support of public libraries.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Today and Tomorrow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13128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Today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 the</a:t>
                      </a:r>
                      <a:r>
                        <a:rPr lang="en-US" sz="2400" baseline="0" dirty="0" smtClean="0"/>
                        <a:t> F</a:t>
                      </a:r>
                      <a:r>
                        <a:rPr lang="en-US" sz="2400" dirty="0" smtClean="0"/>
                        <a:t>uture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Press and media relations: print media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Online communication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Online communication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Press and media relations: online media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Face to face communication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Social media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Press and media relations: online media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Face to face communication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Press and media relations: TV and radio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Press and media relations: print media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Outreach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awareness of library programs and services </a:t>
            </a:r>
          </a:p>
          <a:p>
            <a:r>
              <a:rPr lang="en-US" dirty="0" smtClean="0"/>
              <a:t>Highlight accomplishments</a:t>
            </a:r>
          </a:p>
          <a:p>
            <a:r>
              <a:rPr lang="en-US" dirty="0" smtClean="0"/>
              <a:t>Tell your story your way and amplify your message </a:t>
            </a:r>
          </a:p>
          <a:p>
            <a:r>
              <a:rPr lang="en-US" dirty="0" smtClean="0"/>
              <a:t>Raise the profile of public libraries </a:t>
            </a:r>
          </a:p>
          <a:p>
            <a:r>
              <a:rPr lang="en-US" dirty="0" smtClean="0"/>
              <a:t>Build credibility for the library </a:t>
            </a:r>
          </a:p>
          <a:p>
            <a:r>
              <a:rPr lang="en-US" dirty="0" smtClean="0"/>
              <a:t>Build allies in the media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99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Releases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Be sure there is news </a:t>
            </a:r>
          </a:p>
          <a:p>
            <a:endParaRPr lang="en-US" dirty="0"/>
          </a:p>
          <a:p>
            <a:r>
              <a:rPr lang="en-US" dirty="0" smtClean="0"/>
              <a:t>Use facts, stories </a:t>
            </a:r>
          </a:p>
          <a:p>
            <a:endParaRPr lang="en-US" dirty="0"/>
          </a:p>
          <a:p>
            <a:r>
              <a:rPr lang="en-US" dirty="0" smtClean="0"/>
              <a:t>Use inverted </a:t>
            </a:r>
            <a:r>
              <a:rPr lang="en-US" dirty="0" err="1" smtClean="0"/>
              <a:t>pyramide</a:t>
            </a:r>
            <a:r>
              <a:rPr lang="en-US" dirty="0" smtClean="0"/>
              <a:t> style </a:t>
            </a:r>
          </a:p>
          <a:p>
            <a:endParaRPr lang="en-US" dirty="0"/>
          </a:p>
          <a:p>
            <a:r>
              <a:rPr lang="en-US" dirty="0" smtClean="0"/>
              <a:t>Write for your audience, do not use “bureaucratic”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 dirty="0" smtClean="0">
                <a:solidFill>
                  <a:schemeClr val="tx1"/>
                </a:solidFill>
                <a:cs typeface="+mj-cs"/>
              </a:rPr>
              <a:t>Inverted Pyramid</a:t>
            </a:r>
            <a:endParaRPr lang="en-US" dirty="0" smtClean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23554" name="Group 4"/>
          <p:cNvGrpSpPr>
            <a:grpSpLocks noGrp="1"/>
          </p:cNvGrpSpPr>
          <p:nvPr/>
        </p:nvGrpSpPr>
        <p:grpSpPr bwMode="auto">
          <a:xfrm rot="10800000">
            <a:off x="1905000" y="1752600"/>
            <a:ext cx="5334000" cy="4449763"/>
            <a:chOff x="2059" y="240"/>
            <a:chExt cx="2552" cy="3540"/>
          </a:xfrm>
        </p:grpSpPr>
        <p:sp>
          <p:nvSpPr>
            <p:cNvPr id="23556" name="Pyr1"/>
            <p:cNvSpPr>
              <a:spLocks noEditPoints="1" noChangeArrowheads="1"/>
            </p:cNvSpPr>
            <p:nvPr/>
          </p:nvSpPr>
          <p:spPr bwMode="auto">
            <a:xfrm>
              <a:off x="3028" y="240"/>
              <a:ext cx="617" cy="81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5391 w 21600"/>
                <a:gd name="T10" fmla="*/ 11811 h 21600"/>
                <a:gd name="T11" fmla="*/ 16209 w 21600"/>
                <a:gd name="T12" fmla="*/ 2058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3557" name="Pyr2"/>
            <p:cNvSpPr>
              <a:spLocks noEditPoints="1" noChangeArrowheads="1"/>
            </p:cNvSpPr>
            <p:nvPr/>
          </p:nvSpPr>
          <p:spPr bwMode="auto">
            <a:xfrm>
              <a:off x="2678" y="1038"/>
              <a:ext cx="1315" cy="923"/>
            </a:xfrm>
            <a:custGeom>
              <a:avLst/>
              <a:gdLst>
                <a:gd name="T0" fmla="*/ 2 w 21600"/>
                <a:gd name="T1" fmla="*/ 0 h 21600"/>
                <a:gd name="T2" fmla="*/ 5 w 21600"/>
                <a:gd name="T3" fmla="*/ 0 h 21600"/>
                <a:gd name="T4" fmla="*/ 7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2 w 21600"/>
                <a:gd name="T13" fmla="*/ 515 h 21600"/>
                <a:gd name="T14" fmla="*/ 15818 w 21600"/>
                <a:gd name="T15" fmla="*/ 210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3558" name="Pyr3"/>
            <p:cNvSpPr>
              <a:spLocks noEditPoints="1" noChangeArrowheads="1"/>
            </p:cNvSpPr>
            <p:nvPr/>
          </p:nvSpPr>
          <p:spPr bwMode="auto">
            <a:xfrm>
              <a:off x="2369" y="1875"/>
              <a:ext cx="1933" cy="935"/>
            </a:xfrm>
            <a:custGeom>
              <a:avLst/>
              <a:gdLst>
                <a:gd name="T0" fmla="*/ 4 w 21600"/>
                <a:gd name="T1" fmla="*/ 0 h 21600"/>
                <a:gd name="T2" fmla="*/ 20 w 21600"/>
                <a:gd name="T3" fmla="*/ 0 h 21600"/>
                <a:gd name="T4" fmla="*/ 25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85 w 21600"/>
                <a:gd name="T13" fmla="*/ 508 h 21600"/>
                <a:gd name="T14" fmla="*/ 16315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23559" name="Pyr4"/>
            <p:cNvSpPr>
              <a:spLocks noEditPoints="1" noChangeArrowheads="1"/>
            </p:cNvSpPr>
            <p:nvPr/>
          </p:nvSpPr>
          <p:spPr bwMode="auto">
            <a:xfrm>
              <a:off x="2059" y="2783"/>
              <a:ext cx="2552" cy="997"/>
            </a:xfrm>
            <a:custGeom>
              <a:avLst/>
              <a:gdLst>
                <a:gd name="T0" fmla="*/ 8 w 21600"/>
                <a:gd name="T1" fmla="*/ 0 h 21600"/>
                <a:gd name="T2" fmla="*/ 51 w 21600"/>
                <a:gd name="T3" fmla="*/ 0 h 21600"/>
                <a:gd name="T4" fmla="*/ 58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498 h 21600"/>
                <a:gd name="T14" fmla="*/ 17309 w 21600"/>
                <a:gd name="T15" fmla="*/ 21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lv-LV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2286000" y="1371600"/>
            <a:ext cx="4572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lv-LV" dirty="0" smtClean="0">
                <a:solidFill>
                  <a:srgbClr val="000000"/>
                </a:solidFill>
              </a:rPr>
              <a:t>CATCHY HEADLINE</a:t>
            </a:r>
          </a:p>
          <a:p>
            <a:pPr algn="ctr" eaLnBrk="0" hangingPunct="0"/>
            <a:endParaRPr lang="lv-LV" dirty="0" smtClean="0">
              <a:solidFill>
                <a:srgbClr val="000000"/>
              </a:solidFill>
              <a:latin typeface="Verdana" charset="0"/>
            </a:endParaRPr>
          </a:p>
          <a:p>
            <a:pPr algn="ctr" eaLnBrk="0" hangingPunct="0"/>
            <a:r>
              <a:rPr lang="lv-LV" dirty="0" smtClean="0">
                <a:solidFill>
                  <a:srgbClr val="000000"/>
                </a:solidFill>
              </a:rPr>
              <a:t>NEWEST</a:t>
            </a:r>
          </a:p>
          <a:p>
            <a:pPr algn="ctr" eaLnBrk="0" hangingPunct="0"/>
            <a:r>
              <a:rPr lang="lv-LV" dirty="0" smtClean="0">
                <a:solidFill>
                  <a:srgbClr val="000000"/>
                </a:solidFill>
              </a:rPr>
              <a:t>INFORMATION </a:t>
            </a:r>
          </a:p>
          <a:p>
            <a:pPr algn="ctr" eaLnBrk="0" hangingPunct="0"/>
            <a:r>
              <a:rPr lang="lv-LV" dirty="0" smtClean="0">
                <a:solidFill>
                  <a:srgbClr val="000000"/>
                </a:solidFill>
              </a:rPr>
              <a:t>What? Where? When? Why? How? </a:t>
            </a:r>
          </a:p>
          <a:p>
            <a:pPr algn="ctr" eaLnBrk="0" hangingPunct="0"/>
            <a:endParaRPr lang="lv-LV" dirty="0" smtClean="0">
              <a:solidFill>
                <a:srgbClr val="000000"/>
              </a:solidFill>
            </a:endParaRPr>
          </a:p>
          <a:p>
            <a:pPr algn="ctr" eaLnBrk="0" hangingPunct="0"/>
            <a:endParaRPr lang="lv-LV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lv-LV" dirty="0" smtClean="0">
                <a:solidFill>
                  <a:srgbClr val="000000"/>
                </a:solidFill>
              </a:rPr>
              <a:t>SUPPORTING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lv-LV" dirty="0" smtClean="0">
                <a:solidFill>
                  <a:srgbClr val="000000"/>
                </a:solidFill>
              </a:rPr>
              <a:t>INFORMATION</a:t>
            </a:r>
          </a:p>
          <a:p>
            <a:pPr algn="ctr" eaLnBrk="0" hangingPunct="0"/>
            <a:endParaRPr lang="lv-LV" dirty="0" smtClean="0">
              <a:solidFill>
                <a:srgbClr val="000000"/>
              </a:solidFill>
            </a:endParaRPr>
          </a:p>
          <a:p>
            <a:pPr algn="ctr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lv-LV" dirty="0" smtClean="0">
                <a:solidFill>
                  <a:srgbClr val="000000"/>
                </a:solidFill>
              </a:rPr>
              <a:t>BACGROUND</a:t>
            </a: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I N F O</a:t>
            </a:r>
            <a:endParaRPr lang="lv-LV" dirty="0" smtClean="0">
              <a:solidFill>
                <a:srgbClr val="000000"/>
              </a:solidFill>
            </a:endParaRPr>
          </a:p>
          <a:p>
            <a:pPr algn="ctr" eaLnBrk="0" hangingPunct="0"/>
            <a:endParaRPr lang="lv-LV" dirty="0" smtClean="0">
              <a:solidFill>
                <a:srgbClr val="000000"/>
              </a:solidFill>
            </a:endParaRPr>
          </a:p>
          <a:p>
            <a:pPr algn="ctr" eaLnBrk="0" hangingPunct="0"/>
            <a:endParaRPr lang="en-US" sz="900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OTHER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26" y="5683831"/>
            <a:ext cx="1287378" cy="12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Minute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513" r="-27513"/>
          <a:stretch>
            <a:fillRect/>
          </a:stretch>
        </p:blipFill>
        <p:spPr>
          <a:xfrm>
            <a:off x="214596" y="1600200"/>
            <a:ext cx="8687896" cy="4778008"/>
          </a:xfrm>
        </p:spPr>
      </p:pic>
    </p:spTree>
    <p:extLst>
      <p:ext uri="{BB962C8B-B14F-4D97-AF65-F5344CB8AC3E}">
        <p14:creationId xmlns:p14="http://schemas.microsoft.com/office/powerpoint/2010/main" val="31767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 media </a:t>
            </a:r>
            <a:r>
              <a:rPr lang="en-US" dirty="0"/>
              <a:t>describes the online tools that people use to share content, opinions, insights, experiences, and perspectives, and helps facilitate online conversations between groups of people.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35" y="4089159"/>
            <a:ext cx="3670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Social Media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925046"/>
              </p:ext>
            </p:extLst>
          </p:nvPr>
        </p:nvGraphicFramePr>
        <p:xfrm>
          <a:off x="457200" y="1871310"/>
          <a:ext cx="8229600" cy="438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32"/>
                <a:gridCol w="6260768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Facebook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 a popular social networking tool with more than 600 million users worldwide. On Facebook, it is important to keep comment fresh, interesting, and engaging to attract and keep fans. 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Twitter</a:t>
                      </a:r>
                      <a:r>
                        <a:rPr lang="en-US" dirty="0" smtClean="0"/>
                        <a:t> is a “micro blog” that encourages posting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frequent but brief (up to 140 characters) messages.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Twitter is best used for sharing news and quick updates on our organization – you can shorten links to articles by using a site like </a:t>
                      </a:r>
                      <a:r>
                        <a:rPr lang="en-US" dirty="0" err="1" smtClean="0"/>
                        <a:t>bit.ly</a:t>
                      </a:r>
                      <a:r>
                        <a:rPr lang="en-US" dirty="0" smtClean="0"/>
                        <a:t> to more easily stay within the character limit.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YouTube</a:t>
                      </a:r>
                      <a:r>
                        <a:rPr lang="en-US" dirty="0" smtClean="0"/>
                        <a:t> is a great way to share videos that relate to your organization. By setting up a page on YouTube you can post and tag videos that are relevant to your audience. 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9" y="1871310"/>
            <a:ext cx="11668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32" y="3460907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6" y="5050189"/>
            <a:ext cx="1626333" cy="10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Revolution</a:t>
            </a:r>
            <a:endParaRPr lang="en-US" dirty="0"/>
          </a:p>
        </p:txBody>
      </p:sp>
      <p:pic>
        <p:nvPicPr>
          <p:cNvPr id="5" name="Content Placeholder 4" descr="Untitled2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8" t="1" r="-19171" b="-3629"/>
          <a:stretch/>
        </p:blipFill>
        <p:spPr>
          <a:xfrm>
            <a:off x="457199" y="1417638"/>
            <a:ext cx="8548951" cy="5250268"/>
          </a:xfrm>
        </p:spPr>
      </p:pic>
    </p:spTree>
    <p:extLst>
      <p:ext uri="{BB962C8B-B14F-4D97-AF65-F5344CB8AC3E}">
        <p14:creationId xmlns:p14="http://schemas.microsoft.com/office/powerpoint/2010/main" val="5669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 for What? </a:t>
            </a:r>
            <a:endParaRPr lang="en-US" dirty="0"/>
          </a:p>
        </p:txBody>
      </p:sp>
      <p:pic>
        <p:nvPicPr>
          <p:cNvPr id="4" name="Content Placeholder 3" descr="Social Media Char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" b="245"/>
          <a:stretch/>
        </p:blipFill>
        <p:spPr>
          <a:xfrm>
            <a:off x="457200" y="1111134"/>
            <a:ext cx="8229600" cy="5454652"/>
          </a:xfrm>
        </p:spPr>
      </p:pic>
      <p:sp>
        <p:nvSpPr>
          <p:cNvPr id="5" name="Rectangle 4"/>
          <p:cNvSpPr/>
          <p:nvPr/>
        </p:nvSpPr>
        <p:spPr>
          <a:xfrm>
            <a:off x="640838" y="6396509"/>
            <a:ext cx="677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Image </a:t>
            </a:r>
            <a:r>
              <a:rPr lang="en-US" sz="1600" dirty="0"/>
              <a:t>from </a:t>
            </a:r>
            <a:r>
              <a:rPr lang="en-US" sz="1600" dirty="0" smtClean="0"/>
              <a:t>Pinnacle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93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a simple Media plan for your project </a:t>
            </a:r>
          </a:p>
          <a:p>
            <a:endParaRPr lang="en-US" dirty="0"/>
          </a:p>
          <a:p>
            <a:r>
              <a:rPr lang="en-US" dirty="0" smtClean="0"/>
              <a:t>Use your project timeframe and select channels that can be used at various stages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28486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Libraries?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“Isn’t </a:t>
            </a:r>
            <a:r>
              <a:rPr lang="en-US" dirty="0" err="1" smtClean="0"/>
              <a:t>Amazon.com</a:t>
            </a:r>
            <a:r>
              <a:rPr lang="en-US" dirty="0" smtClean="0"/>
              <a:t> going to put public libraries out of business?” </a:t>
            </a:r>
          </a:p>
          <a:p>
            <a:endParaRPr lang="en-US" dirty="0" smtClean="0"/>
          </a:p>
          <a:p>
            <a:r>
              <a:rPr lang="en-US" dirty="0" smtClean="0"/>
              <a:t>“Why do libraries need money for books when everything is online?” </a:t>
            </a:r>
          </a:p>
          <a:p>
            <a:endParaRPr lang="en-US" dirty="0"/>
          </a:p>
          <a:p>
            <a:r>
              <a:rPr lang="en-US" dirty="0" smtClean="0"/>
              <a:t>“Why do we need a library, when students can do their research on the internet?”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37" y="1274948"/>
            <a:ext cx="635028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3401" cy="1470025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attention and participation! 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Go and advocate for your libraries!</a:t>
            </a:r>
          </a:p>
        </p:txBody>
      </p:sp>
    </p:spTree>
    <p:extLst>
      <p:ext uri="{BB962C8B-B14F-4D97-AF65-F5344CB8AC3E}">
        <p14:creationId xmlns:p14="http://schemas.microsoft.com/office/powerpoint/2010/main" val="38652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Bill &amp; Melinda Gates Foundation Training Program “Global Libraries Advocacy Training” materials, 2011</a:t>
            </a:r>
          </a:p>
          <a:p>
            <a:r>
              <a:rPr lang="en-US" dirty="0"/>
              <a:t>Third Father’s Son (Latvia) Advocacy Curriculum for Latvia’s Public </a:t>
            </a:r>
            <a:r>
              <a:rPr lang="en-US" dirty="0" smtClean="0"/>
              <a:t>Libraries, 2012</a:t>
            </a:r>
          </a:p>
          <a:p>
            <a:r>
              <a:rPr lang="en-US" dirty="0" smtClean="0"/>
              <a:t>American Library Association’s “Library Advocate’s Handbook” , 2008 </a:t>
            </a:r>
          </a:p>
          <a:p>
            <a:r>
              <a:rPr lang="en-US" dirty="0" smtClean="0"/>
              <a:t>Interactive Training Ltd material “Newsletters”, 2011 </a:t>
            </a:r>
          </a:p>
          <a:p>
            <a:r>
              <a:rPr lang="en-US" dirty="0" smtClean="0"/>
              <a:t>Marguerite Sullivan. “A Responsible Press Office: An Insider’s Guide”, 2008 </a:t>
            </a:r>
          </a:p>
        </p:txBody>
      </p:sp>
    </p:spTree>
    <p:extLst>
      <p:ext uri="{BB962C8B-B14F-4D97-AF65-F5344CB8AC3E}">
        <p14:creationId xmlns:p14="http://schemas.microsoft.com/office/powerpoint/2010/main" val="26603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Advocacy? Why Libraries?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19" r="-233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9825"/>
            <a:ext cx="8229600" cy="7029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dirty="0" smtClean="0">
                <a:latin typeface="Calibri" charset="0"/>
                <a:ea typeface="MS PGothic" charset="0"/>
                <a:cs typeface="Calibri" charset="0"/>
              </a:rPr>
              <a:t>The Logic </a:t>
            </a:r>
            <a:endParaRPr lang="bg-BG" dirty="0">
              <a:latin typeface="Arial Black" charset="0"/>
              <a:ea typeface="MS PGothic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9529" y="647701"/>
            <a:ext cx="2584450" cy="1223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Community needs </a:t>
            </a:r>
            <a:endParaRPr lang="bg-BG" sz="2400" b="1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06725" y="862806"/>
            <a:ext cx="3101975" cy="12969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Government policies</a:t>
            </a:r>
            <a:endParaRPr lang="bg-BG" sz="2400" b="1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24588" y="899318"/>
            <a:ext cx="2919412" cy="1223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ICT tools and resources</a:t>
            </a:r>
            <a:endParaRPr lang="bg-BG" sz="2400" b="1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28431" y="2345204"/>
            <a:ext cx="2686050" cy="144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 Innovative service</a:t>
            </a:r>
            <a:endParaRPr lang="bg-BG" sz="2400" b="1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1540" y="3866668"/>
            <a:ext cx="2897187" cy="144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Social and economic change</a:t>
            </a:r>
            <a:endParaRPr lang="bg-BG" sz="2400" b="1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50012" y="2531394"/>
            <a:ext cx="2693988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Partners</a:t>
            </a:r>
            <a:endParaRPr lang="bg-BG" sz="2400" b="1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04215" y="3866668"/>
            <a:ext cx="3205163" cy="1474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Advocacy activities …. more funding for libraries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  <a:sym typeface="Wingdings" charset="0"/>
              </a:rPr>
              <a:t>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 </a:t>
            </a:r>
            <a:endParaRPr lang="bg-BG" sz="2400" b="1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4887" y="2123281"/>
            <a:ext cx="2874963" cy="12969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Impact / outcome assessment </a:t>
            </a:r>
            <a:r>
              <a:rPr lang="bg-BG" sz="2400" b="1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 </a:t>
            </a:r>
          </a:p>
        </p:txBody>
      </p:sp>
      <p:pic>
        <p:nvPicPr>
          <p:cNvPr id="17" name="Picture 16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9463" y="1511300"/>
            <a:ext cx="636587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6" name="Picture 15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9912" y="1214531"/>
            <a:ext cx="638175" cy="358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8" name="Picture 17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50740">
            <a:off x="5961448" y="2917140"/>
            <a:ext cx="636588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9" name="Picture 18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89709">
            <a:off x="7627143" y="2134482"/>
            <a:ext cx="638175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20" name="Picture 19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3182">
            <a:off x="4478086" y="4356386"/>
            <a:ext cx="635000" cy="358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21" name="Picture 20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74464">
            <a:off x="2769438" y="2789778"/>
            <a:ext cx="638175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22" name="Picture 21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52968">
            <a:off x="1066945" y="3773114"/>
            <a:ext cx="636588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9529" y="6378059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Monika Elbert, EIFL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88087" y="5281269"/>
            <a:ext cx="2897187" cy="144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Calibri" charset="0"/>
              </a:rPr>
              <a:t>Sustainability</a:t>
            </a:r>
            <a:endParaRPr lang="bg-BG" sz="2400" b="1" dirty="0">
              <a:solidFill>
                <a:schemeClr val="tx1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25" name="Picture 24" descr="D:\Pictures\Foo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50740">
            <a:off x="5874306" y="5424034"/>
            <a:ext cx="636588" cy="360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677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4752</TotalTime>
  <Words>1709</Words>
  <Application>Microsoft Macintosh PowerPoint</Application>
  <PresentationFormat>On-screen Show (4:3)</PresentationFormat>
  <Paragraphs>384</Paragraphs>
  <Slides>72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Communication and Advocacy for Libraries  </vt:lpstr>
      <vt:lpstr>Why Advocacy? Why Libraries?</vt:lpstr>
      <vt:lpstr>Session Goals </vt:lpstr>
      <vt:lpstr>Digital Natives</vt:lpstr>
      <vt:lpstr>What we mean by: </vt:lpstr>
      <vt:lpstr>What is Advocacy?</vt:lpstr>
      <vt:lpstr>Why Libraries? </vt:lpstr>
      <vt:lpstr>Why Advocacy? Why Libraries?</vt:lpstr>
      <vt:lpstr>The Logic </vt:lpstr>
      <vt:lpstr>Activities</vt:lpstr>
      <vt:lpstr>Activities</vt:lpstr>
      <vt:lpstr>Quick Discussion</vt:lpstr>
      <vt:lpstr>Library to Me, I for the Library</vt:lpstr>
      <vt:lpstr>What is Advocacy Goal? </vt:lpstr>
      <vt:lpstr>Developing Advocacy Goal </vt:lpstr>
      <vt:lpstr>Example </vt:lpstr>
      <vt:lpstr>Exercise </vt:lpstr>
      <vt:lpstr>Advocacy in Action </vt:lpstr>
      <vt:lpstr>Library Data, Library Message and Library Story </vt:lpstr>
      <vt:lpstr>Session Goals </vt:lpstr>
      <vt:lpstr>What is Target Audience? </vt:lpstr>
      <vt:lpstr>Target Audience for Advocacy</vt:lpstr>
      <vt:lpstr>What is a Partnership? </vt:lpstr>
      <vt:lpstr>Blitz Exercise </vt:lpstr>
      <vt:lpstr>Library Data </vt:lpstr>
      <vt:lpstr>Library Data </vt:lpstr>
      <vt:lpstr>Libraries for Communities </vt:lpstr>
      <vt:lpstr>What is Key Advocacy Message?</vt:lpstr>
      <vt:lpstr>Message </vt:lpstr>
      <vt:lpstr>Effective Messages</vt:lpstr>
      <vt:lpstr>EIFL-PLIP messages </vt:lpstr>
      <vt:lpstr>Supporting Messages </vt:lpstr>
      <vt:lpstr>Supporting Messages</vt:lpstr>
      <vt:lpstr>Supporting Messages</vt:lpstr>
      <vt:lpstr>Blitz Exercise </vt:lpstr>
      <vt:lpstr>Emotions in the Library</vt:lpstr>
      <vt:lpstr>Library Stories </vt:lpstr>
      <vt:lpstr>Library Stories </vt:lpstr>
      <vt:lpstr>Empowering Story</vt:lpstr>
      <vt:lpstr>Blitz Exercise </vt:lpstr>
      <vt:lpstr>Example: Never Say Never </vt:lpstr>
      <vt:lpstr> ‘Made to Stick’  Library Presentations </vt:lpstr>
      <vt:lpstr>Session Goals </vt:lpstr>
      <vt:lpstr>Strong Presentation </vt:lpstr>
      <vt:lpstr>Words, Body-Language </vt:lpstr>
      <vt:lpstr>Verbal and Nonverbal Communication</vt:lpstr>
      <vt:lpstr>Example </vt:lpstr>
      <vt:lpstr>Exercise </vt:lpstr>
      <vt:lpstr>Pitch for a Decision Maker</vt:lpstr>
      <vt:lpstr>Twenty Powerful Words</vt:lpstr>
      <vt:lpstr>Two Approaches</vt:lpstr>
      <vt:lpstr>Exercise </vt:lpstr>
      <vt:lpstr>Handling a “No” Response</vt:lpstr>
      <vt:lpstr>Library Image</vt:lpstr>
      <vt:lpstr>Mediated Communication  for Libraries </vt:lpstr>
      <vt:lpstr>Session Goals </vt:lpstr>
      <vt:lpstr>It’s a Book</vt:lpstr>
      <vt:lpstr>Traditional Media </vt:lpstr>
      <vt:lpstr>Traditional – Broadcast – Social Media</vt:lpstr>
      <vt:lpstr>Media Today and Tomorrow </vt:lpstr>
      <vt:lpstr>Media Outreach </vt:lpstr>
      <vt:lpstr>Press Releases </vt:lpstr>
      <vt:lpstr>Inverted Pyramid</vt:lpstr>
      <vt:lpstr>The Library Minute</vt:lpstr>
      <vt:lpstr>Social Media </vt:lpstr>
      <vt:lpstr>Social Media Examples</vt:lpstr>
      <vt:lpstr>Social Media Revolution</vt:lpstr>
      <vt:lpstr>What to Use for What? </vt:lpstr>
      <vt:lpstr>Exercise</vt:lpstr>
      <vt:lpstr>Synergy</vt:lpstr>
      <vt:lpstr>Thank you for your attention and participation! </vt:lpstr>
      <vt:lpstr>Credentials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Advocacy Training for EIFL-PLIP2 grantee library representatives  February 1, 2012 Ljubljana, Slovenia</dc:title>
  <dc:creator>Kaspars</dc:creator>
  <cp:lastModifiedBy>Kaspars</cp:lastModifiedBy>
  <cp:revision>75</cp:revision>
  <dcterms:created xsi:type="dcterms:W3CDTF">2012-01-23T23:11:38Z</dcterms:created>
  <dcterms:modified xsi:type="dcterms:W3CDTF">2014-06-04T20:55:13Z</dcterms:modified>
</cp:coreProperties>
</file>