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378" r:id="rId2"/>
    <p:sldId id="384" r:id="rId3"/>
    <p:sldId id="392" r:id="rId4"/>
    <p:sldId id="393" r:id="rId5"/>
    <p:sldId id="394" r:id="rId6"/>
    <p:sldId id="395" r:id="rId7"/>
    <p:sldId id="399" r:id="rId8"/>
    <p:sldId id="430" r:id="rId9"/>
    <p:sldId id="400" r:id="rId10"/>
    <p:sldId id="437" r:id="rId11"/>
    <p:sldId id="404" r:id="rId12"/>
    <p:sldId id="405" r:id="rId13"/>
    <p:sldId id="439" r:id="rId14"/>
    <p:sldId id="409" r:id="rId15"/>
    <p:sldId id="410" r:id="rId16"/>
    <p:sldId id="441" r:id="rId17"/>
    <p:sldId id="413" r:id="rId18"/>
    <p:sldId id="414" r:id="rId19"/>
    <p:sldId id="443" r:id="rId20"/>
    <p:sldId id="417" r:id="rId21"/>
    <p:sldId id="418" r:id="rId22"/>
    <p:sldId id="445" r:id="rId23"/>
    <p:sldId id="421" r:id="rId24"/>
    <p:sldId id="422" r:id="rId25"/>
    <p:sldId id="424" r:id="rId26"/>
    <p:sldId id="433" r:id="rId27"/>
    <p:sldId id="272" r:id="rId28"/>
    <p:sldId id="379" r:id="rId29"/>
    <p:sldId id="258" r:id="rId30"/>
    <p:sldId id="377" r:id="rId31"/>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3E4B4E"/>
    <a:srgbClr val="003F49"/>
    <a:srgbClr val="004954"/>
    <a:srgbClr val="BFD3D8"/>
    <a:srgbClr val="A9BFC2"/>
    <a:srgbClr val="1A4D54"/>
    <a:srgbClr val="17464C"/>
    <a:srgbClr val="1D4C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428" autoAdjust="0"/>
  </p:normalViewPr>
  <p:slideViewPr>
    <p:cSldViewPr snapToGrid="0" snapToObjects="1">
      <p:cViewPr varScale="1">
        <p:scale>
          <a:sx n="69" d="100"/>
          <a:sy n="69" d="100"/>
        </p:scale>
        <p:origin x="1416" y="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ea typeface="MS PGothic" pitchFamily="34" charset="-128"/>
                <a:cs typeface="Arial" charset="0"/>
              </a:defRPr>
            </a:lvl1pPr>
          </a:lstStyle>
          <a:p>
            <a:pPr>
              <a:defRPr/>
            </a:pPr>
            <a:fld id="{2294BFE4-CBD1-4748-912F-29C148CBCD01}" type="datetime1">
              <a:rPr lang="en-US"/>
              <a:pPr>
                <a:defRPr/>
              </a:pPr>
              <a:t>10/29/2013</a:t>
            </a:fld>
            <a:endParaRPr lang="en-US"/>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ea typeface="MS PGothic" pitchFamily="34" charset="-128"/>
                <a:cs typeface="Arial" charset="0"/>
              </a:defRPr>
            </a:lvl1pPr>
          </a:lstStyle>
          <a:p>
            <a:pPr>
              <a:defRPr/>
            </a:pPr>
            <a:fld id="{69D92BB7-6040-457F-909A-01463164AFFC}" type="slidenum">
              <a:rPr lang="en-US"/>
              <a:pPr>
                <a:defRPr/>
              </a:pPr>
              <a:t>‹#›</a:t>
            </a:fld>
            <a:endParaRPr lang="en-US"/>
          </a:p>
        </p:txBody>
      </p:sp>
    </p:spTree>
    <p:extLst>
      <p:ext uri="{BB962C8B-B14F-4D97-AF65-F5344CB8AC3E}">
        <p14:creationId xmlns:p14="http://schemas.microsoft.com/office/powerpoint/2010/main" val="984472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ea typeface="MS PGothic" pitchFamily="34" charset="-128"/>
                <a:cs typeface="Arial" charset="0"/>
              </a:defRPr>
            </a:lvl1pPr>
          </a:lstStyle>
          <a:p>
            <a:pPr>
              <a:defRPr/>
            </a:pPr>
            <a:fld id="{BFEA9A31-EBAE-4277-B716-DF1CA3685940}" type="datetime1">
              <a:rPr lang="en-US"/>
              <a:pPr>
                <a:defRPr/>
              </a:pPr>
              <a:t>10/29/2013</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US" noProof="0" smtClean="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ea typeface="MS PGothic" pitchFamily="34" charset="-128"/>
                <a:cs typeface="Arial" charset="0"/>
              </a:defRPr>
            </a:lvl1pPr>
          </a:lstStyle>
          <a:p>
            <a:pPr>
              <a:defRPr/>
            </a:pPr>
            <a:fld id="{2D005355-FE66-40AF-9ECC-D473DFA08000}" type="slidenum">
              <a:rPr lang="en-US"/>
              <a:pPr>
                <a:defRPr/>
              </a:pPr>
              <a:t>‹#›</a:t>
            </a:fld>
            <a:endParaRPr lang="en-US"/>
          </a:p>
        </p:txBody>
      </p:sp>
    </p:spTree>
    <p:extLst>
      <p:ext uri="{BB962C8B-B14F-4D97-AF65-F5344CB8AC3E}">
        <p14:creationId xmlns:p14="http://schemas.microsoft.com/office/powerpoint/2010/main" val="403476285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S PGothic" pitchFamily="34"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S PGothic" pitchFamily="34" charset="-128"/>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S PGothic"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s-ES" i="1" dirty="0" smtClean="0"/>
              <a:t>Si los autoridades de la biblioteca un día se llevarían los libros, muebles y computadoras de mi biblioteca, en realidad no se llevarían nada. Porque lo que es valioso aquí es el capital social que se ha creado a través de 10 años de trabajo con la comunidad.</a:t>
            </a:r>
          </a:p>
          <a:p>
            <a:endParaRPr lang="lt-LT" dirty="0"/>
          </a:p>
        </p:txBody>
      </p:sp>
      <p:sp>
        <p:nvSpPr>
          <p:cNvPr id="4" name="Slide Number Placeholder 3"/>
          <p:cNvSpPr>
            <a:spLocks noGrp="1"/>
          </p:cNvSpPr>
          <p:nvPr>
            <p:ph type="sldNum" sz="quarter" idx="10"/>
          </p:nvPr>
        </p:nvSpPr>
        <p:spPr/>
        <p:txBody>
          <a:bodyPr/>
          <a:lstStyle/>
          <a:p>
            <a:pPr>
              <a:defRPr/>
            </a:pPr>
            <a:fld id="{4F9CB91D-8816-4F63-A99F-424C86A11423}" type="slidenum">
              <a:rPr lang="en-US" smtClean="0"/>
              <a:pPr>
                <a:defRPr/>
              </a:pPr>
              <a:t>2</a:t>
            </a:fld>
            <a:endParaRPr lang="en-US"/>
          </a:p>
        </p:txBody>
      </p:sp>
    </p:spTree>
    <p:extLst>
      <p:ext uri="{BB962C8B-B14F-4D97-AF65-F5344CB8AC3E}">
        <p14:creationId xmlns:p14="http://schemas.microsoft.com/office/powerpoint/2010/main" val="755926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dirty="0" smtClean="0"/>
              <a:t>La tecnología ofrece a las bibliotecas públicas nuevas oportunidades para aumentar el acceso a los conocimientos, ayudando a mejorar las condiciones de vida y transformar vidas.</a:t>
            </a:r>
          </a:p>
          <a:p>
            <a:r>
              <a:rPr lang="es-ES" sz="1200" dirty="0" smtClean="0"/>
              <a:t>Sin embargo, en la mayoría de los países donde más se necesitan, las bibliotecas públicas son de escasos recursos.</a:t>
            </a:r>
          </a:p>
          <a:p>
            <a:r>
              <a:rPr lang="es-ES" sz="1200" dirty="0" smtClean="0"/>
              <a:t>EIFL respalda las bibliotecas públicas de utilizar la tecnología de forma creativa para desarrollar servicios innovadores para satisfacer las necesidades de sus comunidades.</a:t>
            </a:r>
            <a:endParaRPr lang="lt-LT" sz="1200" dirty="0" smtClean="0"/>
          </a:p>
          <a:p>
            <a:endParaRPr lang="lt-LT" dirty="0"/>
          </a:p>
        </p:txBody>
      </p:sp>
      <p:sp>
        <p:nvSpPr>
          <p:cNvPr id="4" name="Slide Number Placeholder 3"/>
          <p:cNvSpPr>
            <a:spLocks noGrp="1"/>
          </p:cNvSpPr>
          <p:nvPr>
            <p:ph type="sldNum" sz="quarter" idx="10"/>
          </p:nvPr>
        </p:nvSpPr>
        <p:spPr/>
        <p:txBody>
          <a:bodyPr/>
          <a:lstStyle/>
          <a:p>
            <a:pPr>
              <a:defRPr/>
            </a:pPr>
            <a:fld id="{2D005355-FE66-40AF-9ECC-D473DFA08000}" type="slidenum">
              <a:rPr lang="en-US" smtClean="0"/>
              <a:pPr>
                <a:defRPr/>
              </a:pPr>
              <a:t>5</a:t>
            </a:fld>
            <a:endParaRPr lang="en-US"/>
          </a:p>
        </p:txBody>
      </p:sp>
    </p:spTree>
    <p:extLst>
      <p:ext uri="{BB962C8B-B14F-4D97-AF65-F5344CB8AC3E}">
        <p14:creationId xmlns:p14="http://schemas.microsoft.com/office/powerpoint/2010/main" val="2309652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a:lstStyle/>
          <a:p>
            <a:r>
              <a:rPr lang="en-GB" smtClean="0">
                <a:ea typeface="ＭＳ Ｐゴシック" pitchFamily="34" charset="-128"/>
              </a:rPr>
              <a:t>pregnant mothers visited the clinics, they did this only once in every month. It is only this visit that affords the health workers the opportunity to interact and advise them. It was therefore agreed that if technology could be used, an information pack could be prepared and then sent through weekly SMS to the phones of the pregnant women on what to do and what not to do.</a:t>
            </a:r>
            <a:endParaRPr lang="lt-LT" smtClean="0">
              <a:ea typeface="ＭＳ Ｐゴシック" pitchFamily="34" charset="-128"/>
            </a:endParaRPr>
          </a:p>
          <a:p>
            <a:endParaRPr lang="lt-LT" smtClean="0">
              <a:ea typeface="ＭＳ Ｐゴシック" pitchFamily="34" charset="-128"/>
            </a:endParaRPr>
          </a:p>
        </p:txBody>
      </p:sp>
      <p:sp>
        <p:nvSpPr>
          <p:cNvPr id="53252" name="Slide Number Placeholder 3"/>
          <p:cNvSpPr>
            <a:spLocks noGrp="1"/>
          </p:cNvSpPr>
          <p:nvPr>
            <p:ph type="sldNum" sz="quarter" idx="5"/>
          </p:nvPr>
        </p:nvSpPr>
        <p:spPr bwMode="auto">
          <a:noFill/>
          <a:ln>
            <a:miter lim="800000"/>
            <a:headEnd/>
            <a:tailEnd/>
          </a:ln>
        </p:spPr>
        <p:txBody>
          <a:bodyPr/>
          <a:lstStyle/>
          <a:p>
            <a:fld id="{38BBA021-EA2C-41B6-888F-86709FA9AF9A}" type="slidenum">
              <a:rPr lang="en-US" smtClean="0"/>
              <a:pPr/>
              <a:t>18</a:t>
            </a:fld>
            <a:endParaRPr lang="en-US" smtClean="0"/>
          </a:p>
        </p:txBody>
      </p:sp>
    </p:spTree>
    <p:extLst>
      <p:ext uri="{BB962C8B-B14F-4D97-AF65-F5344CB8AC3E}">
        <p14:creationId xmlns:p14="http://schemas.microsoft.com/office/powerpoint/2010/main" val="4218580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a:lstStyle/>
          <a:p>
            <a:r>
              <a:rPr lang="en-US" smtClean="0">
                <a:ea typeface="ＭＳ Ｐゴシック" pitchFamily="34" charset="-128"/>
              </a:rPr>
              <a:t>The collection includes more than 60,000 books</a:t>
            </a:r>
            <a:endParaRPr lang="lt-LT" smtClean="0">
              <a:ea typeface="ＭＳ Ｐゴシック" pitchFamily="34" charset="-128"/>
            </a:endParaRPr>
          </a:p>
        </p:txBody>
      </p:sp>
      <p:sp>
        <p:nvSpPr>
          <p:cNvPr id="54276" name="Slide Number Placeholder 3"/>
          <p:cNvSpPr>
            <a:spLocks noGrp="1"/>
          </p:cNvSpPr>
          <p:nvPr>
            <p:ph type="sldNum" sz="quarter" idx="5"/>
          </p:nvPr>
        </p:nvSpPr>
        <p:spPr bwMode="auto">
          <a:noFill/>
          <a:ln>
            <a:miter lim="800000"/>
            <a:headEnd/>
            <a:tailEnd/>
          </a:ln>
        </p:spPr>
        <p:txBody>
          <a:bodyPr/>
          <a:lstStyle/>
          <a:p>
            <a:fld id="{EEF1781C-6ED5-49E6-94C9-7F116677A623}" type="slidenum">
              <a:rPr lang="en-US" smtClean="0"/>
              <a:pPr/>
              <a:t>24</a:t>
            </a:fld>
            <a:endParaRPr lang="en-US" smtClean="0"/>
          </a:p>
        </p:txBody>
      </p:sp>
    </p:spTree>
    <p:extLst>
      <p:ext uri="{BB962C8B-B14F-4D97-AF65-F5344CB8AC3E}">
        <p14:creationId xmlns:p14="http://schemas.microsoft.com/office/powerpoint/2010/main" val="4090732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Ograda stranske slik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Ograda opomb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30724" name="Ograda številke diapoz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711BB34-1E0B-4B87-A19B-8B6A83ADF155}" type="slidenum">
              <a:rPr lang="en-US" smtClean="0">
                <a:latin typeface="Calibri" pitchFamily="34" charset="0"/>
                <a:ea typeface="ＭＳ Ｐゴシック" pitchFamily="34" charset="-128"/>
              </a:rPr>
              <a:pPr eaLnBrk="1" hangingPunct="1"/>
              <a:t>26</a:t>
            </a:fld>
            <a:endParaRPr lang="en-US" smtClean="0">
              <a:latin typeface="Calibri" pitchFamily="34" charset="0"/>
              <a:ea typeface="ＭＳ Ｐゴシック" pitchFamily="34" charset="-128"/>
            </a:endParaRPr>
          </a:p>
        </p:txBody>
      </p:sp>
    </p:spTree>
    <p:extLst>
      <p:ext uri="{BB962C8B-B14F-4D97-AF65-F5344CB8AC3E}">
        <p14:creationId xmlns:p14="http://schemas.microsoft.com/office/powerpoint/2010/main" val="137512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kaidrės vaizdo vietos rezervavimo ženkla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Pastabų vietos rezervavimo ženkl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6868" name="Skaidrės numerio vietos rezervavimo ženklas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5057E3A-F7BF-4675-BDC3-55DEECB60826}" type="slidenum">
              <a:rPr lang="en-US" smtClean="0">
                <a:latin typeface="Calibri" pitchFamily="34" charset="0"/>
                <a:ea typeface="ＭＳ Ｐゴシック" pitchFamily="34" charset="-128"/>
              </a:rPr>
              <a:pPr eaLnBrk="1" hangingPunct="1"/>
              <a:t>29</a:t>
            </a:fld>
            <a:endParaRPr lang="en-US" smtClean="0">
              <a:latin typeface="Calibri" pitchFamily="34" charset="0"/>
              <a:ea typeface="ＭＳ Ｐゴシック" pitchFamily="34" charset="-128"/>
            </a:endParaRPr>
          </a:p>
        </p:txBody>
      </p:sp>
    </p:spTree>
    <p:extLst>
      <p:ext uri="{BB962C8B-B14F-4D97-AF65-F5344CB8AC3E}">
        <p14:creationId xmlns:p14="http://schemas.microsoft.com/office/powerpoint/2010/main" val="1601475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pitchFamily="34" charset="-128"/>
                <a:cs typeface="Arial" charset="0"/>
              </a:defRPr>
            </a:lvl1pPr>
          </a:lstStyle>
          <a:p>
            <a:pPr>
              <a:defRPr/>
            </a:pPr>
            <a:fld id="{556AB629-7684-4D75-AE29-2BB9A2CA5185}" type="datetime1">
              <a:rPr lang="en-US"/>
              <a:pPr>
                <a:defRPr/>
              </a:pPr>
              <a:t>10/29/2013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pitchFamily="-105" charset="0"/>
                <a:ea typeface="ＭＳ Ｐゴシック" pitchFamily="-105" charset="-128"/>
                <a:cs typeface="ＭＳ Ｐゴシック" pitchFamily="-105" charset="-128"/>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pitchFamily="34" charset="-128"/>
                <a:cs typeface="Arial" charset="0"/>
              </a:defRPr>
            </a:lvl1pPr>
          </a:lstStyle>
          <a:p>
            <a:pPr>
              <a:defRPr/>
            </a:pPr>
            <a:fld id="{546809C7-03E6-4C5F-9F0A-441ED830DC39}" type="slidenum">
              <a:rPr lang="en-US"/>
              <a:pPr>
                <a:defRPr/>
              </a:pPr>
              <a:t>‹#›</a:t>
            </a:fld>
            <a:endParaRPr lang="en-US"/>
          </a:p>
        </p:txBody>
      </p:sp>
    </p:spTree>
    <p:extLst>
      <p:ext uri="{BB962C8B-B14F-4D97-AF65-F5344CB8AC3E}">
        <p14:creationId xmlns:p14="http://schemas.microsoft.com/office/powerpoint/2010/main" val="2861991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pitchFamily="34" charset="-128"/>
                <a:cs typeface="Arial" charset="0"/>
              </a:defRPr>
            </a:lvl1pPr>
          </a:lstStyle>
          <a:p>
            <a:pPr>
              <a:defRPr/>
            </a:pPr>
            <a:fld id="{F92B1011-E007-4510-9A84-BDC630F96C41}" type="datetime1">
              <a:rPr lang="en-US"/>
              <a:pPr>
                <a:defRPr/>
              </a:pPr>
              <a:t>10/29/2013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pitchFamily="-105" charset="0"/>
                <a:ea typeface="ＭＳ Ｐゴシック" pitchFamily="-105" charset="-128"/>
                <a:cs typeface="ＭＳ Ｐゴシック" pitchFamily="-105" charset="-128"/>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pitchFamily="34" charset="-128"/>
                <a:cs typeface="Arial" charset="0"/>
              </a:defRPr>
            </a:lvl1pPr>
          </a:lstStyle>
          <a:p>
            <a:pPr>
              <a:defRPr/>
            </a:pPr>
            <a:fld id="{A5049007-2EEC-44D4-A440-B828AD9AECA9}" type="slidenum">
              <a:rPr lang="en-US"/>
              <a:pPr>
                <a:defRPr/>
              </a:pPr>
              <a:t>‹#›</a:t>
            </a:fld>
            <a:endParaRPr lang="en-US"/>
          </a:p>
        </p:txBody>
      </p:sp>
    </p:spTree>
    <p:extLst>
      <p:ext uri="{BB962C8B-B14F-4D97-AF65-F5344CB8AC3E}">
        <p14:creationId xmlns:p14="http://schemas.microsoft.com/office/powerpoint/2010/main" val="2477697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pitchFamily="34" charset="-128"/>
                <a:cs typeface="Arial" charset="0"/>
              </a:defRPr>
            </a:lvl1pPr>
          </a:lstStyle>
          <a:p>
            <a:pPr>
              <a:defRPr/>
            </a:pPr>
            <a:fld id="{E0D04D7C-E157-4B01-8F73-56C9714267BD}" type="datetime1">
              <a:rPr lang="en-US"/>
              <a:pPr>
                <a:defRPr/>
              </a:pPr>
              <a:t>10/29/2013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pitchFamily="-105" charset="0"/>
                <a:ea typeface="ＭＳ Ｐゴシック" pitchFamily="-105" charset="-128"/>
                <a:cs typeface="ＭＳ Ｐゴシック" pitchFamily="-105" charset="-128"/>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pitchFamily="34" charset="-128"/>
                <a:cs typeface="Arial" charset="0"/>
              </a:defRPr>
            </a:lvl1pPr>
          </a:lstStyle>
          <a:p>
            <a:pPr>
              <a:defRPr/>
            </a:pPr>
            <a:fld id="{F3C4E29B-19DA-447B-A078-3F85310794E5}" type="slidenum">
              <a:rPr lang="en-US"/>
              <a:pPr>
                <a:defRPr/>
              </a:pPr>
              <a:t>‹#›</a:t>
            </a:fld>
            <a:endParaRPr lang="en-US"/>
          </a:p>
        </p:txBody>
      </p:sp>
    </p:spTree>
    <p:extLst>
      <p:ext uri="{BB962C8B-B14F-4D97-AF65-F5344CB8AC3E}">
        <p14:creationId xmlns:p14="http://schemas.microsoft.com/office/powerpoint/2010/main" val="3530089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quote slide">
    <p:spTree>
      <p:nvGrpSpPr>
        <p:cNvPr id="1" name=""/>
        <p:cNvGrpSpPr/>
        <p:nvPr/>
      </p:nvGrpSpPr>
      <p:grpSpPr>
        <a:xfrm>
          <a:off x="0" y="0"/>
          <a:ext cx="0" cy="0"/>
          <a:chOff x="0" y="0"/>
          <a:chExt cx="0" cy="0"/>
        </a:xfrm>
      </p:grpSpPr>
      <p:sp>
        <p:nvSpPr>
          <p:cNvPr id="5" name="Segnaposto testo 4"/>
          <p:cNvSpPr>
            <a:spLocks noGrp="1"/>
          </p:cNvSpPr>
          <p:nvPr>
            <p:ph type="body" sz="quarter" idx="10"/>
          </p:nvPr>
        </p:nvSpPr>
        <p:spPr>
          <a:xfrm>
            <a:off x="468313" y="1706563"/>
            <a:ext cx="8218487" cy="4781550"/>
          </a:xfrm>
        </p:spPr>
        <p:txBody>
          <a:bodyPr/>
          <a:lstStyle>
            <a:lvl1pPr algn="l">
              <a:buFont typeface="Arial" pitchFamily="34" charset="0"/>
              <a:buNone/>
              <a:defRPr sz="3600" baseline="0"/>
            </a:lvl1pPr>
          </a:lstStyle>
          <a:p>
            <a:pPr lvl="0"/>
            <a:r>
              <a:rPr lang="it-IT" smtClean="0"/>
              <a:t>Fare clic per modificare stili del testo dello schema</a:t>
            </a:r>
          </a:p>
          <a:p>
            <a:pPr lvl="1"/>
            <a:r>
              <a:rPr lang="it-IT" smtClean="0"/>
              <a:t>Secondo livello</a:t>
            </a:r>
          </a:p>
        </p:txBody>
      </p:sp>
    </p:spTree>
    <p:extLst>
      <p:ext uri="{BB962C8B-B14F-4D97-AF65-F5344CB8AC3E}">
        <p14:creationId xmlns:p14="http://schemas.microsoft.com/office/powerpoint/2010/main" val="82654297"/>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with single line">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468000" y="403200"/>
            <a:ext cx="8229600" cy="1062345"/>
          </a:xfrm>
          <a:prstGeom prst="rect">
            <a:avLst/>
          </a:prstGeom>
          <a:noFill/>
          <a:ln>
            <a:noFill/>
          </a:ln>
          <a:extLst/>
        </p:spPr>
        <p:txBody>
          <a:bodyPr/>
          <a:lstStyle/>
          <a:p>
            <a:pPr lvl="0"/>
            <a:r>
              <a:rPr lang="en-GB" dirty="0" smtClean="0"/>
              <a:t>Single Line of Text</a:t>
            </a:r>
            <a:endParaRPr lang="en-US" dirty="0" smtClean="0"/>
          </a:p>
        </p:txBody>
      </p:sp>
      <p:sp>
        <p:nvSpPr>
          <p:cNvPr id="6" name="Text Placeholder 2"/>
          <p:cNvSpPr>
            <a:spLocks noGrp="1"/>
          </p:cNvSpPr>
          <p:nvPr>
            <p:ph idx="1"/>
          </p:nvPr>
        </p:nvSpPr>
        <p:spPr bwMode="auto">
          <a:xfrm>
            <a:off x="468000" y="1706400"/>
            <a:ext cx="8229600" cy="4782082"/>
          </a:xfrm>
          <a:prstGeom prst="rect">
            <a:avLst/>
          </a:prstGeom>
          <a:noFill/>
          <a:ln>
            <a:noFill/>
          </a:ln>
          <a:extLst/>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US" noProof="0" dirty="0" smtClean="0"/>
          </a:p>
        </p:txBody>
      </p:sp>
    </p:spTree>
    <p:extLst>
      <p:ext uri="{BB962C8B-B14F-4D97-AF65-F5344CB8AC3E}">
        <p14:creationId xmlns:p14="http://schemas.microsoft.com/office/powerpoint/2010/main" val="1541119989"/>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spcBef>
                <a:spcPts val="800"/>
              </a:spcBef>
              <a:spcAft>
                <a:spcPts val="800"/>
              </a:spcAft>
              <a:defRPr/>
            </a:lvl1pPr>
            <a:lvl2pPr>
              <a:spcBef>
                <a:spcPts val="800"/>
              </a:spcBef>
              <a:defRPr/>
            </a:lvl2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pitchFamily="34" charset="-128"/>
                <a:cs typeface="Arial" charset="0"/>
              </a:defRPr>
            </a:lvl1pPr>
          </a:lstStyle>
          <a:p>
            <a:pPr>
              <a:defRPr/>
            </a:pPr>
            <a:fld id="{1EED6C4C-8080-46A5-ABF8-B72F9E062D82}" type="datetime1">
              <a:rPr lang="en-US"/>
              <a:pPr>
                <a:defRPr/>
              </a:pPr>
              <a:t>10/29/2013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pitchFamily="-105" charset="0"/>
                <a:ea typeface="ＭＳ Ｐゴシック" pitchFamily="-105" charset="-128"/>
                <a:cs typeface="ＭＳ Ｐゴシック" pitchFamily="-105" charset="-128"/>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pitchFamily="34" charset="-128"/>
                <a:cs typeface="Arial" charset="0"/>
              </a:defRPr>
            </a:lvl1pPr>
          </a:lstStyle>
          <a:p>
            <a:pPr>
              <a:defRPr/>
            </a:pPr>
            <a:fld id="{ACFB5568-25A2-4CF6-A773-4FF2561F52B1}" type="slidenum">
              <a:rPr lang="en-US"/>
              <a:pPr>
                <a:defRPr/>
              </a:pPr>
              <a:t>‹#›</a:t>
            </a:fld>
            <a:endParaRPr lang="en-US"/>
          </a:p>
        </p:txBody>
      </p:sp>
    </p:spTree>
    <p:extLst>
      <p:ext uri="{BB962C8B-B14F-4D97-AF65-F5344CB8AC3E}">
        <p14:creationId xmlns:p14="http://schemas.microsoft.com/office/powerpoint/2010/main" val="2272451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pitchFamily="34" charset="-128"/>
                <a:cs typeface="Arial" charset="0"/>
              </a:defRPr>
            </a:lvl1pPr>
          </a:lstStyle>
          <a:p>
            <a:pPr>
              <a:defRPr/>
            </a:pPr>
            <a:fld id="{614213A4-3397-4D93-A877-399387F31220}" type="datetime1">
              <a:rPr lang="en-US"/>
              <a:pPr>
                <a:defRPr/>
              </a:pPr>
              <a:t>10/29/2013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pitchFamily="-105" charset="0"/>
                <a:ea typeface="ＭＳ Ｐゴシック" pitchFamily="-105" charset="-128"/>
                <a:cs typeface="ＭＳ Ｐゴシック" pitchFamily="-105" charset="-128"/>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pitchFamily="34" charset="-128"/>
                <a:cs typeface="Arial" charset="0"/>
              </a:defRPr>
            </a:lvl1pPr>
          </a:lstStyle>
          <a:p>
            <a:pPr>
              <a:defRPr/>
            </a:pPr>
            <a:fld id="{DAEBA415-13C0-4E9F-BC2E-C495498CFECD}" type="slidenum">
              <a:rPr lang="en-US"/>
              <a:pPr>
                <a:defRPr/>
              </a:pPr>
              <a:t>‹#›</a:t>
            </a:fld>
            <a:endParaRPr lang="en-US"/>
          </a:p>
        </p:txBody>
      </p:sp>
    </p:spTree>
    <p:extLst>
      <p:ext uri="{BB962C8B-B14F-4D97-AF65-F5344CB8AC3E}">
        <p14:creationId xmlns:p14="http://schemas.microsoft.com/office/powerpoint/2010/main" val="491558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pitchFamily="34" charset="-128"/>
                <a:cs typeface="Arial" charset="0"/>
              </a:defRPr>
            </a:lvl1pPr>
          </a:lstStyle>
          <a:p>
            <a:pPr>
              <a:defRPr/>
            </a:pPr>
            <a:fld id="{B5EDBCF6-B06B-4406-8823-60BA55E1FE58}" type="datetime1">
              <a:rPr lang="en-US"/>
              <a:pPr>
                <a:defRPr/>
              </a:pPr>
              <a:t>10/29/2013</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atin typeface="Arial" pitchFamily="-105" charset="0"/>
                <a:ea typeface="ＭＳ Ｐゴシック" pitchFamily="-105" charset="-128"/>
                <a:cs typeface="ＭＳ Ｐゴシック" pitchFamily="-105" charset="-128"/>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pitchFamily="34" charset="-128"/>
                <a:cs typeface="Arial" charset="0"/>
              </a:defRPr>
            </a:lvl1pPr>
          </a:lstStyle>
          <a:p>
            <a:pPr>
              <a:defRPr/>
            </a:pPr>
            <a:fld id="{A2DF407D-BE4E-4E5B-9FC1-CCBB52D2B22C}" type="slidenum">
              <a:rPr lang="en-US"/>
              <a:pPr>
                <a:defRPr/>
              </a:pPr>
              <a:t>‹#›</a:t>
            </a:fld>
            <a:endParaRPr lang="en-US"/>
          </a:p>
        </p:txBody>
      </p:sp>
    </p:spTree>
    <p:extLst>
      <p:ext uri="{BB962C8B-B14F-4D97-AF65-F5344CB8AC3E}">
        <p14:creationId xmlns:p14="http://schemas.microsoft.com/office/powerpoint/2010/main" val="1909101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pitchFamily="34" charset="-128"/>
                <a:cs typeface="Arial" charset="0"/>
              </a:defRPr>
            </a:lvl1pPr>
          </a:lstStyle>
          <a:p>
            <a:pPr>
              <a:defRPr/>
            </a:pPr>
            <a:fld id="{8258396F-FCD6-4280-83D8-0F0872F84B18}" type="datetime1">
              <a:rPr lang="en-US"/>
              <a:pPr>
                <a:defRPr/>
              </a:pPr>
              <a:t>10/29/2013</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atin typeface="Arial" pitchFamily="-105" charset="0"/>
                <a:ea typeface="ＭＳ Ｐゴシック" pitchFamily="-105" charset="-128"/>
                <a:cs typeface="ＭＳ Ｐゴシック" pitchFamily="-105" charset="-128"/>
              </a:defRPr>
            </a:lvl1pPr>
          </a:lstStyle>
          <a:p>
            <a:pPr>
              <a:defRPr/>
            </a:pP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pitchFamily="34" charset="-128"/>
                <a:cs typeface="Arial" charset="0"/>
              </a:defRPr>
            </a:lvl1pPr>
          </a:lstStyle>
          <a:p>
            <a:pPr>
              <a:defRPr/>
            </a:pPr>
            <a:fld id="{4DC79C01-5CBA-4769-8584-8B8340ABE38E}" type="slidenum">
              <a:rPr lang="en-US"/>
              <a:pPr>
                <a:defRPr/>
              </a:pPr>
              <a:t>‹#›</a:t>
            </a:fld>
            <a:endParaRPr lang="en-US"/>
          </a:p>
        </p:txBody>
      </p:sp>
    </p:spTree>
    <p:extLst>
      <p:ext uri="{BB962C8B-B14F-4D97-AF65-F5344CB8AC3E}">
        <p14:creationId xmlns:p14="http://schemas.microsoft.com/office/powerpoint/2010/main" val="870886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pitchFamily="34" charset="-128"/>
                <a:cs typeface="Arial" charset="0"/>
              </a:defRPr>
            </a:lvl1pPr>
          </a:lstStyle>
          <a:p>
            <a:pPr>
              <a:defRPr/>
            </a:pPr>
            <a:fld id="{50B7F8BF-B229-4EFB-8F9F-5B53B714BBA7}" type="datetime1">
              <a:rPr lang="en-US"/>
              <a:pPr>
                <a:defRPr/>
              </a:pPr>
              <a:t>10/29/2013</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atin typeface="Arial" pitchFamily="-105" charset="0"/>
                <a:ea typeface="ＭＳ Ｐゴシック" pitchFamily="-105" charset="-128"/>
                <a:cs typeface="ＭＳ Ｐゴシック" pitchFamily="-105" charset="-128"/>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pitchFamily="34" charset="-128"/>
                <a:cs typeface="Arial" charset="0"/>
              </a:defRPr>
            </a:lvl1pPr>
          </a:lstStyle>
          <a:p>
            <a:pPr>
              <a:defRPr/>
            </a:pPr>
            <a:fld id="{B91D13B2-1D07-4B66-8B52-9D4F64F2D625}" type="slidenum">
              <a:rPr lang="en-US"/>
              <a:pPr>
                <a:defRPr/>
              </a:pPr>
              <a:t>‹#›</a:t>
            </a:fld>
            <a:endParaRPr lang="en-US"/>
          </a:p>
        </p:txBody>
      </p:sp>
    </p:spTree>
    <p:extLst>
      <p:ext uri="{BB962C8B-B14F-4D97-AF65-F5344CB8AC3E}">
        <p14:creationId xmlns:p14="http://schemas.microsoft.com/office/powerpoint/2010/main" val="3839465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pitchFamily="34" charset="-128"/>
                <a:cs typeface="Arial" charset="0"/>
              </a:defRPr>
            </a:lvl1pPr>
          </a:lstStyle>
          <a:p>
            <a:pPr>
              <a:defRPr/>
            </a:pPr>
            <a:fld id="{E792FE91-3A14-4E9B-8C83-5F15F56C88F2}" type="datetime1">
              <a:rPr lang="en-US"/>
              <a:pPr>
                <a:defRPr/>
              </a:pPr>
              <a:t>10/29/2013</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atin typeface="Arial" pitchFamily="-105" charset="0"/>
                <a:ea typeface="ＭＳ Ｐゴシック" pitchFamily="-105" charset="-128"/>
                <a:cs typeface="ＭＳ Ｐゴシック" pitchFamily="-105" charset="-128"/>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pitchFamily="34" charset="-128"/>
                <a:cs typeface="Arial" charset="0"/>
              </a:defRPr>
            </a:lvl1pPr>
          </a:lstStyle>
          <a:p>
            <a:pPr>
              <a:defRPr/>
            </a:pPr>
            <a:fld id="{4D506BEC-376F-455E-A715-D6909EF4E44F}" type="slidenum">
              <a:rPr lang="en-US"/>
              <a:pPr>
                <a:defRPr/>
              </a:pPr>
              <a:t>‹#›</a:t>
            </a:fld>
            <a:endParaRPr lang="en-US"/>
          </a:p>
        </p:txBody>
      </p:sp>
    </p:spTree>
    <p:extLst>
      <p:ext uri="{BB962C8B-B14F-4D97-AF65-F5344CB8AC3E}">
        <p14:creationId xmlns:p14="http://schemas.microsoft.com/office/powerpoint/2010/main" val="1846927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pitchFamily="34" charset="-128"/>
                <a:cs typeface="Arial" charset="0"/>
              </a:defRPr>
            </a:lvl1pPr>
          </a:lstStyle>
          <a:p>
            <a:pPr>
              <a:defRPr/>
            </a:pPr>
            <a:fld id="{A6AEE18D-DB08-465F-ABEB-7866F9DAC137}" type="datetime1">
              <a:rPr lang="en-US"/>
              <a:pPr>
                <a:defRPr/>
              </a:pPr>
              <a:t>10/29/2013</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atin typeface="Arial" pitchFamily="-105" charset="0"/>
                <a:ea typeface="ＭＳ Ｐゴシック" pitchFamily="-105" charset="-128"/>
                <a:cs typeface="ＭＳ Ｐゴシック" pitchFamily="-105" charset="-128"/>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pitchFamily="34" charset="-128"/>
                <a:cs typeface="Arial" charset="0"/>
              </a:defRPr>
            </a:lvl1pPr>
          </a:lstStyle>
          <a:p>
            <a:pPr>
              <a:defRPr/>
            </a:pPr>
            <a:fld id="{54FE6D5A-A24F-4971-B619-0094F2A33932}" type="slidenum">
              <a:rPr lang="en-US"/>
              <a:pPr>
                <a:defRPr/>
              </a:pPr>
              <a:t>‹#›</a:t>
            </a:fld>
            <a:endParaRPr lang="en-US"/>
          </a:p>
        </p:txBody>
      </p:sp>
    </p:spTree>
    <p:extLst>
      <p:ext uri="{BB962C8B-B14F-4D97-AF65-F5344CB8AC3E}">
        <p14:creationId xmlns:p14="http://schemas.microsoft.com/office/powerpoint/2010/main" val="1753148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pitchFamily="34" charset="-128"/>
                <a:cs typeface="Arial" charset="0"/>
              </a:defRPr>
            </a:lvl1pPr>
          </a:lstStyle>
          <a:p>
            <a:pPr>
              <a:defRPr/>
            </a:pPr>
            <a:fld id="{E51BE617-A56B-4BD4-A9C8-DB1FDD6E371C}" type="datetime1">
              <a:rPr lang="en-US"/>
              <a:pPr>
                <a:defRPr/>
              </a:pPr>
              <a:t>10/29/2013</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atin typeface="Arial" pitchFamily="-105" charset="0"/>
                <a:ea typeface="ＭＳ Ｐゴシック" pitchFamily="-105" charset="-128"/>
                <a:cs typeface="ＭＳ Ｐゴシック" pitchFamily="-105" charset="-128"/>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pitchFamily="34" charset="-128"/>
                <a:cs typeface="Arial" charset="0"/>
              </a:defRPr>
            </a:lvl1pPr>
          </a:lstStyle>
          <a:p>
            <a:pPr>
              <a:defRPr/>
            </a:pPr>
            <a:fld id="{F2A61FA3-C661-48C9-B68E-3F7C243602AB}" type="slidenum">
              <a:rPr lang="en-US"/>
              <a:pPr>
                <a:defRPr/>
              </a:pPr>
              <a:t>‹#›</a:t>
            </a:fld>
            <a:endParaRPr lang="en-US"/>
          </a:p>
        </p:txBody>
      </p:sp>
    </p:spTree>
    <p:extLst>
      <p:ext uri="{BB962C8B-B14F-4D97-AF65-F5344CB8AC3E}">
        <p14:creationId xmlns:p14="http://schemas.microsoft.com/office/powerpoint/2010/main" val="983487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62000" y="274638"/>
            <a:ext cx="79248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457200" y="2141538"/>
            <a:ext cx="8229600" cy="432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Tree>
  </p:cSld>
  <p:clrMap bg1="dk1" tx1="lt1" bg2="dk2" tx2="lt2" accent1="accent1" accent2="accent2" accent3="accent3" accent4="accent4" accent5="accent5" accent6="accent6" hlink="hlink" folHlink="folHlink"/>
  <p:sldLayoutIdLst>
    <p:sldLayoutId id="2147484422" r:id="rId1"/>
    <p:sldLayoutId id="2147484423" r:id="rId2"/>
    <p:sldLayoutId id="2147484424" r:id="rId3"/>
    <p:sldLayoutId id="2147484425" r:id="rId4"/>
    <p:sldLayoutId id="2147484426" r:id="rId5"/>
    <p:sldLayoutId id="2147484427" r:id="rId6"/>
    <p:sldLayoutId id="2147484428" r:id="rId7"/>
    <p:sldLayoutId id="2147484429" r:id="rId8"/>
    <p:sldLayoutId id="2147484430" r:id="rId9"/>
    <p:sldLayoutId id="2147484431" r:id="rId10"/>
    <p:sldLayoutId id="2147484432" r:id="rId11"/>
    <p:sldLayoutId id="2147484433" r:id="rId12"/>
    <p:sldLayoutId id="2147484434" r:id="rId13"/>
  </p:sldLayoutIdLst>
  <p:txStyles>
    <p:titleStyle>
      <a:lvl1pPr algn="l" defTabSz="457200" rtl="0" eaLnBrk="0" fontAlgn="base" hangingPunct="0">
        <a:spcBef>
          <a:spcPct val="0"/>
        </a:spcBef>
        <a:spcAft>
          <a:spcPct val="0"/>
        </a:spcAft>
        <a:defRPr sz="5400" kern="1200">
          <a:solidFill>
            <a:schemeClr val="accent1"/>
          </a:solidFill>
          <a:latin typeface="Arial Black"/>
          <a:ea typeface="ＭＳ Ｐゴシック" pitchFamily="34" charset="-128"/>
          <a:cs typeface="Arial Black"/>
        </a:defRPr>
      </a:lvl1pPr>
      <a:lvl2pPr algn="l" defTabSz="457200" rtl="0" eaLnBrk="0" fontAlgn="base" hangingPunct="0">
        <a:spcBef>
          <a:spcPct val="0"/>
        </a:spcBef>
        <a:spcAft>
          <a:spcPct val="0"/>
        </a:spcAft>
        <a:defRPr sz="5400">
          <a:solidFill>
            <a:schemeClr val="accent1"/>
          </a:solidFill>
          <a:latin typeface="Arial Black" pitchFamily="34" charset="0"/>
          <a:ea typeface="ＭＳ Ｐゴシック" pitchFamily="34" charset="-128"/>
          <a:cs typeface="Arial Black" pitchFamily="-105" charset="0"/>
        </a:defRPr>
      </a:lvl2pPr>
      <a:lvl3pPr algn="l" defTabSz="457200" rtl="0" eaLnBrk="0" fontAlgn="base" hangingPunct="0">
        <a:spcBef>
          <a:spcPct val="0"/>
        </a:spcBef>
        <a:spcAft>
          <a:spcPct val="0"/>
        </a:spcAft>
        <a:defRPr sz="5400">
          <a:solidFill>
            <a:schemeClr val="accent1"/>
          </a:solidFill>
          <a:latin typeface="Arial Black" pitchFamily="34" charset="0"/>
          <a:ea typeface="ＭＳ Ｐゴシック" pitchFamily="34" charset="-128"/>
          <a:cs typeface="Arial Black" pitchFamily="-105" charset="0"/>
        </a:defRPr>
      </a:lvl3pPr>
      <a:lvl4pPr algn="l" defTabSz="457200" rtl="0" eaLnBrk="0" fontAlgn="base" hangingPunct="0">
        <a:spcBef>
          <a:spcPct val="0"/>
        </a:spcBef>
        <a:spcAft>
          <a:spcPct val="0"/>
        </a:spcAft>
        <a:defRPr sz="5400">
          <a:solidFill>
            <a:schemeClr val="accent1"/>
          </a:solidFill>
          <a:latin typeface="Arial Black" pitchFamily="34" charset="0"/>
          <a:ea typeface="ＭＳ Ｐゴシック" pitchFamily="34" charset="-128"/>
          <a:cs typeface="Arial Black" pitchFamily="-105" charset="0"/>
        </a:defRPr>
      </a:lvl4pPr>
      <a:lvl5pPr algn="l" defTabSz="457200" rtl="0" eaLnBrk="0" fontAlgn="base" hangingPunct="0">
        <a:spcBef>
          <a:spcPct val="0"/>
        </a:spcBef>
        <a:spcAft>
          <a:spcPct val="0"/>
        </a:spcAft>
        <a:defRPr sz="5400">
          <a:solidFill>
            <a:schemeClr val="accent1"/>
          </a:solidFill>
          <a:latin typeface="Arial Black" pitchFamily="34" charset="0"/>
          <a:ea typeface="ＭＳ Ｐゴシック" pitchFamily="34" charset="-128"/>
          <a:cs typeface="Arial Black" pitchFamily="-105" charset="0"/>
        </a:defRPr>
      </a:lvl5pPr>
      <a:lvl6pPr marL="4572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9pPr>
    </p:titleStyle>
    <p:bodyStyle>
      <a:lvl1pPr marL="342900" indent="-342900" algn="l" defTabSz="457200" rtl="0" eaLnBrk="0" fontAlgn="base" hangingPunct="0">
        <a:spcBef>
          <a:spcPts val="800"/>
        </a:spcBef>
        <a:spcAft>
          <a:spcPts val="800"/>
        </a:spcAft>
        <a:buFont typeface="Arial" pitchFamily="34" charset="0"/>
        <a:buChar char="•"/>
        <a:defRPr sz="3400" kern="1200">
          <a:solidFill>
            <a:schemeClr val="tx1"/>
          </a:solidFill>
          <a:latin typeface="+mn-lt"/>
          <a:ea typeface="ＭＳ Ｐゴシック" pitchFamily="34" charset="-128"/>
          <a:cs typeface="MS PGothic" pitchFamily="34" charset="-128"/>
        </a:defRPr>
      </a:lvl1pPr>
      <a:lvl2pPr marL="742950" indent="-285750" algn="l" defTabSz="457200" rtl="0" eaLnBrk="0" fontAlgn="base" hangingPunct="0">
        <a:spcBef>
          <a:spcPts val="800"/>
        </a:spcBef>
        <a:spcAft>
          <a:spcPts val="80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34" charset="-128"/>
          <a:cs typeface="MS PGothic" pitchFamily="34" charset="-128"/>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agrolib.rs/pijaca" TargetMode="Externa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3.xml"/><Relationship Id="rId5" Type="http://schemas.openxmlformats.org/officeDocument/2006/relationships/image" Target="../media/image18.jp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13.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30.jpe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41.jpeg"/><Relationship Id="rId3" Type="http://schemas.openxmlformats.org/officeDocument/2006/relationships/image" Target="../media/image31.jpeg"/><Relationship Id="rId7" Type="http://schemas.openxmlformats.org/officeDocument/2006/relationships/image" Target="../media/image35.jpeg"/><Relationship Id="rId12" Type="http://schemas.openxmlformats.org/officeDocument/2006/relationships/image" Target="../media/image40.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34.jpeg"/><Relationship Id="rId11" Type="http://schemas.openxmlformats.org/officeDocument/2006/relationships/image" Target="../media/image39.jpeg"/><Relationship Id="rId5" Type="http://schemas.openxmlformats.org/officeDocument/2006/relationships/image" Target="../media/image33.jpeg"/><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jpeg"/><Relationship Id="rId14" Type="http://schemas.openxmlformats.org/officeDocument/2006/relationships/image" Target="../media/image42.jpeg"/></Relationships>
</file>

<file path=ppt/slides/_rels/slide27.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5.xml"/><Relationship Id="rId4" Type="http://schemas.openxmlformats.org/officeDocument/2006/relationships/image" Target="../media/image46.jpe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51.jpeg"/><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descr="eiflwewhitetrans.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443163"/>
            <a:ext cx="9144000" cy="441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Box 2"/>
          <p:cNvSpPr txBox="1">
            <a:spLocks noChangeArrowheads="1"/>
          </p:cNvSpPr>
          <p:nvPr/>
        </p:nvSpPr>
        <p:spPr bwMode="auto">
          <a:xfrm>
            <a:off x="0" y="487430"/>
            <a:ext cx="9143999"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ES" sz="5200" dirty="0" smtClean="0">
                <a:solidFill>
                  <a:srgbClr val="E68538"/>
                </a:solidFill>
                <a:latin typeface="Arial Black" charset="0"/>
                <a:ea typeface="MS PGothic" pitchFamily="34" charset="-128"/>
              </a:rPr>
              <a:t>Programa de</a:t>
            </a:r>
            <a:r>
              <a:rPr lang="lt-LT" sz="5200" dirty="0" smtClean="0">
                <a:solidFill>
                  <a:srgbClr val="E68538"/>
                </a:solidFill>
                <a:latin typeface="Arial Black" charset="0"/>
                <a:ea typeface="MS PGothic" pitchFamily="34" charset="-128"/>
              </a:rPr>
              <a:t> </a:t>
            </a:r>
            <a:r>
              <a:rPr lang="es-ES" sz="5200" dirty="0" smtClean="0">
                <a:solidFill>
                  <a:srgbClr val="E68538"/>
                </a:solidFill>
                <a:latin typeface="Arial Black" charset="0"/>
                <a:ea typeface="MS PGothic" pitchFamily="34" charset="-128"/>
              </a:rPr>
              <a:t>innovación en </a:t>
            </a:r>
            <a:r>
              <a:rPr lang="es-ES" sz="5200" dirty="0">
                <a:solidFill>
                  <a:srgbClr val="E68538"/>
                </a:solidFill>
                <a:latin typeface="Arial Black" charset="0"/>
                <a:ea typeface="MS PGothic" pitchFamily="34" charset="-128"/>
              </a:rPr>
              <a:t>bibliotecas </a:t>
            </a:r>
            <a:r>
              <a:rPr lang="es-ES" sz="5200" dirty="0" smtClean="0">
                <a:solidFill>
                  <a:srgbClr val="E68538"/>
                </a:solidFill>
                <a:latin typeface="Arial Black" charset="0"/>
                <a:ea typeface="MS PGothic" pitchFamily="34" charset="-128"/>
              </a:rPr>
              <a:t>públicas</a:t>
            </a:r>
            <a:endParaRPr lang="en-US" sz="5200" dirty="0">
              <a:solidFill>
                <a:srgbClr val="E68538"/>
              </a:solidFill>
              <a:latin typeface="Arial Black" charset="0"/>
              <a:ea typeface="MS PGothic" pitchFamily="34" charset="-128"/>
            </a:endParaRPr>
          </a:p>
        </p:txBody>
      </p:sp>
      <p:sp>
        <p:nvSpPr>
          <p:cNvPr id="26628" name="TextBox 4"/>
          <p:cNvSpPr txBox="1">
            <a:spLocks noChangeArrowheads="1"/>
          </p:cNvSpPr>
          <p:nvPr/>
        </p:nvSpPr>
        <p:spPr bwMode="auto">
          <a:xfrm>
            <a:off x="144529" y="2180201"/>
            <a:ext cx="816451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sz="3200" dirty="0">
              <a:solidFill>
                <a:srgbClr val="FFFFFF"/>
              </a:solidFill>
              <a:ea typeface="MS PGothic" pitchFamily="34" charset="-128"/>
            </a:endParaRPr>
          </a:p>
          <a:p>
            <a:pPr eaLnBrk="1" hangingPunct="1"/>
            <a:r>
              <a:rPr lang="lt-LT" sz="3200" b="1" dirty="0" smtClean="0">
                <a:solidFill>
                  <a:srgbClr val="FFFFFF"/>
                </a:solidFill>
                <a:ea typeface="MS PGothic" pitchFamily="34" charset="-128"/>
              </a:rPr>
              <a:t>Ugne </a:t>
            </a:r>
            <a:r>
              <a:rPr lang="lt-LT" sz="3200" b="1" dirty="0" err="1" smtClean="0">
                <a:solidFill>
                  <a:srgbClr val="FFFFFF"/>
                </a:solidFill>
                <a:ea typeface="MS PGothic" pitchFamily="34" charset="-128"/>
              </a:rPr>
              <a:t>Lipeikaite</a:t>
            </a:r>
            <a:endParaRPr lang="en-US" sz="3200" b="1" dirty="0">
              <a:solidFill>
                <a:srgbClr val="FFFFFF"/>
              </a:solidFill>
              <a:ea typeface="MS PGothic" pitchFamily="34" charset="-128"/>
            </a:endParaRPr>
          </a:p>
          <a:p>
            <a:pPr eaLnBrk="1" hangingPunct="1"/>
            <a:r>
              <a:rPr lang="en-US" sz="3200" dirty="0" smtClean="0">
                <a:solidFill>
                  <a:srgbClr val="FFFFFF"/>
                </a:solidFill>
                <a:ea typeface="MS PGothic" pitchFamily="34" charset="-128"/>
              </a:rPr>
              <a:t>EIFL-PLIP </a:t>
            </a:r>
            <a:r>
              <a:rPr lang="en-US" sz="3200" dirty="0" err="1" smtClean="0">
                <a:solidFill>
                  <a:srgbClr val="FFFFFF"/>
                </a:solidFill>
                <a:ea typeface="MS PGothic" pitchFamily="34" charset="-128"/>
              </a:rPr>
              <a:t>Gerente</a:t>
            </a:r>
            <a:r>
              <a:rPr lang="en-US" sz="3200" dirty="0" smtClean="0">
                <a:solidFill>
                  <a:srgbClr val="FFFFFF"/>
                </a:solidFill>
                <a:ea typeface="MS PGothic" pitchFamily="34" charset="-128"/>
              </a:rPr>
              <a:t> de </a:t>
            </a:r>
            <a:r>
              <a:rPr lang="en-US" sz="3200" dirty="0" err="1" smtClean="0">
                <a:solidFill>
                  <a:srgbClr val="FFFFFF"/>
                </a:solidFill>
                <a:ea typeface="MS PGothic" pitchFamily="34" charset="-128"/>
              </a:rPr>
              <a:t>Impacto</a:t>
            </a:r>
            <a:endParaRPr lang="en-US" sz="3200" dirty="0">
              <a:solidFill>
                <a:srgbClr val="FFFFFF"/>
              </a:solidFill>
              <a:ea typeface="MS PGothic" pitchFamily="34" charset="-128"/>
            </a:endParaRPr>
          </a:p>
        </p:txBody>
      </p:sp>
      <p:sp>
        <p:nvSpPr>
          <p:cNvPr id="26629" name="TextBox 5"/>
          <p:cNvSpPr txBox="1">
            <a:spLocks noChangeArrowheads="1"/>
          </p:cNvSpPr>
          <p:nvPr/>
        </p:nvSpPr>
        <p:spPr bwMode="auto">
          <a:xfrm>
            <a:off x="466725" y="5675313"/>
            <a:ext cx="84883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en-US" sz="5400">
                <a:solidFill>
                  <a:srgbClr val="FFFFFF"/>
                </a:solidFill>
                <a:ea typeface="MS PGothic" pitchFamily="34" charset="-128"/>
              </a:rPr>
              <a:t>www.eifl.net</a:t>
            </a:r>
          </a:p>
        </p:txBody>
      </p:sp>
    </p:spTree>
    <p:extLst>
      <p:ext uri="{BB962C8B-B14F-4D97-AF65-F5344CB8AC3E}">
        <p14:creationId xmlns:p14="http://schemas.microsoft.com/office/powerpoint/2010/main" val="101565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89296"/>
            <a:ext cx="8229600" cy="1062345"/>
          </a:xfrm>
        </p:spPr>
        <p:txBody>
          <a:bodyPr/>
          <a:lstStyle/>
          <a:p>
            <a:r>
              <a:rPr lang="es-CL" dirty="0" smtClean="0"/>
              <a:t>Impacto</a:t>
            </a:r>
            <a:endParaRPr lang="lt-LT" dirty="0"/>
          </a:p>
        </p:txBody>
      </p:sp>
      <p:sp>
        <p:nvSpPr>
          <p:cNvPr id="3" name="Content Placeholder 2"/>
          <p:cNvSpPr>
            <a:spLocks noGrp="1"/>
          </p:cNvSpPr>
          <p:nvPr>
            <p:ph idx="1"/>
          </p:nvPr>
        </p:nvSpPr>
        <p:spPr>
          <a:xfrm>
            <a:off x="604480" y="1242368"/>
            <a:ext cx="8229600" cy="4782082"/>
          </a:xfrm>
        </p:spPr>
        <p:txBody>
          <a:bodyPr/>
          <a:lstStyle/>
          <a:p>
            <a:pPr lvl="0"/>
            <a:r>
              <a:rPr lang="es-CL" sz="3200" dirty="0" smtClean="0"/>
              <a:t>700 </a:t>
            </a:r>
            <a:r>
              <a:rPr lang="es-CL" sz="3200" dirty="0"/>
              <a:t>agricultores fueron capacitados </a:t>
            </a:r>
            <a:r>
              <a:rPr lang="es-CL" sz="3200" dirty="0" smtClean="0"/>
              <a:t>para </a:t>
            </a:r>
            <a:r>
              <a:rPr lang="es-CL" sz="3200" dirty="0"/>
              <a:t>usar las </a:t>
            </a:r>
            <a:r>
              <a:rPr lang="es-CL" sz="3200" dirty="0" err="1"/>
              <a:t>TICs</a:t>
            </a:r>
            <a:r>
              <a:rPr lang="es-CL" sz="3200" dirty="0"/>
              <a:t> </a:t>
            </a:r>
            <a:endParaRPr lang="lt-LT" sz="3200" dirty="0"/>
          </a:p>
          <a:p>
            <a:r>
              <a:rPr lang="es-CL" sz="3200" dirty="0"/>
              <a:t>570 agricultores se convirtieron en usuarios de las bibliotecas</a:t>
            </a:r>
            <a:endParaRPr lang="lt-LT" sz="3200" dirty="0"/>
          </a:p>
          <a:p>
            <a:pPr lvl="0"/>
            <a:r>
              <a:rPr lang="es-CL" sz="3200" dirty="0" smtClean="0"/>
              <a:t>88</a:t>
            </a:r>
            <a:r>
              <a:rPr lang="es-CL" sz="3200" dirty="0"/>
              <a:t>% de ellos dicen que la biblioteca les ayudo aumentar su producción agrícola</a:t>
            </a:r>
            <a:endParaRPr lang="lt-LT" sz="3200" dirty="0"/>
          </a:p>
          <a:p>
            <a:pPr lvl="0"/>
            <a:r>
              <a:rPr lang="es-CL" sz="3200" dirty="0" smtClean="0"/>
              <a:t>Se </a:t>
            </a:r>
            <a:r>
              <a:rPr lang="es-CL" sz="3200" dirty="0"/>
              <a:t>creó una fundación comunitaria para pagar los costos de internet en las </a:t>
            </a:r>
            <a:r>
              <a:rPr lang="es-CL" sz="3200" dirty="0" smtClean="0"/>
              <a:t>bibliotecas</a:t>
            </a:r>
            <a:endParaRPr lang="lt-LT" sz="3200" dirty="0"/>
          </a:p>
        </p:txBody>
      </p:sp>
    </p:spTree>
    <p:extLst>
      <p:ext uri="{BB962C8B-B14F-4D97-AF65-F5344CB8AC3E}">
        <p14:creationId xmlns:p14="http://schemas.microsoft.com/office/powerpoint/2010/main" val="3940142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0" y="152400"/>
            <a:ext cx="9144000" cy="2841625"/>
          </a:xfrm>
        </p:spPr>
        <p:txBody>
          <a:bodyPr/>
          <a:lstStyle/>
          <a:p>
            <a:pPr algn="ctr">
              <a:defRPr/>
            </a:pPr>
            <a:r>
              <a:rPr lang="es-CL" sz="3600" dirty="0" smtClean="0">
                <a:latin typeface="Arial Black" pitchFamily="34" charset="0"/>
                <a:ea typeface="ＭＳ Ｐゴシック" pitchFamily="34" charset="-128"/>
                <a:cs typeface="Arial Black" pitchFamily="34" charset="0"/>
              </a:rPr>
              <a:t>Proyecto </a:t>
            </a:r>
            <a:r>
              <a:rPr lang="es-CL" sz="3600" dirty="0" err="1" smtClean="0">
                <a:latin typeface="Arial Black" pitchFamily="34" charset="0"/>
                <a:ea typeface="ＭＳ Ｐゴシック" pitchFamily="34" charset="-128"/>
                <a:cs typeface="Arial Black" pitchFamily="34" charset="0"/>
              </a:rPr>
              <a:t>Biblio</a:t>
            </a:r>
            <a:r>
              <a:rPr lang="es-CL" sz="3600" dirty="0" smtClean="0">
                <a:latin typeface="Arial Black" pitchFamily="34" charset="0"/>
                <a:ea typeface="ＭＳ Ｐゴシック" pitchFamily="34" charset="-128"/>
                <a:cs typeface="Arial Black" pitchFamily="34" charset="0"/>
              </a:rPr>
              <a:t>-Agro</a:t>
            </a:r>
            <a:br>
              <a:rPr lang="es-CL" sz="3600" dirty="0" smtClean="0">
                <a:latin typeface="Arial Black" pitchFamily="34" charset="0"/>
                <a:ea typeface="ＭＳ Ｐゴシック" pitchFamily="34" charset="-128"/>
                <a:cs typeface="Arial Black" pitchFamily="34" charset="0"/>
              </a:rPr>
            </a:br>
            <a:r>
              <a:rPr lang="es-CL" sz="3600" b="1" dirty="0" smtClean="0">
                <a:latin typeface="+mn-lt"/>
                <a:ea typeface="ＭＳ Ｐゴシック" pitchFamily="34" charset="-128"/>
                <a:cs typeface="Arial Black" pitchFamily="34" charset="0"/>
              </a:rPr>
              <a:t>Biblioteca Pública de </a:t>
            </a:r>
            <a:r>
              <a:rPr lang="es-CL" sz="3600" b="1" dirty="0" err="1" smtClean="0">
                <a:latin typeface="+mn-lt"/>
                <a:ea typeface="ＭＳ Ｐゴシック" pitchFamily="34" charset="-128"/>
                <a:cs typeface="Arial Black" pitchFamily="34" charset="0"/>
              </a:rPr>
              <a:t>Radislav</a:t>
            </a:r>
            <a:r>
              <a:rPr lang="es-CL" sz="3600" b="1" dirty="0" smtClean="0">
                <a:latin typeface="+mn-lt"/>
                <a:ea typeface="ＭＳ Ｐゴシック" pitchFamily="34" charset="-128"/>
                <a:cs typeface="Arial Black" pitchFamily="34" charset="0"/>
              </a:rPr>
              <a:t> </a:t>
            </a:r>
            <a:r>
              <a:rPr lang="es-CL" sz="3600" b="1" dirty="0" err="1" smtClean="0">
                <a:latin typeface="+mn-lt"/>
                <a:ea typeface="ＭＳ Ｐゴシック" pitchFamily="34" charset="-128"/>
                <a:cs typeface="Arial Black" pitchFamily="34" charset="0"/>
              </a:rPr>
              <a:t>Nikčević</a:t>
            </a:r>
            <a:r>
              <a:rPr lang="es-CL" sz="3600" b="1" dirty="0" smtClean="0">
                <a:latin typeface="+mn-lt"/>
                <a:ea typeface="ＭＳ Ｐゴシック" pitchFamily="34" charset="-128"/>
                <a:cs typeface="Arial Black" pitchFamily="34" charset="0"/>
              </a:rPr>
              <a:t>, Serbia</a:t>
            </a:r>
            <a:r>
              <a:rPr lang="es-CL" sz="3600" dirty="0" smtClean="0">
                <a:latin typeface="+mn-lt"/>
                <a:ea typeface="ＭＳ Ｐゴシック" pitchFamily="34" charset="-128"/>
                <a:cs typeface="Arial Black" pitchFamily="34" charset="0"/>
              </a:rPr>
              <a:t> </a:t>
            </a:r>
          </a:p>
        </p:txBody>
      </p:sp>
      <p:pic>
        <p:nvPicPr>
          <p:cNvPr id="20483" name="Picture 4" descr="branko"/>
          <p:cNvPicPr>
            <a:picLocks noChangeAspect="1" noChangeArrowheads="1"/>
          </p:cNvPicPr>
          <p:nvPr/>
        </p:nvPicPr>
        <p:blipFill>
          <a:blip r:embed="rId2"/>
          <a:srcRect/>
          <a:stretch>
            <a:fillRect/>
          </a:stretch>
        </p:blipFill>
        <p:spPr bwMode="auto">
          <a:xfrm>
            <a:off x="1697038" y="2470248"/>
            <a:ext cx="5668962" cy="4236563"/>
          </a:xfrm>
          <a:prstGeom prst="rect">
            <a:avLst/>
          </a:prstGeom>
          <a:noFill/>
          <a:ln w="9525">
            <a:noFill/>
            <a:miter lim="800000"/>
            <a:headEnd/>
            <a:tailEnd/>
          </a:ln>
        </p:spPr>
      </p:pic>
    </p:spTree>
    <p:extLst>
      <p:ext uri="{BB962C8B-B14F-4D97-AF65-F5344CB8AC3E}">
        <p14:creationId xmlns:p14="http://schemas.microsoft.com/office/powerpoint/2010/main" val="32445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68313" y="198505"/>
            <a:ext cx="8229600" cy="1062038"/>
          </a:xfrm>
        </p:spPr>
        <p:txBody>
          <a:bodyPr/>
          <a:lstStyle/>
          <a:p>
            <a:r>
              <a:rPr lang="es-CL" dirty="0" smtClean="0">
                <a:latin typeface="Arial Black" pitchFamily="34" charset="0"/>
                <a:ea typeface="ＭＳ Ｐゴシック" pitchFamily="34" charset="-128"/>
                <a:cs typeface="Arial Black" pitchFamily="34" charset="0"/>
              </a:rPr>
              <a:t>Proyecto</a:t>
            </a:r>
          </a:p>
        </p:txBody>
      </p:sp>
      <p:sp>
        <p:nvSpPr>
          <p:cNvPr id="21507" name="Content Placeholder 1"/>
          <p:cNvSpPr>
            <a:spLocks noGrp="1"/>
          </p:cNvSpPr>
          <p:nvPr>
            <p:ph idx="1"/>
          </p:nvPr>
        </p:nvSpPr>
        <p:spPr>
          <a:xfrm>
            <a:off x="468313" y="1227228"/>
            <a:ext cx="8229600" cy="4781550"/>
          </a:xfrm>
        </p:spPr>
        <p:txBody>
          <a:bodyPr/>
          <a:lstStyle/>
          <a:p>
            <a:r>
              <a:rPr lang="es-CL" sz="2800" dirty="0" smtClean="0">
                <a:ea typeface="ＭＳ Ｐゴシック" pitchFamily="34" charset="-128"/>
              </a:rPr>
              <a:t>Cuatro bibliotecas renovadas y equipadas con computadores y libros en temas agrícolas</a:t>
            </a:r>
          </a:p>
          <a:p>
            <a:r>
              <a:rPr lang="es-CL" sz="2800" dirty="0" smtClean="0">
                <a:ea typeface="ＭＳ Ｐゴシック" pitchFamily="34" charset="-128"/>
              </a:rPr>
              <a:t>Capacitación en métodos de producción agrícola eficientes usando </a:t>
            </a:r>
            <a:r>
              <a:rPr lang="es-CL" sz="2800" dirty="0" err="1" smtClean="0">
                <a:ea typeface="ＭＳ Ｐゴシック" pitchFamily="34" charset="-128"/>
              </a:rPr>
              <a:t>TICs</a:t>
            </a:r>
            <a:endParaRPr lang="es-CL" sz="2800" dirty="0" smtClean="0">
              <a:ea typeface="ＭＳ Ｐゴシック" pitchFamily="34" charset="-128"/>
            </a:endParaRPr>
          </a:p>
          <a:p>
            <a:r>
              <a:rPr lang="es-CL" sz="2800" dirty="0" smtClean="0">
                <a:ea typeface="ＭＳ Ｐゴシック" pitchFamily="34" charset="-128"/>
              </a:rPr>
              <a:t>Charlas de agricultur</a:t>
            </a:r>
            <a:r>
              <a:rPr lang="es-CL" sz="2800" dirty="0" smtClean="0"/>
              <a:t>a</a:t>
            </a:r>
            <a:endParaRPr lang="es-CL" sz="2800" dirty="0" smtClean="0">
              <a:ea typeface="ＭＳ Ｐゴシック" pitchFamily="34" charset="-128"/>
            </a:endParaRPr>
          </a:p>
          <a:p>
            <a:r>
              <a:rPr lang="es-CL" sz="2800" dirty="0" smtClean="0">
                <a:ea typeface="ＭＳ Ｐゴシック" pitchFamily="34" charset="-128"/>
              </a:rPr>
              <a:t>Mercado en la Red </a:t>
            </a:r>
            <a:r>
              <a:rPr lang="es-CL" sz="2800" u="sng" dirty="0" smtClean="0">
                <a:ea typeface="ＭＳ Ｐゴシック" pitchFamily="34" charset="-128"/>
                <a:hlinkClick r:id="rId2"/>
              </a:rPr>
              <a:t>www.agrolib.rs/pijaca</a:t>
            </a:r>
            <a:endParaRPr lang="es-CL" sz="2800" dirty="0" smtClean="0">
              <a:ea typeface="ＭＳ Ｐゴシック" pitchFamily="34" charset="-128"/>
            </a:endParaRPr>
          </a:p>
        </p:txBody>
      </p:sp>
      <p:pic>
        <p:nvPicPr>
          <p:cNvPr id="4" name="Picture 2"/>
          <p:cNvPicPr>
            <a:picLocks noChangeAspect="1" noChangeArrowheads="1"/>
          </p:cNvPicPr>
          <p:nvPr/>
        </p:nvPicPr>
        <p:blipFill>
          <a:blip r:embed="rId3"/>
          <a:srcRect l="14278" t="12698" r="16113" b="10606"/>
          <a:stretch>
            <a:fillRect/>
          </a:stretch>
        </p:blipFill>
        <p:spPr bwMode="auto">
          <a:xfrm>
            <a:off x="163915" y="4562494"/>
            <a:ext cx="3548276" cy="2197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rotWithShape="1">
          <a:blip r:embed="rId4"/>
          <a:srcRect r="15929"/>
          <a:stretch/>
        </p:blipFill>
        <p:spPr bwMode="auto">
          <a:xfrm>
            <a:off x="3883501" y="4562494"/>
            <a:ext cx="2479627" cy="2214379"/>
          </a:xfrm>
          <a:prstGeom prst="rect">
            <a:avLst/>
          </a:prstGeom>
          <a:noFill/>
          <a:ln w="9525">
            <a:noFill/>
            <a:miter lim="800000"/>
            <a:headEnd/>
            <a:tailEnd/>
          </a:ln>
        </p:spPr>
      </p:pic>
      <p:pic>
        <p:nvPicPr>
          <p:cNvPr id="6" name="Picture 4"/>
          <p:cNvPicPr>
            <a:picLocks noChangeAspect="1" noChangeArrowheads="1"/>
          </p:cNvPicPr>
          <p:nvPr/>
        </p:nvPicPr>
        <p:blipFill rotWithShape="1">
          <a:blip r:embed="rId5"/>
          <a:srcRect r="18258"/>
          <a:stretch/>
        </p:blipFill>
        <p:spPr bwMode="auto">
          <a:xfrm>
            <a:off x="6509979" y="4562494"/>
            <a:ext cx="2407990" cy="2211665"/>
          </a:xfrm>
          <a:prstGeom prst="rect">
            <a:avLst/>
          </a:prstGeom>
          <a:noFill/>
          <a:ln w="9525">
            <a:noFill/>
            <a:miter lim="800000"/>
            <a:headEnd/>
            <a:tailEnd/>
          </a:ln>
        </p:spPr>
      </p:pic>
    </p:spTree>
    <p:extLst>
      <p:ext uri="{BB962C8B-B14F-4D97-AF65-F5344CB8AC3E}">
        <p14:creationId xmlns:p14="http://schemas.microsoft.com/office/powerpoint/2010/main" val="2563730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89296"/>
            <a:ext cx="8229600" cy="1062345"/>
          </a:xfrm>
        </p:spPr>
        <p:txBody>
          <a:bodyPr/>
          <a:lstStyle/>
          <a:p>
            <a:r>
              <a:rPr lang="es-CL" dirty="0" smtClean="0"/>
              <a:t>Impacto</a:t>
            </a:r>
            <a:endParaRPr lang="lt-LT" dirty="0"/>
          </a:p>
        </p:txBody>
      </p:sp>
      <p:sp>
        <p:nvSpPr>
          <p:cNvPr id="3" name="Content Placeholder 2"/>
          <p:cNvSpPr>
            <a:spLocks noGrp="1"/>
          </p:cNvSpPr>
          <p:nvPr>
            <p:ph idx="1"/>
          </p:nvPr>
        </p:nvSpPr>
        <p:spPr>
          <a:xfrm>
            <a:off x="604480" y="1242368"/>
            <a:ext cx="8229600" cy="4782082"/>
          </a:xfrm>
        </p:spPr>
        <p:txBody>
          <a:bodyPr/>
          <a:lstStyle/>
          <a:p>
            <a:pPr lvl="0"/>
            <a:r>
              <a:rPr lang="es-ES" sz="3200" dirty="0" smtClean="0"/>
              <a:t>1 </a:t>
            </a:r>
            <a:r>
              <a:rPr lang="es-ES" sz="3200" dirty="0"/>
              <a:t>año después de </a:t>
            </a:r>
            <a:r>
              <a:rPr lang="es-ES" sz="3200" dirty="0" smtClean="0"/>
              <a:t>comienzo del proyecto </a:t>
            </a:r>
            <a:r>
              <a:rPr lang="es-ES" sz="3200" dirty="0"/>
              <a:t>87% de los agricultores busca información agrícola a través de internet en la biblioteca</a:t>
            </a:r>
            <a:endParaRPr lang="lt-LT" sz="3200" dirty="0"/>
          </a:p>
          <a:p>
            <a:r>
              <a:rPr lang="es-CL" sz="3200" dirty="0" smtClean="0"/>
              <a:t>La biblioteca se hizo conocida en el nivel internacional</a:t>
            </a:r>
          </a:p>
          <a:p>
            <a:r>
              <a:rPr lang="es-CL" sz="3200" dirty="0" smtClean="0"/>
              <a:t>La </a:t>
            </a:r>
            <a:r>
              <a:rPr lang="es-CL" sz="3200" dirty="0"/>
              <a:t>biblioteca ganó el Premio de la Fundación ERSTE por Integración Social en </a:t>
            </a:r>
            <a:r>
              <a:rPr lang="es-CL" sz="3200" dirty="0" smtClean="0"/>
              <a:t>2013, </a:t>
            </a:r>
            <a:r>
              <a:rPr lang="es-CL" sz="3200" dirty="0"/>
              <a:t>recibiendo US$ </a:t>
            </a:r>
            <a:r>
              <a:rPr lang="es-CL" sz="3200" dirty="0" smtClean="0"/>
              <a:t>22 000</a:t>
            </a:r>
            <a:endParaRPr lang="es-CL" sz="3200" dirty="0"/>
          </a:p>
        </p:txBody>
      </p:sp>
    </p:spTree>
    <p:extLst>
      <p:ext uri="{BB962C8B-B14F-4D97-AF65-F5344CB8AC3E}">
        <p14:creationId xmlns:p14="http://schemas.microsoft.com/office/powerpoint/2010/main" val="3961911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a:xfrm>
            <a:off x="468313" y="669858"/>
            <a:ext cx="8229600" cy="2841625"/>
          </a:xfrm>
        </p:spPr>
        <p:txBody>
          <a:bodyPr/>
          <a:lstStyle/>
          <a:p>
            <a:pPr algn="ctr">
              <a:defRPr/>
            </a:pPr>
            <a:r>
              <a:rPr lang="es-CL" sz="3600" b="1" dirty="0" err="1" smtClean="0">
                <a:latin typeface="Arial Black" pitchFamily="34" charset="0"/>
                <a:ea typeface="ＭＳ Ｐゴシック" pitchFamily="34" charset="-128"/>
                <a:cs typeface="Arial Black" pitchFamily="34" charset="0"/>
              </a:rPr>
              <a:t>Audiolibros</a:t>
            </a:r>
            <a:r>
              <a:rPr lang="es-CL" sz="3600" b="1" dirty="0" smtClean="0">
                <a:latin typeface="Arial Black" pitchFamily="34" charset="0"/>
                <a:ea typeface="ＭＳ Ｐゴシック" pitchFamily="34" charset="-128"/>
                <a:cs typeface="Arial Black" pitchFamily="34" charset="0"/>
              </a:rPr>
              <a:t> con DAISY, </a:t>
            </a:r>
            <a:br>
              <a:rPr lang="es-CL" sz="3600" b="1" dirty="0" smtClean="0">
                <a:latin typeface="Arial Black" pitchFamily="34" charset="0"/>
                <a:ea typeface="ＭＳ Ｐゴシック" pitchFamily="34" charset="-128"/>
                <a:cs typeface="Arial Black" pitchFamily="34" charset="0"/>
              </a:rPr>
            </a:br>
            <a:r>
              <a:rPr lang="es-CL" sz="3600" b="1" dirty="0" smtClean="0">
                <a:latin typeface="+mn-lt"/>
                <a:ea typeface="ＭＳ Ｐゴシック" pitchFamily="34" charset="-128"/>
                <a:cs typeface="Arial Black" pitchFamily="34" charset="0"/>
              </a:rPr>
              <a:t>Biblioteca Pública de la ciudad de </a:t>
            </a:r>
            <a:r>
              <a:rPr lang="es-CL" sz="3600" b="1" dirty="0" err="1" smtClean="0">
                <a:latin typeface="+mn-lt"/>
                <a:ea typeface="ＭＳ Ｐゴシック" pitchFamily="34" charset="-128"/>
                <a:cs typeface="Arial Black" pitchFamily="34" charset="0"/>
              </a:rPr>
              <a:t>Ulaanbaatar</a:t>
            </a:r>
            <a:r>
              <a:rPr lang="es-CL" sz="3600" b="1" dirty="0" smtClean="0">
                <a:latin typeface="+mn-lt"/>
                <a:ea typeface="ＭＳ Ｐゴシック" pitchFamily="34" charset="-128"/>
                <a:cs typeface="Arial Black" pitchFamily="34" charset="0"/>
              </a:rPr>
              <a:t/>
            </a:r>
            <a:br>
              <a:rPr lang="es-CL" sz="3600" b="1" dirty="0" smtClean="0">
                <a:latin typeface="+mn-lt"/>
                <a:ea typeface="ＭＳ Ｐゴシック" pitchFamily="34" charset="-128"/>
                <a:cs typeface="Arial Black" pitchFamily="34" charset="0"/>
              </a:rPr>
            </a:br>
            <a:r>
              <a:rPr lang="es-CL" sz="3600" b="1" dirty="0" smtClean="0">
                <a:latin typeface="+mn-lt"/>
                <a:ea typeface="ＭＳ Ｐゴシック" pitchFamily="34" charset="-128"/>
                <a:cs typeface="Arial Black" pitchFamily="34" charset="0"/>
              </a:rPr>
              <a:t>Mongolia</a:t>
            </a:r>
          </a:p>
        </p:txBody>
      </p:sp>
      <p:sp>
        <p:nvSpPr>
          <p:cNvPr id="24579" name="AutoShape 2" descr="Daisy-users"/>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lt-LT"/>
          </a:p>
        </p:txBody>
      </p:sp>
      <p:pic>
        <p:nvPicPr>
          <p:cNvPr id="24580" name="Picture 3"/>
          <p:cNvPicPr>
            <a:picLocks noChangeAspect="1" noChangeArrowheads="1"/>
          </p:cNvPicPr>
          <p:nvPr/>
        </p:nvPicPr>
        <p:blipFill>
          <a:blip r:embed="rId2"/>
          <a:srcRect/>
          <a:stretch>
            <a:fillRect/>
          </a:stretch>
        </p:blipFill>
        <p:spPr bwMode="auto">
          <a:xfrm>
            <a:off x="2520288" y="3321224"/>
            <a:ext cx="4267200" cy="3200400"/>
          </a:xfrm>
          <a:prstGeom prst="rect">
            <a:avLst/>
          </a:prstGeom>
          <a:noFill/>
          <a:ln w="9525">
            <a:noFill/>
            <a:miter lim="800000"/>
            <a:headEnd/>
            <a:tailEnd/>
          </a:ln>
        </p:spPr>
      </p:pic>
    </p:spTree>
    <p:extLst>
      <p:ext uri="{BB962C8B-B14F-4D97-AF65-F5344CB8AC3E}">
        <p14:creationId xmlns:p14="http://schemas.microsoft.com/office/powerpoint/2010/main" val="945350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p:nvPr>
        </p:nvSpPr>
        <p:spPr>
          <a:xfrm>
            <a:off x="468313" y="403225"/>
            <a:ext cx="8229600" cy="1062038"/>
          </a:xfrm>
        </p:spPr>
        <p:txBody>
          <a:bodyPr/>
          <a:lstStyle/>
          <a:p>
            <a:r>
              <a:rPr lang="es-CL" smtClean="0">
                <a:latin typeface="Arial Black" pitchFamily="34" charset="0"/>
                <a:ea typeface="ＭＳ Ｐゴシック" pitchFamily="34" charset="-128"/>
                <a:cs typeface="Arial Black" pitchFamily="34" charset="0"/>
              </a:rPr>
              <a:t>Proyecto</a:t>
            </a:r>
          </a:p>
        </p:txBody>
      </p:sp>
      <p:sp>
        <p:nvSpPr>
          <p:cNvPr id="25603" name="Content Placeholder 4"/>
          <p:cNvSpPr>
            <a:spLocks noGrp="1"/>
          </p:cNvSpPr>
          <p:nvPr>
            <p:ph idx="1"/>
          </p:nvPr>
        </p:nvSpPr>
        <p:spPr>
          <a:xfrm>
            <a:off x="468313" y="1422400"/>
            <a:ext cx="8229600" cy="4783138"/>
          </a:xfrm>
        </p:spPr>
        <p:txBody>
          <a:bodyPr/>
          <a:lstStyle/>
          <a:p>
            <a:r>
              <a:rPr lang="es-CL" sz="3200" dirty="0" smtClean="0">
                <a:ea typeface="ＭＳ Ｐゴシック" pitchFamily="34" charset="-128"/>
              </a:rPr>
              <a:t>Servicio de Audiolibros con DAISY en 21 bibliotecas rurales para personas con discapacidad visual</a:t>
            </a:r>
          </a:p>
          <a:p>
            <a:r>
              <a:rPr lang="es-CL" sz="3200" dirty="0" smtClean="0">
                <a:ea typeface="ＭＳ Ｐゴシック" pitchFamily="34" charset="-128"/>
              </a:rPr>
              <a:t>Estudio de grabación de audiolibros</a:t>
            </a:r>
          </a:p>
          <a:p>
            <a:r>
              <a:rPr lang="es-CL" sz="3200" dirty="0" smtClean="0">
                <a:ea typeface="ＭＳ Ｐゴシック" pitchFamily="34" charset="-128"/>
              </a:rPr>
              <a:t>Digitalización de libros</a:t>
            </a:r>
          </a:p>
          <a:p>
            <a:r>
              <a:rPr lang="es-CL" sz="3200" dirty="0" smtClean="0">
                <a:ea typeface="ＭＳ Ｐゴシック" pitchFamily="34" charset="-128"/>
              </a:rPr>
              <a:t>Instalación de lectores de libros DAISY</a:t>
            </a:r>
          </a:p>
        </p:txBody>
      </p:sp>
      <p:pic>
        <p:nvPicPr>
          <p:cNvPr id="4" name="Picture Placeholder 10"/>
          <p:cNvPicPr>
            <a:picLocks noChangeAspect="1"/>
          </p:cNvPicPr>
          <p:nvPr/>
        </p:nvPicPr>
        <p:blipFill>
          <a:blip r:embed="rId2"/>
          <a:srcRect t="159" b="159"/>
          <a:stretch>
            <a:fillRect/>
          </a:stretch>
        </p:blipFill>
        <p:spPr>
          <a:xfrm>
            <a:off x="111669" y="5019702"/>
            <a:ext cx="2385870" cy="1783706"/>
          </a:xfrm>
          <a:prstGeom prst="rect">
            <a:avLst/>
          </a:prstGeom>
          <a:noFill/>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0748" y="5019703"/>
            <a:ext cx="2335655" cy="175641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0638" y="5019703"/>
            <a:ext cx="2070567" cy="1756412"/>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r="43391"/>
          <a:stretch/>
        </p:blipFill>
        <p:spPr>
          <a:xfrm>
            <a:off x="7231677" y="5019703"/>
            <a:ext cx="1837916" cy="1756411"/>
          </a:xfrm>
          <a:prstGeom prst="rect">
            <a:avLst/>
          </a:prstGeom>
        </p:spPr>
      </p:pic>
    </p:spTree>
    <p:extLst>
      <p:ext uri="{BB962C8B-B14F-4D97-AF65-F5344CB8AC3E}">
        <p14:creationId xmlns:p14="http://schemas.microsoft.com/office/powerpoint/2010/main" val="421644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89296"/>
            <a:ext cx="8229600" cy="1062345"/>
          </a:xfrm>
        </p:spPr>
        <p:txBody>
          <a:bodyPr/>
          <a:lstStyle/>
          <a:p>
            <a:r>
              <a:rPr lang="es-CL" dirty="0" smtClean="0"/>
              <a:t>Impacto</a:t>
            </a:r>
            <a:endParaRPr lang="lt-LT" dirty="0"/>
          </a:p>
        </p:txBody>
      </p:sp>
      <p:sp>
        <p:nvSpPr>
          <p:cNvPr id="3" name="Content Placeholder 2"/>
          <p:cNvSpPr>
            <a:spLocks noGrp="1"/>
          </p:cNvSpPr>
          <p:nvPr>
            <p:ph idx="1"/>
          </p:nvPr>
        </p:nvSpPr>
        <p:spPr>
          <a:xfrm>
            <a:off x="604480" y="1242368"/>
            <a:ext cx="8229600" cy="4782082"/>
          </a:xfrm>
        </p:spPr>
        <p:txBody>
          <a:bodyPr/>
          <a:lstStyle/>
          <a:p>
            <a:r>
              <a:rPr lang="es-ES" dirty="0" smtClean="0"/>
              <a:t>Una </a:t>
            </a:r>
            <a:r>
              <a:rPr lang="es-ES" dirty="0"/>
              <a:t>gran cantidad de personas </a:t>
            </a:r>
            <a:r>
              <a:rPr lang="es-ES" dirty="0" smtClean="0"/>
              <a:t>con discapacidad visual han </a:t>
            </a:r>
            <a:r>
              <a:rPr lang="es-ES" dirty="0"/>
              <a:t>podido empezar a trabajar </a:t>
            </a:r>
            <a:r>
              <a:rPr lang="es-ES" dirty="0" smtClean="0"/>
              <a:t>como terapeutas </a:t>
            </a:r>
            <a:r>
              <a:rPr lang="es-ES" dirty="0"/>
              <a:t>de </a:t>
            </a:r>
            <a:r>
              <a:rPr lang="es-ES" dirty="0" smtClean="0"/>
              <a:t>masaje y ganar dinero para su vida</a:t>
            </a:r>
            <a:endParaRPr lang="es-CL" dirty="0"/>
          </a:p>
          <a:p>
            <a:r>
              <a:rPr lang="es-ES" dirty="0" smtClean="0"/>
              <a:t>La biblioteca </a:t>
            </a:r>
            <a:r>
              <a:rPr lang="es-ES" dirty="0"/>
              <a:t>ha </a:t>
            </a:r>
            <a:r>
              <a:rPr lang="es-ES" dirty="0" smtClean="0"/>
              <a:t>facilitado </a:t>
            </a:r>
            <a:r>
              <a:rPr lang="es-ES" dirty="0"/>
              <a:t>un cambio en la </a:t>
            </a:r>
            <a:r>
              <a:rPr lang="es-ES" dirty="0" smtClean="0"/>
              <a:t>ley, la </a:t>
            </a:r>
            <a:r>
              <a:rPr lang="es-ES" dirty="0"/>
              <a:t>que ahora garantiza un lector de libros DAISY a cada persona </a:t>
            </a:r>
            <a:r>
              <a:rPr lang="es-ES" dirty="0" smtClean="0"/>
              <a:t>con discapacidad visual</a:t>
            </a:r>
            <a:endParaRPr lang="lt-LT" dirty="0"/>
          </a:p>
        </p:txBody>
      </p:sp>
    </p:spTree>
    <p:extLst>
      <p:ext uri="{BB962C8B-B14F-4D97-AF65-F5344CB8AC3E}">
        <p14:creationId xmlns:p14="http://schemas.microsoft.com/office/powerpoint/2010/main" val="2191565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p:cNvSpPr>
            <a:spLocks noGrp="1"/>
          </p:cNvSpPr>
          <p:nvPr>
            <p:ph type="title"/>
          </p:nvPr>
        </p:nvSpPr>
        <p:spPr>
          <a:xfrm>
            <a:off x="263593" y="824221"/>
            <a:ext cx="8675687" cy="2841625"/>
          </a:xfrm>
        </p:spPr>
        <p:txBody>
          <a:bodyPr/>
          <a:lstStyle/>
          <a:p>
            <a:pPr algn="ctr">
              <a:defRPr/>
            </a:pPr>
            <a:r>
              <a:rPr lang="es-CL" sz="3600" b="1" dirty="0" smtClean="0">
                <a:latin typeface="Arial Black" pitchFamily="34" charset="0"/>
                <a:ea typeface="ＭＳ Ｐゴシック" pitchFamily="34" charset="-128"/>
                <a:cs typeface="Arial Black" pitchFamily="34" charset="0"/>
              </a:rPr>
              <a:t>Proyecto de Maternidad de Ghana </a:t>
            </a:r>
            <a:br>
              <a:rPr lang="es-CL" sz="3600" b="1" dirty="0" smtClean="0">
                <a:latin typeface="Arial Black" pitchFamily="34" charset="0"/>
                <a:ea typeface="ＭＳ Ｐゴシック" pitchFamily="34" charset="-128"/>
                <a:cs typeface="Arial Black" pitchFamily="34" charset="0"/>
              </a:rPr>
            </a:br>
            <a:r>
              <a:rPr lang="es-CL" sz="3600" b="1" dirty="0" smtClean="0">
                <a:latin typeface="+mn-lt"/>
                <a:ea typeface="ＭＳ Ｐゴシック" pitchFamily="34" charset="-128"/>
                <a:cs typeface="Arial Black" pitchFamily="34" charset="0"/>
              </a:rPr>
              <a:t>Biblioteca Regional </a:t>
            </a:r>
            <a:r>
              <a:rPr lang="es-CL" sz="3600" b="1" dirty="0" err="1" smtClean="0">
                <a:latin typeface="+mn-lt"/>
                <a:ea typeface="ＭＳ Ｐゴシック" pitchFamily="34" charset="-128"/>
                <a:cs typeface="Arial Black" pitchFamily="34" charset="0"/>
              </a:rPr>
              <a:t>Northern</a:t>
            </a:r>
            <a:r>
              <a:rPr lang="es-CL" sz="3600" b="1" dirty="0" smtClean="0">
                <a:latin typeface="+mn-lt"/>
                <a:ea typeface="ＭＳ Ｐゴシック" pitchFamily="34" charset="-128"/>
                <a:cs typeface="Arial Black" pitchFamily="34" charset="0"/>
              </a:rPr>
              <a:t> </a:t>
            </a:r>
            <a:br>
              <a:rPr lang="es-CL" sz="3600" b="1" dirty="0" smtClean="0">
                <a:latin typeface="+mn-lt"/>
                <a:ea typeface="ＭＳ Ｐゴシック" pitchFamily="34" charset="-128"/>
                <a:cs typeface="Arial Black" pitchFamily="34" charset="0"/>
              </a:rPr>
            </a:br>
            <a:r>
              <a:rPr lang="es-CL" sz="3600" b="1" dirty="0" smtClean="0">
                <a:latin typeface="+mn-lt"/>
                <a:ea typeface="ＭＳ Ｐゴシック" pitchFamily="34" charset="-128"/>
                <a:cs typeface="Arial Black" pitchFamily="34" charset="0"/>
              </a:rPr>
              <a:t>Ghana</a:t>
            </a:r>
          </a:p>
        </p:txBody>
      </p:sp>
      <p:sp>
        <p:nvSpPr>
          <p:cNvPr id="28675" name="AutoShape 2" descr="Daisy-users"/>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lt-LT"/>
          </a:p>
        </p:txBody>
      </p:sp>
      <p:sp>
        <p:nvSpPr>
          <p:cNvPr id="28676" name="AutoShape 4" descr="Tamale Library-mothers care 3"/>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lt-LT"/>
          </a:p>
        </p:txBody>
      </p:sp>
      <p:pic>
        <p:nvPicPr>
          <p:cNvPr id="28677" name="Picture 4"/>
          <p:cNvPicPr>
            <a:picLocks noChangeAspect="1"/>
          </p:cNvPicPr>
          <p:nvPr/>
        </p:nvPicPr>
        <p:blipFill>
          <a:blip r:embed="rId2"/>
          <a:srcRect/>
          <a:stretch>
            <a:fillRect/>
          </a:stretch>
        </p:blipFill>
        <p:spPr bwMode="auto">
          <a:xfrm>
            <a:off x="2438400" y="3118663"/>
            <a:ext cx="4267200" cy="3200400"/>
          </a:xfrm>
          <a:prstGeom prst="rect">
            <a:avLst/>
          </a:prstGeom>
          <a:noFill/>
          <a:ln w="9525">
            <a:noFill/>
            <a:miter lim="800000"/>
            <a:headEnd/>
            <a:tailEnd/>
          </a:ln>
        </p:spPr>
      </p:pic>
    </p:spTree>
    <p:extLst>
      <p:ext uri="{BB962C8B-B14F-4D97-AF65-F5344CB8AC3E}">
        <p14:creationId xmlns:p14="http://schemas.microsoft.com/office/powerpoint/2010/main" val="3625679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5"/>
          <p:cNvSpPr>
            <a:spLocks noGrp="1"/>
          </p:cNvSpPr>
          <p:nvPr>
            <p:ph type="title"/>
          </p:nvPr>
        </p:nvSpPr>
        <p:spPr>
          <a:xfrm>
            <a:off x="468313" y="212153"/>
            <a:ext cx="8229600" cy="1062038"/>
          </a:xfrm>
        </p:spPr>
        <p:txBody>
          <a:bodyPr/>
          <a:lstStyle/>
          <a:p>
            <a:r>
              <a:rPr lang="es-CL" dirty="0" smtClean="0">
                <a:latin typeface="Arial Black" pitchFamily="34" charset="0"/>
                <a:ea typeface="ＭＳ Ｐゴシック" pitchFamily="34" charset="-128"/>
                <a:cs typeface="Arial Black" pitchFamily="34" charset="0"/>
              </a:rPr>
              <a:t>Proyecto</a:t>
            </a:r>
          </a:p>
        </p:txBody>
      </p:sp>
      <p:sp>
        <p:nvSpPr>
          <p:cNvPr id="29699" name="Content Placeholder 6"/>
          <p:cNvSpPr>
            <a:spLocks noGrp="1"/>
          </p:cNvSpPr>
          <p:nvPr>
            <p:ph idx="1"/>
          </p:nvPr>
        </p:nvSpPr>
        <p:spPr>
          <a:xfrm>
            <a:off x="468313" y="1152525"/>
            <a:ext cx="8229600" cy="4781550"/>
          </a:xfrm>
        </p:spPr>
        <p:txBody>
          <a:bodyPr/>
          <a:lstStyle/>
          <a:p>
            <a:r>
              <a:rPr lang="es-CL" sz="3200" dirty="0" smtClean="0">
                <a:ea typeface="ＭＳ Ｐゴシック" pitchFamily="34" charset="-128"/>
              </a:rPr>
              <a:t>Entrega semanal de información de salud para mujeres embarazadas en sus teléfonos móviles</a:t>
            </a:r>
          </a:p>
          <a:p>
            <a:r>
              <a:rPr lang="es-CL" sz="3200" dirty="0" smtClean="0">
                <a:ea typeface="ＭＳ Ｐゴシック" pitchFamily="34" charset="-128"/>
              </a:rPr>
              <a:t>Capacitación de los trabajadores de la salud y implementación de rincones de salud en la biblioteca</a:t>
            </a:r>
          </a:p>
        </p:txBody>
      </p:sp>
      <p:pic>
        <p:nvPicPr>
          <p:cNvPr id="29700" name="Picture 9" descr="http://www.vsinnovations.org/assets/images/FJE%20Photo.jpg"/>
          <p:cNvPicPr>
            <a:picLocks noChangeAspect="1" noChangeArrowheads="1"/>
          </p:cNvPicPr>
          <p:nvPr/>
        </p:nvPicPr>
        <p:blipFill>
          <a:blip r:embed="rId3"/>
          <a:srcRect/>
          <a:stretch>
            <a:fillRect/>
          </a:stretch>
        </p:blipFill>
        <p:spPr bwMode="auto">
          <a:xfrm>
            <a:off x="101814" y="4395350"/>
            <a:ext cx="3241888" cy="2380762"/>
          </a:xfrm>
          <a:prstGeom prst="rect">
            <a:avLst/>
          </a:prstGeom>
          <a:noFill/>
          <a:ln w="9525">
            <a:noFill/>
            <a:miter lim="800000"/>
            <a:headEnd/>
            <a:tailEnd/>
          </a:ln>
        </p:spPr>
      </p:pic>
      <p:pic>
        <p:nvPicPr>
          <p:cNvPr id="5" name="Picture 5" descr="https://fbcdn-sphotos-e-a.akamaihd.net/hphotos-ak-ash3/944236_173375476161163_581721099_n.jpg"/>
          <p:cNvPicPr>
            <a:picLocks noChangeAspect="1" noChangeArrowheads="1"/>
          </p:cNvPicPr>
          <p:nvPr/>
        </p:nvPicPr>
        <p:blipFill>
          <a:blip r:embed="rId4"/>
          <a:srcRect l="33781" r="6619"/>
          <a:stretch>
            <a:fillRect/>
          </a:stretch>
        </p:blipFill>
        <p:spPr bwMode="auto">
          <a:xfrm>
            <a:off x="3502499" y="4395350"/>
            <a:ext cx="2183035" cy="2380762"/>
          </a:xfrm>
          <a:prstGeom prst="rect">
            <a:avLst/>
          </a:prstGeom>
          <a:noFill/>
          <a:ln w="9525">
            <a:noFill/>
            <a:miter lim="800000"/>
            <a:headEnd/>
            <a:tailEnd/>
          </a:ln>
        </p:spPr>
      </p:pic>
      <p:pic>
        <p:nvPicPr>
          <p:cNvPr id="6" name="Content Placeholder 8"/>
          <p:cNvPicPr>
            <a:picLocks noChangeAspect="1"/>
          </p:cNvPicPr>
          <p:nvPr/>
        </p:nvPicPr>
        <p:blipFill>
          <a:blip r:embed="rId5"/>
          <a:srcRect/>
          <a:stretch>
            <a:fillRect/>
          </a:stretch>
        </p:blipFill>
        <p:spPr bwMode="auto">
          <a:xfrm>
            <a:off x="5844190" y="4395351"/>
            <a:ext cx="3174683" cy="238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0151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89296"/>
            <a:ext cx="8229600" cy="1062345"/>
          </a:xfrm>
        </p:spPr>
        <p:txBody>
          <a:bodyPr/>
          <a:lstStyle/>
          <a:p>
            <a:r>
              <a:rPr lang="es-CL" dirty="0" smtClean="0"/>
              <a:t>Impacto</a:t>
            </a:r>
            <a:endParaRPr lang="lt-LT" dirty="0"/>
          </a:p>
        </p:txBody>
      </p:sp>
      <p:sp>
        <p:nvSpPr>
          <p:cNvPr id="3" name="Content Placeholder 2"/>
          <p:cNvSpPr>
            <a:spLocks noGrp="1"/>
          </p:cNvSpPr>
          <p:nvPr>
            <p:ph idx="1"/>
          </p:nvPr>
        </p:nvSpPr>
        <p:spPr>
          <a:xfrm>
            <a:off x="604480" y="1242368"/>
            <a:ext cx="8229600" cy="4782082"/>
          </a:xfrm>
        </p:spPr>
        <p:txBody>
          <a:bodyPr/>
          <a:lstStyle/>
          <a:p>
            <a:pPr>
              <a:defRPr/>
            </a:pPr>
            <a:r>
              <a:rPr lang="es-CL" sz="3600" dirty="0"/>
              <a:t>94 mujeres embarazadas reciben mensajes de texto SMS cada </a:t>
            </a:r>
            <a:r>
              <a:rPr lang="es-CL" sz="3600" dirty="0" smtClean="0"/>
              <a:t>semana</a:t>
            </a:r>
          </a:p>
          <a:p>
            <a:pPr>
              <a:defRPr/>
            </a:pPr>
            <a:r>
              <a:rPr lang="es-CL" sz="3600" dirty="0" smtClean="0"/>
              <a:t>Están empezando </a:t>
            </a:r>
            <a:r>
              <a:rPr lang="es-CL" sz="3600" dirty="0"/>
              <a:t>a </a:t>
            </a:r>
            <a:r>
              <a:rPr lang="es-CL" sz="3600" dirty="0" smtClean="0"/>
              <a:t>grabar </a:t>
            </a:r>
            <a:r>
              <a:rPr lang="es-CL" sz="3600" dirty="0"/>
              <a:t>mensajes de audio para atender a mujeres analfabetas</a:t>
            </a:r>
          </a:p>
          <a:p>
            <a:r>
              <a:rPr lang="es-CL" sz="3600" dirty="0" smtClean="0"/>
              <a:t>El </a:t>
            </a:r>
            <a:r>
              <a:rPr lang="es-CL" sz="3600" dirty="0"/>
              <a:t>servicio se incrementará en 4 nuevos distritos y 6 </a:t>
            </a:r>
            <a:r>
              <a:rPr lang="es-CL" sz="3600" dirty="0" smtClean="0"/>
              <a:t>hospitales</a:t>
            </a:r>
          </a:p>
          <a:p>
            <a:pPr>
              <a:defRPr/>
            </a:pPr>
            <a:endParaRPr lang="es-CL" sz="3200" dirty="0"/>
          </a:p>
        </p:txBody>
      </p:sp>
    </p:spTree>
    <p:extLst>
      <p:ext uri="{BB962C8B-B14F-4D97-AF65-F5344CB8AC3E}">
        <p14:creationId xmlns:p14="http://schemas.microsoft.com/office/powerpoint/2010/main" val="991661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8562"/>
          <a:stretch/>
        </p:blipFill>
        <p:spPr>
          <a:xfrm>
            <a:off x="368489" y="666957"/>
            <a:ext cx="5517740" cy="3997808"/>
          </a:xfrm>
          <a:prstGeom prst="rect">
            <a:avLst/>
          </a:prstGeom>
        </p:spPr>
      </p:pic>
      <p:sp>
        <p:nvSpPr>
          <p:cNvPr id="4" name="Rectangle 3"/>
          <p:cNvSpPr/>
          <p:nvPr/>
        </p:nvSpPr>
        <p:spPr>
          <a:xfrm>
            <a:off x="368489" y="4642974"/>
            <a:ext cx="8305801" cy="1692771"/>
          </a:xfrm>
          <a:prstGeom prst="rect">
            <a:avLst/>
          </a:prstGeom>
        </p:spPr>
        <p:txBody>
          <a:bodyPr wrap="square">
            <a:spAutoFit/>
          </a:bodyPr>
          <a:lstStyle/>
          <a:p>
            <a:pPr algn="r"/>
            <a:r>
              <a:rPr lang="es-ES" sz="2400" i="1" dirty="0"/>
              <a:t>Porque lo que es valioso aquí es el capital social que se ha creado a través de 10 años de trabajo con la comunidad.</a:t>
            </a:r>
            <a:endParaRPr lang="es-ES" sz="2400" baseline="-25000" dirty="0"/>
          </a:p>
          <a:p>
            <a:pPr algn="r"/>
            <a:r>
              <a:rPr lang="es-ES" sz="2400" baseline="-25000" dirty="0" smtClean="0"/>
              <a:t>Gabriel </a:t>
            </a:r>
            <a:r>
              <a:rPr lang="es-ES" sz="2400" baseline="-25000" dirty="0"/>
              <a:t>Jaime Vanegas Montoya</a:t>
            </a:r>
          </a:p>
          <a:p>
            <a:pPr algn="r"/>
            <a:r>
              <a:rPr lang="es-ES" sz="2400" baseline="-25000" dirty="0"/>
              <a:t>Biblioteca La Loma de Biblioteca Pública </a:t>
            </a:r>
            <a:r>
              <a:rPr lang="es-ES" sz="2400" baseline="-25000" dirty="0" smtClean="0"/>
              <a:t>Piloto</a:t>
            </a:r>
            <a:r>
              <a:rPr lang="es-ES" sz="2400" dirty="0" smtClean="0"/>
              <a:t> </a:t>
            </a:r>
            <a:r>
              <a:rPr lang="es-ES" sz="2400" baseline="-25000" dirty="0"/>
              <a:t>d</a:t>
            </a:r>
            <a:r>
              <a:rPr lang="es-ES" sz="2400" baseline="-25000" dirty="0" smtClean="0"/>
              <a:t>e </a:t>
            </a:r>
            <a:r>
              <a:rPr lang="es-ES" sz="2400" baseline="-25000" dirty="0"/>
              <a:t>Medellín</a:t>
            </a:r>
          </a:p>
          <a:p>
            <a:pPr algn="r"/>
            <a:r>
              <a:rPr lang="es-ES" sz="2400" baseline="-25000" dirty="0"/>
              <a:t>Colombia</a:t>
            </a:r>
          </a:p>
        </p:txBody>
      </p:sp>
      <p:sp>
        <p:nvSpPr>
          <p:cNvPr id="5" name="TextBox 4"/>
          <p:cNvSpPr txBox="1"/>
          <p:nvPr/>
        </p:nvSpPr>
        <p:spPr>
          <a:xfrm>
            <a:off x="5886229" y="1617777"/>
            <a:ext cx="2725504" cy="3046988"/>
          </a:xfrm>
          <a:prstGeom prst="rect">
            <a:avLst/>
          </a:prstGeom>
          <a:noFill/>
        </p:spPr>
        <p:txBody>
          <a:bodyPr wrap="square" rtlCol="0">
            <a:spAutoFit/>
          </a:bodyPr>
          <a:lstStyle/>
          <a:p>
            <a:pPr algn="r"/>
            <a:r>
              <a:rPr lang="es-ES" sz="2400" i="1" dirty="0"/>
              <a:t>Si los autoridades de la biblioteca un día se llevarían los libros, muebles y computadoras de mi biblioteca, en realidad no se llevarían nada</a:t>
            </a:r>
            <a:r>
              <a:rPr lang="es-ES" sz="2400" i="1" dirty="0" smtClean="0"/>
              <a:t>.</a:t>
            </a:r>
            <a:endParaRPr lang="es-ES" sz="2400" baseline="-25000" dirty="0"/>
          </a:p>
        </p:txBody>
      </p:sp>
    </p:spTree>
    <p:extLst>
      <p:ext uri="{BB962C8B-B14F-4D97-AF65-F5344CB8AC3E}">
        <p14:creationId xmlns:p14="http://schemas.microsoft.com/office/powerpoint/2010/main" val="2800365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3"/>
          <p:cNvSpPr>
            <a:spLocks noGrp="1"/>
          </p:cNvSpPr>
          <p:nvPr>
            <p:ph type="title"/>
          </p:nvPr>
        </p:nvSpPr>
        <p:spPr>
          <a:xfrm>
            <a:off x="323850" y="609600"/>
            <a:ext cx="8675688" cy="2841625"/>
          </a:xfrm>
        </p:spPr>
        <p:txBody>
          <a:bodyPr/>
          <a:lstStyle/>
          <a:p>
            <a:pPr algn="ctr">
              <a:defRPr/>
            </a:pPr>
            <a:r>
              <a:rPr lang="es-CL" sz="3600" dirty="0" smtClean="0">
                <a:latin typeface="Arial Black" pitchFamily="34" charset="0"/>
                <a:ea typeface="ＭＳ Ｐゴシック" pitchFamily="34" charset="-128"/>
                <a:cs typeface="Arial Black" pitchFamily="34" charset="0"/>
              </a:rPr>
              <a:t>Mentes creativas brindan </a:t>
            </a:r>
            <a:br>
              <a:rPr lang="es-CL" sz="3600" dirty="0" smtClean="0">
                <a:latin typeface="Arial Black" pitchFamily="34" charset="0"/>
                <a:ea typeface="ＭＳ Ｐゴシック" pitchFamily="34" charset="-128"/>
                <a:cs typeface="Arial Black" pitchFamily="34" charset="0"/>
              </a:rPr>
            </a:br>
            <a:r>
              <a:rPr lang="es-CL" sz="3600" dirty="0" smtClean="0">
                <a:latin typeface="Arial Black" pitchFamily="34" charset="0"/>
                <a:ea typeface="ＭＳ Ｐゴシック" pitchFamily="34" charset="-128"/>
                <a:cs typeface="Arial Black" pitchFamily="34" charset="0"/>
              </a:rPr>
              <a:t>nuevas oportunidades de trabajo </a:t>
            </a:r>
            <a:r>
              <a:rPr lang="es-CL" sz="3600" dirty="0" smtClean="0">
                <a:latin typeface="+mn-lt"/>
                <a:ea typeface="ＭＳ Ｐゴシック" pitchFamily="34" charset="-128"/>
                <a:cs typeface="Arial Black" pitchFamily="34" charset="0"/>
              </a:rPr>
              <a:t>Biblioteca Pública </a:t>
            </a:r>
            <a:r>
              <a:rPr lang="es-CL" sz="3600" dirty="0" err="1" smtClean="0">
                <a:latin typeface="+mn-lt"/>
                <a:ea typeface="ＭＳ Ｐゴシック" pitchFamily="34" charset="-128"/>
                <a:cs typeface="Arial Black" pitchFamily="34" charset="0"/>
              </a:rPr>
              <a:t>Braka</a:t>
            </a:r>
            <a:r>
              <a:rPr lang="es-CL" sz="3600" dirty="0" smtClean="0">
                <a:latin typeface="+mn-lt"/>
                <a:ea typeface="ＭＳ Ｐゴシック" pitchFamily="34" charset="-128"/>
                <a:cs typeface="Arial Black" pitchFamily="34" charset="0"/>
              </a:rPr>
              <a:t> </a:t>
            </a:r>
            <a:r>
              <a:rPr lang="es-CL" sz="3600" dirty="0" err="1" smtClean="0">
                <a:latin typeface="+mn-lt"/>
                <a:ea typeface="ＭＳ Ｐゴシック" pitchFamily="34" charset="-128"/>
                <a:cs typeface="Arial Black" pitchFamily="34" charset="0"/>
              </a:rPr>
              <a:t>Miladinovci</a:t>
            </a:r>
            <a:r>
              <a:rPr lang="es-CL" sz="3600" b="1" dirty="0" smtClean="0">
                <a:latin typeface="+mn-lt"/>
                <a:ea typeface="ＭＳ Ｐゴシック" pitchFamily="34" charset="-128"/>
                <a:cs typeface="Arial Black" pitchFamily="34" charset="0"/>
              </a:rPr>
              <a:t>, Macedonia</a:t>
            </a:r>
            <a:endParaRPr lang="es-CL" sz="3600" dirty="0" smtClean="0">
              <a:latin typeface="+mn-lt"/>
              <a:ea typeface="ＭＳ Ｐゴシック" pitchFamily="34" charset="-128"/>
              <a:cs typeface="Arial Black" pitchFamily="34" charset="0"/>
            </a:endParaRPr>
          </a:p>
        </p:txBody>
      </p:sp>
      <p:sp>
        <p:nvSpPr>
          <p:cNvPr id="32771" name="AutoShape 2" descr="Interactive_Training_Part_I_(43)"/>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lt-LT"/>
          </a:p>
        </p:txBody>
      </p:sp>
      <p:pic>
        <p:nvPicPr>
          <p:cNvPr id="32772" name="Picture 4" descr="http://www.eifl.net/system/files/201108/photo_1.png"/>
          <p:cNvPicPr>
            <a:picLocks noChangeAspect="1" noChangeArrowheads="1"/>
          </p:cNvPicPr>
          <p:nvPr/>
        </p:nvPicPr>
        <p:blipFill>
          <a:blip r:embed="rId2"/>
          <a:srcRect/>
          <a:stretch>
            <a:fillRect/>
          </a:stretch>
        </p:blipFill>
        <p:spPr bwMode="auto">
          <a:xfrm>
            <a:off x="1243013" y="3217818"/>
            <a:ext cx="6894512" cy="3035300"/>
          </a:xfrm>
          <a:prstGeom prst="rect">
            <a:avLst/>
          </a:prstGeom>
          <a:noFill/>
          <a:ln w="9525">
            <a:noFill/>
            <a:miter lim="800000"/>
            <a:headEnd/>
            <a:tailEnd/>
          </a:ln>
        </p:spPr>
      </p:pic>
    </p:spTree>
    <p:extLst>
      <p:ext uri="{BB962C8B-B14F-4D97-AF65-F5344CB8AC3E}">
        <p14:creationId xmlns:p14="http://schemas.microsoft.com/office/powerpoint/2010/main" val="492174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
          <p:cNvSpPr>
            <a:spLocks noGrp="1"/>
          </p:cNvSpPr>
          <p:nvPr>
            <p:ph type="title"/>
          </p:nvPr>
        </p:nvSpPr>
        <p:spPr>
          <a:xfrm>
            <a:off x="468313" y="403225"/>
            <a:ext cx="8229600" cy="1062038"/>
          </a:xfrm>
        </p:spPr>
        <p:txBody>
          <a:bodyPr/>
          <a:lstStyle/>
          <a:p>
            <a:r>
              <a:rPr lang="es-CL" smtClean="0">
                <a:latin typeface="Arial Black" pitchFamily="34" charset="0"/>
                <a:ea typeface="ＭＳ Ｐゴシック" pitchFamily="34" charset="-128"/>
                <a:cs typeface="Arial Black" pitchFamily="34" charset="0"/>
              </a:rPr>
              <a:t>Proyecto	</a:t>
            </a:r>
          </a:p>
        </p:txBody>
      </p:sp>
      <p:sp>
        <p:nvSpPr>
          <p:cNvPr id="33795" name="Content Placeholder 4"/>
          <p:cNvSpPr>
            <a:spLocks noGrp="1"/>
          </p:cNvSpPr>
          <p:nvPr>
            <p:ph idx="1"/>
          </p:nvPr>
        </p:nvSpPr>
        <p:spPr>
          <a:xfrm>
            <a:off x="468313" y="1433603"/>
            <a:ext cx="8229600" cy="3573372"/>
          </a:xfrm>
        </p:spPr>
        <p:txBody>
          <a:bodyPr/>
          <a:lstStyle/>
          <a:p>
            <a:r>
              <a:rPr lang="es-CL" sz="3200" dirty="0" smtClean="0">
                <a:ea typeface="ＭＳ Ｐゴシック" pitchFamily="34" charset="-128"/>
              </a:rPr>
              <a:t>Fomento de la confianza, la motivación y entrega de competencias en el uso de tecnologías para encontrar trabajo</a:t>
            </a:r>
          </a:p>
          <a:p>
            <a:r>
              <a:rPr lang="es-CL" sz="3200" dirty="0" smtClean="0"/>
              <a:t>Alianzas con </a:t>
            </a:r>
            <a:r>
              <a:rPr lang="es-CL" sz="3200" dirty="0" err="1" smtClean="0"/>
              <a:t>ONGs</a:t>
            </a:r>
            <a:r>
              <a:rPr lang="es-CL" sz="3200" dirty="0" smtClean="0"/>
              <a:t> locales</a:t>
            </a:r>
            <a:endParaRPr lang="es-CL" sz="3200" dirty="0" smtClean="0">
              <a:ea typeface="ＭＳ Ｐゴシック" pitchFamily="34" charset="-128"/>
            </a:endParaRPr>
          </a:p>
          <a:p>
            <a:r>
              <a:rPr lang="es-CL" sz="3200" dirty="0" smtClean="0">
                <a:ea typeface="ＭＳ Ｐゴシック" pitchFamily="34" charset="-128"/>
              </a:rPr>
              <a:t>Página Web para anunciar oportunidades de trabajo y aplicar a ellos en línea</a:t>
            </a:r>
          </a:p>
        </p:txBody>
      </p:sp>
      <p:pic>
        <p:nvPicPr>
          <p:cNvPr id="33796" name="Picture 5"/>
          <p:cNvPicPr>
            <a:picLocks noChangeAspect="1" noChangeArrowheads="1"/>
          </p:cNvPicPr>
          <p:nvPr/>
        </p:nvPicPr>
        <p:blipFill>
          <a:blip r:embed="rId2"/>
          <a:srcRect l="30492" t="13470" r="31583" b="38884"/>
          <a:stretch>
            <a:fillRect/>
          </a:stretch>
        </p:blipFill>
        <p:spPr bwMode="auto">
          <a:xfrm>
            <a:off x="119631" y="4772946"/>
            <a:ext cx="2855581" cy="2016813"/>
          </a:xfrm>
          <a:prstGeom prst="rect">
            <a:avLst/>
          </a:prstGeom>
          <a:noFill/>
          <a:ln w="9525">
            <a:noFill/>
            <a:miter lim="800000"/>
            <a:headEnd/>
            <a:tailEnd/>
          </a:ln>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3589" y="4786593"/>
            <a:ext cx="2689084" cy="2016813"/>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3168" t="5600" r="3166" b="5075"/>
          <a:stretch/>
        </p:blipFill>
        <p:spPr>
          <a:xfrm>
            <a:off x="5882182" y="4772946"/>
            <a:ext cx="3178007" cy="2016812"/>
          </a:xfrm>
          <a:prstGeom prst="rect">
            <a:avLst/>
          </a:prstGeom>
        </p:spPr>
      </p:pic>
    </p:spTree>
    <p:extLst>
      <p:ext uri="{BB962C8B-B14F-4D97-AF65-F5344CB8AC3E}">
        <p14:creationId xmlns:p14="http://schemas.microsoft.com/office/powerpoint/2010/main" val="125052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89296"/>
            <a:ext cx="8229600" cy="1062345"/>
          </a:xfrm>
        </p:spPr>
        <p:txBody>
          <a:bodyPr/>
          <a:lstStyle/>
          <a:p>
            <a:r>
              <a:rPr lang="es-CL" dirty="0" smtClean="0"/>
              <a:t>Impacto</a:t>
            </a:r>
            <a:endParaRPr lang="lt-LT" dirty="0"/>
          </a:p>
        </p:txBody>
      </p:sp>
      <p:sp>
        <p:nvSpPr>
          <p:cNvPr id="3" name="Content Placeholder 2"/>
          <p:cNvSpPr>
            <a:spLocks noGrp="1"/>
          </p:cNvSpPr>
          <p:nvPr>
            <p:ph idx="1"/>
          </p:nvPr>
        </p:nvSpPr>
        <p:spPr>
          <a:xfrm>
            <a:off x="300251" y="1037648"/>
            <a:ext cx="8652679" cy="4782082"/>
          </a:xfrm>
        </p:spPr>
        <p:txBody>
          <a:bodyPr/>
          <a:lstStyle/>
          <a:p>
            <a:r>
              <a:rPr lang="es-CL" sz="3200" dirty="0"/>
              <a:t>Cerca del 50% de las personas capacitadas en la </a:t>
            </a:r>
            <a:r>
              <a:rPr lang="es-CL" sz="3200" dirty="0" smtClean="0"/>
              <a:t>biblioteca </a:t>
            </a:r>
            <a:r>
              <a:rPr lang="es-CL" sz="3200" dirty="0"/>
              <a:t>encontraron trabajo</a:t>
            </a:r>
          </a:p>
          <a:p>
            <a:r>
              <a:rPr lang="es-CL" sz="3200" dirty="0"/>
              <a:t>Los desempleados que se convirtieron en usuarios de la biblioteca se </a:t>
            </a:r>
            <a:r>
              <a:rPr lang="es-CL" sz="3200" dirty="0" smtClean="0"/>
              <a:t>incrementaron </a:t>
            </a:r>
            <a:r>
              <a:rPr lang="es-CL" sz="3200" dirty="0"/>
              <a:t>en 176</a:t>
            </a:r>
            <a:r>
              <a:rPr lang="es-CL" sz="3200" dirty="0" smtClean="0"/>
              <a:t>%</a:t>
            </a:r>
          </a:p>
          <a:p>
            <a:r>
              <a:rPr lang="es-CL" sz="3200" dirty="0" smtClean="0"/>
              <a:t>La </a:t>
            </a:r>
            <a:r>
              <a:rPr lang="es-CL" sz="3200" dirty="0"/>
              <a:t>Municipalidad va a construir una nueva biblioteca</a:t>
            </a:r>
          </a:p>
          <a:p>
            <a:r>
              <a:rPr lang="es-CL" sz="3200" dirty="0"/>
              <a:t>La biblioteca ganó el Premio de la Fundación ERSTE por Integración Social en 2011, recibiendo US$ 21 550</a:t>
            </a:r>
          </a:p>
          <a:p>
            <a:pPr>
              <a:defRPr/>
            </a:pPr>
            <a:endParaRPr lang="es-CL" sz="3200" dirty="0"/>
          </a:p>
        </p:txBody>
      </p:sp>
    </p:spTree>
    <p:extLst>
      <p:ext uri="{BB962C8B-B14F-4D97-AF65-F5344CB8AC3E}">
        <p14:creationId xmlns:p14="http://schemas.microsoft.com/office/powerpoint/2010/main" val="2151116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3"/>
          <p:cNvSpPr>
            <a:spLocks noGrp="1"/>
          </p:cNvSpPr>
          <p:nvPr>
            <p:ph type="title"/>
          </p:nvPr>
        </p:nvSpPr>
        <p:spPr>
          <a:xfrm>
            <a:off x="441017" y="677908"/>
            <a:ext cx="8229600" cy="2841625"/>
          </a:xfrm>
        </p:spPr>
        <p:txBody>
          <a:bodyPr/>
          <a:lstStyle/>
          <a:p>
            <a:pPr algn="ctr">
              <a:defRPr/>
            </a:pPr>
            <a:r>
              <a:rPr lang="es-CL" sz="4000" b="1" dirty="0" smtClean="0">
                <a:latin typeface="Arial Black" pitchFamily="34" charset="0"/>
                <a:ea typeface="ＭＳ Ｐゴシック" pitchFamily="34" charset="-128"/>
                <a:cs typeface="Arial Black" pitchFamily="34" charset="0"/>
              </a:rPr>
              <a:t>Servicio de Biblioteca Móvil</a:t>
            </a:r>
            <a:r>
              <a:rPr lang="es-CL" sz="4000" dirty="0" smtClean="0">
                <a:latin typeface="Arial Black" pitchFamily="34" charset="0"/>
                <a:ea typeface="ＭＳ Ｐゴシック" pitchFamily="34" charset="-128"/>
                <a:cs typeface="Arial Black" pitchFamily="34" charset="0"/>
              </a:rPr>
              <a:t> </a:t>
            </a:r>
            <a:r>
              <a:rPr lang="es-CL" sz="4000" dirty="0" smtClean="0">
                <a:latin typeface="+mn-lt"/>
                <a:ea typeface="ＭＳ Ｐゴシック" pitchFamily="34" charset="-128"/>
                <a:cs typeface="Arial Black" pitchFamily="34" charset="0"/>
              </a:rPr>
              <a:t>Sistema de Bibliotecas de </a:t>
            </a:r>
            <a:r>
              <a:rPr lang="es-CL" sz="4000" b="1" dirty="0" smtClean="0">
                <a:latin typeface="+mn-lt"/>
                <a:ea typeface="ＭＳ Ｐゴシック" pitchFamily="34" charset="-128"/>
                <a:cs typeface="Arial Black" pitchFamily="34" charset="0"/>
              </a:rPr>
              <a:t>Ghana </a:t>
            </a:r>
            <a:br>
              <a:rPr lang="es-CL" sz="4000" b="1" dirty="0" smtClean="0">
                <a:latin typeface="+mn-lt"/>
                <a:ea typeface="ＭＳ Ｐゴシック" pitchFamily="34" charset="-128"/>
                <a:cs typeface="Arial Black" pitchFamily="34" charset="0"/>
              </a:rPr>
            </a:br>
            <a:r>
              <a:rPr lang="es-CL" sz="4000" b="1" dirty="0" smtClean="0">
                <a:latin typeface="+mn-lt"/>
                <a:ea typeface="ＭＳ Ｐゴシック" pitchFamily="34" charset="-128"/>
                <a:cs typeface="Arial Black" pitchFamily="34" charset="0"/>
              </a:rPr>
              <a:t>Ghana</a:t>
            </a:r>
            <a:endParaRPr lang="es-CL" sz="4000" dirty="0" smtClean="0">
              <a:latin typeface="+mn-lt"/>
              <a:ea typeface="ＭＳ Ｐゴシック" pitchFamily="34" charset="-128"/>
              <a:cs typeface="Arial Black" pitchFamily="34" charset="0"/>
            </a:endParaRPr>
          </a:p>
        </p:txBody>
      </p:sp>
      <p:sp>
        <p:nvSpPr>
          <p:cNvPr id="36867" name="AutoShape 2" descr="Interactive_Training_Part_I_(43)"/>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lt-LT"/>
          </a:p>
        </p:txBody>
      </p:sp>
      <p:pic>
        <p:nvPicPr>
          <p:cNvPr id="36868" name="Picture 4"/>
          <p:cNvPicPr>
            <a:picLocks noChangeAspect="1"/>
          </p:cNvPicPr>
          <p:nvPr/>
        </p:nvPicPr>
        <p:blipFill>
          <a:blip r:embed="rId2"/>
          <a:srcRect/>
          <a:stretch>
            <a:fillRect/>
          </a:stretch>
        </p:blipFill>
        <p:spPr bwMode="auto">
          <a:xfrm>
            <a:off x="2300288" y="3209196"/>
            <a:ext cx="4467225" cy="3351212"/>
          </a:xfrm>
          <a:prstGeom prst="rect">
            <a:avLst/>
          </a:prstGeom>
          <a:noFill/>
          <a:ln w="9525">
            <a:noFill/>
            <a:miter lim="800000"/>
            <a:headEnd/>
            <a:tailEnd/>
          </a:ln>
        </p:spPr>
      </p:pic>
    </p:spTree>
    <p:extLst>
      <p:ext uri="{BB962C8B-B14F-4D97-AF65-F5344CB8AC3E}">
        <p14:creationId xmlns:p14="http://schemas.microsoft.com/office/powerpoint/2010/main" val="230928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3"/>
          <p:cNvSpPr>
            <a:spLocks noGrp="1"/>
          </p:cNvSpPr>
          <p:nvPr>
            <p:ph type="title"/>
          </p:nvPr>
        </p:nvSpPr>
        <p:spPr>
          <a:xfrm>
            <a:off x="468313" y="403225"/>
            <a:ext cx="8229600" cy="1062038"/>
          </a:xfrm>
        </p:spPr>
        <p:txBody>
          <a:bodyPr/>
          <a:lstStyle/>
          <a:p>
            <a:r>
              <a:rPr lang="es-CL" smtClean="0">
                <a:latin typeface="Arial Black" pitchFamily="34" charset="0"/>
                <a:ea typeface="ＭＳ Ｐゴシック" pitchFamily="34" charset="-128"/>
                <a:cs typeface="Arial Black" pitchFamily="34" charset="0"/>
              </a:rPr>
              <a:t>Proyecto</a:t>
            </a:r>
          </a:p>
        </p:txBody>
      </p:sp>
      <p:sp>
        <p:nvSpPr>
          <p:cNvPr id="37891" name="Content Placeholder 4"/>
          <p:cNvSpPr>
            <a:spLocks noGrp="1"/>
          </p:cNvSpPr>
          <p:nvPr>
            <p:ph idx="1"/>
          </p:nvPr>
        </p:nvSpPr>
        <p:spPr>
          <a:xfrm>
            <a:off x="404813" y="1331913"/>
            <a:ext cx="8229600" cy="4781550"/>
          </a:xfrm>
        </p:spPr>
        <p:txBody>
          <a:bodyPr/>
          <a:lstStyle/>
          <a:p>
            <a:r>
              <a:rPr lang="es-CL" sz="3200" dirty="0" smtClean="0">
                <a:ea typeface="ＭＳ Ｐゴシック" pitchFamily="34" charset="-128"/>
              </a:rPr>
              <a:t>Laboratorio móvil llevando acceso a libros y tecnologías a escolares</a:t>
            </a:r>
          </a:p>
          <a:p>
            <a:r>
              <a:rPr lang="es-CL" sz="3200" dirty="0" smtClean="0">
                <a:ea typeface="ＭＳ Ｐゴシック" pitchFamily="34" charset="-128"/>
              </a:rPr>
              <a:t>Computadores portátiles, Internet inalámbrica y paneles solares</a:t>
            </a:r>
          </a:p>
          <a:p>
            <a:r>
              <a:rPr lang="es-CL" sz="3200" dirty="0" smtClean="0">
                <a:ea typeface="ＭＳ Ｐゴシック" pitchFamily="34" charset="-128"/>
              </a:rPr>
              <a:t>Biblioteca Digital e-</a:t>
            </a:r>
            <a:r>
              <a:rPr lang="es-CL" sz="3200" dirty="0" err="1" smtClean="0">
                <a:ea typeface="ＭＳ Ｐゴシック" pitchFamily="34" charset="-128"/>
              </a:rPr>
              <a:t>Granary</a:t>
            </a:r>
            <a:r>
              <a:rPr lang="es-CL" sz="3200" dirty="0" smtClean="0">
                <a:ea typeface="ＭＳ Ｐゴシック" pitchFamily="34" charset="-128"/>
              </a:rPr>
              <a:t> (e-granero)</a:t>
            </a:r>
            <a:br>
              <a:rPr lang="es-CL" sz="3200" dirty="0" smtClean="0">
                <a:ea typeface="ＭＳ Ｐゴシック" pitchFamily="34" charset="-128"/>
              </a:rPr>
            </a:br>
            <a:endParaRPr lang="es-CL" sz="3200" dirty="0" smtClean="0">
              <a:ea typeface="ＭＳ Ｐゴシック" pitchFamily="34" charset="-128"/>
            </a:endParaRPr>
          </a:p>
        </p:txBody>
      </p:sp>
      <p:pic>
        <p:nvPicPr>
          <p:cNvPr id="37892" name="Picture 5" descr="Mud can't stop the Mobile Library Service!"/>
          <p:cNvPicPr>
            <a:picLocks noChangeAspect="1" noChangeArrowheads="1"/>
          </p:cNvPicPr>
          <p:nvPr/>
        </p:nvPicPr>
        <p:blipFill rotWithShape="1">
          <a:blip r:embed="rId3"/>
          <a:srcRect r="26796"/>
          <a:stretch/>
        </p:blipFill>
        <p:spPr bwMode="auto">
          <a:xfrm>
            <a:off x="103994" y="4325406"/>
            <a:ext cx="2311660" cy="2367685"/>
          </a:xfrm>
          <a:prstGeom prst="rect">
            <a:avLst/>
          </a:prstGeom>
          <a:noFill/>
          <a:ln w="9525">
            <a:noFill/>
            <a:miter lim="800000"/>
            <a:headEnd/>
            <a:tailEnd/>
          </a:ln>
        </p:spPr>
      </p:pic>
      <p:pic>
        <p:nvPicPr>
          <p:cNvPr id="5" name="Picture 5"/>
          <p:cNvPicPr>
            <a:picLocks noChangeAspect="1" noChangeArrowheads="1"/>
          </p:cNvPicPr>
          <p:nvPr/>
        </p:nvPicPr>
        <p:blipFill>
          <a:blip r:embed="rId4"/>
          <a:srcRect/>
          <a:stretch>
            <a:fillRect/>
          </a:stretch>
        </p:blipFill>
        <p:spPr bwMode="auto">
          <a:xfrm>
            <a:off x="2569926" y="4325406"/>
            <a:ext cx="3178435" cy="2383827"/>
          </a:xfrm>
          <a:prstGeom prst="rect">
            <a:avLst/>
          </a:prstGeom>
          <a:noFill/>
          <a:ln w="9525">
            <a:noFill/>
            <a:miter lim="800000"/>
            <a:headEnd/>
            <a:tailEnd/>
          </a:ln>
        </p:spPr>
      </p:pic>
      <p:pic>
        <p:nvPicPr>
          <p:cNvPr id="7" name="Picture 6"/>
          <p:cNvPicPr>
            <a:picLocks noChangeAspect="1"/>
          </p:cNvPicPr>
          <p:nvPr/>
        </p:nvPicPr>
        <p:blipFill>
          <a:blip r:embed="rId5"/>
          <a:srcRect/>
          <a:stretch>
            <a:fillRect/>
          </a:stretch>
        </p:blipFill>
        <p:spPr bwMode="auto">
          <a:xfrm>
            <a:off x="5856051" y="4325406"/>
            <a:ext cx="3192415" cy="2394312"/>
          </a:xfrm>
          <a:prstGeom prst="rect">
            <a:avLst/>
          </a:prstGeom>
          <a:noFill/>
          <a:ln w="9525">
            <a:noFill/>
            <a:miter lim="800000"/>
            <a:headEnd/>
            <a:tailEnd/>
          </a:ln>
        </p:spPr>
      </p:pic>
    </p:spTree>
    <p:extLst>
      <p:ext uri="{BB962C8B-B14F-4D97-AF65-F5344CB8AC3E}">
        <p14:creationId xmlns:p14="http://schemas.microsoft.com/office/powerpoint/2010/main" val="75720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3"/>
          <p:cNvSpPr>
            <a:spLocks noGrp="1"/>
          </p:cNvSpPr>
          <p:nvPr>
            <p:ph type="title"/>
          </p:nvPr>
        </p:nvSpPr>
        <p:spPr>
          <a:xfrm>
            <a:off x="468313" y="403225"/>
            <a:ext cx="8229600" cy="1062038"/>
          </a:xfrm>
        </p:spPr>
        <p:txBody>
          <a:bodyPr/>
          <a:lstStyle/>
          <a:p>
            <a:r>
              <a:rPr lang="es-CL" dirty="0" smtClean="0">
                <a:latin typeface="Arial Black" pitchFamily="34" charset="0"/>
                <a:ea typeface="ＭＳ Ｐゴシック" pitchFamily="34" charset="-128"/>
                <a:cs typeface="Arial Black" pitchFamily="34" charset="0"/>
              </a:rPr>
              <a:t>Impacto</a:t>
            </a:r>
          </a:p>
        </p:txBody>
      </p:sp>
      <p:sp>
        <p:nvSpPr>
          <p:cNvPr id="39939" name="Content Placeholder 4"/>
          <p:cNvSpPr>
            <a:spLocks noGrp="1"/>
          </p:cNvSpPr>
          <p:nvPr>
            <p:ph idx="1"/>
          </p:nvPr>
        </p:nvSpPr>
        <p:spPr>
          <a:xfrm>
            <a:off x="468313" y="1517650"/>
            <a:ext cx="8229600" cy="4781550"/>
          </a:xfrm>
        </p:spPr>
        <p:txBody>
          <a:bodyPr/>
          <a:lstStyle/>
          <a:p>
            <a:r>
              <a:rPr lang="es-CL" smtClean="0">
                <a:ea typeface="ＭＳ Ｐゴシック" pitchFamily="34" charset="-128"/>
              </a:rPr>
              <a:t>55% de los niños con acceso a Internet que antes no lo tenían</a:t>
            </a:r>
          </a:p>
          <a:p>
            <a:r>
              <a:rPr lang="es-CL" smtClean="0">
                <a:ea typeface="ＭＳ Ｐゴシック" pitchFamily="34" charset="-128"/>
              </a:rPr>
              <a:t>Todos consideran que la biblioteca móvil entrega mejores oportunidades para obtener su examen de certificación de Educación Básica</a:t>
            </a:r>
          </a:p>
          <a:p>
            <a:r>
              <a:rPr lang="es-CL" smtClean="0">
                <a:ea typeface="ＭＳ Ｐゴシック" pitchFamily="34" charset="-128"/>
              </a:rPr>
              <a:t>US$5,400 recaudados a través de Global Giving</a:t>
            </a:r>
          </a:p>
          <a:p>
            <a:endParaRPr lang="es-CL" smtClean="0">
              <a:ea typeface="ＭＳ Ｐゴシック" pitchFamily="34" charset="-128"/>
            </a:endParaRPr>
          </a:p>
          <a:p>
            <a:endParaRPr lang="es-CL" smtClean="0">
              <a:ea typeface="ＭＳ Ｐゴシック" pitchFamily="34" charset="-128"/>
            </a:endParaRPr>
          </a:p>
        </p:txBody>
      </p:sp>
    </p:spTree>
    <p:extLst>
      <p:ext uri="{BB962C8B-B14F-4D97-AF65-F5344CB8AC3E}">
        <p14:creationId xmlns:p14="http://schemas.microsoft.com/office/powerpoint/2010/main" val="65398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slov 4"/>
          <p:cNvSpPr>
            <a:spLocks noGrp="1"/>
          </p:cNvSpPr>
          <p:nvPr>
            <p:ph type="title"/>
          </p:nvPr>
        </p:nvSpPr>
        <p:spPr>
          <a:xfrm>
            <a:off x="409433" y="274638"/>
            <a:ext cx="8503740" cy="1012825"/>
          </a:xfrm>
        </p:spPr>
        <p:txBody>
          <a:bodyPr/>
          <a:lstStyle/>
          <a:p>
            <a:r>
              <a:rPr lang="en-GB" sz="4800" dirty="0" err="1" smtClean="0">
                <a:latin typeface="Arial Black" pitchFamily="34" charset="0"/>
                <a:cs typeface="Arial Black" pitchFamily="34" charset="0"/>
              </a:rPr>
              <a:t>Resultados</a:t>
            </a:r>
            <a:r>
              <a:rPr lang="en-GB" sz="4800" dirty="0" smtClean="0">
                <a:latin typeface="Arial Black" pitchFamily="34" charset="0"/>
                <a:cs typeface="Arial Black" pitchFamily="34" charset="0"/>
              </a:rPr>
              <a:t> de EIFL-PLIP</a:t>
            </a:r>
          </a:p>
        </p:txBody>
      </p:sp>
      <p:sp>
        <p:nvSpPr>
          <p:cNvPr id="18435" name="Ograda vsebine 5"/>
          <p:cNvSpPr>
            <a:spLocks noGrp="1"/>
          </p:cNvSpPr>
          <p:nvPr>
            <p:ph sz="half" idx="1"/>
          </p:nvPr>
        </p:nvSpPr>
        <p:spPr>
          <a:xfrm>
            <a:off x="192916" y="1173561"/>
            <a:ext cx="8638369" cy="5032375"/>
          </a:xfrm>
        </p:spPr>
        <p:txBody>
          <a:bodyPr/>
          <a:lstStyle/>
          <a:p>
            <a:pPr marL="800100" indent="-457200"/>
            <a:r>
              <a:rPr lang="es-ES" dirty="0"/>
              <a:t>39 </a:t>
            </a:r>
            <a:r>
              <a:rPr lang="es-ES" dirty="0" smtClean="0"/>
              <a:t>proyectos en </a:t>
            </a:r>
            <a:r>
              <a:rPr lang="es-ES" dirty="0"/>
              <a:t>23 países de Asia, África, Europa y América </a:t>
            </a:r>
            <a:r>
              <a:rPr lang="es-ES" dirty="0" smtClean="0"/>
              <a:t>Latina</a:t>
            </a:r>
          </a:p>
          <a:p>
            <a:pPr marL="800100" indent="-457200"/>
            <a:r>
              <a:rPr lang="es-ES" dirty="0"/>
              <a:t>36 estudios de caso fueron escritos para otras bibliotecas que quieran iniciar servicios similares</a:t>
            </a:r>
            <a:endParaRPr lang="en-GB" dirty="0"/>
          </a:p>
          <a:p>
            <a:pPr marL="800100" indent="-457200"/>
            <a:r>
              <a:rPr lang="es-ES" dirty="0" smtClean="0"/>
              <a:t>La próxima convocatoria global para </a:t>
            </a:r>
            <a:r>
              <a:rPr lang="es-ES" dirty="0"/>
              <a:t>nuevos proyectos </a:t>
            </a:r>
            <a:r>
              <a:rPr lang="es-ES" dirty="0" smtClean="0"/>
              <a:t>es este </a:t>
            </a:r>
            <a:r>
              <a:rPr lang="es-ES" dirty="0"/>
              <a:t>fin </a:t>
            </a:r>
            <a:r>
              <a:rPr lang="es-ES" dirty="0" smtClean="0"/>
              <a:t>del año</a:t>
            </a:r>
          </a:p>
        </p:txBody>
      </p:sp>
      <p:pic>
        <p:nvPicPr>
          <p:cNvPr id="18436" name="Picture 7" descr="EIFL-PLIP: Serb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0161" y="4582793"/>
            <a:ext cx="1243012"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11" descr="http://farm7.static.flickr.com/6204/6099682763_373a5c0168_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011" y="5761294"/>
            <a:ext cx="1243013"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3" descr="EIFL-PLIP: Mongol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7746" y="5751749"/>
            <a:ext cx="1244600"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15" descr="EIFL-PLIP: Kenya"/>
          <p:cNvPicPr>
            <a:picLocks noChangeAspect="1" noChangeArrowheads="1"/>
          </p:cNvPicPr>
          <p:nvPr/>
        </p:nvPicPr>
        <p:blipFill rotWithShape="1">
          <a:blip r:embed="rId6">
            <a:extLst>
              <a:ext uri="{28A0092B-C50C-407E-A947-70E740481C1C}">
                <a14:useLocalDpi xmlns:a14="http://schemas.microsoft.com/office/drawing/2010/main" val="0"/>
              </a:ext>
            </a:extLst>
          </a:blip>
          <a:srcRect r="11387"/>
          <a:stretch/>
        </p:blipFill>
        <p:spPr bwMode="auto">
          <a:xfrm>
            <a:off x="4881159" y="4610644"/>
            <a:ext cx="12477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17" descr="EIFL-PLIP: Ghan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7294" y="5751750"/>
            <a:ext cx="1244600"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5" descr="EIFL-PLIP: Cambodia"/>
          <p:cNvPicPr>
            <a:picLocks noChangeAspect="1" noChangeArrowheads="1"/>
          </p:cNvPicPr>
          <p:nvPr/>
        </p:nvPicPr>
        <p:blipFill rotWithShape="1">
          <a:blip r:embed="rId8">
            <a:extLst>
              <a:ext uri="{28A0092B-C50C-407E-A947-70E740481C1C}">
                <a14:useLocalDpi xmlns:a14="http://schemas.microsoft.com/office/drawing/2010/main" val="0"/>
              </a:ext>
            </a:extLst>
          </a:blip>
          <a:srcRect t="9129"/>
          <a:stretch/>
        </p:blipFill>
        <p:spPr bwMode="auto">
          <a:xfrm>
            <a:off x="1752730" y="4612232"/>
            <a:ext cx="1408041" cy="95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7" descr="EIFL-PLIP: Macedoni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4804" y="4612231"/>
            <a:ext cx="1243013"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9" descr="EIFL-PLIP: Chil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07746" y="4612232"/>
            <a:ext cx="124460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Picture 11" descr="http://farm7.static.flickr.com/6062/6100218158_3ae5335742_m.jpg"/>
          <p:cNvPicPr>
            <a:picLocks noChangeAspect="1" noChangeArrowheads="1"/>
          </p:cNvPicPr>
          <p:nvPr/>
        </p:nvPicPr>
        <p:blipFill>
          <a:blip r:embed="rId11">
            <a:extLst>
              <a:ext uri="{28A0092B-C50C-407E-A947-70E740481C1C}">
                <a14:useLocalDpi xmlns:a14="http://schemas.microsoft.com/office/drawing/2010/main" val="0"/>
              </a:ext>
            </a:extLst>
          </a:blip>
          <a:srcRect l="8208" t="9708" r="11310"/>
          <a:stretch>
            <a:fillRect/>
          </a:stretch>
        </p:blipFill>
        <p:spPr bwMode="auto">
          <a:xfrm>
            <a:off x="4894807" y="5751748"/>
            <a:ext cx="1247775"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13" descr="http://farm7.static.flickr.com/6075/6100207786_23862b59ef_m.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70161" y="5751750"/>
            <a:ext cx="12446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icture 15" descr="http://farm7.static.flickr.com/6007/5997272001_6572db1de7_m.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66389" y="5751750"/>
            <a:ext cx="1390650"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Picture 17" descr="http://farm7.static.flickr.com/6144/5997271905_b0f10e1b64_m.jpg"/>
          <p:cNvPicPr>
            <a:picLocks noChangeAspect="1" noChangeArrowheads="1"/>
          </p:cNvPicPr>
          <p:nvPr/>
        </p:nvPicPr>
        <p:blipFill rotWithShape="1">
          <a:blip r:embed="rId14">
            <a:extLst>
              <a:ext uri="{28A0092B-C50C-407E-A947-70E740481C1C}">
                <a14:useLocalDpi xmlns:a14="http://schemas.microsoft.com/office/drawing/2010/main" val="0"/>
              </a:ext>
            </a:extLst>
          </a:blip>
          <a:srcRect l="11576" r="7877" b="9566"/>
          <a:stretch/>
        </p:blipFill>
        <p:spPr bwMode="auto">
          <a:xfrm>
            <a:off x="6287294" y="4582793"/>
            <a:ext cx="12446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2830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81889" y="1857469"/>
            <a:ext cx="4566898" cy="2496166"/>
          </a:xfrm>
        </p:spPr>
        <p:txBody>
          <a:bodyPr anchor="t"/>
          <a:lstStyle/>
          <a:p>
            <a:r>
              <a:rPr lang="es-CL" sz="4800" b="1" dirty="0"/>
              <a:t>Premio </a:t>
            </a:r>
            <a:r>
              <a:rPr lang="es-CL" sz="4800" b="1" dirty="0" smtClean="0"/>
              <a:t>a </a:t>
            </a:r>
            <a:r>
              <a:rPr lang="es-CL" sz="4800" b="1" dirty="0"/>
              <a:t>la innovación </a:t>
            </a:r>
            <a:r>
              <a:rPr lang="es-CL" sz="4800" b="1" dirty="0" smtClean="0"/>
              <a:t>EIFL-PLIP </a:t>
            </a:r>
            <a:endParaRPr lang="lt-LT" sz="4800" dirty="0"/>
          </a:p>
        </p:txBody>
      </p:sp>
      <p:sp>
        <p:nvSpPr>
          <p:cNvPr id="14339" name="Content Placeholder 10"/>
          <p:cNvSpPr>
            <a:spLocks noGrp="1"/>
          </p:cNvSpPr>
          <p:nvPr>
            <p:ph type="subTitle" idx="1"/>
          </p:nvPr>
        </p:nvSpPr>
        <p:spPr>
          <a:xfrm>
            <a:off x="1221474" y="4500349"/>
            <a:ext cx="6400800" cy="1752600"/>
          </a:xfrm>
        </p:spPr>
        <p:txBody>
          <a:bodyPr/>
          <a:lstStyle/>
          <a:p>
            <a:pPr>
              <a:buFont typeface="Arial" pitchFamily="34" charset="0"/>
              <a:buNone/>
            </a:pPr>
            <a:r>
              <a:rPr lang="en-US" sz="2800" dirty="0" smtClean="0"/>
              <a:t>.</a:t>
            </a:r>
          </a:p>
        </p:txBody>
      </p:sp>
      <p:pic>
        <p:nvPicPr>
          <p:cNvPr id="2" name="Paveikslėlis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6898" y="0"/>
            <a:ext cx="4577102"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ntraštė 3"/>
          <p:cNvSpPr>
            <a:spLocks noGrp="1"/>
          </p:cNvSpPr>
          <p:nvPr>
            <p:ph type="title"/>
          </p:nvPr>
        </p:nvSpPr>
        <p:spPr/>
        <p:txBody>
          <a:bodyPr/>
          <a:lstStyle/>
          <a:p>
            <a:r>
              <a:rPr lang="es-CL" dirty="0" smtClean="0"/>
              <a:t>Categorías</a:t>
            </a:r>
            <a:endParaRPr lang="es-CL" dirty="0"/>
          </a:p>
        </p:txBody>
      </p:sp>
      <p:pic>
        <p:nvPicPr>
          <p:cNvPr id="12" name="Turinio vietos rezervavimo ženklas 1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0162" y="54590"/>
            <a:ext cx="2973838" cy="2230379"/>
          </a:xfrm>
        </p:spPr>
      </p:pic>
      <p:pic>
        <p:nvPicPr>
          <p:cNvPr id="13" name="Paveikslėlis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0162" y="4763074"/>
            <a:ext cx="2974021" cy="1984894"/>
          </a:xfrm>
          <a:prstGeom prst="rect">
            <a:avLst/>
          </a:prstGeom>
        </p:spPr>
      </p:pic>
      <p:sp>
        <p:nvSpPr>
          <p:cNvPr id="14" name="Stačiakampis 13"/>
          <p:cNvSpPr/>
          <p:nvPr/>
        </p:nvSpPr>
        <p:spPr>
          <a:xfrm>
            <a:off x="327543" y="1532589"/>
            <a:ext cx="5609229" cy="5693866"/>
          </a:xfrm>
          <a:prstGeom prst="rect">
            <a:avLst/>
          </a:prstGeom>
          <a:ln>
            <a:noFill/>
          </a:ln>
        </p:spPr>
        <p:txBody>
          <a:bodyPr wrap="square">
            <a:spAutoFit/>
          </a:bodyPr>
          <a:lstStyle/>
          <a:p>
            <a:pPr>
              <a:lnSpc>
                <a:spcPct val="150000"/>
              </a:lnSpc>
            </a:pPr>
            <a:r>
              <a:rPr lang="es-ES" sz="2800" dirty="0"/>
              <a:t>1er Premio: Desarrollo </a:t>
            </a:r>
            <a:r>
              <a:rPr lang="es-ES" sz="2800" dirty="0" smtClean="0"/>
              <a:t>Económico</a:t>
            </a:r>
            <a:endParaRPr lang="es-ES" sz="2800" dirty="0"/>
          </a:p>
          <a:p>
            <a:pPr>
              <a:lnSpc>
                <a:spcPct val="150000"/>
              </a:lnSpc>
            </a:pPr>
            <a:r>
              <a:rPr lang="es-ES" sz="2800" dirty="0"/>
              <a:t>2do Premio: </a:t>
            </a:r>
            <a:r>
              <a:rPr lang="es-ES" sz="2800" dirty="0" smtClean="0"/>
              <a:t>Salud</a:t>
            </a:r>
            <a:endParaRPr lang="es-ES" sz="2800" dirty="0"/>
          </a:p>
          <a:p>
            <a:pPr>
              <a:lnSpc>
                <a:spcPct val="150000"/>
              </a:lnSpc>
            </a:pPr>
            <a:r>
              <a:rPr lang="es-ES" sz="2800" dirty="0"/>
              <a:t>3er Premio: Inclusión </a:t>
            </a:r>
            <a:r>
              <a:rPr lang="es-ES" sz="2800" dirty="0" smtClean="0"/>
              <a:t>Social</a:t>
            </a:r>
            <a:endParaRPr lang="es-ES" sz="2800" dirty="0"/>
          </a:p>
          <a:p>
            <a:pPr>
              <a:lnSpc>
                <a:spcPct val="150000"/>
              </a:lnSpc>
            </a:pPr>
            <a:r>
              <a:rPr lang="es-ES" sz="2800" dirty="0"/>
              <a:t>4to Premio: Gobierno </a:t>
            </a:r>
            <a:r>
              <a:rPr lang="es-ES" sz="2800" dirty="0" smtClean="0"/>
              <a:t>Abierto</a:t>
            </a:r>
            <a:endParaRPr lang="es-ES" sz="2800" dirty="0"/>
          </a:p>
          <a:p>
            <a:pPr>
              <a:lnSpc>
                <a:spcPct val="150000"/>
              </a:lnSpc>
            </a:pPr>
            <a:r>
              <a:rPr lang="es-ES" sz="2800" dirty="0"/>
              <a:t>5to Premio: Empoderamiento de </a:t>
            </a:r>
            <a:r>
              <a:rPr lang="es-ES" sz="2800" dirty="0" smtClean="0"/>
              <a:t>mujeres</a:t>
            </a:r>
            <a:endParaRPr lang="es-ES" sz="1000" dirty="0">
              <a:solidFill>
                <a:schemeClr val="accent6">
                  <a:lumMod val="40000"/>
                  <a:lumOff val="60000"/>
                </a:schemeClr>
              </a:solidFill>
            </a:endParaRPr>
          </a:p>
          <a:p>
            <a:pPr>
              <a:lnSpc>
                <a:spcPct val="150000"/>
              </a:lnSpc>
            </a:pPr>
            <a:r>
              <a:rPr lang="es-ES" sz="2800" dirty="0" smtClean="0">
                <a:solidFill>
                  <a:schemeClr val="accent1"/>
                </a:solidFill>
              </a:rPr>
              <a:t>6</a:t>
            </a:r>
            <a:r>
              <a:rPr lang="es-ES" sz="2800" baseline="30000" dirty="0" smtClean="0">
                <a:solidFill>
                  <a:schemeClr val="accent1"/>
                </a:solidFill>
              </a:rPr>
              <a:t>to</a:t>
            </a:r>
            <a:r>
              <a:rPr lang="es-ES" sz="2800" dirty="0" smtClean="0">
                <a:solidFill>
                  <a:schemeClr val="accent1"/>
                </a:solidFill>
              </a:rPr>
              <a:t> Premio</a:t>
            </a:r>
            <a:r>
              <a:rPr lang="es-ES" sz="2800" dirty="0">
                <a:solidFill>
                  <a:schemeClr val="accent1"/>
                </a:solidFill>
              </a:rPr>
              <a:t>: Uso c</a:t>
            </a:r>
            <a:r>
              <a:rPr lang="es-ES" sz="2800" dirty="0" smtClean="0">
                <a:solidFill>
                  <a:schemeClr val="accent1"/>
                </a:solidFill>
              </a:rPr>
              <a:t>reativo </a:t>
            </a:r>
            <a:r>
              <a:rPr lang="es-ES" sz="2800" dirty="0">
                <a:solidFill>
                  <a:schemeClr val="accent1"/>
                </a:solidFill>
              </a:rPr>
              <a:t>de </a:t>
            </a:r>
            <a:r>
              <a:rPr lang="es-ES" sz="2800" dirty="0" err="1">
                <a:solidFill>
                  <a:schemeClr val="accent1"/>
                </a:solidFill>
              </a:rPr>
              <a:t>TICs</a:t>
            </a:r>
            <a:r>
              <a:rPr lang="es-ES" sz="2800" dirty="0">
                <a:solidFill>
                  <a:schemeClr val="accent1"/>
                </a:solidFill>
              </a:rPr>
              <a:t> </a:t>
            </a:r>
            <a:r>
              <a:rPr lang="es-ES" sz="2800" dirty="0" smtClean="0">
                <a:solidFill>
                  <a:schemeClr val="accent1"/>
                </a:solidFill>
              </a:rPr>
              <a:t> </a:t>
            </a:r>
            <a:r>
              <a:rPr lang="es-ES" sz="2800" b="1" dirty="0" smtClean="0">
                <a:solidFill>
                  <a:schemeClr val="accent1"/>
                </a:solidFill>
              </a:rPr>
              <a:t>¡La convocatoria </a:t>
            </a:r>
            <a:r>
              <a:rPr lang="es-ES" sz="2800" b="1" dirty="0">
                <a:solidFill>
                  <a:schemeClr val="accent1"/>
                </a:solidFill>
              </a:rPr>
              <a:t>está abierta</a:t>
            </a:r>
            <a:r>
              <a:rPr lang="es-ES" sz="2800" b="1" dirty="0" smtClean="0">
                <a:solidFill>
                  <a:schemeClr val="accent1"/>
                </a:solidFill>
              </a:rPr>
              <a:t>!</a:t>
            </a:r>
            <a:endParaRPr lang="es-ES" sz="2800" b="1" dirty="0">
              <a:solidFill>
                <a:schemeClr val="accent1"/>
              </a:solidFill>
            </a:endParaRPr>
          </a:p>
          <a:p>
            <a:endParaRPr lang="es-CL" sz="2800" dirty="0">
              <a:solidFill>
                <a:schemeClr val="accent6">
                  <a:lumMod val="60000"/>
                  <a:lumOff val="40000"/>
                </a:schemeClr>
              </a:solidFill>
            </a:endParaRPr>
          </a:p>
        </p:txBody>
      </p:sp>
      <p:pic>
        <p:nvPicPr>
          <p:cNvPr id="1026" name="Picture 2" descr="http://farm8.staticflickr.com/7415/9556463454_50b43d2820_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0162" y="2339561"/>
            <a:ext cx="2973838" cy="2371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817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Immagine 4" descr="eiflworldmapwithprojectcountriesApril201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0" y="0"/>
            <a:ext cx="9240838" cy="582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756853" y="4961610"/>
            <a:ext cx="6351611" cy="1446550"/>
          </a:xfrm>
          <a:prstGeom prst="rect">
            <a:avLst/>
          </a:prstGeom>
          <a:noFill/>
        </p:spPr>
        <p:txBody>
          <a:bodyPr wrap="none" rtlCol="0">
            <a:spAutoFit/>
          </a:bodyPr>
          <a:lstStyle/>
          <a:p>
            <a:r>
              <a:rPr lang="es-CL" sz="4400" dirty="0" smtClean="0">
                <a:solidFill>
                  <a:schemeClr val="accent1"/>
                </a:solidFill>
                <a:latin typeface="Arial Black"/>
                <a:ea typeface="ＭＳ Ｐゴシック" pitchFamily="34" charset="-128"/>
                <a:cs typeface="Arial Black"/>
              </a:rPr>
              <a:t>¡Queremos trabajar</a:t>
            </a:r>
          </a:p>
          <a:p>
            <a:r>
              <a:rPr lang="es-CL" sz="4400" dirty="0" smtClean="0">
                <a:solidFill>
                  <a:schemeClr val="accent1"/>
                </a:solidFill>
                <a:latin typeface="Arial Black"/>
                <a:ea typeface="ＭＳ Ｐゴシック" pitchFamily="34" charset="-128"/>
                <a:cs typeface="Arial Black"/>
              </a:rPr>
              <a:t> </a:t>
            </a:r>
            <a:r>
              <a:rPr lang="es-CL" sz="4400" dirty="0">
                <a:solidFill>
                  <a:schemeClr val="accent1"/>
                </a:solidFill>
                <a:latin typeface="Arial Black"/>
                <a:ea typeface="ＭＳ Ｐゴシック" pitchFamily="34" charset="-128"/>
                <a:cs typeface="Arial Black"/>
              </a:rPr>
              <a:t>con ustedes!</a:t>
            </a:r>
            <a:endParaRPr lang="lt-LT" sz="4400" dirty="0">
              <a:solidFill>
                <a:schemeClr val="accent1"/>
              </a:solidFill>
              <a:latin typeface="Arial Black"/>
              <a:ea typeface="ＭＳ Ｐゴシック" pitchFamily="34" charset="-128"/>
              <a:cs typeface="Arial Black"/>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933450" y="274638"/>
            <a:ext cx="7670800" cy="1682750"/>
          </a:xfrm>
        </p:spPr>
        <p:txBody>
          <a:bodyPr anchor="t"/>
          <a:lstStyle/>
          <a:p>
            <a:r>
              <a:rPr lang="es-CL" sz="4800" b="1" dirty="0">
                <a:latin typeface="Arial Black" pitchFamily="34" charset="0"/>
                <a:cs typeface="Arial Black" pitchFamily="34" charset="0"/>
              </a:rPr>
              <a:t>¿Quiénes somos?</a:t>
            </a:r>
            <a:endParaRPr lang="en-US" sz="4800" b="1" dirty="0" smtClean="0">
              <a:latin typeface="Arial Black" pitchFamily="34" charset="0"/>
              <a:cs typeface="Arial Black" pitchFamily="34" charset="0"/>
            </a:endParaRPr>
          </a:p>
        </p:txBody>
      </p:sp>
      <p:sp>
        <p:nvSpPr>
          <p:cNvPr id="14339" name="Content Placeholder 10"/>
          <p:cNvSpPr>
            <a:spLocks noGrp="1"/>
          </p:cNvSpPr>
          <p:nvPr>
            <p:ph idx="1"/>
          </p:nvPr>
        </p:nvSpPr>
        <p:spPr>
          <a:xfrm>
            <a:off x="286603" y="1670095"/>
            <a:ext cx="4599295" cy="4586288"/>
          </a:xfrm>
        </p:spPr>
        <p:txBody>
          <a:bodyPr/>
          <a:lstStyle/>
          <a:p>
            <a:pPr>
              <a:buNone/>
            </a:pPr>
            <a:r>
              <a:rPr lang="es-ES" sz="2800" dirty="0"/>
              <a:t>EIFL es una organización internacional sin fines de lucro dedicada a facilitar el acceso al conocimiento a través de las bibliotecas en más de 60 países en desarrollo y en transición de África, Asia, Europa y América Latina.</a:t>
            </a:r>
            <a:endParaRPr lang="en-US" sz="2800" dirty="0" smtClean="0"/>
          </a:p>
        </p:txBody>
      </p:sp>
      <p:pic>
        <p:nvPicPr>
          <p:cNvPr id="1434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2362200"/>
            <a:ext cx="4140200" cy="285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450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803275" y="274638"/>
            <a:ext cx="7924800" cy="1325562"/>
          </a:xfrm>
        </p:spPr>
        <p:txBody>
          <a:bodyPr/>
          <a:lstStyle/>
          <a:p>
            <a:r>
              <a:rPr lang="es-CL" dirty="0" smtClean="0">
                <a:solidFill>
                  <a:schemeClr val="tx1"/>
                </a:solidFill>
                <a:latin typeface="Arial Black" charset="0"/>
                <a:cs typeface="Arial Black" charset="0"/>
              </a:rPr>
              <a:t/>
            </a:r>
            <a:br>
              <a:rPr lang="es-CL" dirty="0" smtClean="0">
                <a:solidFill>
                  <a:schemeClr val="tx1"/>
                </a:solidFill>
                <a:latin typeface="Arial Black" charset="0"/>
                <a:cs typeface="Arial Black" charset="0"/>
              </a:rPr>
            </a:br>
            <a:r>
              <a:rPr lang="es-CL" dirty="0" smtClean="0">
                <a:solidFill>
                  <a:schemeClr val="tx1"/>
                </a:solidFill>
                <a:latin typeface="Arial Black" charset="0"/>
                <a:cs typeface="Arial Black" charset="0"/>
              </a:rPr>
              <a:t>¡Gracias!</a:t>
            </a:r>
          </a:p>
        </p:txBody>
      </p:sp>
      <p:sp>
        <p:nvSpPr>
          <p:cNvPr id="41987" name="Content Placeholder 2"/>
          <p:cNvSpPr>
            <a:spLocks noGrp="1"/>
          </p:cNvSpPr>
          <p:nvPr>
            <p:ph idx="1"/>
          </p:nvPr>
        </p:nvSpPr>
        <p:spPr>
          <a:xfrm>
            <a:off x="852488" y="2058988"/>
            <a:ext cx="8229600" cy="4329112"/>
          </a:xfrm>
        </p:spPr>
        <p:txBody>
          <a:bodyPr/>
          <a:lstStyle/>
          <a:p>
            <a:pPr>
              <a:buFont typeface="Arial" charset="0"/>
              <a:buNone/>
            </a:pPr>
            <a:endParaRPr lang="es-CL" sz="4400" dirty="0" smtClean="0"/>
          </a:p>
          <a:p>
            <a:pPr>
              <a:buFont typeface="Arial" charset="0"/>
              <a:buNone/>
            </a:pPr>
            <a:r>
              <a:rPr lang="es-CL" sz="4400" dirty="0"/>
              <a:t>Más </a:t>
            </a:r>
            <a:r>
              <a:rPr lang="es-CL" sz="4400" dirty="0" smtClean="0"/>
              <a:t>información en:</a:t>
            </a:r>
          </a:p>
          <a:p>
            <a:pPr algn="ctr">
              <a:buFont typeface="Arial" charset="0"/>
              <a:buNone/>
            </a:pPr>
            <a:r>
              <a:rPr lang="es-CL" sz="6000" dirty="0" smtClean="0">
                <a:solidFill>
                  <a:schemeClr val="accent6">
                    <a:lumMod val="60000"/>
                    <a:lumOff val="40000"/>
                  </a:schemeClr>
                </a:solidFill>
              </a:rPr>
              <a:t>www.eifl.net/plip</a:t>
            </a:r>
            <a:endParaRPr lang="es-CL" sz="4400" dirty="0" smtClean="0">
              <a:solidFill>
                <a:schemeClr val="accent6">
                  <a:lumMod val="60000"/>
                  <a:lumOff val="40000"/>
                </a:schemeClr>
              </a:solidFill>
            </a:endParaRPr>
          </a:p>
        </p:txBody>
      </p:sp>
      <p:pic>
        <p:nvPicPr>
          <p:cNvPr id="41988" name="Picture 6" descr="http://farm7.static.flickr.com/6133/5997272041_c513daf9e9_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22925"/>
            <a:ext cx="1646238"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1" descr="C:\Users\Breda\Pictures\AgroLib.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9775" y="5619750"/>
            <a:ext cx="1317625"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0975" y="5619750"/>
            <a:ext cx="1506538"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Picture 2" descr="http://farm7.static.flickr.com/6071/6100212150_06a46cfe3f_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3463" y="5592763"/>
            <a:ext cx="1763712" cy="123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a:cxnSpLocks noChangeShapeType="1"/>
          </p:cNvCxnSpPr>
          <p:nvPr/>
        </p:nvCxnSpPr>
        <p:spPr bwMode="auto">
          <a:xfrm>
            <a:off x="0" y="5335588"/>
            <a:ext cx="9144000" cy="14287"/>
          </a:xfrm>
          <a:prstGeom prst="line">
            <a:avLst/>
          </a:prstGeom>
          <a:noFill/>
          <a:ln w="25400">
            <a:solidFill>
              <a:schemeClr val="accent1"/>
            </a:solidFill>
            <a:round/>
            <a:headEnd/>
            <a:tailEnd/>
          </a:ln>
          <a:effectLst>
            <a:outerShdw blurRad="63500" dist="20000" dir="5400000" rotWithShape="0">
              <a:srgbClr val="000000">
                <a:alpha val="37999"/>
              </a:srgbClr>
            </a:outerShdw>
          </a:effectLst>
        </p:spPr>
      </p:cxnSp>
      <p:pic>
        <p:nvPicPr>
          <p:cNvPr id="41993" name="Picture 15" descr="http://farm7.static.flickr.com/6007/5997272001_6572db1de7_m.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7213" y="5622925"/>
            <a:ext cx="18415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7319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762000" y="142875"/>
            <a:ext cx="7924800" cy="1325563"/>
          </a:xfrm>
        </p:spPr>
        <p:txBody>
          <a:bodyPr/>
          <a:lstStyle/>
          <a:p>
            <a:r>
              <a:rPr lang="en-US" sz="4800" dirty="0" err="1" smtClean="0">
                <a:latin typeface="Arial Black" pitchFamily="34" charset="0"/>
                <a:cs typeface="Arial Black" pitchFamily="34" charset="0"/>
              </a:rPr>
              <a:t>Programas</a:t>
            </a:r>
            <a:r>
              <a:rPr lang="en-US" sz="4800" dirty="0" smtClean="0">
                <a:latin typeface="Arial Black" pitchFamily="34" charset="0"/>
                <a:cs typeface="Arial Black" pitchFamily="34" charset="0"/>
              </a:rPr>
              <a:t> de EIFL</a:t>
            </a:r>
          </a:p>
        </p:txBody>
      </p:sp>
      <p:sp>
        <p:nvSpPr>
          <p:cNvPr id="15363" name="Content Placeholder 2"/>
          <p:cNvSpPr>
            <a:spLocks noGrp="1"/>
          </p:cNvSpPr>
          <p:nvPr>
            <p:ph idx="1"/>
          </p:nvPr>
        </p:nvSpPr>
        <p:spPr>
          <a:xfrm>
            <a:off x="457200" y="1639338"/>
            <a:ext cx="8229600" cy="4329113"/>
          </a:xfrm>
        </p:spPr>
        <p:txBody>
          <a:bodyPr/>
          <a:lstStyle/>
          <a:p>
            <a:r>
              <a:rPr lang="en-US" dirty="0" smtClean="0"/>
              <a:t>EIFL-</a:t>
            </a:r>
            <a:r>
              <a:rPr lang="en-US" dirty="0" err="1" smtClean="0"/>
              <a:t>Licencias</a:t>
            </a:r>
            <a:r>
              <a:rPr lang="en-US" dirty="0" smtClean="0"/>
              <a:t> </a:t>
            </a:r>
            <a:endParaRPr lang="en-US" dirty="0"/>
          </a:p>
          <a:p>
            <a:r>
              <a:rPr lang="en-US" dirty="0"/>
              <a:t>EIFL-OA: </a:t>
            </a:r>
            <a:r>
              <a:rPr lang="en-US" dirty="0" err="1" smtClean="0"/>
              <a:t>acceso</a:t>
            </a:r>
            <a:r>
              <a:rPr lang="en-US" dirty="0" smtClean="0"/>
              <a:t> </a:t>
            </a:r>
            <a:r>
              <a:rPr lang="en-US" dirty="0" err="1"/>
              <a:t>abierto</a:t>
            </a:r>
            <a:endParaRPr lang="en-US" dirty="0"/>
          </a:p>
          <a:p>
            <a:r>
              <a:rPr lang="en-US" dirty="0"/>
              <a:t>EIFL-IP: </a:t>
            </a:r>
            <a:r>
              <a:rPr lang="en-US" dirty="0" err="1"/>
              <a:t>derechos</a:t>
            </a:r>
            <a:r>
              <a:rPr lang="en-US" dirty="0"/>
              <a:t> de </a:t>
            </a:r>
            <a:r>
              <a:rPr lang="en-US" dirty="0" err="1"/>
              <a:t>autor</a:t>
            </a:r>
            <a:r>
              <a:rPr lang="en-US" dirty="0"/>
              <a:t> y </a:t>
            </a:r>
            <a:r>
              <a:rPr lang="en-US" dirty="0" err="1"/>
              <a:t>bibliotecas</a:t>
            </a:r>
            <a:endParaRPr lang="en-US" dirty="0"/>
          </a:p>
          <a:p>
            <a:r>
              <a:rPr lang="en-US" dirty="0"/>
              <a:t>EIFL-FOSS: software </a:t>
            </a:r>
            <a:r>
              <a:rPr lang="en-US" dirty="0" err="1"/>
              <a:t>libre</a:t>
            </a:r>
            <a:r>
              <a:rPr lang="en-US" dirty="0"/>
              <a:t> y de </a:t>
            </a:r>
            <a:r>
              <a:rPr lang="en-US" dirty="0" err="1"/>
              <a:t>código</a:t>
            </a:r>
            <a:r>
              <a:rPr lang="en-US" dirty="0"/>
              <a:t> </a:t>
            </a:r>
            <a:r>
              <a:rPr lang="en-US" dirty="0" err="1"/>
              <a:t>abierto</a:t>
            </a:r>
            <a:endParaRPr lang="en-US" dirty="0"/>
          </a:p>
          <a:p>
            <a:r>
              <a:rPr lang="en-US" dirty="0">
                <a:solidFill>
                  <a:schemeClr val="accent1"/>
                </a:solidFill>
              </a:rPr>
              <a:t>EIFL-PLIP: </a:t>
            </a:r>
            <a:r>
              <a:rPr lang="en-US" dirty="0" err="1">
                <a:solidFill>
                  <a:schemeClr val="accent1"/>
                </a:solidFill>
              </a:rPr>
              <a:t>Programa</a:t>
            </a:r>
            <a:r>
              <a:rPr lang="en-US" dirty="0">
                <a:solidFill>
                  <a:schemeClr val="accent1"/>
                </a:solidFill>
              </a:rPr>
              <a:t> de </a:t>
            </a:r>
            <a:r>
              <a:rPr lang="en-US" dirty="0" err="1">
                <a:solidFill>
                  <a:schemeClr val="accent1"/>
                </a:solidFill>
              </a:rPr>
              <a:t>Innovación</a:t>
            </a:r>
            <a:r>
              <a:rPr lang="en-US" dirty="0">
                <a:solidFill>
                  <a:schemeClr val="accent1"/>
                </a:solidFill>
              </a:rPr>
              <a:t> </a:t>
            </a:r>
            <a:r>
              <a:rPr lang="en-US" dirty="0" smtClean="0">
                <a:solidFill>
                  <a:schemeClr val="accent1"/>
                </a:solidFill>
              </a:rPr>
              <a:t>en </a:t>
            </a:r>
            <a:r>
              <a:rPr lang="en-US" dirty="0" err="1" smtClean="0">
                <a:solidFill>
                  <a:schemeClr val="accent1"/>
                </a:solidFill>
              </a:rPr>
              <a:t>bibliotecas</a:t>
            </a:r>
            <a:r>
              <a:rPr lang="en-US" dirty="0" smtClean="0">
                <a:solidFill>
                  <a:schemeClr val="accent1"/>
                </a:solidFill>
              </a:rPr>
              <a:t> </a:t>
            </a:r>
            <a:r>
              <a:rPr lang="en-US" dirty="0" err="1" smtClean="0">
                <a:solidFill>
                  <a:schemeClr val="accent1"/>
                </a:solidFill>
              </a:rPr>
              <a:t>públicas</a:t>
            </a:r>
            <a:endParaRPr lang="en-US" b="1" dirty="0" smtClean="0">
              <a:solidFill>
                <a:schemeClr val="accent1"/>
              </a:solidFill>
            </a:endParaRPr>
          </a:p>
        </p:txBody>
      </p:sp>
    </p:spTree>
    <p:extLst>
      <p:ext uri="{BB962C8B-B14F-4D97-AF65-F5344CB8AC3E}">
        <p14:creationId xmlns:p14="http://schemas.microsoft.com/office/powerpoint/2010/main" val="3308517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sz="4800" dirty="0" smtClean="0"/>
              <a:t>Contexto de EIFL-PLIP</a:t>
            </a:r>
            <a:endParaRPr lang="lt-LT" sz="4800" dirty="0"/>
          </a:p>
        </p:txBody>
      </p:sp>
      <p:sp>
        <p:nvSpPr>
          <p:cNvPr id="3" name="Content Placeholder 2"/>
          <p:cNvSpPr>
            <a:spLocks noGrp="1"/>
          </p:cNvSpPr>
          <p:nvPr>
            <p:ph idx="1"/>
          </p:nvPr>
        </p:nvSpPr>
        <p:spPr>
          <a:xfrm>
            <a:off x="457200" y="1677506"/>
            <a:ext cx="8229600" cy="4723294"/>
          </a:xfrm>
        </p:spPr>
        <p:txBody>
          <a:bodyPr/>
          <a:lstStyle/>
          <a:p>
            <a:r>
              <a:rPr lang="es-ES" sz="3000" dirty="0"/>
              <a:t>Las tecnologías </a:t>
            </a:r>
            <a:r>
              <a:rPr lang="es-ES" sz="3000" dirty="0" smtClean="0"/>
              <a:t>ofrecen </a:t>
            </a:r>
            <a:r>
              <a:rPr lang="es-ES" sz="3000" dirty="0"/>
              <a:t>nuevas oportunidades para las bibliotecas </a:t>
            </a:r>
            <a:r>
              <a:rPr lang="es-ES" sz="3000" dirty="0" smtClean="0"/>
              <a:t>públicas</a:t>
            </a:r>
          </a:p>
          <a:p>
            <a:r>
              <a:rPr lang="es-ES" sz="3000" dirty="0" smtClean="0"/>
              <a:t>La falta de recursos e ideas las limita a aprovechar todo el potencial de las </a:t>
            </a:r>
            <a:r>
              <a:rPr lang="es-ES" sz="3000" dirty="0" err="1" smtClean="0"/>
              <a:t>TICs</a:t>
            </a:r>
            <a:endParaRPr lang="es-ES" sz="3000" dirty="0"/>
          </a:p>
          <a:p>
            <a:r>
              <a:rPr lang="es-ES" sz="3000" dirty="0" smtClean="0"/>
              <a:t>EIFL ayuda a las </a:t>
            </a:r>
            <a:r>
              <a:rPr lang="es-ES" sz="3000" dirty="0"/>
              <a:t>bibliotecas públicas </a:t>
            </a:r>
            <a:r>
              <a:rPr lang="es-ES" sz="3000" dirty="0" smtClean="0"/>
              <a:t>a utilizar las </a:t>
            </a:r>
            <a:r>
              <a:rPr lang="es-ES" sz="3000" dirty="0" err="1" smtClean="0"/>
              <a:t>TICs</a:t>
            </a:r>
            <a:r>
              <a:rPr lang="es-ES" sz="3000" dirty="0" smtClean="0"/>
              <a:t> en </a:t>
            </a:r>
            <a:r>
              <a:rPr lang="es-ES" sz="3000" dirty="0"/>
              <a:t>forma creativa </a:t>
            </a:r>
            <a:r>
              <a:rPr lang="es-ES" sz="3000" dirty="0" smtClean="0"/>
              <a:t>desarrollando </a:t>
            </a:r>
            <a:r>
              <a:rPr lang="es-ES" sz="3000" dirty="0"/>
              <a:t>servicios innovadores para satisfacer las necesidades de sus </a:t>
            </a:r>
            <a:r>
              <a:rPr lang="es-ES" sz="3000" dirty="0" smtClean="0"/>
              <a:t>comunidades</a:t>
            </a:r>
            <a:endParaRPr lang="lt-LT" sz="3000" dirty="0"/>
          </a:p>
        </p:txBody>
      </p:sp>
    </p:spTree>
    <p:extLst>
      <p:ext uri="{BB962C8B-B14F-4D97-AF65-F5344CB8AC3E}">
        <p14:creationId xmlns:p14="http://schemas.microsoft.com/office/powerpoint/2010/main" val="364282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z="4800" b="1" dirty="0" err="1">
                <a:latin typeface="Arial Black" pitchFamily="34" charset="0"/>
                <a:cs typeface="Arial Black" pitchFamily="34" charset="0"/>
              </a:rPr>
              <a:t>Áreas</a:t>
            </a:r>
            <a:r>
              <a:rPr lang="en-US" sz="4800" b="1" dirty="0">
                <a:latin typeface="Arial Black" pitchFamily="34" charset="0"/>
                <a:cs typeface="Arial Black" pitchFamily="34" charset="0"/>
              </a:rPr>
              <a:t> </a:t>
            </a:r>
            <a:r>
              <a:rPr lang="en-US" sz="4800" b="1" dirty="0" err="1" smtClean="0">
                <a:latin typeface="Arial Black" pitchFamily="34" charset="0"/>
                <a:cs typeface="Arial Black" pitchFamily="34" charset="0"/>
              </a:rPr>
              <a:t>prioritarias</a:t>
            </a:r>
            <a:endParaRPr lang="en-US" sz="4800" dirty="0" smtClean="0">
              <a:latin typeface="Arial Black" pitchFamily="34" charset="0"/>
              <a:cs typeface="Arial Black" pitchFamily="34" charset="0"/>
            </a:endParaRPr>
          </a:p>
        </p:txBody>
      </p:sp>
      <p:sp>
        <p:nvSpPr>
          <p:cNvPr id="18435" name="Content Placeholder 2"/>
          <p:cNvSpPr>
            <a:spLocks noGrp="1"/>
          </p:cNvSpPr>
          <p:nvPr>
            <p:ph idx="1"/>
          </p:nvPr>
        </p:nvSpPr>
        <p:spPr>
          <a:xfrm>
            <a:off x="266700" y="1649413"/>
            <a:ext cx="8229600" cy="3113087"/>
          </a:xfrm>
        </p:spPr>
        <p:txBody>
          <a:bodyPr/>
          <a:lstStyle/>
          <a:p>
            <a:pPr>
              <a:defRPr/>
            </a:pPr>
            <a:r>
              <a:rPr lang="es-ES" sz="3200" dirty="0"/>
              <a:t>Los niños y jóvenes </a:t>
            </a:r>
            <a:endParaRPr lang="es-ES" sz="3200" dirty="0" smtClean="0"/>
          </a:p>
          <a:p>
            <a:pPr marL="0" indent="0">
              <a:buNone/>
              <a:defRPr/>
            </a:pPr>
            <a:r>
              <a:rPr lang="es-ES" sz="3200" dirty="0"/>
              <a:t>	</a:t>
            </a:r>
            <a:r>
              <a:rPr lang="es-ES" sz="3200" dirty="0" smtClean="0"/>
              <a:t>en </a:t>
            </a:r>
            <a:r>
              <a:rPr lang="es-ES" sz="3200" dirty="0"/>
              <a:t>situación de riesgo</a:t>
            </a:r>
          </a:p>
          <a:p>
            <a:pPr>
              <a:defRPr/>
            </a:pPr>
            <a:r>
              <a:rPr lang="es-ES" sz="3200" dirty="0" smtClean="0"/>
              <a:t>Agricultura</a:t>
            </a:r>
            <a:endParaRPr lang="es-ES" sz="3200" dirty="0"/>
          </a:p>
          <a:p>
            <a:pPr>
              <a:defRPr/>
            </a:pPr>
            <a:r>
              <a:rPr lang="es-ES" sz="3200" dirty="0" smtClean="0"/>
              <a:t>Salud</a:t>
            </a:r>
            <a:endParaRPr lang="es-ES" sz="3200" dirty="0"/>
          </a:p>
          <a:p>
            <a:pPr>
              <a:defRPr/>
            </a:pPr>
            <a:r>
              <a:rPr lang="es-ES" sz="3200" dirty="0"/>
              <a:t>Empleo y la creación de empleo</a:t>
            </a:r>
            <a:endParaRPr lang="en-GB" sz="3200" dirty="0" smtClean="0"/>
          </a:p>
          <a:p>
            <a:pPr marL="0" indent="0" algn="ctr">
              <a:buFont typeface="Arial" pitchFamily="34" charset="0"/>
              <a:buNone/>
              <a:defRPr/>
            </a:pPr>
            <a:endParaRPr lang="en-GB" sz="3200" dirty="0" smtClean="0"/>
          </a:p>
          <a:p>
            <a:pPr marL="0" indent="0" algn="ctr">
              <a:buNone/>
              <a:defRPr/>
            </a:pPr>
            <a:r>
              <a:rPr lang="es-ES" sz="3200" dirty="0" smtClean="0">
                <a:solidFill>
                  <a:schemeClr val="accent1"/>
                </a:solidFill>
              </a:rPr>
              <a:t>	La </a:t>
            </a:r>
            <a:r>
              <a:rPr lang="es-ES" sz="3200" dirty="0">
                <a:solidFill>
                  <a:schemeClr val="accent1"/>
                </a:solidFill>
              </a:rPr>
              <a:t>inclusión social y el bienestar </a:t>
            </a:r>
            <a:r>
              <a:rPr lang="es-ES" sz="3200" dirty="0" smtClean="0">
                <a:solidFill>
                  <a:schemeClr val="accent1"/>
                </a:solidFill>
              </a:rPr>
              <a:t>económico</a:t>
            </a:r>
            <a:endParaRPr lang="en-US" dirty="0" smtClean="0"/>
          </a:p>
        </p:txBody>
      </p:sp>
      <p:sp>
        <p:nvSpPr>
          <p:cNvPr id="3" name="Dešinysis riestinis skliaustas 2"/>
          <p:cNvSpPr/>
          <p:nvPr/>
        </p:nvSpPr>
        <p:spPr>
          <a:xfrm rot="5400000">
            <a:off x="4112694" y="3144868"/>
            <a:ext cx="697949" cy="4503739"/>
          </a:xfrm>
          <a:prstGeom prst="rightBrace">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pic>
        <p:nvPicPr>
          <p:cNvPr id="1741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1025" y="1684338"/>
            <a:ext cx="3482975"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5885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13649" y="1857469"/>
            <a:ext cx="4566898" cy="2496166"/>
          </a:xfrm>
        </p:spPr>
        <p:txBody>
          <a:bodyPr anchor="t"/>
          <a:lstStyle/>
          <a:p>
            <a:r>
              <a:rPr lang="es-CL" sz="4800" b="1" dirty="0" smtClean="0"/>
              <a:t>Proyectos </a:t>
            </a:r>
            <a:br>
              <a:rPr lang="es-CL" sz="4800" b="1" dirty="0" smtClean="0"/>
            </a:br>
            <a:r>
              <a:rPr lang="es-CL" sz="4800" b="1" dirty="0" smtClean="0"/>
              <a:t>de </a:t>
            </a:r>
            <a:br>
              <a:rPr lang="es-CL" sz="4800" b="1" dirty="0" smtClean="0"/>
            </a:br>
            <a:r>
              <a:rPr lang="es-CL" sz="4800" b="1" dirty="0" smtClean="0"/>
              <a:t>EIFL-PLIP</a:t>
            </a:r>
            <a:endParaRPr lang="lt-LT" sz="4800"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53975" r="-1"/>
          <a:stretch/>
        </p:blipFill>
        <p:spPr>
          <a:xfrm>
            <a:off x="4394578" y="0"/>
            <a:ext cx="4742105" cy="6858000"/>
          </a:xfrm>
          <a:prstGeom prst="rect">
            <a:avLst/>
          </a:prstGeom>
        </p:spPr>
      </p:pic>
      <p:sp>
        <p:nvSpPr>
          <p:cNvPr id="4" name="Subtitle 3"/>
          <p:cNvSpPr>
            <a:spLocks noGrp="1"/>
          </p:cNvSpPr>
          <p:nvPr>
            <p:ph type="subTitle" idx="1"/>
          </p:nvPr>
        </p:nvSpPr>
        <p:spPr/>
        <p:txBody>
          <a:bodyPr/>
          <a:lstStyle/>
          <a:p>
            <a:endParaRPr lang="lt-LT"/>
          </a:p>
        </p:txBody>
      </p:sp>
    </p:spTree>
    <p:extLst>
      <p:ext uri="{BB962C8B-B14F-4D97-AF65-F5344CB8AC3E}">
        <p14:creationId xmlns:p14="http://schemas.microsoft.com/office/powerpoint/2010/main" val="3133893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fbcdn-sphotos-a-a.akamaihd.net/hphotos-ak-prn1/66963_597401573608133_288927958_n.jpg"/>
          <p:cNvPicPr>
            <a:picLocks noChangeAspect="1" noChangeArrowheads="1"/>
          </p:cNvPicPr>
          <p:nvPr/>
        </p:nvPicPr>
        <p:blipFill>
          <a:blip r:embed="rId2"/>
          <a:srcRect/>
          <a:stretch>
            <a:fillRect/>
          </a:stretch>
        </p:blipFill>
        <p:spPr bwMode="auto">
          <a:xfrm>
            <a:off x="2089149" y="2894629"/>
            <a:ext cx="5084763" cy="3813175"/>
          </a:xfrm>
          <a:prstGeom prst="rect">
            <a:avLst/>
          </a:prstGeom>
          <a:noFill/>
          <a:ln w="9525">
            <a:noFill/>
            <a:miter lim="800000"/>
            <a:headEnd/>
            <a:tailEnd/>
          </a:ln>
        </p:spPr>
      </p:pic>
      <p:sp>
        <p:nvSpPr>
          <p:cNvPr id="12291" name="Title 3"/>
          <p:cNvSpPr>
            <a:spLocks noGrp="1"/>
          </p:cNvSpPr>
          <p:nvPr>
            <p:ph type="title"/>
          </p:nvPr>
        </p:nvSpPr>
        <p:spPr>
          <a:xfrm>
            <a:off x="468313" y="607945"/>
            <a:ext cx="8229600" cy="2841625"/>
          </a:xfrm>
        </p:spPr>
        <p:txBody>
          <a:bodyPr/>
          <a:lstStyle/>
          <a:p>
            <a:pPr algn="ctr">
              <a:defRPr/>
            </a:pPr>
            <a:r>
              <a:rPr lang="es-CL" sz="3600" dirty="0" smtClean="0">
                <a:latin typeface="Arial Black" pitchFamily="34" charset="0"/>
                <a:ea typeface="ＭＳ Ｐゴシック" pitchFamily="34" charset="-128"/>
                <a:cs typeface="Arial Black" pitchFamily="34" charset="0"/>
              </a:rPr>
              <a:t>Conectar Uganda </a:t>
            </a:r>
            <a:br>
              <a:rPr lang="es-CL" sz="3600" dirty="0" smtClean="0">
                <a:latin typeface="Arial Black" pitchFamily="34" charset="0"/>
                <a:ea typeface="ＭＳ Ｐゴシック" pitchFamily="34" charset="-128"/>
                <a:cs typeface="Arial Black" pitchFamily="34" charset="0"/>
              </a:rPr>
            </a:br>
            <a:r>
              <a:rPr lang="es-CL" sz="3600" dirty="0" smtClean="0">
                <a:latin typeface="+mn-lt"/>
                <a:ea typeface="ＭＳ Ｐゴシック" pitchFamily="34" charset="-128"/>
                <a:cs typeface="Arial Black" pitchFamily="34" charset="0"/>
              </a:rPr>
              <a:t>Fundación </a:t>
            </a:r>
            <a:r>
              <a:rPr lang="es-CL" sz="3600" dirty="0" err="1" smtClean="0">
                <a:latin typeface="+mn-lt"/>
                <a:ea typeface="ＭＳ Ｐゴシック" pitchFamily="34" charset="-128"/>
                <a:cs typeface="Arial Black" pitchFamily="34" charset="0"/>
              </a:rPr>
              <a:t>Maendeleo</a:t>
            </a:r>
            <a:r>
              <a:rPr lang="es-CL" sz="3600" dirty="0" smtClean="0">
                <a:latin typeface="+mn-lt"/>
                <a:ea typeface="ＭＳ Ｐゴシック" pitchFamily="34" charset="-128"/>
                <a:cs typeface="Arial Black" pitchFamily="34" charset="0"/>
              </a:rPr>
              <a:t> </a:t>
            </a:r>
            <a:br>
              <a:rPr lang="es-CL" sz="3600" dirty="0" smtClean="0">
                <a:latin typeface="+mn-lt"/>
                <a:ea typeface="ＭＳ Ｐゴシック" pitchFamily="34" charset="-128"/>
                <a:cs typeface="Arial Black" pitchFamily="34" charset="0"/>
              </a:rPr>
            </a:br>
            <a:r>
              <a:rPr lang="es-CL" sz="3600" dirty="0" smtClean="0">
                <a:latin typeface="+mn-lt"/>
                <a:ea typeface="ＭＳ Ｐゴシック" pitchFamily="34" charset="-128"/>
                <a:cs typeface="Arial Black" pitchFamily="34" charset="0"/>
              </a:rPr>
              <a:t>y 5 bibliotecas comunitarias</a:t>
            </a:r>
            <a:br>
              <a:rPr lang="es-CL" sz="3600" dirty="0" smtClean="0">
                <a:latin typeface="+mn-lt"/>
                <a:ea typeface="ＭＳ Ｐゴシック" pitchFamily="34" charset="-128"/>
                <a:cs typeface="Arial Black" pitchFamily="34" charset="0"/>
              </a:rPr>
            </a:br>
            <a:r>
              <a:rPr lang="es-CL" sz="3600" dirty="0" smtClean="0">
                <a:latin typeface="+mn-lt"/>
                <a:ea typeface="ＭＳ Ｐゴシック" pitchFamily="34" charset="-128"/>
                <a:cs typeface="Arial Black" pitchFamily="34" charset="0"/>
              </a:rPr>
              <a:t>Uganda</a:t>
            </a:r>
            <a:r>
              <a:rPr lang="es-CL" sz="3200" dirty="0" smtClean="0">
                <a:latin typeface="Arial Black" pitchFamily="34" charset="0"/>
                <a:ea typeface="ＭＳ Ｐゴシック" pitchFamily="34" charset="-128"/>
                <a:cs typeface="Arial Black" pitchFamily="34" charset="0"/>
              </a:rPr>
              <a:t/>
            </a:r>
            <a:br>
              <a:rPr lang="es-CL" sz="3200" dirty="0" smtClean="0">
                <a:latin typeface="Arial Black" pitchFamily="34" charset="0"/>
                <a:ea typeface="ＭＳ Ｐゴシック" pitchFamily="34" charset="-128"/>
                <a:cs typeface="Arial Black" pitchFamily="34" charset="0"/>
              </a:rPr>
            </a:br>
            <a:endParaRPr lang="es-CL" sz="3200" dirty="0" smtClean="0">
              <a:latin typeface="Arial Black" pitchFamily="34" charset="0"/>
              <a:ea typeface="ＭＳ Ｐゴシック" pitchFamily="34" charset="-128"/>
              <a:cs typeface="Arial Black" pitchFamily="34" charset="0"/>
            </a:endParaRPr>
          </a:p>
        </p:txBody>
      </p:sp>
    </p:spTree>
    <p:extLst>
      <p:ext uri="{BB962C8B-B14F-4D97-AF65-F5344CB8AC3E}">
        <p14:creationId xmlns:p14="http://schemas.microsoft.com/office/powerpoint/2010/main" val="3043352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a:xfrm>
            <a:off x="468313" y="198505"/>
            <a:ext cx="8229600" cy="1062038"/>
          </a:xfrm>
        </p:spPr>
        <p:txBody>
          <a:bodyPr/>
          <a:lstStyle/>
          <a:p>
            <a:r>
              <a:rPr lang="es-CL" dirty="0" smtClean="0">
                <a:latin typeface="Arial Black" pitchFamily="34" charset="0"/>
                <a:ea typeface="ＭＳ Ｐゴシック" pitchFamily="34" charset="-128"/>
                <a:cs typeface="Arial Black" pitchFamily="34" charset="0"/>
              </a:rPr>
              <a:t>Proyecto</a:t>
            </a:r>
          </a:p>
        </p:txBody>
      </p:sp>
      <p:sp>
        <p:nvSpPr>
          <p:cNvPr id="16387" name="Content Placeholder 4"/>
          <p:cNvSpPr>
            <a:spLocks noGrp="1"/>
          </p:cNvSpPr>
          <p:nvPr>
            <p:ph idx="1"/>
          </p:nvPr>
        </p:nvSpPr>
        <p:spPr>
          <a:xfrm>
            <a:off x="518619" y="1160643"/>
            <a:ext cx="8843749" cy="4781550"/>
          </a:xfrm>
        </p:spPr>
        <p:txBody>
          <a:bodyPr/>
          <a:lstStyle/>
          <a:p>
            <a:r>
              <a:rPr lang="es-CL" sz="3200" dirty="0" smtClean="0"/>
              <a:t>Sistema de energía solar</a:t>
            </a:r>
          </a:p>
          <a:p>
            <a:r>
              <a:rPr lang="es-CL" sz="3200" dirty="0" smtClean="0"/>
              <a:t>Tres computadores en cada biblioteca</a:t>
            </a:r>
          </a:p>
          <a:p>
            <a:r>
              <a:rPr lang="es-CL" sz="3200" dirty="0" smtClean="0"/>
              <a:t>Capacitación de los bibliotecarios y de la comunidad</a:t>
            </a:r>
          </a:p>
          <a:p>
            <a:r>
              <a:rPr lang="es-CL" sz="3200" dirty="0" smtClean="0"/>
              <a:t>Base de datos Wiki en tres idiomas</a:t>
            </a:r>
          </a:p>
        </p:txBody>
      </p:sp>
      <p:pic>
        <p:nvPicPr>
          <p:cNvPr id="16388" name="Picture 7" descr="https://fbcdn-sphotos-d-a.akamaihd.net/hphotos-ak-ash3/941240_526463147412164_326062425_n.jpg"/>
          <p:cNvPicPr>
            <a:picLocks noChangeAspect="1" noChangeArrowheads="1"/>
          </p:cNvPicPr>
          <p:nvPr/>
        </p:nvPicPr>
        <p:blipFill rotWithShape="1">
          <a:blip r:embed="rId2"/>
          <a:srcRect l="16797" t="10254" r="4870"/>
          <a:stretch/>
        </p:blipFill>
        <p:spPr bwMode="auto">
          <a:xfrm>
            <a:off x="150128" y="4299046"/>
            <a:ext cx="2853921" cy="2451930"/>
          </a:xfrm>
          <a:prstGeom prst="rect">
            <a:avLst/>
          </a:prstGeom>
          <a:noFill/>
          <a:ln w="9525">
            <a:noFill/>
            <a:miter lim="800000"/>
            <a:headEnd/>
            <a:tailEnd/>
          </a:ln>
        </p:spPr>
      </p:pic>
      <p:pic>
        <p:nvPicPr>
          <p:cNvPr id="5" name="Picture 2" descr="https://fbcdn-sphotos-b-a.akamaihd.net/hphotos-ak-frc1/429977_420057581386055_1433853069_n.jpg"/>
          <p:cNvPicPr>
            <a:picLocks noChangeAspect="1" noChangeArrowheads="1"/>
          </p:cNvPicPr>
          <p:nvPr/>
        </p:nvPicPr>
        <p:blipFill rotWithShape="1">
          <a:blip r:embed="rId3"/>
          <a:srcRect l="13116" t="6867" r="28654"/>
          <a:stretch/>
        </p:blipFill>
        <p:spPr bwMode="auto">
          <a:xfrm>
            <a:off x="3208768" y="4312694"/>
            <a:ext cx="2304934" cy="2451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s://fbcdn-sphotos-b-a.akamaihd.net/hphotos-ak-ash3/581910_526463747412104_406848587_n.jpg"/>
          <p:cNvPicPr>
            <a:picLocks noChangeAspect="1" noChangeArrowheads="1"/>
          </p:cNvPicPr>
          <p:nvPr/>
        </p:nvPicPr>
        <p:blipFill>
          <a:blip r:embed="rId4"/>
          <a:stretch>
            <a:fillRect/>
          </a:stretch>
        </p:blipFill>
        <p:spPr bwMode="auto">
          <a:xfrm>
            <a:off x="5651764" y="4299046"/>
            <a:ext cx="3270318" cy="245193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775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Eifl final set">
      <a:dk1>
        <a:srgbClr val="3F4B4F"/>
      </a:dk1>
      <a:lt1>
        <a:sysClr val="window" lastClr="FFFFFF"/>
      </a:lt1>
      <a:dk2>
        <a:srgbClr val="0E505F"/>
      </a:dk2>
      <a:lt2>
        <a:srgbClr val="EEECE1"/>
      </a:lt2>
      <a:accent1>
        <a:srgbClr val="E68538"/>
      </a:accent1>
      <a:accent2>
        <a:srgbClr val="9B403D"/>
      </a:accent2>
      <a:accent3>
        <a:srgbClr val="684A60"/>
      </a:accent3>
      <a:accent4>
        <a:srgbClr val="C5BD4E"/>
      </a:accent4>
      <a:accent5>
        <a:srgbClr val="3EB1C8"/>
      </a:accent5>
      <a:accent6>
        <a:srgbClr val="4F95A5"/>
      </a:accent6>
      <a:hlink>
        <a:srgbClr val="92D0D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2559</TotalTime>
  <Words>1004</Words>
  <Application>Microsoft Office PowerPoint</Application>
  <PresentationFormat>On-screen Show (4:3)</PresentationFormat>
  <Paragraphs>119</Paragraphs>
  <Slides>30</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ＭＳ Ｐゴシック</vt:lpstr>
      <vt:lpstr>ＭＳ Ｐゴシック</vt:lpstr>
      <vt:lpstr>Arial</vt:lpstr>
      <vt:lpstr>Arial Black</vt:lpstr>
      <vt:lpstr>Calibri</vt:lpstr>
      <vt:lpstr>Office Theme</vt:lpstr>
      <vt:lpstr>PowerPoint Presentation</vt:lpstr>
      <vt:lpstr>PowerPoint Presentation</vt:lpstr>
      <vt:lpstr>¿Quiénes somos?</vt:lpstr>
      <vt:lpstr>Programas de EIFL</vt:lpstr>
      <vt:lpstr>Contexto de EIFL-PLIP</vt:lpstr>
      <vt:lpstr>Áreas prioritarias</vt:lpstr>
      <vt:lpstr>Proyectos  de  EIFL-PLIP</vt:lpstr>
      <vt:lpstr>Conectar Uganda  Fundación Maendeleo  y 5 bibliotecas comunitarias Uganda </vt:lpstr>
      <vt:lpstr>Proyecto</vt:lpstr>
      <vt:lpstr>Impacto</vt:lpstr>
      <vt:lpstr>Proyecto Biblio-Agro Biblioteca Pública de Radislav Nikčević, Serbia </vt:lpstr>
      <vt:lpstr>Proyecto</vt:lpstr>
      <vt:lpstr>Impacto</vt:lpstr>
      <vt:lpstr>Audiolibros con DAISY,  Biblioteca Pública de la ciudad de Ulaanbaatar Mongolia</vt:lpstr>
      <vt:lpstr>Proyecto</vt:lpstr>
      <vt:lpstr>Impacto</vt:lpstr>
      <vt:lpstr>Proyecto de Maternidad de Ghana  Biblioteca Regional Northern  Ghana</vt:lpstr>
      <vt:lpstr>Proyecto</vt:lpstr>
      <vt:lpstr>Impacto</vt:lpstr>
      <vt:lpstr>Mentes creativas brindan  nuevas oportunidades de trabajo Biblioteca Pública Braka Miladinovci, Macedonia</vt:lpstr>
      <vt:lpstr>Proyecto </vt:lpstr>
      <vt:lpstr>Impacto</vt:lpstr>
      <vt:lpstr>Servicio de Biblioteca Móvil Sistema de Bibliotecas de Ghana  Ghana</vt:lpstr>
      <vt:lpstr>Proyecto</vt:lpstr>
      <vt:lpstr>Impacto</vt:lpstr>
      <vt:lpstr>Resultados de EIFL-PLIP</vt:lpstr>
      <vt:lpstr>Premio a la innovación EIFL-PLIP </vt:lpstr>
      <vt:lpstr>Categorías</vt:lpstr>
      <vt:lpstr>PowerPoint Presentation</vt:lpstr>
      <vt:lpstr> ¡Gracias!</vt:lpstr>
    </vt:vector>
  </TitlesOfParts>
  <Company>Radical Philosophy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Lucy Morton</dc:creator>
  <cp:lastModifiedBy>Egle Staskunaite</cp:lastModifiedBy>
  <cp:revision>357</cp:revision>
  <cp:lastPrinted>2013-02-24T09:14:17Z</cp:lastPrinted>
  <dcterms:created xsi:type="dcterms:W3CDTF">2012-08-14T14:38:17Z</dcterms:created>
  <dcterms:modified xsi:type="dcterms:W3CDTF">2013-10-29T12:48:53Z</dcterms:modified>
</cp:coreProperties>
</file>