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5"/>
  </p:notesMasterIdLst>
  <p:sldIdLst>
    <p:sldId id="257" r:id="rId2"/>
    <p:sldId id="256" r:id="rId3"/>
    <p:sldId id="258" r:id="rId4"/>
    <p:sldId id="259" r:id="rId5"/>
    <p:sldId id="260" r:id="rId6"/>
    <p:sldId id="261" r:id="rId7"/>
    <p:sldId id="270" r:id="rId8"/>
    <p:sldId id="263" r:id="rId9"/>
    <p:sldId id="264" r:id="rId10"/>
    <p:sldId id="265" r:id="rId11"/>
    <p:sldId id="266" r:id="rId12"/>
    <p:sldId id="267" r:id="rId13"/>
    <p:sldId id="281" r:id="rId14"/>
    <p:sldId id="272" r:id="rId15"/>
    <p:sldId id="276" r:id="rId16"/>
    <p:sldId id="277" r:id="rId17"/>
    <p:sldId id="278" r:id="rId18"/>
    <p:sldId id="279" r:id="rId19"/>
    <p:sldId id="283" r:id="rId20"/>
    <p:sldId id="280" r:id="rId21"/>
    <p:sldId id="284" r:id="rId22"/>
    <p:sldId id="282"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 Fairbairn" initials="JF" lastIdx="6" clrIdx="0">
    <p:extLst>
      <p:ext uri="{19B8F6BF-5375-455C-9EA6-DF929625EA0E}">
        <p15:presenceInfo xmlns:p15="http://schemas.microsoft.com/office/powerpoint/2012/main" userId="9c107accdab6a0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2C"/>
    <a:srgbClr val="FFFF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43020" autoAdjust="0"/>
  </p:normalViewPr>
  <p:slideViewPr>
    <p:cSldViewPr snapToGrid="0">
      <p:cViewPr varScale="1">
        <p:scale>
          <a:sx n="27" d="100"/>
          <a:sy n="27" d="100"/>
        </p:scale>
        <p:origin x="137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E1B0D-A302-42F2-915C-28D1A34A0832}"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6E0371B5-A79A-45EF-B3D8-082B1180E082}">
      <dgm:prSet/>
      <dgm:spPr/>
      <dgm:t>
        <a:bodyPr/>
        <a:lstStyle/>
        <a:p>
          <a:r>
            <a:rPr lang="en-US" dirty="0" err="1"/>
            <a:t>Colours</a:t>
          </a:r>
          <a:endParaRPr lang="en-US" dirty="0"/>
        </a:p>
      </dgm:t>
    </dgm:pt>
    <dgm:pt modelId="{20C0B4F7-0040-4F07-B315-C25B65890612}" type="parTrans" cxnId="{57DCD3CF-CBE7-4CB2-AC7E-BAC83E5CFB2F}">
      <dgm:prSet/>
      <dgm:spPr/>
      <dgm:t>
        <a:bodyPr/>
        <a:lstStyle/>
        <a:p>
          <a:endParaRPr lang="en-US"/>
        </a:p>
      </dgm:t>
    </dgm:pt>
    <dgm:pt modelId="{B92AB1B3-1D54-4220-9CD4-DC0BF8ABECA9}" type="sibTrans" cxnId="{57DCD3CF-CBE7-4CB2-AC7E-BAC83E5CFB2F}">
      <dgm:prSet/>
      <dgm:spPr/>
      <dgm:t>
        <a:bodyPr/>
        <a:lstStyle/>
        <a:p>
          <a:endParaRPr lang="en-US"/>
        </a:p>
      </dgm:t>
    </dgm:pt>
    <dgm:pt modelId="{A55255B8-15AB-44F5-BAAF-EA9804B3808B}">
      <dgm:prSet/>
      <dgm:spPr/>
      <dgm:t>
        <a:bodyPr/>
        <a:lstStyle/>
        <a:p>
          <a:r>
            <a:rPr lang="en-US"/>
            <a:t>Typography</a:t>
          </a:r>
        </a:p>
      </dgm:t>
    </dgm:pt>
    <dgm:pt modelId="{A92FC25E-2132-4B59-A5E3-8B8964766078}" type="parTrans" cxnId="{D451EB80-2F61-473E-B60C-6FA172C50CD1}">
      <dgm:prSet/>
      <dgm:spPr/>
      <dgm:t>
        <a:bodyPr/>
        <a:lstStyle/>
        <a:p>
          <a:endParaRPr lang="en-US"/>
        </a:p>
      </dgm:t>
    </dgm:pt>
    <dgm:pt modelId="{E6FB61B5-A76A-4037-A9B8-E75D6181B9DB}" type="sibTrans" cxnId="{D451EB80-2F61-473E-B60C-6FA172C50CD1}">
      <dgm:prSet/>
      <dgm:spPr/>
      <dgm:t>
        <a:bodyPr/>
        <a:lstStyle/>
        <a:p>
          <a:endParaRPr lang="en-US"/>
        </a:p>
      </dgm:t>
    </dgm:pt>
    <dgm:pt modelId="{78D52634-581E-40F8-8081-5B057CE14A89}">
      <dgm:prSet/>
      <dgm:spPr/>
      <dgm:t>
        <a:bodyPr/>
        <a:lstStyle/>
        <a:p>
          <a:r>
            <a:rPr lang="en-US" dirty="0"/>
            <a:t>Layout &amp; Alignment</a:t>
          </a:r>
        </a:p>
      </dgm:t>
    </dgm:pt>
    <dgm:pt modelId="{4B1DE849-8466-4A28-B3F1-1DD0C754F34E}" type="parTrans" cxnId="{61D997AF-BFFF-4E0F-AB5F-5FAD2A6146F7}">
      <dgm:prSet/>
      <dgm:spPr/>
      <dgm:t>
        <a:bodyPr/>
        <a:lstStyle/>
        <a:p>
          <a:endParaRPr lang="en-US"/>
        </a:p>
      </dgm:t>
    </dgm:pt>
    <dgm:pt modelId="{5E42DE86-9DC5-447B-A1AB-F59FA681FCE4}" type="sibTrans" cxnId="{61D997AF-BFFF-4E0F-AB5F-5FAD2A6146F7}">
      <dgm:prSet/>
      <dgm:spPr/>
      <dgm:t>
        <a:bodyPr/>
        <a:lstStyle/>
        <a:p>
          <a:endParaRPr lang="en-US"/>
        </a:p>
      </dgm:t>
    </dgm:pt>
    <dgm:pt modelId="{E484D6F4-7506-446A-B9ED-1713C6DB7A8A}">
      <dgm:prSet/>
      <dgm:spPr/>
      <dgm:t>
        <a:bodyPr/>
        <a:lstStyle/>
        <a:p>
          <a:r>
            <a:rPr lang="en-US"/>
            <a:t>White Space</a:t>
          </a:r>
        </a:p>
      </dgm:t>
    </dgm:pt>
    <dgm:pt modelId="{781C59FF-AF55-45DB-AE46-AEA65311FCA7}" type="parTrans" cxnId="{45AFBA89-F7EB-439E-B6F7-38448EFD06CE}">
      <dgm:prSet/>
      <dgm:spPr/>
      <dgm:t>
        <a:bodyPr/>
        <a:lstStyle/>
        <a:p>
          <a:endParaRPr lang="en-US"/>
        </a:p>
      </dgm:t>
    </dgm:pt>
    <dgm:pt modelId="{0F9CCE6A-EFF4-4532-A243-50BDD22879BF}" type="sibTrans" cxnId="{45AFBA89-F7EB-439E-B6F7-38448EFD06CE}">
      <dgm:prSet/>
      <dgm:spPr/>
      <dgm:t>
        <a:bodyPr/>
        <a:lstStyle/>
        <a:p>
          <a:endParaRPr lang="en-US"/>
        </a:p>
      </dgm:t>
    </dgm:pt>
    <dgm:pt modelId="{5E39C6B5-C988-497D-9C69-5F1A6F132408}" type="pres">
      <dgm:prSet presAssocID="{C2EE1B0D-A302-42F2-915C-28D1A34A0832}" presName="matrix" presStyleCnt="0">
        <dgm:presLayoutVars>
          <dgm:chMax val="1"/>
          <dgm:dir/>
          <dgm:resizeHandles val="exact"/>
        </dgm:presLayoutVars>
      </dgm:prSet>
      <dgm:spPr/>
    </dgm:pt>
    <dgm:pt modelId="{E2674B75-4D29-4FD9-B581-FC2772A87FD7}" type="pres">
      <dgm:prSet presAssocID="{C2EE1B0D-A302-42F2-915C-28D1A34A0832}" presName="diamond" presStyleLbl="bgShp" presStyleIdx="0" presStyleCnt="1"/>
      <dgm:spPr/>
    </dgm:pt>
    <dgm:pt modelId="{FA5EDE41-DFB0-4126-837E-79E28B8B2427}" type="pres">
      <dgm:prSet presAssocID="{C2EE1B0D-A302-42F2-915C-28D1A34A0832}" presName="quad1" presStyleLbl="node1" presStyleIdx="0" presStyleCnt="4">
        <dgm:presLayoutVars>
          <dgm:chMax val="0"/>
          <dgm:chPref val="0"/>
          <dgm:bulletEnabled val="1"/>
        </dgm:presLayoutVars>
      </dgm:prSet>
      <dgm:spPr/>
    </dgm:pt>
    <dgm:pt modelId="{02143D47-F2A2-4EA4-B865-DCDA1A4D5170}" type="pres">
      <dgm:prSet presAssocID="{C2EE1B0D-A302-42F2-915C-28D1A34A0832}" presName="quad2" presStyleLbl="node1" presStyleIdx="1" presStyleCnt="4">
        <dgm:presLayoutVars>
          <dgm:chMax val="0"/>
          <dgm:chPref val="0"/>
          <dgm:bulletEnabled val="1"/>
        </dgm:presLayoutVars>
      </dgm:prSet>
      <dgm:spPr/>
    </dgm:pt>
    <dgm:pt modelId="{E7CB074B-5F25-4CFC-AA17-F92D8E133EA9}" type="pres">
      <dgm:prSet presAssocID="{C2EE1B0D-A302-42F2-915C-28D1A34A0832}" presName="quad3" presStyleLbl="node1" presStyleIdx="2" presStyleCnt="4">
        <dgm:presLayoutVars>
          <dgm:chMax val="0"/>
          <dgm:chPref val="0"/>
          <dgm:bulletEnabled val="1"/>
        </dgm:presLayoutVars>
      </dgm:prSet>
      <dgm:spPr/>
    </dgm:pt>
    <dgm:pt modelId="{D1384337-353F-403A-A109-BFB82E48763B}" type="pres">
      <dgm:prSet presAssocID="{C2EE1B0D-A302-42F2-915C-28D1A34A0832}" presName="quad4" presStyleLbl="node1" presStyleIdx="3" presStyleCnt="4">
        <dgm:presLayoutVars>
          <dgm:chMax val="0"/>
          <dgm:chPref val="0"/>
          <dgm:bulletEnabled val="1"/>
        </dgm:presLayoutVars>
      </dgm:prSet>
      <dgm:spPr/>
    </dgm:pt>
  </dgm:ptLst>
  <dgm:cxnLst>
    <dgm:cxn modelId="{3E588540-24BB-43CB-A94D-7492226A4441}" type="presOf" srcId="{78D52634-581E-40F8-8081-5B057CE14A89}" destId="{E7CB074B-5F25-4CFC-AA17-F92D8E133EA9}" srcOrd="0" destOrd="0" presId="urn:microsoft.com/office/officeart/2005/8/layout/matrix3"/>
    <dgm:cxn modelId="{7817E67C-7A9C-49CE-9586-99588E80F9E5}" type="presOf" srcId="{C2EE1B0D-A302-42F2-915C-28D1A34A0832}" destId="{5E39C6B5-C988-497D-9C69-5F1A6F132408}" srcOrd="0" destOrd="0" presId="urn:microsoft.com/office/officeart/2005/8/layout/matrix3"/>
    <dgm:cxn modelId="{23CCC97D-75F9-42F1-BF11-83A601EF87EE}" type="presOf" srcId="{6E0371B5-A79A-45EF-B3D8-082B1180E082}" destId="{FA5EDE41-DFB0-4126-837E-79E28B8B2427}" srcOrd="0" destOrd="0" presId="urn:microsoft.com/office/officeart/2005/8/layout/matrix3"/>
    <dgm:cxn modelId="{D451EB80-2F61-473E-B60C-6FA172C50CD1}" srcId="{C2EE1B0D-A302-42F2-915C-28D1A34A0832}" destId="{A55255B8-15AB-44F5-BAAF-EA9804B3808B}" srcOrd="1" destOrd="0" parTransId="{A92FC25E-2132-4B59-A5E3-8B8964766078}" sibTransId="{E6FB61B5-A76A-4037-A9B8-E75D6181B9DB}"/>
    <dgm:cxn modelId="{45AFBA89-F7EB-439E-B6F7-38448EFD06CE}" srcId="{C2EE1B0D-A302-42F2-915C-28D1A34A0832}" destId="{E484D6F4-7506-446A-B9ED-1713C6DB7A8A}" srcOrd="3" destOrd="0" parTransId="{781C59FF-AF55-45DB-AE46-AEA65311FCA7}" sibTransId="{0F9CCE6A-EFF4-4532-A243-50BDD22879BF}"/>
    <dgm:cxn modelId="{61D997AF-BFFF-4E0F-AB5F-5FAD2A6146F7}" srcId="{C2EE1B0D-A302-42F2-915C-28D1A34A0832}" destId="{78D52634-581E-40F8-8081-5B057CE14A89}" srcOrd="2" destOrd="0" parTransId="{4B1DE849-8466-4A28-B3F1-1DD0C754F34E}" sibTransId="{5E42DE86-9DC5-447B-A1AB-F59FA681FCE4}"/>
    <dgm:cxn modelId="{7474EEB9-A154-4922-9A44-1DC38319B1CB}" type="presOf" srcId="{E484D6F4-7506-446A-B9ED-1713C6DB7A8A}" destId="{D1384337-353F-403A-A109-BFB82E48763B}" srcOrd="0" destOrd="0" presId="urn:microsoft.com/office/officeart/2005/8/layout/matrix3"/>
    <dgm:cxn modelId="{57DCD3CF-CBE7-4CB2-AC7E-BAC83E5CFB2F}" srcId="{C2EE1B0D-A302-42F2-915C-28D1A34A0832}" destId="{6E0371B5-A79A-45EF-B3D8-082B1180E082}" srcOrd="0" destOrd="0" parTransId="{20C0B4F7-0040-4F07-B315-C25B65890612}" sibTransId="{B92AB1B3-1D54-4220-9CD4-DC0BF8ABECA9}"/>
    <dgm:cxn modelId="{CC28C2F1-126E-4F2C-881A-7787F43BA848}" type="presOf" srcId="{A55255B8-15AB-44F5-BAAF-EA9804B3808B}" destId="{02143D47-F2A2-4EA4-B865-DCDA1A4D5170}" srcOrd="0" destOrd="0" presId="urn:microsoft.com/office/officeart/2005/8/layout/matrix3"/>
    <dgm:cxn modelId="{B59FA3D2-BE87-46F9-A0E9-DD2C6E4912E4}" type="presParOf" srcId="{5E39C6B5-C988-497D-9C69-5F1A6F132408}" destId="{E2674B75-4D29-4FD9-B581-FC2772A87FD7}" srcOrd="0" destOrd="0" presId="urn:microsoft.com/office/officeart/2005/8/layout/matrix3"/>
    <dgm:cxn modelId="{103E1827-4B80-4AD5-9A8A-93314BDC2AC0}" type="presParOf" srcId="{5E39C6B5-C988-497D-9C69-5F1A6F132408}" destId="{FA5EDE41-DFB0-4126-837E-79E28B8B2427}" srcOrd="1" destOrd="0" presId="urn:microsoft.com/office/officeart/2005/8/layout/matrix3"/>
    <dgm:cxn modelId="{5DFB5240-5435-4735-8D29-D96E7D5602CB}" type="presParOf" srcId="{5E39C6B5-C988-497D-9C69-5F1A6F132408}" destId="{02143D47-F2A2-4EA4-B865-DCDA1A4D5170}" srcOrd="2" destOrd="0" presId="urn:microsoft.com/office/officeart/2005/8/layout/matrix3"/>
    <dgm:cxn modelId="{29CC4D02-075F-47FE-998A-9382C3C8E212}" type="presParOf" srcId="{5E39C6B5-C988-497D-9C69-5F1A6F132408}" destId="{E7CB074B-5F25-4CFC-AA17-F92D8E133EA9}" srcOrd="3" destOrd="0" presId="urn:microsoft.com/office/officeart/2005/8/layout/matrix3"/>
    <dgm:cxn modelId="{38B412AF-E52F-4FE7-B0A2-FA415F2FFA5E}" type="presParOf" srcId="{5E39C6B5-C988-497D-9C69-5F1A6F132408}" destId="{D1384337-353F-403A-A109-BFB82E48763B}"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F0B0B2-A4F6-40CA-B7A8-C7255DCBDCF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E0D8186-A253-4D93-A898-0A7A320479E1}">
      <dgm:prSet/>
      <dgm:spPr>
        <a:solidFill>
          <a:srgbClr val="FF0000"/>
        </a:solidFill>
      </dgm:spPr>
      <dgm:t>
        <a:bodyPr/>
        <a:lstStyle/>
        <a:p>
          <a:r>
            <a:rPr lang="en-US" dirty="0"/>
            <a:t>RED</a:t>
          </a:r>
        </a:p>
      </dgm:t>
    </dgm:pt>
    <dgm:pt modelId="{489B416F-C4A5-4721-BD89-F1C2DD3E389A}" type="parTrans" cxnId="{C9058B27-6A02-4571-91AD-200AA7618445}">
      <dgm:prSet/>
      <dgm:spPr/>
      <dgm:t>
        <a:bodyPr/>
        <a:lstStyle/>
        <a:p>
          <a:endParaRPr lang="en-US"/>
        </a:p>
      </dgm:t>
    </dgm:pt>
    <dgm:pt modelId="{34D2CED2-BF18-4ABB-9AE1-0D976CB14211}" type="sibTrans" cxnId="{C9058B27-6A02-4571-91AD-200AA7618445}">
      <dgm:prSet/>
      <dgm:spPr/>
      <dgm:t>
        <a:bodyPr/>
        <a:lstStyle/>
        <a:p>
          <a:endParaRPr lang="en-US"/>
        </a:p>
      </dgm:t>
    </dgm:pt>
    <dgm:pt modelId="{A2671ECA-F7FB-4CFD-8D30-A9A7575ED88D}">
      <dgm:prSet/>
      <dgm:spPr>
        <a:solidFill>
          <a:schemeClr val="accent5"/>
        </a:solidFill>
      </dgm:spPr>
      <dgm:t>
        <a:bodyPr/>
        <a:lstStyle/>
        <a:p>
          <a:r>
            <a:rPr lang="en-US"/>
            <a:t>BLUE</a:t>
          </a:r>
        </a:p>
      </dgm:t>
    </dgm:pt>
    <dgm:pt modelId="{93C7126A-052F-48CA-8B03-856DBC9467A2}" type="parTrans" cxnId="{F01BD4E9-DCBC-4A71-8B03-A1912228AA84}">
      <dgm:prSet/>
      <dgm:spPr/>
      <dgm:t>
        <a:bodyPr/>
        <a:lstStyle/>
        <a:p>
          <a:endParaRPr lang="en-US"/>
        </a:p>
      </dgm:t>
    </dgm:pt>
    <dgm:pt modelId="{5BB76B09-9126-4B58-B160-A35573487E26}" type="sibTrans" cxnId="{F01BD4E9-DCBC-4A71-8B03-A1912228AA84}">
      <dgm:prSet/>
      <dgm:spPr/>
      <dgm:t>
        <a:bodyPr/>
        <a:lstStyle/>
        <a:p>
          <a:endParaRPr lang="en-US"/>
        </a:p>
      </dgm:t>
    </dgm:pt>
    <dgm:pt modelId="{49587935-0AE9-48F8-9883-C0F5102D8ED8}">
      <dgm:prSet/>
      <dgm:spPr>
        <a:solidFill>
          <a:srgbClr val="00B050"/>
        </a:solidFill>
      </dgm:spPr>
      <dgm:t>
        <a:bodyPr/>
        <a:lstStyle/>
        <a:p>
          <a:r>
            <a:rPr lang="en-US"/>
            <a:t>GREEN</a:t>
          </a:r>
        </a:p>
      </dgm:t>
    </dgm:pt>
    <dgm:pt modelId="{8114B2FA-0D62-4A80-AAFB-66E185D0D5BD}" type="parTrans" cxnId="{1B7C43BD-152C-4FF0-A9B4-D8684C435018}">
      <dgm:prSet/>
      <dgm:spPr/>
      <dgm:t>
        <a:bodyPr/>
        <a:lstStyle/>
        <a:p>
          <a:endParaRPr lang="en-US"/>
        </a:p>
      </dgm:t>
    </dgm:pt>
    <dgm:pt modelId="{69D892AD-5635-4769-92FC-220E90111B7A}" type="sibTrans" cxnId="{1B7C43BD-152C-4FF0-A9B4-D8684C435018}">
      <dgm:prSet/>
      <dgm:spPr/>
      <dgm:t>
        <a:bodyPr/>
        <a:lstStyle/>
        <a:p>
          <a:endParaRPr lang="en-US"/>
        </a:p>
      </dgm:t>
    </dgm:pt>
    <dgm:pt modelId="{DE21F6B5-1419-43D0-9092-16B4ED369667}">
      <dgm:prSet/>
      <dgm:spPr>
        <a:solidFill>
          <a:srgbClr val="FFC72C"/>
        </a:solidFill>
      </dgm:spPr>
      <dgm:t>
        <a:bodyPr/>
        <a:lstStyle/>
        <a:p>
          <a:r>
            <a:rPr lang="en-US" dirty="0"/>
            <a:t>YELLOW</a:t>
          </a:r>
        </a:p>
      </dgm:t>
    </dgm:pt>
    <dgm:pt modelId="{085FEBA9-24A8-4627-AE43-6ED23C0168A0}" type="parTrans" cxnId="{39FFCCBB-690F-41D5-9302-043BE2A180CC}">
      <dgm:prSet/>
      <dgm:spPr/>
      <dgm:t>
        <a:bodyPr/>
        <a:lstStyle/>
        <a:p>
          <a:endParaRPr lang="en-US"/>
        </a:p>
      </dgm:t>
    </dgm:pt>
    <dgm:pt modelId="{3DC92A3A-092D-4F56-9B16-2F18F36713E4}" type="sibTrans" cxnId="{39FFCCBB-690F-41D5-9302-043BE2A180CC}">
      <dgm:prSet/>
      <dgm:spPr/>
      <dgm:t>
        <a:bodyPr/>
        <a:lstStyle/>
        <a:p>
          <a:endParaRPr lang="en-US"/>
        </a:p>
      </dgm:t>
    </dgm:pt>
    <dgm:pt modelId="{4C2BB104-AD22-4695-A611-F4304964673F}" type="pres">
      <dgm:prSet presAssocID="{D9F0B0B2-A4F6-40CA-B7A8-C7255DCBDCFB}" presName="linear" presStyleCnt="0">
        <dgm:presLayoutVars>
          <dgm:animLvl val="lvl"/>
          <dgm:resizeHandles val="exact"/>
        </dgm:presLayoutVars>
      </dgm:prSet>
      <dgm:spPr/>
    </dgm:pt>
    <dgm:pt modelId="{5C54E652-3483-44EA-BC21-549B106BB89A}" type="pres">
      <dgm:prSet presAssocID="{4E0D8186-A253-4D93-A898-0A7A320479E1}" presName="parentText" presStyleLbl="node1" presStyleIdx="0" presStyleCnt="4">
        <dgm:presLayoutVars>
          <dgm:chMax val="0"/>
          <dgm:bulletEnabled val="1"/>
        </dgm:presLayoutVars>
      </dgm:prSet>
      <dgm:spPr/>
    </dgm:pt>
    <dgm:pt modelId="{5F567202-5D19-4256-B69A-E5BE56DE1F0D}" type="pres">
      <dgm:prSet presAssocID="{34D2CED2-BF18-4ABB-9AE1-0D976CB14211}" presName="spacer" presStyleCnt="0"/>
      <dgm:spPr/>
    </dgm:pt>
    <dgm:pt modelId="{4B74BD51-9118-40DF-87C7-EA78F1E72B20}" type="pres">
      <dgm:prSet presAssocID="{A2671ECA-F7FB-4CFD-8D30-A9A7575ED88D}" presName="parentText" presStyleLbl="node1" presStyleIdx="1" presStyleCnt="4">
        <dgm:presLayoutVars>
          <dgm:chMax val="0"/>
          <dgm:bulletEnabled val="1"/>
        </dgm:presLayoutVars>
      </dgm:prSet>
      <dgm:spPr/>
    </dgm:pt>
    <dgm:pt modelId="{C80458D5-CC2A-4BCD-8414-19E8DF42EF4B}" type="pres">
      <dgm:prSet presAssocID="{5BB76B09-9126-4B58-B160-A35573487E26}" presName="spacer" presStyleCnt="0"/>
      <dgm:spPr/>
    </dgm:pt>
    <dgm:pt modelId="{CAFC7269-37DC-43F5-9D4C-0079B037C4B9}" type="pres">
      <dgm:prSet presAssocID="{49587935-0AE9-48F8-9883-C0F5102D8ED8}" presName="parentText" presStyleLbl="node1" presStyleIdx="2" presStyleCnt="4">
        <dgm:presLayoutVars>
          <dgm:chMax val="0"/>
          <dgm:bulletEnabled val="1"/>
        </dgm:presLayoutVars>
      </dgm:prSet>
      <dgm:spPr/>
    </dgm:pt>
    <dgm:pt modelId="{13F30D91-638F-4051-88C6-D9A3EAEA232C}" type="pres">
      <dgm:prSet presAssocID="{69D892AD-5635-4769-92FC-220E90111B7A}" presName="spacer" presStyleCnt="0"/>
      <dgm:spPr/>
    </dgm:pt>
    <dgm:pt modelId="{A14B118A-3B0D-48B0-81CF-BD43956C6E20}" type="pres">
      <dgm:prSet presAssocID="{DE21F6B5-1419-43D0-9092-16B4ED369667}" presName="parentText" presStyleLbl="node1" presStyleIdx="3" presStyleCnt="4">
        <dgm:presLayoutVars>
          <dgm:chMax val="0"/>
          <dgm:bulletEnabled val="1"/>
        </dgm:presLayoutVars>
      </dgm:prSet>
      <dgm:spPr/>
    </dgm:pt>
  </dgm:ptLst>
  <dgm:cxnLst>
    <dgm:cxn modelId="{C9058B27-6A02-4571-91AD-200AA7618445}" srcId="{D9F0B0B2-A4F6-40CA-B7A8-C7255DCBDCFB}" destId="{4E0D8186-A253-4D93-A898-0A7A320479E1}" srcOrd="0" destOrd="0" parTransId="{489B416F-C4A5-4721-BD89-F1C2DD3E389A}" sibTransId="{34D2CED2-BF18-4ABB-9AE1-0D976CB14211}"/>
    <dgm:cxn modelId="{A88E0650-2DB5-4F14-9BC3-F263C8F15851}" type="presOf" srcId="{D9F0B0B2-A4F6-40CA-B7A8-C7255DCBDCFB}" destId="{4C2BB104-AD22-4695-A611-F4304964673F}" srcOrd="0" destOrd="0" presId="urn:microsoft.com/office/officeart/2005/8/layout/vList2"/>
    <dgm:cxn modelId="{747B6D57-2B58-4088-9FEB-B341C72523CE}" type="presOf" srcId="{4E0D8186-A253-4D93-A898-0A7A320479E1}" destId="{5C54E652-3483-44EA-BC21-549B106BB89A}" srcOrd="0" destOrd="0" presId="urn:microsoft.com/office/officeart/2005/8/layout/vList2"/>
    <dgm:cxn modelId="{39FFCCBB-690F-41D5-9302-043BE2A180CC}" srcId="{D9F0B0B2-A4F6-40CA-B7A8-C7255DCBDCFB}" destId="{DE21F6B5-1419-43D0-9092-16B4ED369667}" srcOrd="3" destOrd="0" parTransId="{085FEBA9-24A8-4627-AE43-6ED23C0168A0}" sibTransId="{3DC92A3A-092D-4F56-9B16-2F18F36713E4}"/>
    <dgm:cxn modelId="{1B7C43BD-152C-4FF0-A9B4-D8684C435018}" srcId="{D9F0B0B2-A4F6-40CA-B7A8-C7255DCBDCFB}" destId="{49587935-0AE9-48F8-9883-C0F5102D8ED8}" srcOrd="2" destOrd="0" parTransId="{8114B2FA-0D62-4A80-AAFB-66E185D0D5BD}" sibTransId="{69D892AD-5635-4769-92FC-220E90111B7A}"/>
    <dgm:cxn modelId="{159662BE-B8BA-4FAB-9A78-858DE7DA92E6}" type="presOf" srcId="{DE21F6B5-1419-43D0-9092-16B4ED369667}" destId="{A14B118A-3B0D-48B0-81CF-BD43956C6E20}" srcOrd="0" destOrd="0" presId="urn:microsoft.com/office/officeart/2005/8/layout/vList2"/>
    <dgm:cxn modelId="{91FA0DE2-2356-454F-A95D-86AD591158D9}" type="presOf" srcId="{A2671ECA-F7FB-4CFD-8D30-A9A7575ED88D}" destId="{4B74BD51-9118-40DF-87C7-EA78F1E72B20}" srcOrd="0" destOrd="0" presId="urn:microsoft.com/office/officeart/2005/8/layout/vList2"/>
    <dgm:cxn modelId="{F01BD4E9-DCBC-4A71-8B03-A1912228AA84}" srcId="{D9F0B0B2-A4F6-40CA-B7A8-C7255DCBDCFB}" destId="{A2671ECA-F7FB-4CFD-8D30-A9A7575ED88D}" srcOrd="1" destOrd="0" parTransId="{93C7126A-052F-48CA-8B03-856DBC9467A2}" sibTransId="{5BB76B09-9126-4B58-B160-A35573487E26}"/>
    <dgm:cxn modelId="{5B7351FE-9B8C-4EFA-81FE-850210DB878F}" type="presOf" srcId="{49587935-0AE9-48F8-9883-C0F5102D8ED8}" destId="{CAFC7269-37DC-43F5-9D4C-0079B037C4B9}" srcOrd="0" destOrd="0" presId="urn:microsoft.com/office/officeart/2005/8/layout/vList2"/>
    <dgm:cxn modelId="{5CD57A9F-7847-4D5A-B507-BBE20BA71B3B}" type="presParOf" srcId="{4C2BB104-AD22-4695-A611-F4304964673F}" destId="{5C54E652-3483-44EA-BC21-549B106BB89A}" srcOrd="0" destOrd="0" presId="urn:microsoft.com/office/officeart/2005/8/layout/vList2"/>
    <dgm:cxn modelId="{CF634822-A077-46C4-B24F-1E6B30E89D28}" type="presParOf" srcId="{4C2BB104-AD22-4695-A611-F4304964673F}" destId="{5F567202-5D19-4256-B69A-E5BE56DE1F0D}" srcOrd="1" destOrd="0" presId="urn:microsoft.com/office/officeart/2005/8/layout/vList2"/>
    <dgm:cxn modelId="{BB8BACE5-4A13-4EE8-B8DE-2DD1BE902215}" type="presParOf" srcId="{4C2BB104-AD22-4695-A611-F4304964673F}" destId="{4B74BD51-9118-40DF-87C7-EA78F1E72B20}" srcOrd="2" destOrd="0" presId="urn:microsoft.com/office/officeart/2005/8/layout/vList2"/>
    <dgm:cxn modelId="{D0FB2C1D-0BAB-4FB1-96DC-2FCDF772D828}" type="presParOf" srcId="{4C2BB104-AD22-4695-A611-F4304964673F}" destId="{C80458D5-CC2A-4BCD-8414-19E8DF42EF4B}" srcOrd="3" destOrd="0" presId="urn:microsoft.com/office/officeart/2005/8/layout/vList2"/>
    <dgm:cxn modelId="{D30F09A3-8311-49E4-A1D3-A17AFA204207}" type="presParOf" srcId="{4C2BB104-AD22-4695-A611-F4304964673F}" destId="{CAFC7269-37DC-43F5-9D4C-0079B037C4B9}" srcOrd="4" destOrd="0" presId="urn:microsoft.com/office/officeart/2005/8/layout/vList2"/>
    <dgm:cxn modelId="{42CA6CED-AAB5-42B3-98A3-994B236ED995}" type="presParOf" srcId="{4C2BB104-AD22-4695-A611-F4304964673F}" destId="{13F30D91-638F-4051-88C6-D9A3EAEA232C}" srcOrd="5" destOrd="0" presId="urn:microsoft.com/office/officeart/2005/8/layout/vList2"/>
    <dgm:cxn modelId="{2BFD8B12-A5CB-4235-8E54-C4393154D700}" type="presParOf" srcId="{4C2BB104-AD22-4695-A611-F4304964673F}" destId="{A14B118A-3B0D-48B0-81CF-BD43956C6E20}"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BB135C-577C-4B50-B8DC-CBA56ADA5013}" type="doc">
      <dgm:prSet loTypeId="urn:microsoft.com/office/officeart/2016/7/layout/VerticalHollowActionList" loCatId="List" qsTypeId="urn:microsoft.com/office/officeart/2005/8/quickstyle/simple1" qsCatId="simple" csTypeId="urn:microsoft.com/office/officeart/2005/8/colors/accent2_2" csCatId="accent2" phldr="1"/>
      <dgm:spPr/>
      <dgm:t>
        <a:bodyPr/>
        <a:lstStyle/>
        <a:p>
          <a:endParaRPr lang="en-US"/>
        </a:p>
      </dgm:t>
    </dgm:pt>
    <dgm:pt modelId="{F7CCA6F8-8411-443F-9C7C-72EAF5589D02}">
      <dgm:prSet/>
      <dgm:spPr/>
      <dgm:t>
        <a:bodyPr/>
        <a:lstStyle/>
        <a:p>
          <a:r>
            <a:rPr lang="en-US" dirty="0"/>
            <a:t>Prioritizing</a:t>
          </a:r>
        </a:p>
      </dgm:t>
    </dgm:pt>
    <dgm:pt modelId="{E4B89A8E-AC45-451D-94F1-97976D6A07CD}" type="parTrans" cxnId="{92C19E3C-7CD7-400F-BFCE-DC2D724E96AD}">
      <dgm:prSet/>
      <dgm:spPr/>
      <dgm:t>
        <a:bodyPr/>
        <a:lstStyle/>
        <a:p>
          <a:endParaRPr lang="en-US"/>
        </a:p>
      </dgm:t>
    </dgm:pt>
    <dgm:pt modelId="{B37622CB-7739-4678-81C8-BD21FAD4C86C}" type="sibTrans" cxnId="{92C19E3C-7CD7-400F-BFCE-DC2D724E96AD}">
      <dgm:prSet/>
      <dgm:spPr/>
      <dgm:t>
        <a:bodyPr/>
        <a:lstStyle/>
        <a:p>
          <a:endParaRPr lang="en-US"/>
        </a:p>
      </dgm:t>
    </dgm:pt>
    <dgm:pt modelId="{178ADED4-8006-4AD4-A373-B3C6EA42C293}">
      <dgm:prSet/>
      <dgm:spPr/>
      <dgm:t>
        <a:bodyPr/>
        <a:lstStyle/>
        <a:p>
          <a:r>
            <a:rPr lang="en-US"/>
            <a:t>Prioritize Key Information</a:t>
          </a:r>
        </a:p>
      </dgm:t>
    </dgm:pt>
    <dgm:pt modelId="{D93AE717-1A75-47AF-BCD6-1BD45EE4E507}" type="parTrans" cxnId="{A45F3D92-530A-45BB-B07E-C9516A8C4BA7}">
      <dgm:prSet/>
      <dgm:spPr/>
      <dgm:t>
        <a:bodyPr/>
        <a:lstStyle/>
        <a:p>
          <a:endParaRPr lang="en-US"/>
        </a:p>
      </dgm:t>
    </dgm:pt>
    <dgm:pt modelId="{46CC824F-C58E-475E-AFD7-06AD6D737E0B}" type="sibTrans" cxnId="{A45F3D92-530A-45BB-B07E-C9516A8C4BA7}">
      <dgm:prSet/>
      <dgm:spPr/>
      <dgm:t>
        <a:bodyPr/>
        <a:lstStyle/>
        <a:p>
          <a:endParaRPr lang="en-US"/>
        </a:p>
      </dgm:t>
    </dgm:pt>
    <dgm:pt modelId="{4778E168-FDAC-49F5-BCFB-607B3B488157}">
      <dgm:prSet/>
      <dgm:spPr/>
      <dgm:t>
        <a:bodyPr/>
        <a:lstStyle/>
        <a:p>
          <a:r>
            <a:rPr lang="en-US" dirty="0"/>
            <a:t>Grouping</a:t>
          </a:r>
        </a:p>
      </dgm:t>
    </dgm:pt>
    <dgm:pt modelId="{5E4A4F6C-29DE-4B2F-9394-533B6893E30E}" type="parTrans" cxnId="{782EFA1F-6A28-4B3C-A1FF-3E8EB75444A1}">
      <dgm:prSet/>
      <dgm:spPr/>
      <dgm:t>
        <a:bodyPr/>
        <a:lstStyle/>
        <a:p>
          <a:endParaRPr lang="en-US"/>
        </a:p>
      </dgm:t>
    </dgm:pt>
    <dgm:pt modelId="{71AE9D24-61EC-4FAC-A296-A1104270D927}" type="sibTrans" cxnId="{782EFA1F-6A28-4B3C-A1FF-3E8EB75444A1}">
      <dgm:prSet/>
      <dgm:spPr/>
      <dgm:t>
        <a:bodyPr/>
        <a:lstStyle/>
        <a:p>
          <a:endParaRPr lang="en-US"/>
        </a:p>
      </dgm:t>
    </dgm:pt>
    <dgm:pt modelId="{5E239A2B-1AF4-444E-BBB4-562D641870C5}">
      <dgm:prSet/>
      <dgm:spPr/>
      <dgm:t>
        <a:bodyPr/>
        <a:lstStyle/>
        <a:p>
          <a:r>
            <a:rPr lang="en-US"/>
            <a:t>Group Related Elements</a:t>
          </a:r>
        </a:p>
      </dgm:t>
    </dgm:pt>
    <dgm:pt modelId="{EDC0B33C-4F26-47B1-AA31-565F8E1E2229}" type="parTrans" cxnId="{5AE3C5A4-978D-4D43-B227-B1429BB1AED0}">
      <dgm:prSet/>
      <dgm:spPr/>
      <dgm:t>
        <a:bodyPr/>
        <a:lstStyle/>
        <a:p>
          <a:endParaRPr lang="en-US"/>
        </a:p>
      </dgm:t>
    </dgm:pt>
    <dgm:pt modelId="{F5BEC15B-E77D-4BE7-A4ED-BF049A62161F}" type="sibTrans" cxnId="{5AE3C5A4-978D-4D43-B227-B1429BB1AED0}">
      <dgm:prSet/>
      <dgm:spPr/>
      <dgm:t>
        <a:bodyPr/>
        <a:lstStyle/>
        <a:p>
          <a:endParaRPr lang="en-US"/>
        </a:p>
      </dgm:t>
    </dgm:pt>
    <dgm:pt modelId="{B1FE8E4B-AF47-4B16-BF60-13C5BFF13B13}">
      <dgm:prSet/>
      <dgm:spPr/>
      <dgm:t>
        <a:bodyPr/>
        <a:lstStyle/>
        <a:p>
          <a:r>
            <a:rPr lang="en-US" dirty="0"/>
            <a:t>Spacing</a:t>
          </a:r>
        </a:p>
      </dgm:t>
    </dgm:pt>
    <dgm:pt modelId="{F766A3BA-6EF2-4EA9-BAA4-330FB65B406C}" type="parTrans" cxnId="{801CA355-EC18-45D1-AF4B-30712BDF0408}">
      <dgm:prSet/>
      <dgm:spPr/>
      <dgm:t>
        <a:bodyPr/>
        <a:lstStyle/>
        <a:p>
          <a:endParaRPr lang="en-US"/>
        </a:p>
      </dgm:t>
    </dgm:pt>
    <dgm:pt modelId="{A8B5162B-1799-4375-97F8-61F3BF6847B4}" type="sibTrans" cxnId="{801CA355-EC18-45D1-AF4B-30712BDF0408}">
      <dgm:prSet/>
      <dgm:spPr/>
      <dgm:t>
        <a:bodyPr/>
        <a:lstStyle/>
        <a:p>
          <a:endParaRPr lang="en-US"/>
        </a:p>
      </dgm:t>
    </dgm:pt>
    <dgm:pt modelId="{5F35114A-5611-4E59-B8C6-59479F34EFA8}">
      <dgm:prSet/>
      <dgm:spPr/>
      <dgm:t>
        <a:bodyPr/>
        <a:lstStyle/>
        <a:p>
          <a:r>
            <a:rPr lang="en-US"/>
            <a:t>Ensure Consistency in Margins and Padding</a:t>
          </a:r>
        </a:p>
      </dgm:t>
    </dgm:pt>
    <dgm:pt modelId="{4F07D1E3-5A3B-4765-B2BF-761C3F347F8D}" type="parTrans" cxnId="{26D6926D-2401-477C-A64D-58099D66E546}">
      <dgm:prSet/>
      <dgm:spPr/>
      <dgm:t>
        <a:bodyPr/>
        <a:lstStyle/>
        <a:p>
          <a:endParaRPr lang="en-US"/>
        </a:p>
      </dgm:t>
    </dgm:pt>
    <dgm:pt modelId="{C634BC43-979F-4CD6-B472-14E40E8BC08D}" type="sibTrans" cxnId="{26D6926D-2401-477C-A64D-58099D66E546}">
      <dgm:prSet/>
      <dgm:spPr/>
      <dgm:t>
        <a:bodyPr/>
        <a:lstStyle/>
        <a:p>
          <a:endParaRPr lang="en-US"/>
        </a:p>
      </dgm:t>
    </dgm:pt>
    <dgm:pt modelId="{7065ECCB-369E-41C8-8FE4-1D974D4589A0}" type="pres">
      <dgm:prSet presAssocID="{4FBB135C-577C-4B50-B8DC-CBA56ADA5013}" presName="Name0" presStyleCnt="0">
        <dgm:presLayoutVars>
          <dgm:dir/>
          <dgm:animLvl val="lvl"/>
          <dgm:resizeHandles val="exact"/>
        </dgm:presLayoutVars>
      </dgm:prSet>
      <dgm:spPr/>
    </dgm:pt>
    <dgm:pt modelId="{351B3E47-D426-4C0F-8854-64CD8A9719EC}" type="pres">
      <dgm:prSet presAssocID="{F7CCA6F8-8411-443F-9C7C-72EAF5589D02}" presName="linNode" presStyleCnt="0"/>
      <dgm:spPr/>
    </dgm:pt>
    <dgm:pt modelId="{05CC13E8-9B28-49B5-9466-AE875CA3643D}" type="pres">
      <dgm:prSet presAssocID="{F7CCA6F8-8411-443F-9C7C-72EAF5589D02}" presName="parentText" presStyleLbl="solidFgAcc1" presStyleIdx="0" presStyleCnt="3">
        <dgm:presLayoutVars>
          <dgm:chMax val="1"/>
          <dgm:bulletEnabled/>
        </dgm:presLayoutVars>
      </dgm:prSet>
      <dgm:spPr/>
    </dgm:pt>
    <dgm:pt modelId="{F5D24793-9A57-4A63-811B-F4DEB6540571}" type="pres">
      <dgm:prSet presAssocID="{F7CCA6F8-8411-443F-9C7C-72EAF5589D02}" presName="descendantText" presStyleLbl="alignNode1" presStyleIdx="0" presStyleCnt="3">
        <dgm:presLayoutVars>
          <dgm:bulletEnabled/>
        </dgm:presLayoutVars>
      </dgm:prSet>
      <dgm:spPr/>
    </dgm:pt>
    <dgm:pt modelId="{DE9CC9C9-CAA7-4604-91D4-948E0780A797}" type="pres">
      <dgm:prSet presAssocID="{B37622CB-7739-4678-81C8-BD21FAD4C86C}" presName="sp" presStyleCnt="0"/>
      <dgm:spPr/>
    </dgm:pt>
    <dgm:pt modelId="{5C3996BF-499B-4FFC-B645-E286501AC82C}" type="pres">
      <dgm:prSet presAssocID="{4778E168-FDAC-49F5-BCFB-607B3B488157}" presName="linNode" presStyleCnt="0"/>
      <dgm:spPr/>
    </dgm:pt>
    <dgm:pt modelId="{DA352C22-7E7B-46A3-9754-C0FFD4D82B54}" type="pres">
      <dgm:prSet presAssocID="{4778E168-FDAC-49F5-BCFB-607B3B488157}" presName="parentText" presStyleLbl="solidFgAcc1" presStyleIdx="1" presStyleCnt="3">
        <dgm:presLayoutVars>
          <dgm:chMax val="1"/>
          <dgm:bulletEnabled/>
        </dgm:presLayoutVars>
      </dgm:prSet>
      <dgm:spPr/>
    </dgm:pt>
    <dgm:pt modelId="{F7506674-46BD-4455-915B-F6B17E3F31B6}" type="pres">
      <dgm:prSet presAssocID="{4778E168-FDAC-49F5-BCFB-607B3B488157}" presName="descendantText" presStyleLbl="alignNode1" presStyleIdx="1" presStyleCnt="3">
        <dgm:presLayoutVars>
          <dgm:bulletEnabled/>
        </dgm:presLayoutVars>
      </dgm:prSet>
      <dgm:spPr/>
    </dgm:pt>
    <dgm:pt modelId="{2ACCC8A4-3000-4128-AD7E-759AD5B108F3}" type="pres">
      <dgm:prSet presAssocID="{71AE9D24-61EC-4FAC-A296-A1104270D927}" presName="sp" presStyleCnt="0"/>
      <dgm:spPr/>
    </dgm:pt>
    <dgm:pt modelId="{EF33C602-84DD-4B83-BF50-98B96014F01F}" type="pres">
      <dgm:prSet presAssocID="{B1FE8E4B-AF47-4B16-BF60-13C5BFF13B13}" presName="linNode" presStyleCnt="0"/>
      <dgm:spPr/>
    </dgm:pt>
    <dgm:pt modelId="{1AD009BC-74A4-44D9-A67D-558C9201815B}" type="pres">
      <dgm:prSet presAssocID="{B1FE8E4B-AF47-4B16-BF60-13C5BFF13B13}" presName="parentText" presStyleLbl="solidFgAcc1" presStyleIdx="2" presStyleCnt="3">
        <dgm:presLayoutVars>
          <dgm:chMax val="1"/>
          <dgm:bulletEnabled/>
        </dgm:presLayoutVars>
      </dgm:prSet>
      <dgm:spPr/>
    </dgm:pt>
    <dgm:pt modelId="{1E7691B9-5D01-4F5C-BAF5-2B30EF379ACB}" type="pres">
      <dgm:prSet presAssocID="{B1FE8E4B-AF47-4B16-BF60-13C5BFF13B13}" presName="descendantText" presStyleLbl="alignNode1" presStyleIdx="2" presStyleCnt="3">
        <dgm:presLayoutVars>
          <dgm:bulletEnabled/>
        </dgm:presLayoutVars>
      </dgm:prSet>
      <dgm:spPr/>
    </dgm:pt>
  </dgm:ptLst>
  <dgm:cxnLst>
    <dgm:cxn modelId="{782EFA1F-6A28-4B3C-A1FF-3E8EB75444A1}" srcId="{4FBB135C-577C-4B50-B8DC-CBA56ADA5013}" destId="{4778E168-FDAC-49F5-BCFB-607B3B488157}" srcOrd="1" destOrd="0" parTransId="{5E4A4F6C-29DE-4B2F-9394-533B6893E30E}" sibTransId="{71AE9D24-61EC-4FAC-A296-A1104270D927}"/>
    <dgm:cxn modelId="{818ADE3A-8F2C-43C2-9499-56C23FD318AA}" type="presOf" srcId="{B1FE8E4B-AF47-4B16-BF60-13C5BFF13B13}" destId="{1AD009BC-74A4-44D9-A67D-558C9201815B}" srcOrd="0" destOrd="0" presId="urn:microsoft.com/office/officeart/2016/7/layout/VerticalHollowActionList"/>
    <dgm:cxn modelId="{92C19E3C-7CD7-400F-BFCE-DC2D724E96AD}" srcId="{4FBB135C-577C-4B50-B8DC-CBA56ADA5013}" destId="{F7CCA6F8-8411-443F-9C7C-72EAF5589D02}" srcOrd="0" destOrd="0" parTransId="{E4B89A8E-AC45-451D-94F1-97976D6A07CD}" sibTransId="{B37622CB-7739-4678-81C8-BD21FAD4C86C}"/>
    <dgm:cxn modelId="{19B5BE3F-53AF-426E-856D-2BEF30D15362}" type="presOf" srcId="{4FBB135C-577C-4B50-B8DC-CBA56ADA5013}" destId="{7065ECCB-369E-41C8-8FE4-1D974D4589A0}" srcOrd="0" destOrd="0" presId="urn:microsoft.com/office/officeart/2016/7/layout/VerticalHollowActionList"/>
    <dgm:cxn modelId="{313FBD62-F12B-485E-B92D-7379EC96BA1D}" type="presOf" srcId="{F7CCA6F8-8411-443F-9C7C-72EAF5589D02}" destId="{05CC13E8-9B28-49B5-9466-AE875CA3643D}" srcOrd="0" destOrd="0" presId="urn:microsoft.com/office/officeart/2016/7/layout/VerticalHollowActionList"/>
    <dgm:cxn modelId="{C90C4D46-BBAF-438D-9962-EAAECC33D46E}" type="presOf" srcId="{4778E168-FDAC-49F5-BCFB-607B3B488157}" destId="{DA352C22-7E7B-46A3-9754-C0FFD4D82B54}" srcOrd="0" destOrd="0" presId="urn:microsoft.com/office/officeart/2016/7/layout/VerticalHollowActionList"/>
    <dgm:cxn modelId="{26D6926D-2401-477C-A64D-58099D66E546}" srcId="{B1FE8E4B-AF47-4B16-BF60-13C5BFF13B13}" destId="{5F35114A-5611-4E59-B8C6-59479F34EFA8}" srcOrd="0" destOrd="0" parTransId="{4F07D1E3-5A3B-4765-B2BF-761C3F347F8D}" sibTransId="{C634BC43-979F-4CD6-B472-14E40E8BC08D}"/>
    <dgm:cxn modelId="{801CA355-EC18-45D1-AF4B-30712BDF0408}" srcId="{4FBB135C-577C-4B50-B8DC-CBA56ADA5013}" destId="{B1FE8E4B-AF47-4B16-BF60-13C5BFF13B13}" srcOrd="2" destOrd="0" parTransId="{F766A3BA-6EF2-4EA9-BAA4-330FB65B406C}" sibTransId="{A8B5162B-1799-4375-97F8-61F3BF6847B4}"/>
    <dgm:cxn modelId="{A01AF680-FCFF-4C56-BAE4-F64F11AF54B1}" type="presOf" srcId="{5E239A2B-1AF4-444E-BBB4-562D641870C5}" destId="{F7506674-46BD-4455-915B-F6B17E3F31B6}" srcOrd="0" destOrd="0" presId="urn:microsoft.com/office/officeart/2016/7/layout/VerticalHollowActionList"/>
    <dgm:cxn modelId="{A2C82F83-21D7-4AF7-916D-DF987960A2DE}" type="presOf" srcId="{178ADED4-8006-4AD4-A373-B3C6EA42C293}" destId="{F5D24793-9A57-4A63-811B-F4DEB6540571}" srcOrd="0" destOrd="0" presId="urn:microsoft.com/office/officeart/2016/7/layout/VerticalHollowActionList"/>
    <dgm:cxn modelId="{A45F3D92-530A-45BB-B07E-C9516A8C4BA7}" srcId="{F7CCA6F8-8411-443F-9C7C-72EAF5589D02}" destId="{178ADED4-8006-4AD4-A373-B3C6EA42C293}" srcOrd="0" destOrd="0" parTransId="{D93AE717-1A75-47AF-BCD6-1BD45EE4E507}" sibTransId="{46CC824F-C58E-475E-AFD7-06AD6D737E0B}"/>
    <dgm:cxn modelId="{5AE3C5A4-978D-4D43-B227-B1429BB1AED0}" srcId="{4778E168-FDAC-49F5-BCFB-607B3B488157}" destId="{5E239A2B-1AF4-444E-BBB4-562D641870C5}" srcOrd="0" destOrd="0" parTransId="{EDC0B33C-4F26-47B1-AA31-565F8E1E2229}" sibTransId="{F5BEC15B-E77D-4BE7-A4ED-BF049A62161F}"/>
    <dgm:cxn modelId="{98AF34B8-405C-4162-AE4C-A086BB48082A}" type="presOf" srcId="{5F35114A-5611-4E59-B8C6-59479F34EFA8}" destId="{1E7691B9-5D01-4F5C-BAF5-2B30EF379ACB}" srcOrd="0" destOrd="0" presId="urn:microsoft.com/office/officeart/2016/7/layout/VerticalHollowActionList"/>
    <dgm:cxn modelId="{C38C698E-D15A-40E0-8631-02EDAD66411A}" type="presParOf" srcId="{7065ECCB-369E-41C8-8FE4-1D974D4589A0}" destId="{351B3E47-D426-4C0F-8854-64CD8A9719EC}" srcOrd="0" destOrd="0" presId="urn:microsoft.com/office/officeart/2016/7/layout/VerticalHollowActionList"/>
    <dgm:cxn modelId="{831D71B6-0778-4366-8115-7CAE66E97A05}" type="presParOf" srcId="{351B3E47-D426-4C0F-8854-64CD8A9719EC}" destId="{05CC13E8-9B28-49B5-9466-AE875CA3643D}" srcOrd="0" destOrd="0" presId="urn:microsoft.com/office/officeart/2016/7/layout/VerticalHollowActionList"/>
    <dgm:cxn modelId="{BAE8785D-5B35-4166-BCB6-23D30A5E037F}" type="presParOf" srcId="{351B3E47-D426-4C0F-8854-64CD8A9719EC}" destId="{F5D24793-9A57-4A63-811B-F4DEB6540571}" srcOrd="1" destOrd="0" presId="urn:microsoft.com/office/officeart/2016/7/layout/VerticalHollowActionList"/>
    <dgm:cxn modelId="{64A93428-E741-4DA4-B1C5-7BA967DD6FCB}" type="presParOf" srcId="{7065ECCB-369E-41C8-8FE4-1D974D4589A0}" destId="{DE9CC9C9-CAA7-4604-91D4-948E0780A797}" srcOrd="1" destOrd="0" presId="urn:microsoft.com/office/officeart/2016/7/layout/VerticalHollowActionList"/>
    <dgm:cxn modelId="{2B99CA6E-9A4F-48F2-887B-31F87205310E}" type="presParOf" srcId="{7065ECCB-369E-41C8-8FE4-1D974D4589A0}" destId="{5C3996BF-499B-4FFC-B645-E286501AC82C}" srcOrd="2" destOrd="0" presId="urn:microsoft.com/office/officeart/2016/7/layout/VerticalHollowActionList"/>
    <dgm:cxn modelId="{1858350E-70F3-4C0F-9803-265790364FC5}" type="presParOf" srcId="{5C3996BF-499B-4FFC-B645-E286501AC82C}" destId="{DA352C22-7E7B-46A3-9754-C0FFD4D82B54}" srcOrd="0" destOrd="0" presId="urn:microsoft.com/office/officeart/2016/7/layout/VerticalHollowActionList"/>
    <dgm:cxn modelId="{A1F112E8-B82B-4D4D-99EE-E13CB6D94D09}" type="presParOf" srcId="{5C3996BF-499B-4FFC-B645-E286501AC82C}" destId="{F7506674-46BD-4455-915B-F6B17E3F31B6}" srcOrd="1" destOrd="0" presId="urn:microsoft.com/office/officeart/2016/7/layout/VerticalHollowActionList"/>
    <dgm:cxn modelId="{31A8DC44-FCE0-4B59-AE85-1C19C90A552C}" type="presParOf" srcId="{7065ECCB-369E-41C8-8FE4-1D974D4589A0}" destId="{2ACCC8A4-3000-4128-AD7E-759AD5B108F3}" srcOrd="3" destOrd="0" presId="urn:microsoft.com/office/officeart/2016/7/layout/VerticalHollowActionList"/>
    <dgm:cxn modelId="{04BE68C8-B41C-4963-B739-C2B01F0BE73C}" type="presParOf" srcId="{7065ECCB-369E-41C8-8FE4-1D974D4589A0}" destId="{EF33C602-84DD-4B83-BF50-98B96014F01F}" srcOrd="4" destOrd="0" presId="urn:microsoft.com/office/officeart/2016/7/layout/VerticalHollowActionList"/>
    <dgm:cxn modelId="{999618D4-79C0-47AB-B601-4AB77DE0C7F8}" type="presParOf" srcId="{EF33C602-84DD-4B83-BF50-98B96014F01F}" destId="{1AD009BC-74A4-44D9-A67D-558C9201815B}" srcOrd="0" destOrd="0" presId="urn:microsoft.com/office/officeart/2016/7/layout/VerticalHollowActionList"/>
    <dgm:cxn modelId="{D92DE653-F9D7-494B-A056-DB5700B7F6F1}" type="presParOf" srcId="{EF33C602-84DD-4B83-BF50-98B96014F01F}" destId="{1E7691B9-5D01-4F5C-BAF5-2B30EF379ACB}" srcOrd="1" destOrd="0" presId="urn:microsoft.com/office/officeart/2016/7/layout/VerticalHollow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74B75-4D29-4FD9-B581-FC2772A87FD7}">
      <dsp:nvSpPr>
        <dsp:cNvPr id="0" name=""/>
        <dsp:cNvSpPr/>
      </dsp:nvSpPr>
      <dsp:spPr>
        <a:xfrm>
          <a:off x="31764" y="0"/>
          <a:ext cx="5310188" cy="531018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5EDE41-DFB0-4126-837E-79E28B8B2427}">
      <dsp:nvSpPr>
        <dsp:cNvPr id="0" name=""/>
        <dsp:cNvSpPr/>
      </dsp:nvSpPr>
      <dsp:spPr>
        <a:xfrm>
          <a:off x="536231" y="504467"/>
          <a:ext cx="2070973" cy="207097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Colours</a:t>
          </a:r>
          <a:endParaRPr lang="en-US" sz="2400" kern="1200" dirty="0"/>
        </a:p>
      </dsp:txBody>
      <dsp:txXfrm>
        <a:off x="637328" y="605564"/>
        <a:ext cx="1868779" cy="1868779"/>
      </dsp:txXfrm>
    </dsp:sp>
    <dsp:sp modelId="{02143D47-F2A2-4EA4-B865-DCDA1A4D5170}">
      <dsp:nvSpPr>
        <dsp:cNvPr id="0" name=""/>
        <dsp:cNvSpPr/>
      </dsp:nvSpPr>
      <dsp:spPr>
        <a:xfrm>
          <a:off x="2766510" y="504467"/>
          <a:ext cx="2070973" cy="207097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Typography</a:t>
          </a:r>
        </a:p>
      </dsp:txBody>
      <dsp:txXfrm>
        <a:off x="2867607" y="605564"/>
        <a:ext cx="1868779" cy="1868779"/>
      </dsp:txXfrm>
    </dsp:sp>
    <dsp:sp modelId="{E7CB074B-5F25-4CFC-AA17-F92D8E133EA9}">
      <dsp:nvSpPr>
        <dsp:cNvPr id="0" name=""/>
        <dsp:cNvSpPr/>
      </dsp:nvSpPr>
      <dsp:spPr>
        <a:xfrm>
          <a:off x="536231" y="2734746"/>
          <a:ext cx="2070973" cy="207097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Layout &amp; Alignment</a:t>
          </a:r>
        </a:p>
      </dsp:txBody>
      <dsp:txXfrm>
        <a:off x="637328" y="2835843"/>
        <a:ext cx="1868779" cy="1868779"/>
      </dsp:txXfrm>
    </dsp:sp>
    <dsp:sp modelId="{D1384337-353F-403A-A109-BFB82E48763B}">
      <dsp:nvSpPr>
        <dsp:cNvPr id="0" name=""/>
        <dsp:cNvSpPr/>
      </dsp:nvSpPr>
      <dsp:spPr>
        <a:xfrm>
          <a:off x="2766510" y="2734746"/>
          <a:ext cx="2070973" cy="207097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White Space</a:t>
          </a:r>
        </a:p>
      </dsp:txBody>
      <dsp:txXfrm>
        <a:off x="2867607" y="2835843"/>
        <a:ext cx="1868779" cy="1868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4E652-3483-44EA-BC21-549B106BB89A}">
      <dsp:nvSpPr>
        <dsp:cNvPr id="0" name=""/>
        <dsp:cNvSpPr/>
      </dsp:nvSpPr>
      <dsp:spPr>
        <a:xfrm>
          <a:off x="0" y="92884"/>
          <a:ext cx="3018444" cy="1175264"/>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RED</a:t>
          </a:r>
        </a:p>
      </dsp:txBody>
      <dsp:txXfrm>
        <a:off x="57372" y="150256"/>
        <a:ext cx="2903700" cy="1060520"/>
      </dsp:txXfrm>
    </dsp:sp>
    <dsp:sp modelId="{4B74BD51-9118-40DF-87C7-EA78F1E72B20}">
      <dsp:nvSpPr>
        <dsp:cNvPr id="0" name=""/>
        <dsp:cNvSpPr/>
      </dsp:nvSpPr>
      <dsp:spPr>
        <a:xfrm>
          <a:off x="0" y="1409269"/>
          <a:ext cx="3018444" cy="1175264"/>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BLUE</a:t>
          </a:r>
        </a:p>
      </dsp:txBody>
      <dsp:txXfrm>
        <a:off x="57372" y="1466641"/>
        <a:ext cx="2903700" cy="1060520"/>
      </dsp:txXfrm>
    </dsp:sp>
    <dsp:sp modelId="{CAFC7269-37DC-43F5-9D4C-0079B037C4B9}">
      <dsp:nvSpPr>
        <dsp:cNvPr id="0" name=""/>
        <dsp:cNvSpPr/>
      </dsp:nvSpPr>
      <dsp:spPr>
        <a:xfrm>
          <a:off x="0" y="2725654"/>
          <a:ext cx="3018444" cy="1175264"/>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GREEN</a:t>
          </a:r>
        </a:p>
      </dsp:txBody>
      <dsp:txXfrm>
        <a:off x="57372" y="2783026"/>
        <a:ext cx="2903700" cy="1060520"/>
      </dsp:txXfrm>
    </dsp:sp>
    <dsp:sp modelId="{A14B118A-3B0D-48B0-81CF-BD43956C6E20}">
      <dsp:nvSpPr>
        <dsp:cNvPr id="0" name=""/>
        <dsp:cNvSpPr/>
      </dsp:nvSpPr>
      <dsp:spPr>
        <a:xfrm>
          <a:off x="0" y="4042039"/>
          <a:ext cx="3018444" cy="1175264"/>
        </a:xfrm>
        <a:prstGeom prst="roundRect">
          <a:avLst/>
        </a:prstGeom>
        <a:solidFill>
          <a:srgbClr val="FFC7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YELLOW</a:t>
          </a:r>
        </a:p>
      </dsp:txBody>
      <dsp:txXfrm>
        <a:off x="57372" y="4099411"/>
        <a:ext cx="2903700" cy="1060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24793-9A57-4A63-811B-F4DEB6540571}">
      <dsp:nvSpPr>
        <dsp:cNvPr id="0" name=""/>
        <dsp:cNvSpPr/>
      </dsp:nvSpPr>
      <dsp:spPr>
        <a:xfrm>
          <a:off x="2119630" y="1240"/>
          <a:ext cx="8478520" cy="127199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07" tIns="323086" rIns="164507" bIns="323086" numCol="1" spcCol="1270" anchor="ctr" anchorCtr="0">
          <a:noAutofit/>
        </a:bodyPr>
        <a:lstStyle/>
        <a:p>
          <a:pPr marL="0" lvl="0" indent="0" algn="l" defTabSz="1066800">
            <a:lnSpc>
              <a:spcPct val="90000"/>
            </a:lnSpc>
            <a:spcBef>
              <a:spcPct val="0"/>
            </a:spcBef>
            <a:spcAft>
              <a:spcPct val="35000"/>
            </a:spcAft>
            <a:buNone/>
          </a:pPr>
          <a:r>
            <a:rPr lang="en-US" sz="2400" kern="1200"/>
            <a:t>Prioritize Key Information</a:t>
          </a:r>
        </a:p>
      </dsp:txBody>
      <dsp:txXfrm>
        <a:off x="2119630" y="1240"/>
        <a:ext cx="8478520" cy="1271993"/>
      </dsp:txXfrm>
    </dsp:sp>
    <dsp:sp modelId="{05CC13E8-9B28-49B5-9466-AE875CA3643D}">
      <dsp:nvSpPr>
        <dsp:cNvPr id="0" name=""/>
        <dsp:cNvSpPr/>
      </dsp:nvSpPr>
      <dsp:spPr>
        <a:xfrm>
          <a:off x="0" y="1240"/>
          <a:ext cx="2119630" cy="1271993"/>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164" tIns="125645" rIns="112164" bIns="125645" numCol="1" spcCol="1270" anchor="ctr" anchorCtr="0">
          <a:noAutofit/>
        </a:bodyPr>
        <a:lstStyle/>
        <a:p>
          <a:pPr marL="0" lvl="0" indent="0" algn="ctr" defTabSz="1244600">
            <a:lnSpc>
              <a:spcPct val="90000"/>
            </a:lnSpc>
            <a:spcBef>
              <a:spcPct val="0"/>
            </a:spcBef>
            <a:spcAft>
              <a:spcPct val="35000"/>
            </a:spcAft>
            <a:buNone/>
          </a:pPr>
          <a:r>
            <a:rPr lang="en-US" sz="2800" kern="1200" dirty="0"/>
            <a:t>Prioritizing</a:t>
          </a:r>
        </a:p>
      </dsp:txBody>
      <dsp:txXfrm>
        <a:off x="0" y="1240"/>
        <a:ext cx="2119630" cy="1271993"/>
      </dsp:txXfrm>
    </dsp:sp>
    <dsp:sp modelId="{F7506674-46BD-4455-915B-F6B17E3F31B6}">
      <dsp:nvSpPr>
        <dsp:cNvPr id="0" name=""/>
        <dsp:cNvSpPr/>
      </dsp:nvSpPr>
      <dsp:spPr>
        <a:xfrm>
          <a:off x="2119630" y="1349553"/>
          <a:ext cx="8478520" cy="127199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07" tIns="323086" rIns="164507" bIns="323086" numCol="1" spcCol="1270" anchor="ctr" anchorCtr="0">
          <a:noAutofit/>
        </a:bodyPr>
        <a:lstStyle/>
        <a:p>
          <a:pPr marL="0" lvl="0" indent="0" algn="l" defTabSz="1066800">
            <a:lnSpc>
              <a:spcPct val="90000"/>
            </a:lnSpc>
            <a:spcBef>
              <a:spcPct val="0"/>
            </a:spcBef>
            <a:spcAft>
              <a:spcPct val="35000"/>
            </a:spcAft>
            <a:buNone/>
          </a:pPr>
          <a:r>
            <a:rPr lang="en-US" sz="2400" kern="1200"/>
            <a:t>Group Related Elements</a:t>
          </a:r>
        </a:p>
      </dsp:txBody>
      <dsp:txXfrm>
        <a:off x="2119630" y="1349553"/>
        <a:ext cx="8478520" cy="1271993"/>
      </dsp:txXfrm>
    </dsp:sp>
    <dsp:sp modelId="{DA352C22-7E7B-46A3-9754-C0FFD4D82B54}">
      <dsp:nvSpPr>
        <dsp:cNvPr id="0" name=""/>
        <dsp:cNvSpPr/>
      </dsp:nvSpPr>
      <dsp:spPr>
        <a:xfrm>
          <a:off x="0" y="1349553"/>
          <a:ext cx="2119630" cy="1271993"/>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164" tIns="125645" rIns="112164" bIns="125645" numCol="1" spcCol="1270" anchor="ctr" anchorCtr="0">
          <a:noAutofit/>
        </a:bodyPr>
        <a:lstStyle/>
        <a:p>
          <a:pPr marL="0" lvl="0" indent="0" algn="ctr" defTabSz="1244600">
            <a:lnSpc>
              <a:spcPct val="90000"/>
            </a:lnSpc>
            <a:spcBef>
              <a:spcPct val="0"/>
            </a:spcBef>
            <a:spcAft>
              <a:spcPct val="35000"/>
            </a:spcAft>
            <a:buNone/>
          </a:pPr>
          <a:r>
            <a:rPr lang="en-US" sz="2800" kern="1200" dirty="0"/>
            <a:t>Grouping</a:t>
          </a:r>
        </a:p>
      </dsp:txBody>
      <dsp:txXfrm>
        <a:off x="0" y="1349553"/>
        <a:ext cx="2119630" cy="1271993"/>
      </dsp:txXfrm>
    </dsp:sp>
    <dsp:sp modelId="{1E7691B9-5D01-4F5C-BAF5-2B30EF379ACB}">
      <dsp:nvSpPr>
        <dsp:cNvPr id="0" name=""/>
        <dsp:cNvSpPr/>
      </dsp:nvSpPr>
      <dsp:spPr>
        <a:xfrm>
          <a:off x="2119630" y="2697866"/>
          <a:ext cx="8478520" cy="127199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507" tIns="323086" rIns="164507" bIns="323086" numCol="1" spcCol="1270" anchor="ctr" anchorCtr="0">
          <a:noAutofit/>
        </a:bodyPr>
        <a:lstStyle/>
        <a:p>
          <a:pPr marL="0" lvl="0" indent="0" algn="l" defTabSz="1066800">
            <a:lnSpc>
              <a:spcPct val="90000"/>
            </a:lnSpc>
            <a:spcBef>
              <a:spcPct val="0"/>
            </a:spcBef>
            <a:spcAft>
              <a:spcPct val="35000"/>
            </a:spcAft>
            <a:buNone/>
          </a:pPr>
          <a:r>
            <a:rPr lang="en-US" sz="2400" kern="1200"/>
            <a:t>Ensure Consistency in Margins and Padding</a:t>
          </a:r>
        </a:p>
      </dsp:txBody>
      <dsp:txXfrm>
        <a:off x="2119630" y="2697866"/>
        <a:ext cx="8478520" cy="1271993"/>
      </dsp:txXfrm>
    </dsp:sp>
    <dsp:sp modelId="{1AD009BC-74A4-44D9-A67D-558C9201815B}">
      <dsp:nvSpPr>
        <dsp:cNvPr id="0" name=""/>
        <dsp:cNvSpPr/>
      </dsp:nvSpPr>
      <dsp:spPr>
        <a:xfrm>
          <a:off x="0" y="2697866"/>
          <a:ext cx="2119630" cy="1271993"/>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164" tIns="125645" rIns="112164" bIns="125645" numCol="1" spcCol="1270" anchor="ctr" anchorCtr="0">
          <a:noAutofit/>
        </a:bodyPr>
        <a:lstStyle/>
        <a:p>
          <a:pPr marL="0" lvl="0" indent="0" algn="ctr" defTabSz="1244600">
            <a:lnSpc>
              <a:spcPct val="90000"/>
            </a:lnSpc>
            <a:spcBef>
              <a:spcPct val="0"/>
            </a:spcBef>
            <a:spcAft>
              <a:spcPct val="35000"/>
            </a:spcAft>
            <a:buNone/>
          </a:pPr>
          <a:r>
            <a:rPr lang="en-US" sz="2800" kern="1200" dirty="0"/>
            <a:t>Spacing</a:t>
          </a:r>
        </a:p>
      </dsp:txBody>
      <dsp:txXfrm>
        <a:off x="0" y="2697866"/>
        <a:ext cx="2119630" cy="127199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08ABFB-206A-47E8-ACC7-8B57E4583B00}"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A6BD5-FAC7-430C-A16D-4CD716948F6C}" type="slidenum">
              <a:rPr lang="en-US" smtClean="0"/>
              <a:t>‹#›</a:t>
            </a:fld>
            <a:endParaRPr lang="en-US"/>
          </a:p>
        </p:txBody>
      </p:sp>
    </p:spTree>
    <p:extLst>
      <p:ext uri="{BB962C8B-B14F-4D97-AF65-F5344CB8AC3E}">
        <p14:creationId xmlns:p14="http://schemas.microsoft.com/office/powerpoint/2010/main" val="4189329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anva.com/designschoo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anva.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ontjoy.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titled </a:t>
            </a:r>
            <a:r>
              <a:rPr lang="en-US" b="1" dirty="0"/>
              <a:t>'Unleash Your Creativity with Canva,'</a:t>
            </a:r>
            <a:r>
              <a:rPr lang="en-US" dirty="0"/>
              <a:t> is designed for public librarians to help youth and adults understand the basics of graphic design principles, learn how to navigate the online design tool Canva, and create simple design projects, such as logos, social media posts or flyers. The presentation is based on Canva Design School’s </a:t>
            </a:r>
            <a:r>
              <a:rPr lang="en-GB" noProof="0" dirty="0"/>
              <a:t>open</a:t>
            </a:r>
            <a:r>
              <a:rPr lang="en-US" dirty="0"/>
              <a:t> learning resources: </a:t>
            </a:r>
            <a:r>
              <a:rPr lang="en-US" sz="1200" dirty="0">
                <a:hlinkClick r:id="rId3"/>
              </a:rPr>
              <a:t>https://www.canva.com/designschool</a:t>
            </a:r>
            <a:r>
              <a:rPr lang="en-US" sz="1200" dirty="0"/>
              <a:t> </a:t>
            </a:r>
            <a:endParaRPr lang="en-US" dirty="0"/>
          </a:p>
        </p:txBody>
      </p:sp>
      <p:sp>
        <p:nvSpPr>
          <p:cNvPr id="4" name="Slide Number Placeholder 3"/>
          <p:cNvSpPr>
            <a:spLocks noGrp="1"/>
          </p:cNvSpPr>
          <p:nvPr>
            <p:ph type="sldNum" sz="quarter" idx="5"/>
          </p:nvPr>
        </p:nvSpPr>
        <p:spPr/>
        <p:txBody>
          <a:bodyPr/>
          <a:lstStyle/>
          <a:p>
            <a:fld id="{732A6BD5-FAC7-430C-A16D-4CD716948F6C}" type="slidenum">
              <a:rPr lang="en-US" smtClean="0"/>
              <a:t>1</a:t>
            </a:fld>
            <a:endParaRPr lang="en-US" dirty="0"/>
          </a:p>
        </p:txBody>
      </p:sp>
    </p:spTree>
    <p:extLst>
      <p:ext uri="{BB962C8B-B14F-4D97-AF65-F5344CB8AC3E}">
        <p14:creationId xmlns:p14="http://schemas.microsoft.com/office/powerpoint/2010/main" val="2023976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White space, also known as negative space, refers to the blank or empty areas in a design that are not filled with text, images, or other elements. It doesn’t have to be white—it simply means space that’s free of text, images, or other visual element.</a:t>
            </a:r>
          </a:p>
          <a:p>
            <a:r>
              <a:rPr lang="en-US" dirty="0"/>
              <a:t>It is an essential component of graphic design and plays a crucial role in creating effective layouts:</a:t>
            </a:r>
          </a:p>
          <a:p>
            <a:pPr>
              <a:buFont typeface="Arial" panose="020B0604020202020204" pitchFamily="34" charset="0"/>
              <a:buChar char="•"/>
            </a:pPr>
            <a:r>
              <a:rPr lang="en-US" b="1" dirty="0"/>
              <a:t> Balance Elements:</a:t>
            </a:r>
            <a:r>
              <a:rPr lang="en-US" dirty="0"/>
              <a:t> Ensure there is enough space between different design elements to create a balanced layout.</a:t>
            </a:r>
          </a:p>
          <a:p>
            <a:pPr>
              <a:buFont typeface="Arial" panose="020B0604020202020204" pitchFamily="34" charset="0"/>
              <a:buChar char="•"/>
            </a:pPr>
            <a:r>
              <a:rPr lang="en-US" b="1" dirty="0"/>
              <a:t> Avoid Clutter:</a:t>
            </a:r>
            <a:r>
              <a:rPr lang="en-US" dirty="0"/>
              <a:t> Resist the urge to fill every area with content. Allowing for empty space enhances clarity and focus.</a:t>
            </a:r>
          </a:p>
          <a:p>
            <a:pPr>
              <a:buFont typeface="Arial" panose="020B0604020202020204" pitchFamily="34" charset="0"/>
              <a:buChar char="•"/>
            </a:pPr>
            <a:r>
              <a:rPr lang="en-US" b="1" dirty="0"/>
              <a:t> Be Intentional:</a:t>
            </a:r>
            <a:r>
              <a:rPr lang="en-US" dirty="0"/>
              <a:t> Use white space purposefully to emphasize key information or to create a specific mood or tone.</a:t>
            </a:r>
          </a:p>
          <a:p>
            <a:pPr>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32A6BD5-FAC7-430C-A16D-4CD716948F6C}" type="slidenum">
              <a:rPr lang="en-US" smtClean="0"/>
              <a:t>10</a:t>
            </a:fld>
            <a:endParaRPr lang="en-US"/>
          </a:p>
        </p:txBody>
      </p:sp>
    </p:spTree>
    <p:extLst>
      <p:ext uri="{BB962C8B-B14F-4D97-AF65-F5344CB8AC3E}">
        <p14:creationId xmlns:p14="http://schemas.microsoft.com/office/powerpoint/2010/main" val="2509778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arrive at the main topic of today’s session: an introduction to the online design software called Canva. To access Canva, go to </a:t>
            </a:r>
            <a:r>
              <a:rPr lang="en-US" dirty="0">
                <a:hlinkClick r:id="rId3"/>
              </a:rPr>
              <a:t>https://www.canva.com</a:t>
            </a:r>
            <a:r>
              <a:rPr lang="en-US" dirty="0"/>
              <a:t> and choose "Get Canva Free." You will be prompted to create an account or sign in with your Google account.</a:t>
            </a:r>
          </a:p>
          <a:p>
            <a:r>
              <a:rPr lang="en-US" b="1" dirty="0"/>
              <a:t>Note for Facilitators:</a:t>
            </a:r>
            <a:r>
              <a:rPr lang="en-US" dirty="0"/>
              <a:t> If possible, demonstrate switching to the Canva website to continue the demonstration. Your learners should follow along on their devices. Don’t worry if the interface looks slightly different on different devices; the main features will still be the same.</a:t>
            </a:r>
          </a:p>
        </p:txBody>
      </p:sp>
      <p:sp>
        <p:nvSpPr>
          <p:cNvPr id="4" name="Slide Number Placeholder 3"/>
          <p:cNvSpPr>
            <a:spLocks noGrp="1"/>
          </p:cNvSpPr>
          <p:nvPr>
            <p:ph type="sldNum" sz="quarter" idx="5"/>
          </p:nvPr>
        </p:nvSpPr>
        <p:spPr/>
        <p:txBody>
          <a:bodyPr/>
          <a:lstStyle/>
          <a:p>
            <a:fld id="{732A6BD5-FAC7-430C-A16D-4CD716948F6C}" type="slidenum">
              <a:rPr lang="en-US" smtClean="0"/>
              <a:t>11</a:t>
            </a:fld>
            <a:endParaRPr lang="en-US"/>
          </a:p>
        </p:txBody>
      </p:sp>
    </p:spTree>
    <p:extLst>
      <p:ext uri="{BB962C8B-B14F-4D97-AF65-F5344CB8AC3E}">
        <p14:creationId xmlns:p14="http://schemas.microsoft.com/office/powerpoint/2010/main" val="3697760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log in, you’ll arrive at Canva’s main page, known as the Dashboard. The easiest way to start a design is by using one of Canva's templates. In the center of the page, you’ll see a selection of popular templates grouped by categories, such as Resume, Logo, Flyer, and more. To start designing with one of these, simply click on the category button that matches your needs, and a new page will open where you can select and customize a specific template.</a:t>
            </a:r>
          </a:p>
          <a:p>
            <a:r>
              <a:rPr lang="en-US" dirty="0"/>
              <a:t>For access to the full range of Canva templates, click the "Create a design" button and choose the design type you want. Alternatively, you can type what you’re looking for directly into the search bar at the top of the page.</a:t>
            </a:r>
          </a:p>
        </p:txBody>
      </p:sp>
      <p:sp>
        <p:nvSpPr>
          <p:cNvPr id="4" name="Slide Number Placeholder 3"/>
          <p:cNvSpPr>
            <a:spLocks noGrp="1"/>
          </p:cNvSpPr>
          <p:nvPr>
            <p:ph type="sldNum" sz="quarter" idx="5"/>
          </p:nvPr>
        </p:nvSpPr>
        <p:spPr/>
        <p:txBody>
          <a:bodyPr/>
          <a:lstStyle/>
          <a:p>
            <a:fld id="{732A6BD5-FAC7-430C-A16D-4CD716948F6C}" type="slidenum">
              <a:rPr lang="en-US" smtClean="0"/>
              <a:t>12</a:t>
            </a:fld>
            <a:endParaRPr lang="en-US"/>
          </a:p>
        </p:txBody>
      </p:sp>
    </p:spTree>
    <p:extLst>
      <p:ext uri="{BB962C8B-B14F-4D97-AF65-F5344CB8AC3E}">
        <p14:creationId xmlns:p14="http://schemas.microsoft.com/office/powerpoint/2010/main" val="3738632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side of the Canva dashboard, you'll find panels for adding text, images, and other elements. The dashboard also offers options to view recent designs that you have worked on. </a:t>
            </a:r>
          </a:p>
        </p:txBody>
      </p:sp>
      <p:sp>
        <p:nvSpPr>
          <p:cNvPr id="4" name="Slide Number Placeholder 3"/>
          <p:cNvSpPr>
            <a:spLocks noGrp="1"/>
          </p:cNvSpPr>
          <p:nvPr>
            <p:ph type="sldNum" sz="quarter" idx="5"/>
          </p:nvPr>
        </p:nvSpPr>
        <p:spPr/>
        <p:txBody>
          <a:bodyPr/>
          <a:lstStyle/>
          <a:p>
            <a:fld id="{732A6BD5-FAC7-430C-A16D-4CD716948F6C}" type="slidenum">
              <a:rPr lang="en-US" smtClean="0"/>
              <a:t>13</a:t>
            </a:fld>
            <a:endParaRPr lang="en-US"/>
          </a:p>
        </p:txBody>
      </p:sp>
    </p:spTree>
    <p:extLst>
      <p:ext uri="{BB962C8B-B14F-4D97-AF65-F5344CB8AC3E}">
        <p14:creationId xmlns:p14="http://schemas.microsoft.com/office/powerpoint/2010/main" val="3243819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easiest way for a beginner to start working with Canva is by selecting and customizing templates. Let’s say you want to create a logo. First, in the search bar, type </a:t>
            </a:r>
            <a:r>
              <a:rPr lang="en-US" b="1" dirty="0"/>
              <a:t>"Logo"</a:t>
            </a:r>
            <a:r>
              <a:rPr lang="en-US" dirty="0"/>
              <a:t> to see Canva’s library of logo templates. To narrow down the options, enter a keyword that represents your brand (e.g., “crafts,” “lifestyle,” “clothing”). For example, if I want to make a logo for a personal brand related to creating and selling handmade bead jewelry, I type </a:t>
            </a:r>
            <a:r>
              <a:rPr lang="en-US" b="1" dirty="0"/>
              <a:t>"beads"</a:t>
            </a:r>
            <a:r>
              <a:rPr lang="en-US" dirty="0"/>
              <a:t> in the search bar. Canva will display several logo templates related to bead jewelry. Browse through these options and choose the one that best fits your style. Note that templates marked with “Crown” symbolled are paid, while others are free of charge. To start editing, click on the template you like. It will open in a separate editing area, where you can customize </a:t>
            </a:r>
            <a:r>
              <a:rPr lang="en-US" dirty="0" err="1"/>
              <a:t>colours</a:t>
            </a:r>
            <a:r>
              <a:rPr lang="en-US" dirty="0"/>
              <a:t>, text, fonts, layout, and other elements as needed.</a:t>
            </a:r>
          </a:p>
        </p:txBody>
      </p:sp>
      <p:sp>
        <p:nvSpPr>
          <p:cNvPr id="4" name="Slide Number Placeholder 3"/>
          <p:cNvSpPr>
            <a:spLocks noGrp="1"/>
          </p:cNvSpPr>
          <p:nvPr>
            <p:ph type="sldNum" sz="quarter" idx="5"/>
          </p:nvPr>
        </p:nvSpPr>
        <p:spPr/>
        <p:txBody>
          <a:bodyPr/>
          <a:lstStyle/>
          <a:p>
            <a:fld id="{732A6BD5-FAC7-430C-A16D-4CD716948F6C}" type="slidenum">
              <a:rPr lang="en-US" smtClean="0"/>
              <a:t>14</a:t>
            </a:fld>
            <a:endParaRPr lang="en-US"/>
          </a:p>
        </p:txBody>
      </p:sp>
    </p:spTree>
    <p:extLst>
      <p:ext uri="{BB962C8B-B14F-4D97-AF65-F5344CB8AC3E}">
        <p14:creationId xmlns:p14="http://schemas.microsoft.com/office/powerpoint/2010/main" val="2735139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choosing </a:t>
            </a:r>
            <a:r>
              <a:rPr lang="en-US" dirty="0" err="1"/>
              <a:t>colours</a:t>
            </a:r>
            <a:r>
              <a:rPr lang="en-US" dirty="0"/>
              <a:t> for your logo. Use the color wheel to find colors that work well together, and consider which </a:t>
            </a:r>
            <a:r>
              <a:rPr lang="en-US" dirty="0" err="1"/>
              <a:t>colours</a:t>
            </a:r>
            <a:r>
              <a:rPr lang="en-US" dirty="0"/>
              <a:t> reflect your brand’s personality. As we discussed, calm and trustworthy brands often use blues, while energetic brands may go for bright </a:t>
            </a:r>
            <a:r>
              <a:rPr lang="en-US" dirty="0" err="1"/>
              <a:t>colours</a:t>
            </a:r>
            <a:r>
              <a:rPr lang="en-US" dirty="0"/>
              <a:t>. To change the background colour, click on the </a:t>
            </a:r>
            <a:r>
              <a:rPr lang="en-US" b="1" dirty="0"/>
              <a:t>Colour</a:t>
            </a:r>
            <a:r>
              <a:rPr lang="en-US" dirty="0"/>
              <a:t> tool at the top and select your preferred colour. Then, click on the text and change its colour to match your design.</a:t>
            </a:r>
          </a:p>
        </p:txBody>
      </p:sp>
      <p:sp>
        <p:nvSpPr>
          <p:cNvPr id="4" name="Slide Number Placeholder 3"/>
          <p:cNvSpPr>
            <a:spLocks noGrp="1"/>
          </p:cNvSpPr>
          <p:nvPr>
            <p:ph type="sldNum" sz="quarter" idx="5"/>
          </p:nvPr>
        </p:nvSpPr>
        <p:spPr/>
        <p:txBody>
          <a:bodyPr/>
          <a:lstStyle/>
          <a:p>
            <a:fld id="{732A6BD5-FAC7-430C-A16D-4CD716948F6C}" type="slidenum">
              <a:rPr lang="en-US" smtClean="0"/>
              <a:t>15</a:t>
            </a:fld>
            <a:endParaRPr lang="en-US"/>
          </a:p>
        </p:txBody>
      </p:sp>
    </p:spTree>
    <p:extLst>
      <p:ext uri="{BB962C8B-B14F-4D97-AF65-F5344CB8AC3E}">
        <p14:creationId xmlns:p14="http://schemas.microsoft.com/office/powerpoint/2010/main" val="305546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replace any text with your brand’s name and tagline. To do this, I clicked on the text and changed the current font to a more readable one. I also replaced the text with the title of my brand, which is "The Bead Boutique," and added a subtitle: "Jewelry as Unique as You Are." I adjusted the colour of the text to enhance readability. Remember to choose fonts that represent your brand’s style (e.g., bold for a modern look, script fonts for elegance).</a:t>
            </a:r>
          </a:p>
        </p:txBody>
      </p:sp>
      <p:sp>
        <p:nvSpPr>
          <p:cNvPr id="4" name="Slide Number Placeholder 3"/>
          <p:cNvSpPr>
            <a:spLocks noGrp="1"/>
          </p:cNvSpPr>
          <p:nvPr>
            <p:ph type="sldNum" sz="quarter" idx="5"/>
          </p:nvPr>
        </p:nvSpPr>
        <p:spPr/>
        <p:txBody>
          <a:bodyPr/>
          <a:lstStyle/>
          <a:p>
            <a:fld id="{732A6BD5-FAC7-430C-A16D-4CD716948F6C}" type="slidenum">
              <a:rPr lang="en-US" smtClean="0"/>
              <a:t>16</a:t>
            </a:fld>
            <a:endParaRPr lang="en-US"/>
          </a:p>
        </p:txBody>
      </p:sp>
    </p:spTree>
    <p:extLst>
      <p:ext uri="{BB962C8B-B14F-4D97-AF65-F5344CB8AC3E}">
        <p14:creationId xmlns:p14="http://schemas.microsoft.com/office/powerpoint/2010/main" val="1738572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I want to replace the graphic elements of the logo with something different. First, I click on the existing graphic elements and delete them. Then, I click on the “Elements” tab and search for symbols, icons, or graphics that are relevant to my brand (e.g., a leaf icon for a nature brand). I found a colorful mask that I liked, so I dragged it onto my logo.</a:t>
            </a:r>
          </a:p>
        </p:txBody>
      </p:sp>
      <p:sp>
        <p:nvSpPr>
          <p:cNvPr id="4" name="Slide Number Placeholder 3"/>
          <p:cNvSpPr>
            <a:spLocks noGrp="1"/>
          </p:cNvSpPr>
          <p:nvPr>
            <p:ph type="sldNum" sz="quarter" idx="5"/>
          </p:nvPr>
        </p:nvSpPr>
        <p:spPr/>
        <p:txBody>
          <a:bodyPr/>
          <a:lstStyle/>
          <a:p>
            <a:fld id="{732A6BD5-FAC7-430C-A16D-4CD716948F6C}" type="slidenum">
              <a:rPr lang="en-US" smtClean="0"/>
              <a:t>17</a:t>
            </a:fld>
            <a:endParaRPr lang="en-US"/>
          </a:p>
        </p:txBody>
      </p:sp>
    </p:spTree>
    <p:extLst>
      <p:ext uri="{BB962C8B-B14F-4D97-AF65-F5344CB8AC3E}">
        <p14:creationId xmlns:p14="http://schemas.microsoft.com/office/powerpoint/2010/main" val="4027695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want to proceed with downloading my logo. However, before doing that, I make final touches to ensure all my elements—text, icons, and other components—are arranged in a balanced way. I use Canvas alignment tools to center elements or create symmetry, which helps my logo look polished and professional. I also remove any unnecessary elements or details to keep the logo clear, simple, and memorable. I ensure that all elements (text, icons, colors) complement each other.</a:t>
            </a:r>
          </a:p>
          <a:p>
            <a:r>
              <a:rPr lang="en-US" dirty="0"/>
              <a:t>Once I am done, I switch to viewing mode to preview the logo. I make sure everything looks as intended, and if I need to make any adjustments, I can switch back to editing mode. Lastly, I click “Share” and select “Download.” Here you have an option to choose from several suggested formats, such as:</a:t>
            </a:r>
          </a:p>
          <a:p>
            <a:r>
              <a:rPr lang="en-US" b="1" dirty="0"/>
              <a:t>PNG</a:t>
            </a:r>
            <a:r>
              <a:rPr lang="en-US" dirty="0"/>
              <a:t> – which is ideal for digital use, as it supports transparency, meaning you can place your logo on different backgrounds without a white box around it. Select PNG if you want a high-quality logo with a transparent background (check the "Transparent background" option in Canva if available).</a:t>
            </a:r>
          </a:p>
          <a:p>
            <a:r>
              <a:rPr lang="en-US" b="1" dirty="0"/>
              <a:t>JPEG</a:t>
            </a:r>
            <a:r>
              <a:rPr lang="en-US" dirty="0"/>
              <a:t> - Suitable for web use where transparency isn’t required. JPEG files are typically smaller than PNGs but don’t support transparent backgrounds, so it’s better for use on consistent background </a:t>
            </a:r>
            <a:r>
              <a:rPr lang="en-US" dirty="0" err="1"/>
              <a:t>colours</a:t>
            </a:r>
            <a:r>
              <a:rPr lang="en-US" dirty="0"/>
              <a:t> or 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SVG</a:t>
            </a:r>
            <a:r>
              <a:rPr lang="en-US" dirty="0"/>
              <a:t> - Best for scalability, as SVG files retain quality at any size. This format is recommended for web use or if you need to resize your logo frequently. Note that SVG files are vector-based, making them ideal for large-format printing or responsive designs. However all design elements must be digitally created, you can not use actual photos or other elements which are not vector-based.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WebP</a:t>
            </a:r>
            <a:r>
              <a:rPr lang="en-US" dirty="0"/>
              <a:t> - is a future format that provides good quality, smaller file sizes, and faster loading times, making it ideal for web use. It also supports transparency and animation, making it a versatile image format developed as a replacement for PNG and JPG.</a:t>
            </a:r>
          </a:p>
          <a:p>
            <a:r>
              <a:rPr lang="en-US" b="1" dirty="0"/>
              <a:t>PDF (Print)</a:t>
            </a:r>
            <a:r>
              <a:rPr lang="en-US" dirty="0"/>
              <a:t> - If you need the logo for print materials, this option provides high-quality output suitable for printing on paper, business cards, etc.</a:t>
            </a:r>
          </a:p>
          <a:p>
            <a:r>
              <a:rPr lang="en-US" dirty="0"/>
              <a:t>It is easy to get lost among so many options, so a quick recommendation would be to use </a:t>
            </a:r>
            <a:r>
              <a:rPr lang="en-US" b="1" dirty="0"/>
              <a:t>SVG</a:t>
            </a:r>
            <a:r>
              <a:rPr lang="en-US" dirty="0"/>
              <a:t> as the most versatile for resizing and consistent quality across all sizes. If you need transparency, </a:t>
            </a:r>
            <a:r>
              <a:rPr lang="en-US" b="1" dirty="0"/>
              <a:t>PNG</a:t>
            </a:r>
            <a:r>
              <a:rPr lang="en-US" dirty="0"/>
              <a:t> is the top choice. For optimized web use, </a:t>
            </a:r>
            <a:r>
              <a:rPr lang="en-US" b="1" dirty="0" err="1"/>
              <a:t>WebP</a:t>
            </a:r>
            <a:r>
              <a:rPr lang="en-US" dirty="0"/>
              <a:t> could be advantageous if supported by your platform.</a:t>
            </a:r>
          </a:p>
        </p:txBody>
      </p:sp>
      <p:sp>
        <p:nvSpPr>
          <p:cNvPr id="4" name="Slide Number Placeholder 3"/>
          <p:cNvSpPr>
            <a:spLocks noGrp="1"/>
          </p:cNvSpPr>
          <p:nvPr>
            <p:ph type="sldNum" sz="quarter" idx="5"/>
          </p:nvPr>
        </p:nvSpPr>
        <p:spPr/>
        <p:txBody>
          <a:bodyPr/>
          <a:lstStyle/>
          <a:p>
            <a:fld id="{732A6BD5-FAC7-430C-A16D-4CD716948F6C}" type="slidenum">
              <a:rPr lang="en-US" smtClean="0"/>
              <a:t>18</a:t>
            </a:fld>
            <a:endParaRPr lang="en-US"/>
          </a:p>
        </p:txBody>
      </p:sp>
    </p:spTree>
    <p:extLst>
      <p:ext uri="{BB962C8B-B14F-4D97-AF65-F5344CB8AC3E}">
        <p14:creationId xmlns:p14="http://schemas.microsoft.com/office/powerpoint/2010/main" val="1875539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for Facilitators:</a:t>
            </a:r>
            <a:r>
              <a:rPr lang="en-US" dirty="0"/>
              <a:t> We have prepared three types of practical exercises for you to choose from: creating a logo, creating a personalized social media post, and creating a flyer. Depending on the time available for practice, you can assign all three activities or select the one that best suits your audience. The logo and social media post exercises take about 30-45 minutes each to complete, while creating a flyer requires at least 60-90 minutes. Also, if the group is interested and available, you could consider organizing a series of workshops over several weeks on using the Canva tool for different purposes.</a:t>
            </a:r>
          </a:p>
        </p:txBody>
      </p:sp>
      <p:sp>
        <p:nvSpPr>
          <p:cNvPr id="4" name="Slide Number Placeholder 3"/>
          <p:cNvSpPr>
            <a:spLocks noGrp="1"/>
          </p:cNvSpPr>
          <p:nvPr>
            <p:ph type="sldNum" sz="quarter" idx="5"/>
          </p:nvPr>
        </p:nvSpPr>
        <p:spPr/>
        <p:txBody>
          <a:bodyPr/>
          <a:lstStyle/>
          <a:p>
            <a:fld id="{732A6BD5-FAC7-430C-A16D-4CD716948F6C}" type="slidenum">
              <a:rPr lang="en-US" smtClean="0"/>
              <a:t>19</a:t>
            </a:fld>
            <a:endParaRPr lang="en-US"/>
          </a:p>
        </p:txBody>
      </p:sp>
    </p:spTree>
    <p:extLst>
      <p:ext uri="{BB962C8B-B14F-4D97-AF65-F5344CB8AC3E}">
        <p14:creationId xmlns:p14="http://schemas.microsoft.com/office/powerpoint/2010/main" val="299712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hands-on workshop, you'll learn the basics of graphic design and how to create eye-catching designs using a free online platform, Canva. With Canva you can make almost anything from slides for your presentation to flyers for your events or infographics for your social media posts. Canva’s user-friendly interface makes it ideal for beginners or people who just need something simple, so don’t worry if you do not have any design experience – just use your imagination! </a:t>
            </a:r>
          </a:p>
        </p:txBody>
      </p:sp>
      <p:sp>
        <p:nvSpPr>
          <p:cNvPr id="4" name="Slide Number Placeholder 3"/>
          <p:cNvSpPr>
            <a:spLocks noGrp="1"/>
          </p:cNvSpPr>
          <p:nvPr>
            <p:ph type="sldNum" sz="quarter" idx="5"/>
          </p:nvPr>
        </p:nvSpPr>
        <p:spPr/>
        <p:txBody>
          <a:bodyPr/>
          <a:lstStyle/>
          <a:p>
            <a:fld id="{732A6BD5-FAC7-430C-A16D-4CD716948F6C}" type="slidenum">
              <a:rPr lang="en-US" smtClean="0"/>
              <a:t>2</a:t>
            </a:fld>
            <a:endParaRPr lang="en-US" dirty="0"/>
          </a:p>
        </p:txBody>
      </p:sp>
    </p:spTree>
    <p:extLst>
      <p:ext uri="{BB962C8B-B14F-4D97-AF65-F5344CB8AC3E}">
        <p14:creationId xmlns:p14="http://schemas.microsoft.com/office/powerpoint/2010/main" val="2406237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it’s your turn to practice. Your task is to create a logo using Canva template for your real or invented brand. Follow these steps: </a:t>
            </a:r>
          </a:p>
          <a:p>
            <a:r>
              <a:rPr lang="en-US" b="1" dirty="0"/>
              <a:t>1. Choose a Template: </a:t>
            </a:r>
            <a:r>
              <a:rPr lang="en-US" b="0" dirty="0"/>
              <a:t>go</a:t>
            </a:r>
            <a:r>
              <a:rPr lang="en-US" dirty="0"/>
              <a:t> to Canva’s homepage, search for “Logo” in the template search bar, and select it. This will open up a range of logo templates to choose from. </a:t>
            </a:r>
            <a:r>
              <a:rPr lang="en-US" b="0" dirty="0"/>
              <a:t>B</a:t>
            </a:r>
            <a:r>
              <a:rPr lang="en-US" dirty="0"/>
              <a:t>rowse through Canva’s logo templates and pick one that matches the style you want for your logo.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2. Adjust </a:t>
            </a:r>
            <a:r>
              <a:rPr lang="en-US" b="1" dirty="0" err="1"/>
              <a:t>Colours</a:t>
            </a:r>
            <a:r>
              <a:rPr lang="en-US" dirty="0"/>
              <a:t>: update the </a:t>
            </a:r>
            <a:r>
              <a:rPr lang="en-US" dirty="0" err="1"/>
              <a:t>colours</a:t>
            </a:r>
            <a:r>
              <a:rPr lang="en-US" dirty="0"/>
              <a:t> to reflect your brand’s colour palette or something that stands out and is visually appealing.</a:t>
            </a:r>
          </a:p>
          <a:p>
            <a:pPr>
              <a:buFont typeface="Arial" panose="020B0604020202020204" pitchFamily="34" charset="0"/>
              <a:buNone/>
            </a:pPr>
            <a:r>
              <a:rPr lang="en-US" b="1" dirty="0"/>
              <a:t>3. Change Text</a:t>
            </a:r>
            <a:r>
              <a:rPr lang="en-US" dirty="0"/>
              <a:t>: edit the text to include the name of your brand or initials. Adjust the font style, size, and color to suit your brand’s personality.</a:t>
            </a:r>
          </a:p>
          <a:p>
            <a:pPr>
              <a:buFont typeface="Arial" panose="020B0604020202020204" pitchFamily="34" charset="0"/>
              <a:buNone/>
            </a:pPr>
            <a:r>
              <a:rPr lang="en-US" b="1" dirty="0"/>
              <a:t>4. Add Icons or Shapes</a:t>
            </a:r>
            <a:r>
              <a:rPr lang="en-US" dirty="0"/>
              <a:t>: use Canva’s “Elements” tool to add icons, shapes, or symbols that represent your brand. You could choose a symbol related to your industry, such as a book for a library or a leaf for an eco-friendly brand.</a:t>
            </a:r>
          </a:p>
          <a:p>
            <a:pPr>
              <a:buFont typeface="Arial" panose="020B0604020202020204" pitchFamily="34" charset="0"/>
              <a:buNone/>
            </a:pPr>
            <a:r>
              <a:rPr lang="en-US" b="1" dirty="0"/>
              <a:t>5. Experiment with Layout and Alignment: </a:t>
            </a:r>
            <a:r>
              <a:rPr lang="en-US" b="0" dirty="0"/>
              <a:t>r</a:t>
            </a:r>
            <a:r>
              <a:rPr lang="en-US" dirty="0"/>
              <a:t>earrange elements to create a balanced look. Try to keep the logo simple and easy to recognize.</a:t>
            </a:r>
          </a:p>
          <a:p>
            <a:r>
              <a:rPr lang="en-US" b="1" dirty="0"/>
              <a:t>6. Finalize and Download: </a:t>
            </a:r>
            <a:r>
              <a:rPr lang="en-US" dirty="0"/>
              <a:t>review your logo to make sure it’s clear and visually balanced. When satisfied, click “Share” and then “Download” to save it as a PNG with a transparent background.</a:t>
            </a:r>
          </a:p>
          <a:p>
            <a:pPr>
              <a:buFont typeface="Arial" panose="020B0604020202020204" pitchFamily="34" charset="0"/>
              <a:buNone/>
            </a:pPr>
            <a:r>
              <a:rPr lang="en-US" b="1" dirty="0"/>
              <a:t>Note for Facilitators</a:t>
            </a:r>
            <a:r>
              <a:rPr lang="en-US" dirty="0"/>
              <a:t>: After completing the logo, encourage learners to share their designs with each other for feedback and discuss why they chose certain colors, fonts, and icons.</a:t>
            </a:r>
          </a:p>
        </p:txBody>
      </p:sp>
      <p:sp>
        <p:nvSpPr>
          <p:cNvPr id="4" name="Slide Number Placeholder 3"/>
          <p:cNvSpPr>
            <a:spLocks noGrp="1"/>
          </p:cNvSpPr>
          <p:nvPr>
            <p:ph type="sldNum" sz="quarter" idx="5"/>
          </p:nvPr>
        </p:nvSpPr>
        <p:spPr/>
        <p:txBody>
          <a:bodyPr/>
          <a:lstStyle/>
          <a:p>
            <a:fld id="{732A6BD5-FAC7-430C-A16D-4CD716948F6C}" type="slidenum">
              <a:rPr lang="en-US" smtClean="0"/>
              <a:t>20</a:t>
            </a:fld>
            <a:endParaRPr lang="en-US"/>
          </a:p>
        </p:txBody>
      </p:sp>
    </p:spTree>
    <p:extLst>
      <p:ext uri="{BB962C8B-B14F-4D97-AF65-F5344CB8AC3E}">
        <p14:creationId xmlns:p14="http://schemas.microsoft.com/office/powerpoint/2010/main" val="268471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create a personalized social media post. Follow these steps:</a:t>
            </a:r>
          </a:p>
          <a:p>
            <a:pPr>
              <a:buFont typeface="+mj-lt"/>
              <a:buAutoNum type="arabicPeriod"/>
            </a:pPr>
            <a:r>
              <a:rPr lang="en-US" b="1" dirty="0"/>
              <a:t> Choose a Template: </a:t>
            </a:r>
            <a:r>
              <a:rPr lang="en-US" dirty="0"/>
              <a:t>on Canva’s homepage, search for “Social Media” in the template search bar. Choose a format that matches the platform you want to create a post for (e.g., Instagram, Facebook). Browse through Canva’s social media templates and select one that you like. </a:t>
            </a:r>
          </a:p>
          <a:p>
            <a:pPr>
              <a:buFont typeface="+mj-lt"/>
              <a:buAutoNum type="arabicPeriod"/>
            </a:pPr>
            <a:r>
              <a:rPr lang="en-US" b="1" dirty="0"/>
              <a:t> Customize the Text: </a:t>
            </a:r>
            <a:r>
              <a:rPr lang="en-US" dirty="0"/>
              <a:t>click on any text in the template to edit it. Change the text to something meaningful for your post, such as a quote, announcement, or greeting. You can adjust the font style, size, colour, and alignment to make it more eye-catching.</a:t>
            </a:r>
          </a:p>
          <a:p>
            <a:pPr>
              <a:buFont typeface="+mj-lt"/>
              <a:buAutoNum type="arabicPeriod"/>
            </a:pPr>
            <a:r>
              <a:rPr lang="en-US" b="1" dirty="0"/>
              <a:t> Add Images or Backgrounds: </a:t>
            </a:r>
            <a:r>
              <a:rPr lang="en-US" dirty="0"/>
              <a:t>use Canva’s “Photos” tab to search for images that match your theme or upload your own photo. Alternatively, you can choose a colored or patterned background to enhance the design.</a:t>
            </a:r>
          </a:p>
          <a:p>
            <a:pPr>
              <a:buFont typeface="+mj-lt"/>
              <a:buAutoNum type="arabicPeriod"/>
            </a:pPr>
            <a:r>
              <a:rPr lang="en-US" b="1" dirty="0"/>
              <a:t> Add Icons, Shapes, or Graphics: </a:t>
            </a:r>
            <a:r>
              <a:rPr lang="en-US" dirty="0"/>
              <a:t>explore Canva’s “Elements” section to add icons, stickers, or shapes that complement your post. For example, add a heart icon for a motivational quote or a frame to highlight text.</a:t>
            </a:r>
          </a:p>
          <a:p>
            <a:pPr>
              <a:buFont typeface="+mj-lt"/>
              <a:buAutoNum type="arabicPeriod"/>
            </a:pPr>
            <a:r>
              <a:rPr lang="en-US" b="1" dirty="0"/>
              <a:t> Experiment with </a:t>
            </a:r>
            <a:r>
              <a:rPr lang="en-US" b="1" dirty="0" err="1"/>
              <a:t>Colours</a:t>
            </a:r>
            <a:r>
              <a:rPr lang="en-US" b="1" dirty="0"/>
              <a:t> and Layout: </a:t>
            </a:r>
            <a:r>
              <a:rPr lang="en-US" dirty="0"/>
              <a:t>adjust </a:t>
            </a:r>
            <a:r>
              <a:rPr lang="en-US" dirty="0" err="1"/>
              <a:t>colours</a:t>
            </a:r>
            <a:r>
              <a:rPr lang="en-US" dirty="0"/>
              <a:t> to create a cohesive look, and rearrange elements as needed for a balanced and visually appealing design.</a:t>
            </a:r>
          </a:p>
          <a:p>
            <a:pPr>
              <a:buFont typeface="+mj-lt"/>
              <a:buAutoNum type="arabicPeriod"/>
            </a:pPr>
            <a:r>
              <a:rPr lang="en-US" b="1" dirty="0"/>
              <a:t> Finalize and Download: </a:t>
            </a:r>
            <a:r>
              <a:rPr lang="en-US" dirty="0"/>
              <a:t>review your post to ensure it’s visually balanced and impactful. Once you’re satisfied, click “Share” and then “Download” to save it as a PNG or JPEG, or share it directly to your social media.</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Note for Facilitators</a:t>
            </a:r>
            <a:r>
              <a:rPr lang="en-US" dirty="0"/>
              <a:t>: After completing the post, have learners share their designs with each other for feedback. Discuss what design choices they made, like color selection, font styles, and imagery, and how it impacts the message.</a:t>
            </a:r>
          </a:p>
          <a:p>
            <a:pPr>
              <a:buFont typeface="+mj-lt"/>
              <a:buNone/>
            </a:pPr>
            <a:endParaRPr lang="en-US" dirty="0"/>
          </a:p>
        </p:txBody>
      </p:sp>
      <p:sp>
        <p:nvSpPr>
          <p:cNvPr id="4" name="Slide Number Placeholder 3"/>
          <p:cNvSpPr>
            <a:spLocks noGrp="1"/>
          </p:cNvSpPr>
          <p:nvPr>
            <p:ph type="sldNum" sz="quarter" idx="5"/>
          </p:nvPr>
        </p:nvSpPr>
        <p:spPr/>
        <p:txBody>
          <a:bodyPr/>
          <a:lstStyle/>
          <a:p>
            <a:fld id="{732A6BD5-FAC7-430C-A16D-4CD716948F6C}" type="slidenum">
              <a:rPr lang="en-US" smtClean="0"/>
              <a:t>21</a:t>
            </a:fld>
            <a:endParaRPr lang="en-US"/>
          </a:p>
        </p:txBody>
      </p:sp>
    </p:spTree>
    <p:extLst>
      <p:ext uri="{BB962C8B-B14F-4D97-AF65-F5344CB8AC3E}">
        <p14:creationId xmlns:p14="http://schemas.microsoft.com/office/powerpoint/2010/main" val="962818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Finally, we will create a flyer. Follow these steps:</a:t>
            </a:r>
          </a:p>
          <a:p>
            <a:pPr>
              <a:buFont typeface="+mj-lt"/>
              <a:buNone/>
            </a:pPr>
            <a:r>
              <a:rPr lang="en-GB" b="1" noProof="0" dirty="0"/>
              <a:t>1. Choose a Template: </a:t>
            </a:r>
            <a:r>
              <a:rPr lang="en-GB" noProof="0" dirty="0"/>
              <a:t>go to Canva’s homepage, type “Flyer” into the search bar, and select it. This will bring up a variety of flyer templates to choose from. Browse through Canva’s flyer templates and pick one that fits the theme or purpose of your flyer (e.g., event, promotion, announcement). </a:t>
            </a:r>
          </a:p>
          <a:p>
            <a:pPr>
              <a:buFont typeface="+mj-lt"/>
              <a:buNone/>
            </a:pPr>
            <a:r>
              <a:rPr lang="en-GB" b="1" noProof="0" dirty="0"/>
              <a:t>2. Customize the Text: </a:t>
            </a:r>
            <a:r>
              <a:rPr lang="en-GB" noProof="0" dirty="0"/>
              <a:t>click on each text box to edit it with your own content. Include key information, such as:</a:t>
            </a:r>
          </a:p>
          <a:p>
            <a:pPr marL="171450" indent="-171450">
              <a:buFont typeface="Arial" panose="020B0604020202020204" pitchFamily="34" charset="0"/>
              <a:buChar char="•"/>
            </a:pPr>
            <a:r>
              <a:rPr lang="en-GB" b="1" noProof="0" dirty="0"/>
              <a:t>Headline</a:t>
            </a:r>
            <a:r>
              <a:rPr lang="en-GB" noProof="0" dirty="0"/>
              <a:t>: A catchy title or main message.</a:t>
            </a:r>
          </a:p>
          <a:p>
            <a:pPr marL="171450" indent="-171450">
              <a:buFont typeface="Arial" panose="020B0604020202020204" pitchFamily="34" charset="0"/>
              <a:buChar char="•"/>
            </a:pPr>
            <a:r>
              <a:rPr lang="en-GB" b="1" noProof="0" dirty="0"/>
              <a:t>Details</a:t>
            </a:r>
            <a:r>
              <a:rPr lang="en-GB" noProof="0" dirty="0"/>
              <a:t>: Information like date, time, location, or promotional details.</a:t>
            </a:r>
          </a:p>
          <a:p>
            <a:pPr marL="171450" indent="-171450">
              <a:buFont typeface="Arial" panose="020B0604020202020204" pitchFamily="34" charset="0"/>
              <a:buChar char="•"/>
            </a:pPr>
            <a:r>
              <a:rPr lang="en-GB" b="1" noProof="0" dirty="0"/>
              <a:t>Contact Information</a:t>
            </a:r>
            <a:r>
              <a:rPr lang="en-GB" noProof="0" dirty="0"/>
              <a:t>: Website, phone number, or email for further inquiries. Adjust the font style, size, and colour to make important information stand out.</a:t>
            </a:r>
          </a:p>
          <a:p>
            <a:pPr>
              <a:buFont typeface="+mj-lt"/>
              <a:buNone/>
            </a:pPr>
            <a:r>
              <a:rPr lang="en-GB" b="1" noProof="0" dirty="0"/>
              <a:t>3. Add Images or Backgrounds: </a:t>
            </a:r>
            <a:r>
              <a:rPr lang="en-GB" noProof="0" dirty="0"/>
              <a:t>use the “Photos” or “Uploads” tab to add images related to the flyer’s purpose. For example, if it’s an event flyer, include a photo from a previous event or a relevant stock image. You can also add a background colour or pattern to make the flyer more visually appealing.</a:t>
            </a:r>
          </a:p>
          <a:p>
            <a:pPr>
              <a:buFont typeface="+mj-lt"/>
              <a:buNone/>
            </a:pPr>
            <a:r>
              <a:rPr lang="en-GB" b="1" noProof="0" dirty="0"/>
              <a:t>4. Include Icons and Decorative Elements: </a:t>
            </a:r>
            <a:r>
              <a:rPr lang="en-GB" noProof="0" dirty="0"/>
              <a:t>enhance the flyer with icons, shapes, or decorative elements from the “Elements” section. For example, add a location pin icon next to the address or a calendar icon next to the date. </a:t>
            </a:r>
          </a:p>
          <a:p>
            <a:pPr>
              <a:buFont typeface="+mj-lt"/>
              <a:buNone/>
            </a:pPr>
            <a:r>
              <a:rPr lang="en-GB" b="1" noProof="0" dirty="0"/>
              <a:t>5. Experiment with Layout and Colours: </a:t>
            </a:r>
            <a:r>
              <a:rPr lang="en-GB" noProof="0" dirty="0"/>
              <a:t>arrange the elements on your flyer to ensure the layout is clear and easy to follow. Play around with colours to make the flyer visually engaging while keeping it professional and readable.</a:t>
            </a:r>
          </a:p>
          <a:p>
            <a:pPr>
              <a:buFont typeface="+mj-lt"/>
              <a:buNone/>
            </a:pPr>
            <a:r>
              <a:rPr lang="en-GB" b="1" noProof="0" dirty="0"/>
              <a:t>6. Finalize and Download: </a:t>
            </a:r>
            <a:r>
              <a:rPr lang="en-GB" noProof="0" dirty="0"/>
              <a:t>review your flyer to make sure all information is accurate and the design is balanced. Once you’re satisfied, click “Share” and then “Download” to save it as a PDF for printing, or as a PNG/JPEG if you plan to share it digitally.</a:t>
            </a:r>
          </a:p>
          <a:p>
            <a:r>
              <a:rPr lang="en-GB" b="1" noProof="0" dirty="0"/>
              <a:t>Note for Facilitators</a:t>
            </a:r>
            <a:r>
              <a:rPr lang="en-GB" noProof="0" dirty="0"/>
              <a:t>: After completing the flyer, encourage learners to share their designs with the group for feedback. Discuss what design choices they made to highlight key information and make the flyer visually appealing.</a:t>
            </a:r>
          </a:p>
          <a:p>
            <a:endParaRPr lang="en-GB" noProof="0" dirty="0"/>
          </a:p>
        </p:txBody>
      </p:sp>
      <p:sp>
        <p:nvSpPr>
          <p:cNvPr id="4" name="Slide Number Placeholder 3"/>
          <p:cNvSpPr>
            <a:spLocks noGrp="1"/>
          </p:cNvSpPr>
          <p:nvPr>
            <p:ph type="sldNum" sz="quarter" idx="5"/>
          </p:nvPr>
        </p:nvSpPr>
        <p:spPr/>
        <p:txBody>
          <a:bodyPr/>
          <a:lstStyle/>
          <a:p>
            <a:fld id="{732A6BD5-FAC7-430C-A16D-4CD716948F6C}" type="slidenum">
              <a:rPr lang="en-US" smtClean="0"/>
              <a:t>22</a:t>
            </a:fld>
            <a:endParaRPr lang="en-US"/>
          </a:p>
        </p:txBody>
      </p:sp>
    </p:spTree>
    <p:extLst>
      <p:ext uri="{BB962C8B-B14F-4D97-AF65-F5344CB8AC3E}">
        <p14:creationId xmlns:p14="http://schemas.microsoft.com/office/powerpoint/2010/main" val="1147410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To finish this training, I would like to recommend a few open educational resources, which can help you to further advance your graphic design skills using Canva: </a:t>
            </a:r>
          </a:p>
          <a:p>
            <a:r>
              <a:rPr lang="en-GB" b="1" noProof="0" dirty="0"/>
              <a:t>1. Canva Design School</a:t>
            </a:r>
            <a:r>
              <a:rPr lang="en-GB" noProof="0" dirty="0"/>
              <a:t>: Canva's own Design School offers free, self-paced courses and tutorials on using Canva’s features and design principles.</a:t>
            </a:r>
          </a:p>
          <a:p>
            <a:r>
              <a:rPr lang="en-GB" b="1" noProof="0" dirty="0"/>
              <a:t>2. </a:t>
            </a:r>
            <a:r>
              <a:rPr lang="en-GB" b="1" noProof="0" dirty="0" err="1"/>
              <a:t>OpenLearn</a:t>
            </a:r>
            <a:r>
              <a:rPr lang="en-GB" b="1" noProof="0" dirty="0"/>
              <a:t>: "How to Make Great Visuals with Canva"</a:t>
            </a:r>
            <a:r>
              <a:rPr lang="en-GB" noProof="0" dirty="0"/>
              <a:t>: This </a:t>
            </a:r>
            <a:r>
              <a:rPr lang="en-GB" noProof="0" dirty="0" err="1"/>
              <a:t>OpenLearn</a:t>
            </a:r>
            <a:r>
              <a:rPr lang="en-GB" noProof="0" dirty="0"/>
              <a:t> course introduces Canva and basic design principles for creating visually appealing graphics.</a:t>
            </a:r>
            <a:br>
              <a:rPr lang="en-GB" noProof="0" dirty="0"/>
            </a:br>
            <a:r>
              <a:rPr lang="en-GB" b="1" noProof="0" dirty="0"/>
              <a:t>3. Canva’s Official YouTube Channel</a:t>
            </a:r>
            <a:r>
              <a:rPr lang="en-GB" noProof="0" dirty="0"/>
              <a:t>: Canva's YouTube channel provides up-to-date tutorials and webinars on using Canva for various design projects.</a:t>
            </a:r>
          </a:p>
          <a:p>
            <a:r>
              <a:rPr lang="en-GB" b="1" noProof="0" dirty="0"/>
              <a:t>Note for Facilitators</a:t>
            </a:r>
            <a:r>
              <a:rPr lang="en-GB" noProof="0" dirty="0"/>
              <a:t>: If time allows, you can encourage learners to explore additional online graphic design tools. Many platforms offer free access for creating digital designs, such as </a:t>
            </a:r>
            <a:r>
              <a:rPr lang="en-GB" noProof="0" dirty="0" err="1"/>
              <a:t>Pixlr</a:t>
            </a:r>
            <a:r>
              <a:rPr lang="en-GB" noProof="0" dirty="0"/>
              <a:t>, Adobe Express, and </a:t>
            </a:r>
            <a:r>
              <a:rPr lang="en-GB" noProof="0" dirty="0" err="1"/>
              <a:t>Picsart</a:t>
            </a:r>
            <a:r>
              <a:rPr lang="en-GB" noProof="0" dirty="0"/>
              <a:t>. However, Canva remains the most popular tool today.</a:t>
            </a:r>
          </a:p>
        </p:txBody>
      </p:sp>
      <p:sp>
        <p:nvSpPr>
          <p:cNvPr id="4" name="Slide Number Placeholder 3"/>
          <p:cNvSpPr>
            <a:spLocks noGrp="1"/>
          </p:cNvSpPr>
          <p:nvPr>
            <p:ph type="sldNum" sz="quarter" idx="5"/>
          </p:nvPr>
        </p:nvSpPr>
        <p:spPr/>
        <p:txBody>
          <a:bodyPr/>
          <a:lstStyle/>
          <a:p>
            <a:fld id="{732A6BD5-FAC7-430C-A16D-4CD716948F6C}" type="slidenum">
              <a:rPr lang="en-US" smtClean="0"/>
              <a:t>23</a:t>
            </a:fld>
            <a:endParaRPr lang="en-US"/>
          </a:p>
        </p:txBody>
      </p:sp>
    </p:spTree>
    <p:extLst>
      <p:ext uri="{BB962C8B-B14F-4D97-AF65-F5344CB8AC3E}">
        <p14:creationId xmlns:p14="http://schemas.microsoft.com/office/powerpoint/2010/main" val="72449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Icebreaker: "Design Your Name" Challenge</a:t>
            </a:r>
            <a:endParaRPr lang="en-US" dirty="0"/>
          </a:p>
          <a:p>
            <a:endParaRPr lang="en-US" dirty="0"/>
          </a:p>
          <a:p>
            <a:r>
              <a:rPr lang="en-US" b="1" dirty="0"/>
              <a:t>Note for Facilitators:</a:t>
            </a:r>
            <a:r>
              <a:rPr lang="en-US" dirty="0"/>
              <a:t> To start the session, we recommend a fun icebreaker called the "Design Your Name" challenge. The facilitator will ask each participant to think about how they would visually represent their name using just one colour. They don't have to actually draw it (unless you have extra time and materials such as paper and colour pens), but they should explain their choices to the group in a quick round.</a:t>
            </a:r>
          </a:p>
          <a:p>
            <a:r>
              <a:rPr lang="en-US" dirty="0"/>
              <a:t>For example:</a:t>
            </a:r>
          </a:p>
          <a:p>
            <a:r>
              <a:rPr lang="en-US" dirty="0"/>
              <a:t>"I would draw my name with in red because it's bold and energetic, like me!“</a:t>
            </a:r>
          </a:p>
          <a:p>
            <a:r>
              <a:rPr lang="en-US" dirty="0"/>
              <a:t>"I would use a blue because I like stability and clarity.”</a:t>
            </a:r>
          </a:p>
        </p:txBody>
      </p:sp>
      <p:sp>
        <p:nvSpPr>
          <p:cNvPr id="4" name="Slide Number Placeholder 3"/>
          <p:cNvSpPr>
            <a:spLocks noGrp="1"/>
          </p:cNvSpPr>
          <p:nvPr>
            <p:ph type="sldNum" sz="quarter" idx="5"/>
          </p:nvPr>
        </p:nvSpPr>
        <p:spPr/>
        <p:txBody>
          <a:bodyPr/>
          <a:lstStyle/>
          <a:p>
            <a:fld id="{732A6BD5-FAC7-430C-A16D-4CD716948F6C}" type="slidenum">
              <a:rPr lang="en-US" smtClean="0"/>
              <a:t>3</a:t>
            </a:fld>
            <a:endParaRPr lang="en-US" dirty="0"/>
          </a:p>
        </p:txBody>
      </p:sp>
    </p:spTree>
    <p:extLst>
      <p:ext uri="{BB962C8B-B14F-4D97-AF65-F5344CB8AC3E}">
        <p14:creationId xmlns:p14="http://schemas.microsoft.com/office/powerpoint/2010/main" val="2448628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Graphic design is the art of creating visual content to communicate ideas or messages. It uses things like pictures, text, </a:t>
            </a:r>
            <a:r>
              <a:rPr lang="en-US" dirty="0" err="1"/>
              <a:t>colours</a:t>
            </a:r>
            <a:r>
              <a:rPr lang="en-US" dirty="0"/>
              <a:t>, and layouts to make things look attractive and easy to understand. Good graphic design helps grab attention and share messages quickly.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 all see examples of graphic design in everyday life. Can you give any examples that come to your mind? [</a:t>
            </a:r>
            <a:r>
              <a:rPr lang="en-US" i="1" dirty="0"/>
              <a:t>pause for responses</a:t>
            </a:r>
            <a:r>
              <a:rPr lang="en-US" dirty="0"/>
              <a:t>]. </a:t>
            </a:r>
          </a:p>
          <a:p>
            <a:endParaRPr lang="en-US" dirty="0"/>
          </a:p>
          <a:p>
            <a:r>
              <a:rPr lang="en-US" dirty="0"/>
              <a:t>Examples of graphic design include:</a:t>
            </a:r>
          </a:p>
          <a:p>
            <a:pPr>
              <a:buFont typeface="+mj-lt"/>
              <a:buAutoNum type="arabicPeriod"/>
            </a:pPr>
            <a:r>
              <a:rPr lang="en-US" b="1" dirty="0"/>
              <a:t> Print Media </a:t>
            </a:r>
            <a:r>
              <a:rPr lang="en-US" b="0" dirty="0"/>
              <a:t>like </a:t>
            </a:r>
            <a:r>
              <a:rPr lang="en-US" dirty="0"/>
              <a:t>posters, flyers, and magazines.</a:t>
            </a:r>
          </a:p>
          <a:p>
            <a:pPr>
              <a:buFont typeface="+mj-lt"/>
              <a:buAutoNum type="arabicPeriod"/>
            </a:pPr>
            <a:r>
              <a:rPr lang="en-US" b="1" dirty="0"/>
              <a:t> Digital Media </a:t>
            </a:r>
            <a:r>
              <a:rPr lang="en-US" b="0" dirty="0"/>
              <a:t>like </a:t>
            </a:r>
            <a:r>
              <a:rPr lang="en-US" dirty="0"/>
              <a:t>graphics for websites, social media posts, and online ads. </a:t>
            </a:r>
          </a:p>
          <a:p>
            <a:pPr>
              <a:buFont typeface="+mj-lt"/>
              <a:buAutoNum type="arabicPeriod"/>
            </a:pPr>
            <a:r>
              <a:rPr lang="en-US" b="1" dirty="0"/>
              <a:t> Branding </a:t>
            </a:r>
            <a:r>
              <a:rPr lang="en-US" b="0" dirty="0"/>
              <a:t>like</a:t>
            </a:r>
            <a:r>
              <a:rPr lang="en-US" dirty="0"/>
              <a:t> logos and packaging to help people recognize a brand and what it stands for.</a:t>
            </a:r>
          </a:p>
          <a:p>
            <a:pPr>
              <a:buFont typeface="+mj-lt"/>
              <a:buAutoNum type="arabicPeriod"/>
            </a:pPr>
            <a:r>
              <a:rPr lang="en-US" b="1" dirty="0"/>
              <a:t> Motion Graphics </a:t>
            </a:r>
            <a:r>
              <a:rPr lang="en-US" b="0" dirty="0"/>
              <a:t>like </a:t>
            </a:r>
            <a:r>
              <a:rPr lang="en-US" dirty="0"/>
              <a:t>animated (moving) visuals used in videos and ads.</a:t>
            </a:r>
          </a:p>
          <a:p>
            <a:r>
              <a:rPr lang="en-US" dirty="0"/>
              <a:t>Graphic design is important in many areas, like marketing, education, and entertainment. It helps people connect with ideas and feelings through visuals. </a:t>
            </a:r>
          </a:p>
        </p:txBody>
      </p:sp>
      <p:sp>
        <p:nvSpPr>
          <p:cNvPr id="4" name="Slide Number Placeholder 3"/>
          <p:cNvSpPr>
            <a:spLocks noGrp="1"/>
          </p:cNvSpPr>
          <p:nvPr>
            <p:ph type="sldNum" sz="quarter" idx="5"/>
          </p:nvPr>
        </p:nvSpPr>
        <p:spPr/>
        <p:txBody>
          <a:bodyPr/>
          <a:lstStyle/>
          <a:p>
            <a:fld id="{732A6BD5-FAC7-430C-A16D-4CD716948F6C}" type="slidenum">
              <a:rPr lang="en-US" smtClean="0"/>
              <a:t>4</a:t>
            </a:fld>
            <a:endParaRPr lang="en-US"/>
          </a:p>
        </p:txBody>
      </p:sp>
    </p:spTree>
    <p:extLst>
      <p:ext uri="{BB962C8B-B14F-4D97-AF65-F5344CB8AC3E}">
        <p14:creationId xmlns:p14="http://schemas.microsoft.com/office/powerpoint/2010/main" val="3142309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As you create your design, there are several principles to consider to ensure that your design is attractive and effectively communicates your message. These principles include:</a:t>
            </a:r>
          </a:p>
          <a:p>
            <a:pPr>
              <a:buFont typeface="Arial" panose="020B0604020202020204" pitchFamily="34" charset="0"/>
              <a:buChar char="•"/>
            </a:pPr>
            <a:r>
              <a:rPr lang="en-GB" b="1" noProof="0" dirty="0"/>
              <a:t> Colours:</a:t>
            </a:r>
            <a:r>
              <a:rPr lang="en-GB" noProof="0" dirty="0"/>
              <a:t> </a:t>
            </a:r>
            <a:r>
              <a:rPr lang="en-GB" sz="1800" noProof="0" dirty="0">
                <a:effectLst/>
                <a:latin typeface="Segoe UI" panose="020B0502040204020203" pitchFamily="34" charset="0"/>
              </a:rPr>
              <a:t>Choose colours that suit your topic and work out suitable colour combinations.</a:t>
            </a:r>
          </a:p>
          <a:p>
            <a:pPr>
              <a:buFont typeface="Arial" panose="020B0604020202020204" pitchFamily="34" charset="0"/>
              <a:buChar char="•"/>
            </a:pPr>
            <a:r>
              <a:rPr lang="en-GB" b="1" noProof="0" dirty="0"/>
              <a:t> Typography:</a:t>
            </a:r>
            <a:r>
              <a:rPr lang="en-GB" noProof="0" dirty="0"/>
              <a:t> Choose the right fonts for your topic.</a:t>
            </a:r>
          </a:p>
          <a:p>
            <a:pPr>
              <a:buFont typeface="Arial" panose="020B0604020202020204" pitchFamily="34" charset="0"/>
              <a:buChar char="•"/>
            </a:pPr>
            <a:r>
              <a:rPr lang="en-GB" b="1" noProof="0" dirty="0"/>
              <a:t> Layout &amp; Alignment:</a:t>
            </a:r>
            <a:r>
              <a:rPr lang="en-GB" noProof="0" dirty="0"/>
              <a:t> Arrange and align elements on the page to create a clean and balanced design.</a:t>
            </a:r>
          </a:p>
          <a:p>
            <a:pPr>
              <a:buFont typeface="Arial" panose="020B0604020202020204" pitchFamily="34" charset="0"/>
              <a:buChar char="•"/>
            </a:pPr>
            <a:r>
              <a:rPr lang="en-GB" b="1" noProof="0" dirty="0"/>
              <a:t> White Space:</a:t>
            </a:r>
            <a:r>
              <a:rPr lang="en-GB" noProof="0" dirty="0"/>
              <a:t> </a:t>
            </a:r>
            <a:r>
              <a:rPr lang="en-GB" sz="1800" noProof="0" dirty="0">
                <a:effectLst/>
                <a:latin typeface="Segoe UI" panose="020B0502040204020203" pitchFamily="34" charset="0"/>
              </a:rPr>
              <a:t>Leave some space so that your design is not too cramped and busy.</a:t>
            </a:r>
            <a:endParaRPr lang="en-GB" sz="1800" noProof="0" dirty="0">
              <a:effectLst/>
              <a:latin typeface="Arial" panose="020B0604020202020204" pitchFamily="34" charset="0"/>
            </a:endParaRPr>
          </a:p>
          <a:p>
            <a:pPr>
              <a:buFont typeface="Arial" panose="020B0604020202020204" pitchFamily="34" charset="0"/>
              <a:buNone/>
            </a:pPr>
            <a:r>
              <a:rPr lang="en-GB" noProof="0" dirty="0"/>
              <a:t>In the following slides, we will look at each of the principles in more detail. </a:t>
            </a:r>
          </a:p>
        </p:txBody>
      </p:sp>
      <p:sp>
        <p:nvSpPr>
          <p:cNvPr id="4" name="Slide Number Placeholder 3"/>
          <p:cNvSpPr>
            <a:spLocks noGrp="1"/>
          </p:cNvSpPr>
          <p:nvPr>
            <p:ph type="sldNum" sz="quarter" idx="5"/>
          </p:nvPr>
        </p:nvSpPr>
        <p:spPr/>
        <p:txBody>
          <a:bodyPr/>
          <a:lstStyle/>
          <a:p>
            <a:fld id="{732A6BD5-FAC7-430C-A16D-4CD716948F6C}" type="slidenum">
              <a:rPr lang="en-US" smtClean="0"/>
              <a:t>5</a:t>
            </a:fld>
            <a:endParaRPr lang="en-US"/>
          </a:p>
        </p:txBody>
      </p:sp>
    </p:spTree>
    <p:extLst>
      <p:ext uri="{BB962C8B-B14F-4D97-AF65-F5344CB8AC3E}">
        <p14:creationId xmlns:p14="http://schemas.microsoft.com/office/powerpoint/2010/main" val="1922760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Different colours have various meanings, emotions, and psychological effects. There is even a science called colour psychology that studies how certain colours impact human </a:t>
            </a:r>
            <a:r>
              <a:rPr lang="en-GB" noProof="0" dirty="0" err="1"/>
              <a:t>behavior</a:t>
            </a:r>
            <a:r>
              <a:rPr lang="en-GB" noProof="0" dirty="0"/>
              <a:t>. </a:t>
            </a:r>
          </a:p>
          <a:p>
            <a:r>
              <a:rPr lang="en-GB" noProof="0" dirty="0"/>
              <a:t>According to this field:</a:t>
            </a:r>
          </a:p>
          <a:p>
            <a:pPr>
              <a:buFont typeface="Arial" panose="020B0604020202020204" pitchFamily="34" charset="0"/>
              <a:buChar char="•"/>
            </a:pPr>
            <a:r>
              <a:rPr lang="en-GB" b="1" noProof="0" dirty="0"/>
              <a:t> Red</a:t>
            </a:r>
            <a:r>
              <a:rPr lang="en-GB" noProof="0" dirty="0"/>
              <a:t> represents energy, passion, love, urgency, and excitement.</a:t>
            </a:r>
          </a:p>
          <a:p>
            <a:pPr>
              <a:buFont typeface="Arial" panose="020B0604020202020204" pitchFamily="34" charset="0"/>
              <a:buChar char="•"/>
            </a:pPr>
            <a:r>
              <a:rPr lang="en-GB" b="1" noProof="0" dirty="0"/>
              <a:t> Blue</a:t>
            </a:r>
            <a:r>
              <a:rPr lang="en-GB" noProof="0" dirty="0"/>
              <a:t> represents calmness, trust, dependability, intelligence, and coolness.</a:t>
            </a:r>
          </a:p>
          <a:p>
            <a:pPr>
              <a:buFont typeface="Arial" panose="020B0604020202020204" pitchFamily="34" charset="0"/>
              <a:buChar char="•"/>
            </a:pPr>
            <a:r>
              <a:rPr lang="en-GB" b="1" noProof="0" dirty="0"/>
              <a:t> Green</a:t>
            </a:r>
            <a:r>
              <a:rPr lang="en-GB" noProof="0" dirty="0"/>
              <a:t> represents nature, growth, calmness, freshness, and health.</a:t>
            </a:r>
          </a:p>
          <a:p>
            <a:pPr>
              <a:buFont typeface="Arial" panose="020B0604020202020204" pitchFamily="34" charset="0"/>
              <a:buChar char="•"/>
            </a:pPr>
            <a:r>
              <a:rPr lang="en-GB" b="1" noProof="0" dirty="0"/>
              <a:t> Yellow</a:t>
            </a:r>
            <a:r>
              <a:rPr lang="en-GB" noProof="0" dirty="0"/>
              <a:t> represents happiness, optimism, friendliness, creativity, and warmth.</a:t>
            </a:r>
          </a:p>
          <a:p>
            <a:r>
              <a:rPr lang="en-GB" noProof="0" dirty="0"/>
              <a:t>However, the meanings of colours can differ across cultures. For example, in Western cultures, white is often associated with purity and weddings. In contrast, in some Eastern cultures, such as China and India, white is traditionally linked to mourning and funerals.</a:t>
            </a:r>
          </a:p>
          <a:p>
            <a:r>
              <a:rPr lang="en-GB" sz="1200" b="1" kern="1200" noProof="0" dirty="0">
                <a:solidFill>
                  <a:schemeClr val="tx1"/>
                </a:solidFill>
                <a:latin typeface="+mn-lt"/>
                <a:ea typeface="+mn-ea"/>
                <a:cs typeface="+mn-cs"/>
              </a:rPr>
              <a:t>Note for Facilitators</a:t>
            </a:r>
            <a:r>
              <a:rPr lang="en-GB" noProof="0" dirty="0"/>
              <a:t>: Discuss with the learners why these famous brands have chosen particular colours for their logos. These choices often reflect the values associated with those colours. You can also choose some widely known local brands and discuss their colour choices. </a:t>
            </a:r>
          </a:p>
        </p:txBody>
      </p:sp>
      <p:sp>
        <p:nvSpPr>
          <p:cNvPr id="4" name="Slide Number Placeholder 3"/>
          <p:cNvSpPr>
            <a:spLocks noGrp="1"/>
          </p:cNvSpPr>
          <p:nvPr>
            <p:ph type="sldNum" sz="quarter" idx="5"/>
          </p:nvPr>
        </p:nvSpPr>
        <p:spPr/>
        <p:txBody>
          <a:bodyPr/>
          <a:lstStyle/>
          <a:p>
            <a:fld id="{732A6BD5-FAC7-430C-A16D-4CD716948F6C}" type="slidenum">
              <a:rPr lang="en-US" smtClean="0"/>
              <a:t>6</a:t>
            </a:fld>
            <a:endParaRPr lang="en-US"/>
          </a:p>
        </p:txBody>
      </p:sp>
    </p:spTree>
    <p:extLst>
      <p:ext uri="{BB962C8B-B14F-4D97-AF65-F5344CB8AC3E}">
        <p14:creationId xmlns:p14="http://schemas.microsoft.com/office/powerpoint/2010/main" val="4014536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Note for Facilitators:</a:t>
            </a:r>
            <a:r>
              <a:rPr lang="en-GB" noProof="0" dirty="0"/>
              <a:t> Introduce learners to the colour wheel, explaining primary, secondary, and tertiary colours:</a:t>
            </a:r>
          </a:p>
          <a:p>
            <a:pPr>
              <a:buFont typeface="Arial" panose="020B0604020202020204" pitchFamily="34" charset="0"/>
              <a:buChar char="•"/>
            </a:pPr>
            <a:r>
              <a:rPr lang="en-GB" b="1" noProof="0" dirty="0"/>
              <a:t> Primary colours</a:t>
            </a:r>
            <a:r>
              <a:rPr lang="en-GB" noProof="0" dirty="0"/>
              <a:t> are </a:t>
            </a:r>
            <a:r>
              <a:rPr lang="en-GB" b="0" noProof="0" dirty="0">
                <a:highlight>
                  <a:srgbClr val="FFFF00"/>
                </a:highlight>
              </a:rPr>
              <a:t>foundational colours that cannot be made by mixing other colours and are used for creating other colours.</a:t>
            </a:r>
          </a:p>
          <a:p>
            <a:pPr>
              <a:buFont typeface="Arial" panose="020B0604020202020204" pitchFamily="34" charset="0"/>
              <a:buChar char="•"/>
            </a:pPr>
            <a:r>
              <a:rPr lang="en-GB" b="1" noProof="0" dirty="0"/>
              <a:t> Secondary colours </a:t>
            </a:r>
            <a:r>
              <a:rPr lang="en-GB" b="0" noProof="0" dirty="0"/>
              <a:t>are colours that result from mixing two primary colours (green, orange, and purple).</a:t>
            </a:r>
          </a:p>
          <a:p>
            <a:pPr>
              <a:buFont typeface="Arial" panose="020B0604020202020204" pitchFamily="34" charset="0"/>
              <a:buChar char="•"/>
            </a:pPr>
            <a:r>
              <a:rPr lang="en-GB" b="1" noProof="0" dirty="0"/>
              <a:t> Tertiary colours</a:t>
            </a:r>
            <a:r>
              <a:rPr lang="en-GB" noProof="0" dirty="0"/>
              <a:t> are colours made by combining a secondary </a:t>
            </a:r>
            <a:r>
              <a:rPr lang="en-GB" noProof="0" dirty="0" err="1"/>
              <a:t>color</a:t>
            </a:r>
            <a:r>
              <a:rPr lang="en-GB" noProof="0" dirty="0"/>
              <a:t> with a primary </a:t>
            </a:r>
            <a:r>
              <a:rPr lang="en-GB" noProof="0" dirty="0" err="1"/>
              <a:t>color</a:t>
            </a:r>
            <a:r>
              <a:rPr lang="en-GB" noProof="0" dirty="0"/>
              <a:t>.</a:t>
            </a:r>
          </a:p>
          <a:p>
            <a:pPr>
              <a:buFont typeface="Arial" panose="020B0604020202020204" pitchFamily="34" charset="0"/>
              <a:buChar char="•"/>
            </a:pPr>
            <a:endParaRPr lang="en-GB" noProof="0" dirty="0"/>
          </a:p>
          <a:p>
            <a:r>
              <a:rPr lang="en-GB" noProof="0" dirty="0"/>
              <a:t>To create a good design, you need to know which colour combinations to use. The easiest way to do this is by using online colour wheels, such as Canva's </a:t>
            </a:r>
            <a:r>
              <a:rPr lang="en-GB" noProof="0" dirty="0" err="1"/>
              <a:t>Color</a:t>
            </a:r>
            <a:r>
              <a:rPr lang="en-GB" noProof="0" dirty="0"/>
              <a:t> Wheel, which can help us choose colours that look good together. </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t>Note for Facilitators:</a:t>
            </a:r>
            <a:r>
              <a:rPr lang="en-GB" noProof="0" dirty="0"/>
              <a:t> if possible, demonstrate https://www.canva.com/colors/color-wheel. Your learners should follow along on their devices. If you are not familiar with Canva </a:t>
            </a:r>
            <a:r>
              <a:rPr lang="en-GB" noProof="0" dirty="0" err="1"/>
              <a:t>Color</a:t>
            </a:r>
            <a:r>
              <a:rPr lang="en-GB" noProof="0" dirty="0"/>
              <a:t> Wheel, we recommend you try it out in advance. You can also watch this tutorial: https://youtu.be/7qxT7aiyJrY?si=oik8SUPtc7AkUzyS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You can also discuss with learners how colour combinations are used in design for various communication purposes, such as representing a sports team’s identity or the branding of a school, university, or college. For example, the University of Cape Town in South Africa uses blue and white in its logo and branding, reflecting both its coastal location and its commitment to excellence. Similarly, many African national football teams incorporate their national colours into their jerseys and logos, like Nigeria’s "Super Eagles" green and white, which mirrors the Nigerian flag and symbolizes unity and vitality.</a:t>
            </a:r>
          </a:p>
        </p:txBody>
      </p:sp>
      <p:sp>
        <p:nvSpPr>
          <p:cNvPr id="4" name="Slide Number Placeholder 3"/>
          <p:cNvSpPr>
            <a:spLocks noGrp="1"/>
          </p:cNvSpPr>
          <p:nvPr>
            <p:ph type="sldNum" sz="quarter" idx="5"/>
          </p:nvPr>
        </p:nvSpPr>
        <p:spPr/>
        <p:txBody>
          <a:bodyPr/>
          <a:lstStyle/>
          <a:p>
            <a:fld id="{732A6BD5-FAC7-430C-A16D-4CD716948F6C}" type="slidenum">
              <a:rPr lang="en-US" smtClean="0"/>
              <a:t>7</a:t>
            </a:fld>
            <a:endParaRPr lang="en-US"/>
          </a:p>
        </p:txBody>
      </p:sp>
    </p:spTree>
    <p:extLst>
      <p:ext uri="{BB962C8B-B14F-4D97-AF65-F5344CB8AC3E}">
        <p14:creationId xmlns:p14="http://schemas.microsoft.com/office/powerpoint/2010/main" val="305850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Typography is about choosing the right fonts for your design. There are different types of fonts that are categorized into groups, such as serif (with small lines at the ends of letters), sans-serif (without those lines), script (handwritten look), and display (decorative). </a:t>
            </a:r>
          </a:p>
          <a:p>
            <a:endParaRPr lang="en-US" dirty="0"/>
          </a:p>
          <a:p>
            <a:r>
              <a:rPr lang="en-US" b="1" dirty="0"/>
              <a:t>Note for Facilitators: </a:t>
            </a:r>
            <a:r>
              <a:rPr lang="en-US" dirty="0"/>
              <a:t>Discuss with the group how each font type conveys different feelings and styles. For example, a fun, playful font works well for a children’s event, while a clean, professional font is better for a presentation.</a:t>
            </a:r>
          </a:p>
          <a:p>
            <a:endParaRPr lang="en-US" dirty="0"/>
          </a:p>
          <a:p>
            <a:r>
              <a:rPr lang="en-US" dirty="0"/>
              <a:t>If you want to use several fonts in your design project, ensure they complement each other. This can be done using online tools, such as </a:t>
            </a:r>
            <a:r>
              <a:rPr lang="en-US" dirty="0" err="1">
                <a:hlinkClick r:id="rId3"/>
              </a:rPr>
              <a:t>Fontjoy</a:t>
            </a:r>
            <a:r>
              <a:rPr lang="en-US" dirty="0"/>
              <a:t> . However, limit font choices by using a maximum of two to three different fonts in a design.</a:t>
            </a:r>
          </a:p>
          <a:p>
            <a:endParaRPr lang="en-US" dirty="0"/>
          </a:p>
          <a:p>
            <a:r>
              <a:rPr lang="en-US" b="1" dirty="0"/>
              <a:t>Note for Facilitators:</a:t>
            </a:r>
            <a:r>
              <a:rPr lang="en-US" dirty="0"/>
              <a:t> if possible, demonstrate https://fontjoy.com. Your learners should follow along on their devices. If you are not familiar with </a:t>
            </a:r>
            <a:r>
              <a:rPr lang="en-US" dirty="0" err="1"/>
              <a:t>Fontjoy</a:t>
            </a:r>
            <a:r>
              <a:rPr lang="en-US" dirty="0"/>
              <a:t>, we recommend you try it out in advance. You can also watch this tutorial: https://www.youtube.com/watch?v=Ts49eTz60PA</a:t>
            </a:r>
          </a:p>
        </p:txBody>
      </p:sp>
      <p:sp>
        <p:nvSpPr>
          <p:cNvPr id="4" name="Slide Number Placeholder 3"/>
          <p:cNvSpPr>
            <a:spLocks noGrp="1"/>
          </p:cNvSpPr>
          <p:nvPr>
            <p:ph type="sldNum" sz="quarter" idx="5"/>
          </p:nvPr>
        </p:nvSpPr>
        <p:spPr/>
        <p:txBody>
          <a:bodyPr/>
          <a:lstStyle/>
          <a:p>
            <a:fld id="{732A6BD5-FAC7-430C-A16D-4CD716948F6C}" type="slidenum">
              <a:rPr lang="en-US" smtClean="0"/>
              <a:t>8</a:t>
            </a:fld>
            <a:endParaRPr lang="en-US"/>
          </a:p>
        </p:txBody>
      </p:sp>
    </p:spTree>
    <p:extLst>
      <p:ext uri="{BB962C8B-B14F-4D97-AF65-F5344CB8AC3E}">
        <p14:creationId xmlns:p14="http://schemas.microsoft.com/office/powerpoint/2010/main" val="2071564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Layout and alignment involve arranging visual elements (text, images, buttons, etc.) on the page to create a clean and balanced design that helps guide the viewer’s eye, making information easy to find and understand:</a:t>
            </a:r>
          </a:p>
          <a:p>
            <a:pPr>
              <a:buFont typeface="+mj-lt"/>
              <a:buAutoNum type="arabicPeriod"/>
            </a:pPr>
            <a:r>
              <a:rPr lang="en-GB" b="1" noProof="0" dirty="0"/>
              <a:t> Prioritize Key Information:</a:t>
            </a:r>
            <a:r>
              <a:rPr lang="en-GB" noProof="0" dirty="0"/>
              <a:t> Use size, colour, and placement to draw attention to the most important content. Larger and bolder elements should represent the key information to guide the viewer’s eye effectively. For example: Imagine creating a flyer for a community event. To emphasize the date, time, and location, you might make these elements larger and use a bold colour like red to catch attention. For instance, “Saturday, 5 PM” could be in large, bold text at the top, guiding the viewer's eye immediately to the essential details.</a:t>
            </a:r>
          </a:p>
          <a:p>
            <a:pPr>
              <a:buFont typeface="+mj-lt"/>
              <a:buAutoNum type="arabicPeriod"/>
            </a:pPr>
            <a:r>
              <a:rPr lang="en-GB" b="1" noProof="0" dirty="0"/>
              <a:t> Group Related Elements:</a:t>
            </a:r>
            <a:r>
              <a:rPr lang="en-GB" noProof="0" dirty="0"/>
              <a:t> Place related elements close together to create a sense of unity. This helps viewers understand the relationships between different parts of the design and enhances overall coherence. For example: For a school flyer, you could group all contact information—phone number, email, and website—in the bottom corner. By keeping these elements close together, viewers understand that they’re related, which improves readability and helps people find the details they need at a glance.</a:t>
            </a:r>
          </a:p>
          <a:p>
            <a:pPr>
              <a:buFont typeface="+mj-lt"/>
              <a:buAutoNum type="arabicPeriod"/>
            </a:pPr>
            <a:r>
              <a:rPr lang="en-GB" b="1" noProof="0" dirty="0"/>
              <a:t> Ensure Consistency in Margins and Padding:</a:t>
            </a:r>
            <a:r>
              <a:rPr lang="en-GB" noProof="0" dirty="0"/>
              <a:t> Maintain uniform margins and padding around elements to create a tidy appearance and support alignment.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Much of this can be achieved using alignment tools in design software (like Canva) to ensure elements are properly aligned and spaced. For example, for a social media post showcasing a sale, you’d maintain equal margins around each image and text block, creating a balanced, neat look. </a:t>
            </a:r>
          </a:p>
        </p:txBody>
      </p:sp>
      <p:sp>
        <p:nvSpPr>
          <p:cNvPr id="4" name="Slide Number Placeholder 3"/>
          <p:cNvSpPr>
            <a:spLocks noGrp="1"/>
          </p:cNvSpPr>
          <p:nvPr>
            <p:ph type="sldNum" sz="quarter" idx="5"/>
          </p:nvPr>
        </p:nvSpPr>
        <p:spPr/>
        <p:txBody>
          <a:bodyPr/>
          <a:lstStyle/>
          <a:p>
            <a:fld id="{732A6BD5-FAC7-430C-A16D-4CD716948F6C}" type="slidenum">
              <a:rPr lang="en-US" smtClean="0"/>
              <a:t>9</a:t>
            </a:fld>
            <a:endParaRPr lang="en-US"/>
          </a:p>
        </p:txBody>
      </p:sp>
    </p:spTree>
    <p:extLst>
      <p:ext uri="{BB962C8B-B14F-4D97-AF65-F5344CB8AC3E}">
        <p14:creationId xmlns:p14="http://schemas.microsoft.com/office/powerpoint/2010/main" val="4085144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85BB-8B07-4DC9-86F3-2A225C77748D}"/>
              </a:ext>
            </a:extLst>
          </p:cNvPr>
          <p:cNvSpPr>
            <a:spLocks noGrp="1"/>
          </p:cNvSpPr>
          <p:nvPr>
            <p:ph type="ctrTitle"/>
          </p:nvPr>
        </p:nvSpPr>
        <p:spPr>
          <a:xfrm>
            <a:off x="1600200" y="1261872"/>
            <a:ext cx="7638222" cy="2852928"/>
          </a:xfrm>
        </p:spPr>
        <p:txBody>
          <a:bodyPr anchor="b">
            <a:normAutofit/>
          </a:bodyPr>
          <a:lstStyle>
            <a:lvl1pPr algn="l">
              <a:lnSpc>
                <a:spcPct val="130000"/>
              </a:lnSpc>
              <a:defRPr sz="3600" spc="1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14D496A-6E7A-4923-8ED5-B4164125DEB6}"/>
              </a:ext>
            </a:extLst>
          </p:cNvPr>
          <p:cNvSpPr>
            <a:spLocks noGrp="1"/>
          </p:cNvSpPr>
          <p:nvPr>
            <p:ph type="subTitle" idx="1"/>
          </p:nvPr>
        </p:nvSpPr>
        <p:spPr>
          <a:xfrm>
            <a:off x="1600200" y="4681728"/>
            <a:ext cx="7638222" cy="929296"/>
          </a:xfrm>
          <a:prstGeom prst="rect">
            <a:avLst/>
          </a:prstGeom>
        </p:spPr>
        <p:txBody>
          <a:bodyPr>
            <a:normAutofit/>
          </a:bodyPr>
          <a:lstStyle>
            <a:lvl1pPr marL="0" indent="0" algn="l">
              <a:lnSpc>
                <a:spcPct val="13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F5E3D20-43DC-4C14-8CFF-18545AED1B5B}"/>
              </a:ext>
            </a:extLst>
          </p:cNvPr>
          <p:cNvSpPr>
            <a:spLocks noGrp="1"/>
          </p:cNvSpPr>
          <p:nvPr>
            <p:ph type="dt" sz="half" idx="10"/>
          </p:nvPr>
        </p:nvSpPr>
        <p:spPr/>
        <p:txBody>
          <a:bodyPr/>
          <a:lstStyle/>
          <a:p>
            <a:fld id="{E6171E64-FE02-4DE5-B72F-53C3706641C3}" type="datetimeFigureOut">
              <a:rPr lang="en-US" smtClean="0"/>
              <a:t>12/4/2024</a:t>
            </a:fld>
            <a:endParaRPr lang="en-US"/>
          </a:p>
        </p:txBody>
      </p:sp>
      <p:sp>
        <p:nvSpPr>
          <p:cNvPr id="5" name="Footer Placeholder 4">
            <a:extLst>
              <a:ext uri="{FF2B5EF4-FFF2-40B4-BE49-F238E27FC236}">
                <a16:creationId xmlns:a16="http://schemas.microsoft.com/office/drawing/2014/main" id="{E34FC300-5AFC-418B-85FD-EFA94BD7A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C7E81-ED3C-4DB0-8E74-AD2A87E6BE8A}"/>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F0C817C9-850F-4FB6-B93B-CF3076C4A5C1}"/>
              </a:ext>
            </a:extLst>
          </p:cNvPr>
          <p:cNvGrpSpPr/>
          <p:nvPr/>
        </p:nvGrpSpPr>
        <p:grpSpPr>
          <a:xfrm flipH="1">
            <a:off x="0" y="0"/>
            <a:ext cx="567782" cy="3306479"/>
            <a:chOff x="11619770" y="-2005"/>
            <a:chExt cx="567782" cy="3306479"/>
          </a:xfrm>
        </p:grpSpPr>
        <p:sp>
          <p:nvSpPr>
            <p:cNvPr id="8" name="Freeform: Shape 7">
              <a:extLst>
                <a:ext uri="{FF2B5EF4-FFF2-40B4-BE49-F238E27FC236}">
                  <a16:creationId xmlns:a16="http://schemas.microsoft.com/office/drawing/2014/main" id="{159433A8-B67D-4675-AFDE-131069A709FC}"/>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8964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58AD-1CAD-45B3-B83D-DC9D33CD6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153F2E-0397-4423-8A88-D0059DEAF0CE}"/>
              </a:ext>
            </a:extLst>
          </p:cNvPr>
          <p:cNvSpPr>
            <a:spLocks noGrp="1"/>
          </p:cNvSpPr>
          <p:nvPr>
            <p:ph type="body" orient="vert" idx="1"/>
          </p:nvPr>
        </p:nvSpPr>
        <p:spPr>
          <a:xfrm>
            <a:off x="808662" y="2019299"/>
            <a:ext cx="10357666" cy="41148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ADDE1-7025-4FA9-822D-481685085490}"/>
              </a:ext>
            </a:extLst>
          </p:cNvPr>
          <p:cNvSpPr>
            <a:spLocks noGrp="1"/>
          </p:cNvSpPr>
          <p:nvPr>
            <p:ph type="dt" sz="half" idx="10"/>
          </p:nvPr>
        </p:nvSpPr>
        <p:spPr/>
        <p:txBody>
          <a:bodyPr/>
          <a:lstStyle/>
          <a:p>
            <a:fld id="{E6171E64-FE02-4DE5-B72F-53C3706641C3}" type="datetimeFigureOut">
              <a:rPr lang="en-US" smtClean="0"/>
              <a:t>12/4/2024</a:t>
            </a:fld>
            <a:endParaRPr lang="en-US"/>
          </a:p>
        </p:txBody>
      </p:sp>
      <p:sp>
        <p:nvSpPr>
          <p:cNvPr id="5" name="Footer Placeholder 4">
            <a:extLst>
              <a:ext uri="{FF2B5EF4-FFF2-40B4-BE49-F238E27FC236}">
                <a16:creationId xmlns:a16="http://schemas.microsoft.com/office/drawing/2014/main" id="{6B2A73E0-F328-46DC-98BE-CA0981F75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52226-010C-494F-8BE8-BF91F3553DD5}"/>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9F89E9C4-9D18-4529-BC0C-68EAE507CDF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D7DF5937-0C03-4786-AB62-3CF7CECB92D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9AD93DB-2DB0-4B2D-884B-6EC45344325B}"/>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048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635D0-31D9-44E1-911D-F7D5D5400992}"/>
              </a:ext>
            </a:extLst>
          </p:cNvPr>
          <p:cNvSpPr>
            <a:spLocks noGrp="1"/>
          </p:cNvSpPr>
          <p:nvPr>
            <p:ph type="title" orient="vert"/>
          </p:nvPr>
        </p:nvSpPr>
        <p:spPr>
          <a:xfrm>
            <a:off x="8853914" y="624313"/>
            <a:ext cx="2537986" cy="550978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7F9230-1FA4-439D-A800-B5F006F07C0D}"/>
              </a:ext>
            </a:extLst>
          </p:cNvPr>
          <p:cNvSpPr>
            <a:spLocks noGrp="1"/>
          </p:cNvSpPr>
          <p:nvPr>
            <p:ph type="body" orient="vert" idx="1"/>
          </p:nvPr>
        </p:nvSpPr>
        <p:spPr>
          <a:xfrm>
            <a:off x="800100" y="624313"/>
            <a:ext cx="7816542" cy="55097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AB2A3-7055-43AF-8BAB-0A9B7444867A}"/>
              </a:ext>
            </a:extLst>
          </p:cNvPr>
          <p:cNvSpPr>
            <a:spLocks noGrp="1"/>
          </p:cNvSpPr>
          <p:nvPr>
            <p:ph type="dt" sz="half" idx="10"/>
          </p:nvPr>
        </p:nvSpPr>
        <p:spPr/>
        <p:txBody>
          <a:bodyPr/>
          <a:lstStyle/>
          <a:p>
            <a:fld id="{E6171E64-FE02-4DE5-B72F-53C3706641C3}" type="datetimeFigureOut">
              <a:rPr lang="en-US" smtClean="0"/>
              <a:t>12/4/2024</a:t>
            </a:fld>
            <a:endParaRPr lang="en-US"/>
          </a:p>
        </p:txBody>
      </p:sp>
      <p:sp>
        <p:nvSpPr>
          <p:cNvPr id="5" name="Footer Placeholder 4">
            <a:extLst>
              <a:ext uri="{FF2B5EF4-FFF2-40B4-BE49-F238E27FC236}">
                <a16:creationId xmlns:a16="http://schemas.microsoft.com/office/drawing/2014/main" id="{EE9A1821-A311-49CD-BCB4-B4BC88661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7C6A8-813A-486A-AA90-AB28935F2B4F}"/>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F38C7A17-06CC-442C-A876-A51B2B55650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54C1798A-2980-4F34-8355-7BCB6B295322}"/>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59D7542C-E4AE-488F-BC75-2E7ED83910CE}"/>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393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5F8D-0421-4AEC-9C40-A13163EC8AF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37680-115A-411F-AEF6-4AC2096B4A70}"/>
              </a:ext>
            </a:extLst>
          </p:cNvPr>
          <p:cNvSpPr>
            <a:spLocks noGrp="1"/>
          </p:cNvSpPr>
          <p:nvPr>
            <p:ph idx="1"/>
          </p:nvPr>
        </p:nvSpPr>
        <p:spPr>
          <a:xfrm>
            <a:off x="808662" y="2019299"/>
            <a:ext cx="10357666" cy="411480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0CC193-1304-4D0F-8331-14D4EC08EFE8}"/>
              </a:ext>
            </a:extLst>
          </p:cNvPr>
          <p:cNvSpPr>
            <a:spLocks noGrp="1"/>
          </p:cNvSpPr>
          <p:nvPr>
            <p:ph type="dt" sz="half" idx="10"/>
          </p:nvPr>
        </p:nvSpPr>
        <p:spPr/>
        <p:txBody>
          <a:bodyPr/>
          <a:lstStyle/>
          <a:p>
            <a:fld id="{E6171E64-FE02-4DE5-B72F-53C3706641C3}" type="datetimeFigureOut">
              <a:rPr lang="en-US" smtClean="0"/>
              <a:t>12/4/2024</a:t>
            </a:fld>
            <a:endParaRPr lang="en-US"/>
          </a:p>
        </p:txBody>
      </p:sp>
      <p:sp>
        <p:nvSpPr>
          <p:cNvPr id="5" name="Footer Placeholder 4">
            <a:extLst>
              <a:ext uri="{FF2B5EF4-FFF2-40B4-BE49-F238E27FC236}">
                <a16:creationId xmlns:a16="http://schemas.microsoft.com/office/drawing/2014/main" id="{0AF455C1-CD32-4050-BAFF-51CC6B62D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AF608-FF11-4CBE-B717-5D56AE67DDE1}"/>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94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D23A02E-6DCF-427A-8CFD-281B2185C7F0}"/>
              </a:ext>
            </a:extLst>
          </p:cNvPr>
          <p:cNvSpPr/>
          <p:nvPr/>
        </p:nvSpPr>
        <p:spPr>
          <a:xfrm>
            <a:off x="3242985" y="511814"/>
            <a:ext cx="5706031" cy="5706031"/>
          </a:xfrm>
          <a:prstGeom prst="ellipse">
            <a:avLst/>
          </a:prstGeom>
          <a:solidFill>
            <a:schemeClr val="accent1">
              <a:lumMod val="20000"/>
              <a:lumOff val="80000"/>
            </a:schemeClr>
          </a:solidFill>
          <a:ln>
            <a:noFill/>
          </a:ln>
          <a:effectLst>
            <a:outerShdw dist="165100" dir="222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B4C32-F19C-44F3-8EF8-1F506D74DD7A}"/>
              </a:ext>
            </a:extLst>
          </p:cNvPr>
          <p:cNvSpPr>
            <a:spLocks noGrp="1"/>
          </p:cNvSpPr>
          <p:nvPr>
            <p:ph type="title"/>
          </p:nvPr>
        </p:nvSpPr>
        <p:spPr>
          <a:xfrm>
            <a:off x="3649192" y="1709738"/>
            <a:ext cx="4893617" cy="2553893"/>
          </a:xfrm>
        </p:spPr>
        <p:txBody>
          <a:bodyPr anchor="b">
            <a:normAutofit/>
          </a:bodyPr>
          <a:lstStyle>
            <a:lvl1pPr algn="ct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889729-131C-4F78-9DAA-E9EE28EA912F}"/>
              </a:ext>
            </a:extLst>
          </p:cNvPr>
          <p:cNvSpPr>
            <a:spLocks noGrp="1"/>
          </p:cNvSpPr>
          <p:nvPr>
            <p:ph type="body" idx="1"/>
          </p:nvPr>
        </p:nvSpPr>
        <p:spPr>
          <a:xfrm>
            <a:off x="4062249" y="4540468"/>
            <a:ext cx="4067503" cy="1154037"/>
          </a:xfrm>
          <a:prstGeom prst="rect">
            <a:avLst/>
          </a:prstGeom>
        </p:spPr>
        <p:txBody>
          <a:bodyPr>
            <a:normAutofit/>
          </a:bodyPr>
          <a:lstStyle>
            <a:lvl1pPr marL="0" indent="0" algn="ctr">
              <a:buNone/>
              <a:defRPr sz="1600" b="1" cap="all" spc="6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4E608-AC1F-41FB-974A-BD619C6C26B5}"/>
              </a:ext>
            </a:extLst>
          </p:cNvPr>
          <p:cNvSpPr>
            <a:spLocks noGrp="1"/>
          </p:cNvSpPr>
          <p:nvPr>
            <p:ph type="dt" sz="half" idx="10"/>
          </p:nvPr>
        </p:nvSpPr>
        <p:spPr/>
        <p:txBody>
          <a:bodyPr/>
          <a:lstStyle/>
          <a:p>
            <a:fld id="{E6171E64-FE02-4DE5-B72F-53C3706641C3}" type="datetimeFigureOut">
              <a:rPr lang="en-US" smtClean="0"/>
              <a:t>12/4/2024</a:t>
            </a:fld>
            <a:endParaRPr lang="en-US"/>
          </a:p>
        </p:txBody>
      </p:sp>
      <p:sp>
        <p:nvSpPr>
          <p:cNvPr id="5" name="Footer Placeholder 4">
            <a:extLst>
              <a:ext uri="{FF2B5EF4-FFF2-40B4-BE49-F238E27FC236}">
                <a16:creationId xmlns:a16="http://schemas.microsoft.com/office/drawing/2014/main" id="{C0986158-8B03-45C3-891D-0357B198B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3B054-E8A2-43FD-B0FB-B1CCFA4BC0AD}"/>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82378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4AA7-6D5A-402E-AD1A-880F2BDB7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D32B6-F9D8-4A43-B52C-336CFAB00A56}"/>
              </a:ext>
            </a:extLst>
          </p:cNvPr>
          <p:cNvSpPr>
            <a:spLocks noGrp="1"/>
          </p:cNvSpPr>
          <p:nvPr>
            <p:ph sz="half" idx="1"/>
          </p:nvPr>
        </p:nvSpPr>
        <p:spPr>
          <a:xfrm>
            <a:off x="812976" y="2019299"/>
            <a:ext cx="4995019"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F50CDD9-5742-4A34-BA72-7CCA72D914F4}"/>
              </a:ext>
            </a:extLst>
          </p:cNvPr>
          <p:cNvSpPr>
            <a:spLocks noGrp="1"/>
          </p:cNvSpPr>
          <p:nvPr>
            <p:ph sz="half" idx="2"/>
          </p:nvPr>
        </p:nvSpPr>
        <p:spPr>
          <a:xfrm>
            <a:off x="6293718" y="2019299"/>
            <a:ext cx="5027954"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2783AA-D2AB-4385-A91F-870CB6564611}"/>
              </a:ext>
            </a:extLst>
          </p:cNvPr>
          <p:cNvSpPr>
            <a:spLocks noGrp="1"/>
          </p:cNvSpPr>
          <p:nvPr>
            <p:ph type="dt" sz="half" idx="10"/>
          </p:nvPr>
        </p:nvSpPr>
        <p:spPr/>
        <p:txBody>
          <a:bodyPr/>
          <a:lstStyle/>
          <a:p>
            <a:fld id="{E6171E64-FE02-4DE5-B72F-53C3706641C3}" type="datetimeFigureOut">
              <a:rPr lang="en-US" smtClean="0"/>
              <a:t>12/4/2024</a:t>
            </a:fld>
            <a:endParaRPr lang="en-US"/>
          </a:p>
        </p:txBody>
      </p:sp>
      <p:sp>
        <p:nvSpPr>
          <p:cNvPr id="6" name="Footer Placeholder 5">
            <a:extLst>
              <a:ext uri="{FF2B5EF4-FFF2-40B4-BE49-F238E27FC236}">
                <a16:creationId xmlns:a16="http://schemas.microsoft.com/office/drawing/2014/main" id="{855AAD9C-5CA2-4DA1-84D3-B1838979F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AB3C7-9574-47BC-932D-782BEE9989DA}"/>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84232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C468-781B-4BC5-8DEA-B9EF2BF90DD2}"/>
              </a:ext>
            </a:extLst>
          </p:cNvPr>
          <p:cNvSpPr>
            <a:spLocks noGrp="1"/>
          </p:cNvSpPr>
          <p:nvPr>
            <p:ph type="title"/>
          </p:nvPr>
        </p:nvSpPr>
        <p:spPr>
          <a:xfrm>
            <a:off x="811460" y="369168"/>
            <a:ext cx="10458729" cy="143981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367223F-48E4-491D-AB5D-5FC8A0C566AF}"/>
              </a:ext>
            </a:extLst>
          </p:cNvPr>
          <p:cNvSpPr>
            <a:spLocks noGrp="1"/>
          </p:cNvSpPr>
          <p:nvPr>
            <p:ph type="body" idx="1"/>
          </p:nvPr>
        </p:nvSpPr>
        <p:spPr>
          <a:xfrm>
            <a:off x="800101" y="1843067"/>
            <a:ext cx="5007894"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6B764-4B87-42FF-ABAA-69B07B88FF40}"/>
              </a:ext>
            </a:extLst>
          </p:cNvPr>
          <p:cNvSpPr>
            <a:spLocks noGrp="1"/>
          </p:cNvSpPr>
          <p:nvPr>
            <p:ph sz="half" idx="2"/>
          </p:nvPr>
        </p:nvSpPr>
        <p:spPr>
          <a:xfrm>
            <a:off x="800101" y="2505075"/>
            <a:ext cx="5007894"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74357B9-406F-4BF9-B8FB-C53421EEF5A6}"/>
              </a:ext>
            </a:extLst>
          </p:cNvPr>
          <p:cNvSpPr>
            <a:spLocks noGrp="1"/>
          </p:cNvSpPr>
          <p:nvPr>
            <p:ph type="body" sz="quarter" idx="3"/>
          </p:nvPr>
        </p:nvSpPr>
        <p:spPr>
          <a:xfrm>
            <a:off x="6276061" y="1843067"/>
            <a:ext cx="4994128"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20462B-1939-4DAA-A7DD-6BDC95054A6E}"/>
              </a:ext>
            </a:extLst>
          </p:cNvPr>
          <p:cNvSpPr>
            <a:spLocks noGrp="1"/>
          </p:cNvSpPr>
          <p:nvPr>
            <p:ph sz="quarter" idx="4"/>
          </p:nvPr>
        </p:nvSpPr>
        <p:spPr>
          <a:xfrm>
            <a:off x="6276061" y="2505075"/>
            <a:ext cx="4994128"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6C938B-C4C2-4FA9-85CA-9CD742CD7523}"/>
              </a:ext>
            </a:extLst>
          </p:cNvPr>
          <p:cNvSpPr>
            <a:spLocks noGrp="1"/>
          </p:cNvSpPr>
          <p:nvPr>
            <p:ph type="dt" sz="half" idx="10"/>
          </p:nvPr>
        </p:nvSpPr>
        <p:spPr/>
        <p:txBody>
          <a:bodyPr/>
          <a:lstStyle/>
          <a:p>
            <a:fld id="{E6171E64-FE02-4DE5-B72F-53C3706641C3}" type="datetimeFigureOut">
              <a:rPr lang="en-US" smtClean="0"/>
              <a:t>12/4/2024</a:t>
            </a:fld>
            <a:endParaRPr lang="en-US"/>
          </a:p>
        </p:txBody>
      </p:sp>
      <p:sp>
        <p:nvSpPr>
          <p:cNvPr id="8" name="Footer Placeholder 7">
            <a:extLst>
              <a:ext uri="{FF2B5EF4-FFF2-40B4-BE49-F238E27FC236}">
                <a16:creationId xmlns:a16="http://schemas.microsoft.com/office/drawing/2014/main" id="{11AD8886-0D28-4D49-8D43-151D37E94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2FDDE8-E9F8-4B6C-9A40-829617A7C84D}"/>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426021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E3D8-6C35-428B-B2F2-251FDE10BD20}"/>
              </a:ext>
            </a:extLst>
          </p:cNvPr>
          <p:cNvSpPr>
            <a:spLocks noGrp="1"/>
          </p:cNvSpPr>
          <p:nvPr>
            <p:ph type="title"/>
          </p:nvPr>
        </p:nvSpPr>
        <p:spPr>
          <a:xfrm>
            <a:off x="800100" y="983769"/>
            <a:ext cx="10094770" cy="1180574"/>
          </a:xfrm>
          <a:solidFill>
            <a:schemeClr val="accent1">
              <a:lumMod val="20000"/>
              <a:lumOff val="80000"/>
            </a:schemeClr>
          </a:solidFill>
          <a:effectLst>
            <a:outerShdw dist="165100" dir="18900000" algn="bl" rotWithShape="0">
              <a:prstClr val="black"/>
            </a:outerShdw>
          </a:effectLst>
        </p:spPr>
        <p:txBody>
          <a:bodyPr/>
          <a:lstStyle>
            <a:lvl1pPr marL="18288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F0B8015-E11A-42CA-AE88-7BD73F87E566}"/>
              </a:ext>
            </a:extLst>
          </p:cNvPr>
          <p:cNvSpPr>
            <a:spLocks noGrp="1"/>
          </p:cNvSpPr>
          <p:nvPr>
            <p:ph type="dt" sz="half" idx="10"/>
          </p:nvPr>
        </p:nvSpPr>
        <p:spPr/>
        <p:txBody>
          <a:bodyPr/>
          <a:lstStyle/>
          <a:p>
            <a:fld id="{E6171E64-FE02-4DE5-B72F-53C3706641C3}" type="datetimeFigureOut">
              <a:rPr lang="en-US" smtClean="0"/>
              <a:t>12/4/2024</a:t>
            </a:fld>
            <a:endParaRPr lang="en-US"/>
          </a:p>
        </p:txBody>
      </p:sp>
      <p:sp>
        <p:nvSpPr>
          <p:cNvPr id="4" name="Footer Placeholder 3">
            <a:extLst>
              <a:ext uri="{FF2B5EF4-FFF2-40B4-BE49-F238E27FC236}">
                <a16:creationId xmlns:a16="http://schemas.microsoft.com/office/drawing/2014/main" id="{07309078-34CA-45CD-B479-03906A265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D03258-F989-47B2-A643-A60CD8A77BC8}"/>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35917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A2F31-48B6-40CE-A364-3CE73FD859B4}"/>
              </a:ext>
            </a:extLst>
          </p:cNvPr>
          <p:cNvSpPr>
            <a:spLocks noGrp="1"/>
          </p:cNvSpPr>
          <p:nvPr>
            <p:ph type="dt" sz="half" idx="10"/>
          </p:nvPr>
        </p:nvSpPr>
        <p:spPr/>
        <p:txBody>
          <a:bodyPr/>
          <a:lstStyle/>
          <a:p>
            <a:fld id="{E6171E64-FE02-4DE5-B72F-53C3706641C3}" type="datetimeFigureOut">
              <a:rPr lang="en-US" smtClean="0"/>
              <a:t>12/4/2024</a:t>
            </a:fld>
            <a:endParaRPr lang="en-US"/>
          </a:p>
        </p:txBody>
      </p:sp>
      <p:sp>
        <p:nvSpPr>
          <p:cNvPr id="3" name="Footer Placeholder 2">
            <a:extLst>
              <a:ext uri="{FF2B5EF4-FFF2-40B4-BE49-F238E27FC236}">
                <a16:creationId xmlns:a16="http://schemas.microsoft.com/office/drawing/2014/main" id="{117EEA00-F166-41EB-9331-CA99BB70F0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BB051F-F8FC-4FF6-9783-45F9FE7AC302}"/>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31458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8635-A5AF-48F4-8CD2-FB0E01113904}"/>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5E0E-DCC0-4781-A608-962B1241B5AA}"/>
              </a:ext>
            </a:extLst>
          </p:cNvPr>
          <p:cNvSpPr>
            <a:spLocks noGrp="1"/>
          </p:cNvSpPr>
          <p:nvPr>
            <p:ph idx="1"/>
          </p:nvPr>
        </p:nvSpPr>
        <p:spPr>
          <a:xfrm>
            <a:off x="5309826" y="987425"/>
            <a:ext cx="604556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21F43E-3D50-4A1C-A289-B3D0DD0E710F}"/>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70E3A-6639-4EA0-8305-C1899DAB49EB}"/>
              </a:ext>
            </a:extLst>
          </p:cNvPr>
          <p:cNvSpPr>
            <a:spLocks noGrp="1"/>
          </p:cNvSpPr>
          <p:nvPr>
            <p:ph type="dt" sz="half" idx="10"/>
          </p:nvPr>
        </p:nvSpPr>
        <p:spPr/>
        <p:txBody>
          <a:bodyPr/>
          <a:lstStyle/>
          <a:p>
            <a:fld id="{E6171E64-FE02-4DE5-B72F-53C3706641C3}" type="datetimeFigureOut">
              <a:rPr lang="en-US" smtClean="0"/>
              <a:t>12/4/2024</a:t>
            </a:fld>
            <a:endParaRPr lang="en-US"/>
          </a:p>
        </p:txBody>
      </p:sp>
      <p:sp>
        <p:nvSpPr>
          <p:cNvPr id="6" name="Footer Placeholder 5">
            <a:extLst>
              <a:ext uri="{FF2B5EF4-FFF2-40B4-BE49-F238E27FC236}">
                <a16:creationId xmlns:a16="http://schemas.microsoft.com/office/drawing/2014/main" id="{5B6AFD57-4189-42FB-B29E-96366E51B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5E2EC-8483-4FBC-9D29-C19025FA8F97}"/>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793731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E581-A090-4AE9-9965-B06BDB52BD95}"/>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839DEF4-262F-4ACF-9B29-3D4B819E7065}"/>
              </a:ext>
            </a:extLst>
          </p:cNvPr>
          <p:cNvSpPr>
            <a:spLocks noGrp="1"/>
          </p:cNvSpPr>
          <p:nvPr>
            <p:ph type="pic" idx="1"/>
          </p:nvPr>
        </p:nvSpPr>
        <p:spPr>
          <a:xfrm>
            <a:off x="5353969" y="987425"/>
            <a:ext cx="569450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4ED7CBB-7A6F-441E-9072-2494B952FA8B}"/>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59692-77BE-4A7D-AA70-635007A6E92C}"/>
              </a:ext>
            </a:extLst>
          </p:cNvPr>
          <p:cNvSpPr>
            <a:spLocks noGrp="1"/>
          </p:cNvSpPr>
          <p:nvPr>
            <p:ph type="dt" sz="half" idx="10"/>
          </p:nvPr>
        </p:nvSpPr>
        <p:spPr/>
        <p:txBody>
          <a:bodyPr/>
          <a:lstStyle/>
          <a:p>
            <a:fld id="{E6171E64-FE02-4DE5-B72F-53C3706641C3}" type="datetimeFigureOut">
              <a:rPr lang="en-US" smtClean="0"/>
              <a:t>12/4/2024</a:t>
            </a:fld>
            <a:endParaRPr lang="en-US"/>
          </a:p>
        </p:txBody>
      </p:sp>
      <p:sp>
        <p:nvSpPr>
          <p:cNvPr id="6" name="Footer Placeholder 5">
            <a:extLst>
              <a:ext uri="{FF2B5EF4-FFF2-40B4-BE49-F238E27FC236}">
                <a16:creationId xmlns:a16="http://schemas.microsoft.com/office/drawing/2014/main" id="{FBB9A4DA-63AF-4D6A-98DB-E1D0AC741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B7958-B19B-4C23-A82F-DD4E4B912B29}"/>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88466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6DAE1-1F65-43B8-A400-95E6DEEDCDFC}"/>
              </a:ext>
            </a:extLst>
          </p:cNvPr>
          <p:cNvSpPr>
            <a:spLocks noGrp="1"/>
          </p:cNvSpPr>
          <p:nvPr>
            <p:ph type="title"/>
          </p:nvPr>
        </p:nvSpPr>
        <p:spPr>
          <a:xfrm>
            <a:off x="808661" y="365125"/>
            <a:ext cx="10357666" cy="14384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D75C993-A44B-4C2D-818E-4C9000BB05C1}"/>
              </a:ext>
            </a:extLst>
          </p:cNvPr>
          <p:cNvSpPr>
            <a:spLocks noGrp="1"/>
          </p:cNvSpPr>
          <p:nvPr>
            <p:ph type="body" idx="1"/>
          </p:nvPr>
        </p:nvSpPr>
        <p:spPr>
          <a:xfrm>
            <a:off x="808662" y="2019299"/>
            <a:ext cx="10357666"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5A21B6E-ECC6-47D0-9C14-812B746F1563}"/>
              </a:ext>
            </a:extLst>
          </p:cNvPr>
          <p:cNvSpPr>
            <a:spLocks noGrp="1"/>
          </p:cNvSpPr>
          <p:nvPr>
            <p:ph type="dt" sz="half" idx="2"/>
          </p:nvPr>
        </p:nvSpPr>
        <p:spPr>
          <a:xfrm>
            <a:off x="795014" y="6342042"/>
            <a:ext cx="2743200" cy="365125"/>
          </a:xfrm>
          <a:prstGeom prst="rect">
            <a:avLst/>
          </a:prstGeom>
        </p:spPr>
        <p:txBody>
          <a:bodyPr vert="horz" lIns="91440" tIns="45720" rIns="91440" bIns="45720" rtlCol="0" anchor="ctr"/>
          <a:lstStyle>
            <a:lvl1pPr algn="l">
              <a:defRPr sz="1000" spc="100" baseline="0">
                <a:solidFill>
                  <a:schemeClr val="tx1"/>
                </a:solidFill>
              </a:defRPr>
            </a:lvl1pPr>
          </a:lstStyle>
          <a:p>
            <a:fld id="{E6171E64-FE02-4DE5-B72F-53C3706641C3}" type="datetimeFigureOut">
              <a:rPr lang="en-US" smtClean="0"/>
              <a:t>12/4/2024</a:t>
            </a:fld>
            <a:endParaRPr lang="en-US"/>
          </a:p>
        </p:txBody>
      </p:sp>
      <p:sp>
        <p:nvSpPr>
          <p:cNvPr id="5" name="Footer Placeholder 4">
            <a:extLst>
              <a:ext uri="{FF2B5EF4-FFF2-40B4-BE49-F238E27FC236}">
                <a16:creationId xmlns:a16="http://schemas.microsoft.com/office/drawing/2014/main" id="{5209A716-DEA9-48A9-A5BC-0F392D2B49AC}"/>
              </a:ext>
            </a:extLst>
          </p:cNvPr>
          <p:cNvSpPr>
            <a:spLocks noGrp="1"/>
          </p:cNvSpPr>
          <p:nvPr>
            <p:ph type="ftr" sz="quarter" idx="3"/>
          </p:nvPr>
        </p:nvSpPr>
        <p:spPr>
          <a:xfrm>
            <a:off x="7696200" y="6342042"/>
            <a:ext cx="3470128" cy="365125"/>
          </a:xfrm>
          <a:prstGeom prst="rect">
            <a:avLst/>
          </a:prstGeom>
        </p:spPr>
        <p:txBody>
          <a:bodyPr vert="horz" lIns="91440" tIns="45720" rIns="91440" bIns="45720" rtlCol="0" anchor="ctr"/>
          <a:lstStyle>
            <a:lvl1pPr algn="r">
              <a:defRPr sz="1000" spc="5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C09CB69E-A0E4-4558-9C62-4CD8CDD2A501}"/>
              </a:ext>
            </a:extLst>
          </p:cNvPr>
          <p:cNvSpPr>
            <a:spLocks noGrp="1"/>
          </p:cNvSpPr>
          <p:nvPr>
            <p:ph type="sldNum" sz="quarter" idx="4"/>
          </p:nvPr>
        </p:nvSpPr>
        <p:spPr>
          <a:xfrm>
            <a:off x="11166329" y="6342042"/>
            <a:ext cx="526228" cy="365125"/>
          </a:xfrm>
          <a:prstGeom prst="rect">
            <a:avLst/>
          </a:prstGeom>
        </p:spPr>
        <p:txBody>
          <a:bodyPr vert="horz" lIns="91440" tIns="45720" rIns="91440" bIns="45720" rtlCol="0" anchor="ctr"/>
          <a:lstStyle>
            <a:lvl1pPr algn="r">
              <a:defRPr sz="1000" spc="100" baseline="0">
                <a:solidFill>
                  <a:schemeClr val="tx1"/>
                </a:solidFill>
              </a:defRPr>
            </a:lvl1p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EB6ECC43-D65E-4A7B-A76B-D278A2184166}"/>
              </a:ext>
            </a:extLst>
          </p:cNvPr>
          <p:cNvGrpSpPr/>
          <p:nvPr/>
        </p:nvGrpSpPr>
        <p:grpSpPr>
          <a:xfrm flipV="1">
            <a:off x="11626076" y="3551521"/>
            <a:ext cx="567782" cy="3306479"/>
            <a:chOff x="11619770" y="-2005"/>
            <a:chExt cx="567782" cy="3306479"/>
          </a:xfrm>
        </p:grpSpPr>
        <p:sp>
          <p:nvSpPr>
            <p:cNvPr id="8" name="Freeform: Shape 7">
              <a:extLst>
                <a:ext uri="{FF2B5EF4-FFF2-40B4-BE49-F238E27FC236}">
                  <a16:creationId xmlns:a16="http://schemas.microsoft.com/office/drawing/2014/main" id="{7EE443C5-5AB9-407B-A8C3-011BB14FEF0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13">
                <a:extLst>
                  <a:ext uri="{96DAC541-7B7A-43D3-8B79-37D633B846F1}">
                    <asvg:svgBlip xmlns:asvg="http://schemas.microsoft.com/office/drawing/2016/SVG/main" r:embed="rId1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4538C9FA-DA5E-4785-8F4A-CA481A3A6526}"/>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9238589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txStyles>
    <p:title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SzPct val="85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SzPct val="10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SzPct val="85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Avenir Next LT Pro Light" panose="020B0304020202020204" pitchFamily="34" charset="0"/>
        <a:buChar char="–"/>
        <a:defRPr sz="1400" kern="120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canva.com/designschool" TargetMode="Externa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anva.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designschool.canva.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youtube.com/c/Canva" TargetMode="External"/><Relationship Id="rId4" Type="http://schemas.openxmlformats.org/officeDocument/2006/relationships/hyperlink" Target="https://www.open.edu/openlear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sv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diagramQuickStyle" Target="../diagrams/quickStyle2.xml"/><Relationship Id="rId12"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9.jpeg"/><Relationship Id="rId5" Type="http://schemas.openxmlformats.org/officeDocument/2006/relationships/diagramData" Target="../diagrams/data2.xml"/><Relationship Id="rId10" Type="http://schemas.openxmlformats.org/officeDocument/2006/relationships/image" Target="../media/image8.png"/><Relationship Id="rId4" Type="http://schemas.openxmlformats.org/officeDocument/2006/relationships/image" Target="../media/image2.sv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canva.com/colors/color-whee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oasiswritinglink.blogspot.com/2013/" TargetMode="External"/><Relationship Id="rId5" Type="http://schemas.openxmlformats.org/officeDocument/2006/relationships/image" Target="../media/image12.jp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fontjoy.com/" TargetMode="Externa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sv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63226DE-7000-4FAF-BE14-E3C3CE3737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5233AC3-4E84-4387-AAFF-A500B445A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4" y="0"/>
            <a:ext cx="12196884" cy="6858000"/>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7">
            <a:extLst>
              <a:ext uri="{FF2B5EF4-FFF2-40B4-BE49-F238E27FC236}">
                <a16:creationId xmlns:a16="http://schemas.microsoft.com/office/drawing/2014/main" id="{000D408D-84C2-4911-89AE-8BBD2C54A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4" y="3058886"/>
            <a:ext cx="3831080" cy="3799114"/>
          </a:xfrm>
          <a:custGeom>
            <a:avLst/>
            <a:gdLst>
              <a:gd name="connsiteX0" fmla="*/ 0 w 6918934"/>
              <a:gd name="connsiteY0" fmla="*/ 0 h 6861203"/>
              <a:gd name="connsiteX1" fmla="*/ 6918934 w 6918934"/>
              <a:gd name="connsiteY1" fmla="*/ 0 h 6861203"/>
              <a:gd name="connsiteX2" fmla="*/ 6918934 w 6918934"/>
              <a:gd name="connsiteY2" fmla="*/ 6861203 h 6861203"/>
              <a:gd name="connsiteX3" fmla="*/ 0 w 6918934"/>
              <a:gd name="connsiteY3" fmla="*/ 6861203 h 6861203"/>
              <a:gd name="connsiteX4" fmla="*/ 0 w 6918934"/>
              <a:gd name="connsiteY4" fmla="*/ 0 h 6861203"/>
              <a:gd name="connsiteX0" fmla="*/ 0 w 6918934"/>
              <a:gd name="connsiteY0" fmla="*/ 0 h 6861203"/>
              <a:gd name="connsiteX1" fmla="*/ 6918934 w 6918934"/>
              <a:gd name="connsiteY1" fmla="*/ 6861203 h 6861203"/>
              <a:gd name="connsiteX2" fmla="*/ 0 w 6918934"/>
              <a:gd name="connsiteY2" fmla="*/ 6861203 h 6861203"/>
              <a:gd name="connsiteX3" fmla="*/ 0 w 6918934"/>
              <a:gd name="connsiteY3" fmla="*/ 0 h 6861203"/>
            </a:gdLst>
            <a:ahLst/>
            <a:cxnLst>
              <a:cxn ang="0">
                <a:pos x="connsiteX0" y="connsiteY0"/>
              </a:cxn>
              <a:cxn ang="0">
                <a:pos x="connsiteX1" y="connsiteY1"/>
              </a:cxn>
              <a:cxn ang="0">
                <a:pos x="connsiteX2" y="connsiteY2"/>
              </a:cxn>
              <a:cxn ang="0">
                <a:pos x="connsiteX3" y="connsiteY3"/>
              </a:cxn>
            </a:cxnLst>
            <a:rect l="l" t="t" r="r" b="b"/>
            <a:pathLst>
              <a:path w="6918934" h="6861203">
                <a:moveTo>
                  <a:pt x="0" y="0"/>
                </a:moveTo>
                <a:lnTo>
                  <a:pt x="6918934" y="6861203"/>
                </a:lnTo>
                <a:lnTo>
                  <a:pt x="0" y="6861203"/>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D99C0D10-35E6-46AC-A9BC-C31599F54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1655" y="0"/>
            <a:ext cx="4920343" cy="4920343"/>
          </a:xfrm>
          <a:custGeom>
            <a:avLst/>
            <a:gdLst>
              <a:gd name="connsiteX0" fmla="*/ 0 w 4920343"/>
              <a:gd name="connsiteY0" fmla="*/ 0 h 4920343"/>
              <a:gd name="connsiteX1" fmla="*/ 4920343 w 4920343"/>
              <a:gd name="connsiteY1" fmla="*/ 0 h 4920343"/>
              <a:gd name="connsiteX2" fmla="*/ 4920343 w 4920343"/>
              <a:gd name="connsiteY2" fmla="*/ 4920343 h 4920343"/>
            </a:gdLst>
            <a:ahLst/>
            <a:cxnLst>
              <a:cxn ang="0">
                <a:pos x="connsiteX0" y="connsiteY0"/>
              </a:cxn>
              <a:cxn ang="0">
                <a:pos x="connsiteX1" y="connsiteY1"/>
              </a:cxn>
              <a:cxn ang="0">
                <a:pos x="connsiteX2" y="connsiteY2"/>
              </a:cxn>
            </a:cxnLst>
            <a:rect l="l" t="t" r="r" b="b"/>
            <a:pathLst>
              <a:path w="4920343" h="4920343">
                <a:moveTo>
                  <a:pt x="0" y="0"/>
                </a:moveTo>
                <a:lnTo>
                  <a:pt x="4920343" y="0"/>
                </a:lnTo>
                <a:lnTo>
                  <a:pt x="4920343" y="4920343"/>
                </a:lnTo>
                <a:close/>
              </a:path>
            </a:pathLst>
          </a:custGeom>
          <a:blipFill dpi="0" rotWithShape="0">
            <a:blip r:embed="rId3">
              <a:alphaModFix amt="99000"/>
              <a:extLst>
                <a:ext uri="{96DAC541-7B7A-43D3-8B79-37D633B846F1}">
                  <asvg:svgBlip xmlns:asvg="http://schemas.microsoft.com/office/drawing/2016/SVG/main" r:embed="rId4"/>
                </a:ext>
              </a:extLst>
            </a:blip>
            <a:srcRect/>
            <a:tile tx="0" ty="0" sx="40000" sy="4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31" name="Rectangle 30">
            <a:extLst>
              <a:ext uri="{FF2B5EF4-FFF2-40B4-BE49-F238E27FC236}">
                <a16:creationId xmlns:a16="http://schemas.microsoft.com/office/drawing/2014/main" id="{36259759-A9F9-4D41-AF92-198AAC53F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195" y="1374192"/>
            <a:ext cx="9443611" cy="4154323"/>
          </a:xfrm>
          <a:prstGeom prst="rect">
            <a:avLst/>
          </a:prstGeom>
          <a:ln w="38100">
            <a:noFill/>
          </a:ln>
          <a:effectLst>
            <a:outerShdw dist="165100" dir="2700000" algn="tl"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21FAF76-43C7-E4B9-6253-C8E7EC537214}"/>
              </a:ext>
            </a:extLst>
          </p:cNvPr>
          <p:cNvSpPr>
            <a:spLocks noGrp="1"/>
          </p:cNvSpPr>
          <p:nvPr>
            <p:ph type="ctrTitle"/>
          </p:nvPr>
        </p:nvSpPr>
        <p:spPr>
          <a:xfrm>
            <a:off x="2541985" y="1828800"/>
            <a:ext cx="7108031" cy="1935956"/>
          </a:xfrm>
        </p:spPr>
        <p:txBody>
          <a:bodyPr anchor="b">
            <a:normAutofit/>
          </a:bodyPr>
          <a:lstStyle/>
          <a:p>
            <a:pPr algn="ctr">
              <a:lnSpc>
                <a:spcPct val="120000"/>
              </a:lnSpc>
            </a:pPr>
            <a:r>
              <a:rPr lang="en-US" sz="2000" dirty="0"/>
              <a:t>Presentation for Public Librarians Offering Training on Basic Graphic Design Using Canva</a:t>
            </a:r>
          </a:p>
        </p:txBody>
      </p:sp>
      <p:sp>
        <p:nvSpPr>
          <p:cNvPr id="5" name="Subtitle 4">
            <a:extLst>
              <a:ext uri="{FF2B5EF4-FFF2-40B4-BE49-F238E27FC236}">
                <a16:creationId xmlns:a16="http://schemas.microsoft.com/office/drawing/2014/main" id="{955AAEBF-8BF9-5AAC-230A-8BA7CA6BAB7C}"/>
              </a:ext>
            </a:extLst>
          </p:cNvPr>
          <p:cNvSpPr>
            <a:spLocks noGrp="1"/>
          </p:cNvSpPr>
          <p:nvPr>
            <p:ph type="subTitle" idx="1"/>
          </p:nvPr>
        </p:nvSpPr>
        <p:spPr>
          <a:xfrm>
            <a:off x="2541985" y="4240340"/>
            <a:ext cx="7108031" cy="988153"/>
          </a:xfrm>
        </p:spPr>
        <p:txBody>
          <a:bodyPr anchor="t">
            <a:normAutofit/>
          </a:bodyPr>
          <a:lstStyle/>
          <a:p>
            <a:pPr marL="0" lvl="0" indent="0" algn="ctr" rtl="0">
              <a:lnSpc>
                <a:spcPct val="120000"/>
              </a:lnSpc>
              <a:spcBef>
                <a:spcPts val="1000"/>
              </a:spcBef>
              <a:spcAft>
                <a:spcPts val="0"/>
              </a:spcAft>
              <a:buNone/>
            </a:pPr>
            <a:r>
              <a:rPr lang="en-US" sz="1200" dirty="0"/>
              <a:t>Slides and notes for trainers compiled by Ugne Lipeikaite, EIFL Public Library Innovation </a:t>
            </a:r>
            <a:r>
              <a:rPr lang="en-GB" sz="1200" dirty="0"/>
              <a:t>Programme</a:t>
            </a:r>
            <a:r>
              <a:rPr lang="en-US" sz="1200" dirty="0"/>
              <a:t>, based on: </a:t>
            </a:r>
            <a:r>
              <a:rPr lang="en-US" sz="1200" dirty="0">
                <a:hlinkClick r:id="rId5"/>
              </a:rPr>
              <a:t>https://www.canva.com/designschool</a:t>
            </a:r>
            <a:r>
              <a:rPr lang="en-US" sz="1200" dirty="0"/>
              <a:t> </a:t>
            </a:r>
          </a:p>
        </p:txBody>
      </p:sp>
      <p:pic>
        <p:nvPicPr>
          <p:cNvPr id="9" name="Google Shape;93;g2b6980e58af_0_2" descr="EIFL logo downloads | EIFL">
            <a:extLst>
              <a:ext uri="{FF2B5EF4-FFF2-40B4-BE49-F238E27FC236}">
                <a16:creationId xmlns:a16="http://schemas.microsoft.com/office/drawing/2014/main" id="{85CA72AD-4ADB-9B1C-4A68-F8D257554B81}"/>
              </a:ext>
            </a:extLst>
          </p:cNvPr>
          <p:cNvPicPr preferRelativeResize="0"/>
          <p:nvPr/>
        </p:nvPicPr>
        <p:blipFill rotWithShape="1">
          <a:blip r:embed="rId6">
            <a:alphaModFix/>
          </a:blip>
          <a:srcRect/>
          <a:stretch/>
        </p:blipFill>
        <p:spPr>
          <a:xfrm>
            <a:off x="101267" y="88056"/>
            <a:ext cx="1967020" cy="1241429"/>
          </a:xfrm>
          <a:prstGeom prst="rect">
            <a:avLst/>
          </a:prstGeom>
          <a:noFill/>
          <a:ln>
            <a:noFill/>
          </a:ln>
        </p:spPr>
      </p:pic>
    </p:spTree>
    <p:extLst>
      <p:ext uri="{BB962C8B-B14F-4D97-AF65-F5344CB8AC3E}">
        <p14:creationId xmlns:p14="http://schemas.microsoft.com/office/powerpoint/2010/main" val="215710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4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5" name="Rectangle 5134">
            <a:extLst>
              <a:ext uri="{FF2B5EF4-FFF2-40B4-BE49-F238E27FC236}">
                <a16:creationId xmlns:a16="http://schemas.microsoft.com/office/drawing/2014/main" id="{DC024122-C80E-4076-B618-426FF2225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2C0D38-90BB-A91A-B3FA-A552FC70EDCA}"/>
              </a:ext>
            </a:extLst>
          </p:cNvPr>
          <p:cNvSpPr>
            <a:spLocks noGrp="1"/>
          </p:cNvSpPr>
          <p:nvPr>
            <p:ph type="title"/>
          </p:nvPr>
        </p:nvSpPr>
        <p:spPr>
          <a:xfrm>
            <a:off x="1600203" y="773723"/>
            <a:ext cx="5780312" cy="1397004"/>
          </a:xfrm>
        </p:spPr>
        <p:txBody>
          <a:bodyPr anchor="b">
            <a:normAutofit/>
          </a:bodyPr>
          <a:lstStyle/>
          <a:p>
            <a:r>
              <a:rPr lang="en-US" dirty="0"/>
              <a:t>White space</a:t>
            </a:r>
          </a:p>
        </p:txBody>
      </p:sp>
      <p:grpSp>
        <p:nvGrpSpPr>
          <p:cNvPr id="5136" name="Group 5135">
            <a:extLst>
              <a:ext uri="{FF2B5EF4-FFF2-40B4-BE49-F238E27FC236}">
                <a16:creationId xmlns:a16="http://schemas.microsoft.com/office/drawing/2014/main" id="{829DAB2C-3574-4B22-939F-BB6C5D2637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581000" cy="3664635"/>
            <a:chOff x="5006254" y="-1431285"/>
            <a:chExt cx="581000" cy="3664635"/>
          </a:xfrm>
        </p:grpSpPr>
        <p:sp>
          <p:nvSpPr>
            <p:cNvPr id="5130" name="Rectangle 5129">
              <a:extLst>
                <a:ext uri="{FF2B5EF4-FFF2-40B4-BE49-F238E27FC236}">
                  <a16:creationId xmlns:a16="http://schemas.microsoft.com/office/drawing/2014/main" id="{96BD37F6-BAB4-4BBF-B3E2-4395EAB8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5061025" y="-788944"/>
              <a:ext cx="526229" cy="3022294"/>
            </a:xfrm>
            <a:prstGeom prst="rect">
              <a:avLst/>
            </a:pr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7" name="Rectangle 5136">
              <a:extLst>
                <a:ext uri="{FF2B5EF4-FFF2-40B4-BE49-F238E27FC236}">
                  <a16:creationId xmlns:a16="http://schemas.microsoft.com/office/drawing/2014/main" id="{B9809A8D-5A7C-4A05-9F64-844C66FAB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5006254" y="-143128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BC9875A-CFB3-0254-3231-C336BEAA7262}"/>
              </a:ext>
            </a:extLst>
          </p:cNvPr>
          <p:cNvSpPr>
            <a:spLocks noGrp="1"/>
          </p:cNvSpPr>
          <p:nvPr>
            <p:ph idx="1"/>
          </p:nvPr>
        </p:nvSpPr>
        <p:spPr>
          <a:xfrm>
            <a:off x="1600201" y="2411060"/>
            <a:ext cx="5780313" cy="3756660"/>
          </a:xfrm>
        </p:spPr>
        <p:txBody>
          <a:bodyPr>
            <a:normAutofit/>
          </a:bodyPr>
          <a:lstStyle/>
          <a:p>
            <a:r>
              <a:rPr lang="en-US" sz="2400" dirty="0"/>
              <a:t>Balance Elements</a:t>
            </a:r>
          </a:p>
          <a:p>
            <a:r>
              <a:rPr lang="en-US" sz="2400" dirty="0"/>
              <a:t>Avoid Clutter</a:t>
            </a:r>
          </a:p>
          <a:p>
            <a:r>
              <a:rPr lang="en-US" sz="2400" dirty="0"/>
              <a:t>Be Intentional</a:t>
            </a:r>
          </a:p>
          <a:p>
            <a:pPr marL="0" indent="0">
              <a:buNone/>
            </a:pPr>
            <a:endParaRPr lang="en-US" sz="2400" dirty="0"/>
          </a:p>
        </p:txBody>
      </p:sp>
      <p:pic>
        <p:nvPicPr>
          <p:cNvPr id="5122" name="Picture 2" descr="What is White Space in Graphic Design Guide Visual Hierarchy Principles">
            <a:extLst>
              <a:ext uri="{FF2B5EF4-FFF2-40B4-BE49-F238E27FC236}">
                <a16:creationId xmlns:a16="http://schemas.microsoft.com/office/drawing/2014/main" id="{0E4DF553-2D3D-FA92-2401-E4308D80CE2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60669" y="2861114"/>
            <a:ext cx="6882691" cy="344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228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3EE11D-AEFF-4D20-24B1-1768A3AF2FCB}"/>
              </a:ext>
            </a:extLst>
          </p:cNvPr>
          <p:cNvSpPr>
            <a:spLocks noGrp="1"/>
          </p:cNvSpPr>
          <p:nvPr>
            <p:ph type="title"/>
          </p:nvPr>
        </p:nvSpPr>
        <p:spPr/>
        <p:txBody>
          <a:bodyPr vert="horz" lIns="91440" tIns="45720" rIns="91440" bIns="45720" rtlCol="0" anchor="t">
            <a:normAutofit/>
          </a:bodyPr>
          <a:lstStyle/>
          <a:p>
            <a:pPr algn="ctr">
              <a:lnSpc>
                <a:spcPct val="130000"/>
              </a:lnSpc>
            </a:pPr>
            <a:r>
              <a:rPr lang="en-US" spc="1300" dirty="0">
                <a:solidFill>
                  <a:srgbClr val="000000"/>
                </a:solidFill>
              </a:rPr>
              <a:t>Getting started with Canva</a:t>
            </a:r>
          </a:p>
        </p:txBody>
      </p:sp>
      <p:pic>
        <p:nvPicPr>
          <p:cNvPr id="8" name="Content Placeholder 7">
            <a:extLst>
              <a:ext uri="{FF2B5EF4-FFF2-40B4-BE49-F238E27FC236}">
                <a16:creationId xmlns:a16="http://schemas.microsoft.com/office/drawing/2014/main" id="{D029E17E-79A9-3426-B7F0-3F7FC9A1B2CF}"/>
              </a:ext>
            </a:extLst>
          </p:cNvPr>
          <p:cNvPicPr>
            <a:picLocks noGrp="1" noChangeAspect="1"/>
          </p:cNvPicPr>
          <p:nvPr>
            <p:ph idx="1"/>
          </p:nvPr>
        </p:nvPicPr>
        <p:blipFill>
          <a:blip r:embed="rId3"/>
          <a:stretch>
            <a:fillRect/>
          </a:stretch>
        </p:blipFill>
        <p:spPr>
          <a:xfrm>
            <a:off x="1007448" y="2019300"/>
            <a:ext cx="9959617" cy="4114800"/>
          </a:xfrm>
        </p:spPr>
      </p:pic>
      <p:sp>
        <p:nvSpPr>
          <p:cNvPr id="9" name="Rectangle 8">
            <a:extLst>
              <a:ext uri="{FF2B5EF4-FFF2-40B4-BE49-F238E27FC236}">
                <a16:creationId xmlns:a16="http://schemas.microsoft.com/office/drawing/2014/main" id="{DB4A711E-BF3B-427E-9A38-AB7FB61310B0}"/>
              </a:ext>
            </a:extLst>
          </p:cNvPr>
          <p:cNvSpPr/>
          <p:nvPr/>
        </p:nvSpPr>
        <p:spPr>
          <a:xfrm>
            <a:off x="2148840" y="4617720"/>
            <a:ext cx="2529840" cy="762000"/>
          </a:xfrm>
          <a:prstGeom prst="rect">
            <a:avLst/>
          </a:prstGeom>
          <a:solidFill>
            <a:schemeClr val="lt1">
              <a:alpha val="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extBox 14">
            <a:extLst>
              <a:ext uri="{FF2B5EF4-FFF2-40B4-BE49-F238E27FC236}">
                <a16:creationId xmlns:a16="http://schemas.microsoft.com/office/drawing/2014/main" id="{59BDE149-EE36-C8F3-CB0B-13354977D9F2}"/>
              </a:ext>
            </a:extLst>
          </p:cNvPr>
          <p:cNvSpPr txBox="1"/>
          <p:nvPr/>
        </p:nvSpPr>
        <p:spPr>
          <a:xfrm>
            <a:off x="4488021" y="6121225"/>
            <a:ext cx="2998470" cy="369332"/>
          </a:xfrm>
          <a:prstGeom prst="rect">
            <a:avLst/>
          </a:prstGeom>
          <a:noFill/>
        </p:spPr>
        <p:txBody>
          <a:bodyPr wrap="square">
            <a:spAutoFit/>
          </a:bodyPr>
          <a:lstStyle/>
          <a:p>
            <a:r>
              <a:rPr lang="en-US" b="1" dirty="0">
                <a:hlinkClick r:id="rId4"/>
              </a:rPr>
              <a:t>https://www.canva.com</a:t>
            </a:r>
            <a:endParaRPr lang="en-US" b="1" dirty="0"/>
          </a:p>
        </p:txBody>
      </p:sp>
    </p:spTree>
    <p:extLst>
      <p:ext uri="{BB962C8B-B14F-4D97-AF65-F5344CB8AC3E}">
        <p14:creationId xmlns:p14="http://schemas.microsoft.com/office/powerpoint/2010/main" val="792850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46C73-834C-93CA-0E8C-8CF5E408DE0C}"/>
              </a:ext>
            </a:extLst>
          </p:cNvPr>
          <p:cNvSpPr>
            <a:spLocks noGrp="1"/>
          </p:cNvSpPr>
          <p:nvPr>
            <p:ph type="title"/>
          </p:nvPr>
        </p:nvSpPr>
        <p:spPr/>
        <p:txBody>
          <a:bodyPr/>
          <a:lstStyle/>
          <a:p>
            <a:r>
              <a:rPr lang="en-US" dirty="0"/>
              <a:t>Canva dashboard</a:t>
            </a:r>
          </a:p>
        </p:txBody>
      </p:sp>
      <p:pic>
        <p:nvPicPr>
          <p:cNvPr id="5" name="Content Placeholder 4">
            <a:extLst>
              <a:ext uri="{FF2B5EF4-FFF2-40B4-BE49-F238E27FC236}">
                <a16:creationId xmlns:a16="http://schemas.microsoft.com/office/drawing/2014/main" id="{53F52698-27E6-50E4-523D-673B7E72F0A6}"/>
              </a:ext>
            </a:extLst>
          </p:cNvPr>
          <p:cNvPicPr>
            <a:picLocks noGrp="1" noChangeAspect="1"/>
          </p:cNvPicPr>
          <p:nvPr>
            <p:ph idx="1"/>
          </p:nvPr>
        </p:nvPicPr>
        <p:blipFill>
          <a:blip r:embed="rId3"/>
          <a:stretch>
            <a:fillRect/>
          </a:stretch>
        </p:blipFill>
        <p:spPr>
          <a:xfrm>
            <a:off x="888063" y="2019300"/>
            <a:ext cx="10259346" cy="4114800"/>
          </a:xfrm>
        </p:spPr>
      </p:pic>
      <p:sp>
        <p:nvSpPr>
          <p:cNvPr id="6" name="Rectangle 5">
            <a:extLst>
              <a:ext uri="{FF2B5EF4-FFF2-40B4-BE49-F238E27FC236}">
                <a16:creationId xmlns:a16="http://schemas.microsoft.com/office/drawing/2014/main" id="{A6F39E26-CF12-9B8F-A920-F34FD23F10FB}"/>
              </a:ext>
            </a:extLst>
          </p:cNvPr>
          <p:cNvSpPr/>
          <p:nvPr/>
        </p:nvSpPr>
        <p:spPr>
          <a:xfrm>
            <a:off x="1432559" y="2451274"/>
            <a:ext cx="2087881" cy="505286"/>
          </a:xfrm>
          <a:prstGeom prst="rect">
            <a:avLst/>
          </a:prstGeom>
          <a:solidFill>
            <a:schemeClr val="lt1">
              <a:alpha val="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9F5F3A-BC8D-0176-6CBA-2ADECA0A13E1}"/>
              </a:ext>
            </a:extLst>
          </p:cNvPr>
          <p:cNvSpPr/>
          <p:nvPr/>
        </p:nvSpPr>
        <p:spPr>
          <a:xfrm>
            <a:off x="3749039" y="4076700"/>
            <a:ext cx="7367890" cy="998220"/>
          </a:xfrm>
          <a:prstGeom prst="rect">
            <a:avLst/>
          </a:prstGeom>
          <a:solidFill>
            <a:schemeClr val="lt1">
              <a:alpha val="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ADCE67F8-23D7-56C1-E65A-548AF7F5487A}"/>
              </a:ext>
            </a:extLst>
          </p:cNvPr>
          <p:cNvSpPr/>
          <p:nvPr/>
        </p:nvSpPr>
        <p:spPr>
          <a:xfrm>
            <a:off x="5608319" y="2080522"/>
            <a:ext cx="3322321" cy="505286"/>
          </a:xfrm>
          <a:prstGeom prst="rect">
            <a:avLst/>
          </a:prstGeom>
          <a:solidFill>
            <a:schemeClr val="lt1">
              <a:alpha val="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781735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859E-2A8A-40F7-BA9C-D0F5BFD101CE}"/>
              </a:ext>
            </a:extLst>
          </p:cNvPr>
          <p:cNvSpPr>
            <a:spLocks noGrp="1"/>
          </p:cNvSpPr>
          <p:nvPr>
            <p:ph type="title"/>
          </p:nvPr>
        </p:nvSpPr>
        <p:spPr/>
        <p:txBody>
          <a:bodyPr/>
          <a:lstStyle/>
          <a:p>
            <a:r>
              <a:rPr lang="en-US" dirty="0"/>
              <a:t>Canva Dashboard</a:t>
            </a:r>
          </a:p>
        </p:txBody>
      </p:sp>
      <p:pic>
        <p:nvPicPr>
          <p:cNvPr id="4" name="Content Placeholder 4">
            <a:extLst>
              <a:ext uri="{FF2B5EF4-FFF2-40B4-BE49-F238E27FC236}">
                <a16:creationId xmlns:a16="http://schemas.microsoft.com/office/drawing/2014/main" id="{D945CB21-3E1C-7525-7C83-705F03CA0EAD}"/>
              </a:ext>
            </a:extLst>
          </p:cNvPr>
          <p:cNvPicPr>
            <a:picLocks noGrp="1" noChangeAspect="1"/>
          </p:cNvPicPr>
          <p:nvPr>
            <p:ph idx="1"/>
          </p:nvPr>
        </p:nvPicPr>
        <p:blipFill>
          <a:blip r:embed="rId3"/>
          <a:stretch>
            <a:fillRect/>
          </a:stretch>
        </p:blipFill>
        <p:spPr>
          <a:xfrm>
            <a:off x="857583" y="2019300"/>
            <a:ext cx="10259346" cy="4114800"/>
          </a:xfrm>
        </p:spPr>
      </p:pic>
      <p:sp>
        <p:nvSpPr>
          <p:cNvPr id="5" name="Rectangle 4">
            <a:extLst>
              <a:ext uri="{FF2B5EF4-FFF2-40B4-BE49-F238E27FC236}">
                <a16:creationId xmlns:a16="http://schemas.microsoft.com/office/drawing/2014/main" id="{671BA348-9951-6329-4205-2C89D99C6322}"/>
              </a:ext>
            </a:extLst>
          </p:cNvPr>
          <p:cNvSpPr/>
          <p:nvPr/>
        </p:nvSpPr>
        <p:spPr>
          <a:xfrm>
            <a:off x="655320" y="2019300"/>
            <a:ext cx="746759" cy="4114800"/>
          </a:xfrm>
          <a:prstGeom prst="rect">
            <a:avLst/>
          </a:prstGeom>
          <a:solidFill>
            <a:schemeClr val="lt1">
              <a:alpha val="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a:extLst>
              <a:ext uri="{FF2B5EF4-FFF2-40B4-BE49-F238E27FC236}">
                <a16:creationId xmlns:a16="http://schemas.microsoft.com/office/drawing/2014/main" id="{69028174-728D-4D84-B3D7-450A8FEAA0A4}"/>
              </a:ext>
            </a:extLst>
          </p:cNvPr>
          <p:cNvSpPr/>
          <p:nvPr/>
        </p:nvSpPr>
        <p:spPr>
          <a:xfrm>
            <a:off x="1432559" y="4472940"/>
            <a:ext cx="1996441" cy="1089660"/>
          </a:xfrm>
          <a:prstGeom prst="rect">
            <a:avLst/>
          </a:prstGeom>
          <a:solidFill>
            <a:schemeClr val="lt1">
              <a:alpha val="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58FBBD79-B29F-A4D5-2BF3-7B1E1705B67A}"/>
              </a:ext>
            </a:extLst>
          </p:cNvPr>
          <p:cNvSpPr/>
          <p:nvPr/>
        </p:nvSpPr>
        <p:spPr>
          <a:xfrm>
            <a:off x="3672839" y="5628814"/>
            <a:ext cx="1615441" cy="505286"/>
          </a:xfrm>
          <a:prstGeom prst="rect">
            <a:avLst/>
          </a:prstGeom>
          <a:solidFill>
            <a:schemeClr val="lt1">
              <a:alpha val="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2092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C614264-BA32-414F-95BE-0A30CC072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0B928C-0E33-86D4-89BF-C6CA72F73486}"/>
              </a:ext>
            </a:extLst>
          </p:cNvPr>
          <p:cNvSpPr>
            <a:spLocks noGrp="1"/>
          </p:cNvSpPr>
          <p:nvPr>
            <p:ph type="title"/>
          </p:nvPr>
        </p:nvSpPr>
        <p:spPr>
          <a:xfrm>
            <a:off x="818873" y="554981"/>
            <a:ext cx="6383684" cy="1611750"/>
          </a:xfrm>
        </p:spPr>
        <p:txBody>
          <a:bodyPr vert="horz" lIns="91440" tIns="45720" rIns="91440" bIns="45720" rtlCol="0" anchor="b">
            <a:normAutofit/>
          </a:bodyPr>
          <a:lstStyle/>
          <a:p>
            <a:r>
              <a:rPr lang="en-US" dirty="0"/>
              <a:t>Creating a logo</a:t>
            </a:r>
          </a:p>
        </p:txBody>
      </p:sp>
      <p:sp>
        <p:nvSpPr>
          <p:cNvPr id="8" name="TextBox 7">
            <a:extLst>
              <a:ext uri="{FF2B5EF4-FFF2-40B4-BE49-F238E27FC236}">
                <a16:creationId xmlns:a16="http://schemas.microsoft.com/office/drawing/2014/main" id="{9C2198C8-9785-8122-D7EB-B8B5B735D810}"/>
              </a:ext>
            </a:extLst>
          </p:cNvPr>
          <p:cNvSpPr txBox="1"/>
          <p:nvPr/>
        </p:nvSpPr>
        <p:spPr>
          <a:xfrm>
            <a:off x="818872" y="2597426"/>
            <a:ext cx="5277128" cy="3536673"/>
          </a:xfrm>
          <a:prstGeom prst="rect">
            <a:avLst/>
          </a:prstGeom>
        </p:spPr>
        <p:txBody>
          <a:bodyPr vert="horz" lIns="91440" tIns="45720" rIns="91440" bIns="45720" rtlCol="0">
            <a:normAutofit/>
          </a:bodyPr>
          <a:lstStyle/>
          <a:p>
            <a:pPr marL="400050" indent="-285750">
              <a:lnSpc>
                <a:spcPct val="130000"/>
              </a:lnSpc>
              <a:spcAft>
                <a:spcPts val="600"/>
              </a:spcAft>
              <a:buFont typeface="Arial" panose="020B0604020202020204" pitchFamily="34" charset="0"/>
              <a:buChar char="•"/>
            </a:pPr>
            <a:r>
              <a:rPr lang="en-US" dirty="0">
                <a:latin typeface="+mj-lt"/>
              </a:rPr>
              <a:t>In the search bar, type </a:t>
            </a:r>
            <a:r>
              <a:rPr lang="en-US" b="1" dirty="0">
                <a:latin typeface="+mj-lt"/>
              </a:rPr>
              <a:t>"Logo"</a:t>
            </a:r>
            <a:r>
              <a:rPr lang="en-US" dirty="0">
                <a:latin typeface="+mj-lt"/>
              </a:rPr>
              <a:t> to see Canva’s library of logo templates.</a:t>
            </a:r>
          </a:p>
          <a:p>
            <a:pPr marL="400050" indent="-285750">
              <a:lnSpc>
                <a:spcPct val="130000"/>
              </a:lnSpc>
              <a:spcAft>
                <a:spcPts val="600"/>
              </a:spcAft>
              <a:buFont typeface="Arial" panose="020B0604020202020204" pitchFamily="34" charset="0"/>
              <a:buChar char="•"/>
            </a:pPr>
            <a:r>
              <a:rPr lang="en-US" dirty="0">
                <a:latin typeface="+mj-lt"/>
              </a:rPr>
              <a:t>To narrow down options, type a keyword that represents your brand in the search bar (e.g., “crafts," “lifestyle," “clothing").</a:t>
            </a:r>
          </a:p>
          <a:p>
            <a:pPr marL="400050" indent="-285750">
              <a:lnSpc>
                <a:spcPct val="130000"/>
              </a:lnSpc>
              <a:spcAft>
                <a:spcPts val="600"/>
              </a:spcAft>
              <a:buFont typeface="Arial" panose="020B0604020202020204" pitchFamily="34" charset="0"/>
              <a:buChar char="•"/>
            </a:pPr>
            <a:r>
              <a:rPr lang="en-US" dirty="0">
                <a:latin typeface="+mj-lt"/>
              </a:rPr>
              <a:t>Browse through the suggested logos and choose the one that you like best. </a:t>
            </a:r>
          </a:p>
        </p:txBody>
      </p:sp>
      <p:sp>
        <p:nvSpPr>
          <p:cNvPr id="33" name="Rectangle 32">
            <a:extLst>
              <a:ext uri="{FF2B5EF4-FFF2-40B4-BE49-F238E27FC236}">
                <a16:creationId xmlns:a16="http://schemas.microsoft.com/office/drawing/2014/main" id="{CBD70695-D4EF-489F-B2D8-F61EA5CD5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653787" y="1915886"/>
            <a:ext cx="3538211" cy="4951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A271658-CA48-4EC3-B484-C7DC7360F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8370349" y="1499446"/>
            <a:ext cx="4811359" cy="2792182"/>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3CE903DE-C814-AC00-8173-92D93BD94560}"/>
              </a:ext>
            </a:extLst>
          </p:cNvPr>
          <p:cNvPicPr>
            <a:picLocks noGrp="1" noChangeAspect="1"/>
          </p:cNvPicPr>
          <p:nvPr>
            <p:ph idx="1"/>
          </p:nvPr>
        </p:nvPicPr>
        <p:blipFill>
          <a:blip r:embed="rId5"/>
          <a:stretch>
            <a:fillRect/>
          </a:stretch>
        </p:blipFill>
        <p:spPr>
          <a:xfrm>
            <a:off x="6057615" y="2370619"/>
            <a:ext cx="5727407" cy="3536673"/>
          </a:xfrm>
          <a:prstGeom prst="rect">
            <a:avLst/>
          </a:prstGeom>
        </p:spPr>
      </p:pic>
      <p:sp>
        <p:nvSpPr>
          <p:cNvPr id="11" name="Rectangle 10">
            <a:extLst>
              <a:ext uri="{FF2B5EF4-FFF2-40B4-BE49-F238E27FC236}">
                <a16:creationId xmlns:a16="http://schemas.microsoft.com/office/drawing/2014/main" id="{9108CB25-7701-A1E2-B9E5-E9E6237AE8E1}"/>
              </a:ext>
            </a:extLst>
          </p:cNvPr>
          <p:cNvSpPr/>
          <p:nvPr/>
        </p:nvSpPr>
        <p:spPr>
          <a:xfrm>
            <a:off x="6420691" y="2721712"/>
            <a:ext cx="2271481" cy="493928"/>
          </a:xfrm>
          <a:prstGeom prst="rect">
            <a:avLst/>
          </a:prstGeom>
          <a:solidFill>
            <a:schemeClr val="lt1">
              <a:alpha val="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F855EA2-7D67-C1A9-6533-2BEB6D22B27B}"/>
              </a:ext>
            </a:extLst>
          </p:cNvPr>
          <p:cNvSpPr/>
          <p:nvPr/>
        </p:nvSpPr>
        <p:spPr>
          <a:xfrm>
            <a:off x="7087441" y="5255362"/>
            <a:ext cx="497889" cy="493928"/>
          </a:xfrm>
          <a:prstGeom prst="rect">
            <a:avLst/>
          </a:prstGeom>
          <a:solidFill>
            <a:schemeClr val="lt1">
              <a:alpha val="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087555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31FC-2372-6C23-07F4-6007C26D2D6E}"/>
              </a:ext>
            </a:extLst>
          </p:cNvPr>
          <p:cNvSpPr>
            <a:spLocks noGrp="1"/>
          </p:cNvSpPr>
          <p:nvPr>
            <p:ph type="title"/>
          </p:nvPr>
        </p:nvSpPr>
        <p:spPr/>
        <p:txBody>
          <a:bodyPr/>
          <a:lstStyle/>
          <a:p>
            <a:r>
              <a:rPr lang="en-US" dirty="0"/>
              <a:t>Customizing your logo- </a:t>
            </a:r>
            <a:r>
              <a:rPr lang="en-US" dirty="0" err="1"/>
              <a:t>colours</a:t>
            </a:r>
            <a:endParaRPr lang="en-US" dirty="0"/>
          </a:p>
        </p:txBody>
      </p:sp>
      <p:sp>
        <p:nvSpPr>
          <p:cNvPr id="3" name="Content Placeholder 2">
            <a:extLst>
              <a:ext uri="{FF2B5EF4-FFF2-40B4-BE49-F238E27FC236}">
                <a16:creationId xmlns:a16="http://schemas.microsoft.com/office/drawing/2014/main" id="{86FDC629-8062-0222-A8E5-8291FE437785}"/>
              </a:ext>
            </a:extLst>
          </p:cNvPr>
          <p:cNvSpPr>
            <a:spLocks noGrp="1"/>
          </p:cNvSpPr>
          <p:nvPr>
            <p:ph idx="1"/>
          </p:nvPr>
        </p:nvSpPr>
        <p:spPr/>
        <p:txBody>
          <a:bodyPr/>
          <a:lstStyle/>
          <a:p>
            <a:pPr marL="457200" indent="-457200">
              <a:buAutoNum type="arabicPeriod"/>
            </a:pPr>
            <a:r>
              <a:rPr lang="en-US" dirty="0"/>
              <a:t>Decide on a colour palette that reflects your brand’s. </a:t>
            </a:r>
          </a:p>
          <a:p>
            <a:pPr marL="457200" indent="-457200">
              <a:buAutoNum type="arabicPeriod"/>
            </a:pPr>
            <a:r>
              <a:rPr lang="en-US" dirty="0"/>
              <a:t>Use the colour tool to customize each element’s color in your chosen template.</a:t>
            </a:r>
          </a:p>
          <a:p>
            <a:endParaRPr lang="en-US" dirty="0"/>
          </a:p>
        </p:txBody>
      </p:sp>
      <p:pic>
        <p:nvPicPr>
          <p:cNvPr id="7" name="Picture 6">
            <a:extLst>
              <a:ext uri="{FF2B5EF4-FFF2-40B4-BE49-F238E27FC236}">
                <a16:creationId xmlns:a16="http://schemas.microsoft.com/office/drawing/2014/main" id="{34BDBAF6-6F48-05BC-2E5E-746301F9F9D9}"/>
              </a:ext>
            </a:extLst>
          </p:cNvPr>
          <p:cNvPicPr>
            <a:picLocks noChangeAspect="1"/>
          </p:cNvPicPr>
          <p:nvPr/>
        </p:nvPicPr>
        <p:blipFill>
          <a:blip r:embed="rId3"/>
          <a:stretch>
            <a:fillRect/>
          </a:stretch>
        </p:blipFill>
        <p:spPr>
          <a:xfrm>
            <a:off x="515734" y="3240627"/>
            <a:ext cx="2765979" cy="3252248"/>
          </a:xfrm>
          <a:prstGeom prst="rect">
            <a:avLst/>
          </a:prstGeom>
        </p:spPr>
      </p:pic>
      <p:pic>
        <p:nvPicPr>
          <p:cNvPr id="9" name="Picture 8">
            <a:extLst>
              <a:ext uri="{FF2B5EF4-FFF2-40B4-BE49-F238E27FC236}">
                <a16:creationId xmlns:a16="http://schemas.microsoft.com/office/drawing/2014/main" id="{A4C08F0F-8DF7-8270-DA29-D62EE438D80F}"/>
              </a:ext>
            </a:extLst>
          </p:cNvPr>
          <p:cNvPicPr>
            <a:picLocks noChangeAspect="1"/>
          </p:cNvPicPr>
          <p:nvPr/>
        </p:nvPicPr>
        <p:blipFill>
          <a:blip r:embed="rId4"/>
          <a:stretch>
            <a:fillRect/>
          </a:stretch>
        </p:blipFill>
        <p:spPr>
          <a:xfrm>
            <a:off x="4084320" y="3240626"/>
            <a:ext cx="6504494" cy="3252247"/>
          </a:xfrm>
          <a:prstGeom prst="rect">
            <a:avLst/>
          </a:prstGeom>
        </p:spPr>
      </p:pic>
      <p:sp>
        <p:nvSpPr>
          <p:cNvPr id="10" name="Rectangle 9">
            <a:extLst>
              <a:ext uri="{FF2B5EF4-FFF2-40B4-BE49-F238E27FC236}">
                <a16:creationId xmlns:a16="http://schemas.microsoft.com/office/drawing/2014/main" id="{03F94238-DE0C-705B-7D1D-E2B75C2B1795}"/>
              </a:ext>
            </a:extLst>
          </p:cNvPr>
          <p:cNvSpPr/>
          <p:nvPr/>
        </p:nvSpPr>
        <p:spPr>
          <a:xfrm>
            <a:off x="823901" y="3194906"/>
            <a:ext cx="563880" cy="505286"/>
          </a:xfrm>
          <a:prstGeom prst="rect">
            <a:avLst/>
          </a:prstGeom>
          <a:solidFill>
            <a:schemeClr val="lt1">
              <a:alpha val="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4E0BB4A-D3EA-FB97-7C32-4AD44A6650B2}"/>
              </a:ext>
            </a:extLst>
          </p:cNvPr>
          <p:cNvSpPr/>
          <p:nvPr/>
        </p:nvSpPr>
        <p:spPr>
          <a:xfrm>
            <a:off x="4021534" y="3194906"/>
            <a:ext cx="2255520" cy="562248"/>
          </a:xfrm>
          <a:prstGeom prst="rect">
            <a:avLst/>
          </a:prstGeom>
          <a:solidFill>
            <a:schemeClr val="lt1">
              <a:alpha val="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623779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C614264-BA32-414F-95BE-0A30CC072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D1C4F-6D6C-A392-D6BE-98706FF3FD37}"/>
              </a:ext>
            </a:extLst>
          </p:cNvPr>
          <p:cNvSpPr>
            <a:spLocks noGrp="1"/>
          </p:cNvSpPr>
          <p:nvPr>
            <p:ph type="title"/>
          </p:nvPr>
        </p:nvSpPr>
        <p:spPr>
          <a:xfrm>
            <a:off x="818873" y="554981"/>
            <a:ext cx="6383684" cy="1611750"/>
          </a:xfrm>
        </p:spPr>
        <p:txBody>
          <a:bodyPr>
            <a:normAutofit/>
          </a:bodyPr>
          <a:lstStyle/>
          <a:p>
            <a:r>
              <a:rPr lang="en-US" dirty="0"/>
              <a:t>Customizing your logo - text</a:t>
            </a:r>
          </a:p>
        </p:txBody>
      </p:sp>
      <p:sp>
        <p:nvSpPr>
          <p:cNvPr id="4" name="Rectangle 1">
            <a:extLst>
              <a:ext uri="{FF2B5EF4-FFF2-40B4-BE49-F238E27FC236}">
                <a16:creationId xmlns:a16="http://schemas.microsoft.com/office/drawing/2014/main" id="{87E563DF-FBA9-0309-CBAF-160513DA7638}"/>
              </a:ext>
            </a:extLst>
          </p:cNvPr>
          <p:cNvSpPr>
            <a:spLocks noGrp="1" noChangeArrowheads="1"/>
          </p:cNvSpPr>
          <p:nvPr>
            <p:ph idx="1"/>
          </p:nvPr>
        </p:nvSpPr>
        <p:spPr bwMode="auto">
          <a:xfrm>
            <a:off x="818872" y="2597426"/>
            <a:ext cx="5928596" cy="35366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fontAlgn="base">
              <a:spcAft>
                <a:spcPts val="600"/>
              </a:spcAft>
            </a:pPr>
            <a:r>
              <a:rPr lang="en-US" altLang="en-US" dirty="0"/>
              <a:t>Replace any text with your brand’s name and tagline.</a:t>
            </a:r>
          </a:p>
          <a:p>
            <a:pPr fontAlgn="base">
              <a:spcAft>
                <a:spcPts val="600"/>
              </a:spcAft>
            </a:pPr>
            <a:r>
              <a:rPr lang="en-US" altLang="en-US" dirty="0"/>
              <a:t>Choose fonts that represent your brand’s style.</a:t>
            </a:r>
          </a:p>
          <a:p>
            <a:pPr fontAlgn="base">
              <a:spcAft>
                <a:spcPts val="600"/>
              </a:spcAft>
            </a:pPr>
            <a:r>
              <a:rPr lang="en-US" altLang="en-US" dirty="0"/>
              <a:t>Adjust the size, spacing, and colour. </a:t>
            </a:r>
          </a:p>
        </p:txBody>
      </p:sp>
      <p:sp>
        <p:nvSpPr>
          <p:cNvPr id="13" name="Rectangle 12">
            <a:extLst>
              <a:ext uri="{FF2B5EF4-FFF2-40B4-BE49-F238E27FC236}">
                <a16:creationId xmlns:a16="http://schemas.microsoft.com/office/drawing/2014/main" id="{CBD70695-D4EF-489F-B2D8-F61EA5CD5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653787" y="1915886"/>
            <a:ext cx="3538211" cy="4951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271658-CA48-4EC3-B484-C7DC7360F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8370349" y="1499446"/>
            <a:ext cx="4811359" cy="2792182"/>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2C3EA4BF-3D63-7A0A-C327-4433A2BC8344}"/>
              </a:ext>
            </a:extLst>
          </p:cNvPr>
          <p:cNvPicPr>
            <a:picLocks noChangeAspect="1"/>
          </p:cNvPicPr>
          <p:nvPr/>
        </p:nvPicPr>
        <p:blipFill>
          <a:blip r:embed="rId5"/>
          <a:stretch>
            <a:fillRect/>
          </a:stretch>
        </p:blipFill>
        <p:spPr>
          <a:xfrm>
            <a:off x="6626537" y="2672457"/>
            <a:ext cx="5582429" cy="3386610"/>
          </a:xfrm>
          <a:prstGeom prst="rect">
            <a:avLst/>
          </a:prstGeom>
        </p:spPr>
      </p:pic>
      <p:sp>
        <p:nvSpPr>
          <p:cNvPr id="9" name="Rectangle 8">
            <a:extLst>
              <a:ext uri="{FF2B5EF4-FFF2-40B4-BE49-F238E27FC236}">
                <a16:creationId xmlns:a16="http://schemas.microsoft.com/office/drawing/2014/main" id="{BB546F60-4DA7-9736-52BD-A4F35BD2443E}"/>
              </a:ext>
            </a:extLst>
          </p:cNvPr>
          <p:cNvSpPr/>
          <p:nvPr/>
        </p:nvSpPr>
        <p:spPr>
          <a:xfrm>
            <a:off x="9829799" y="2672457"/>
            <a:ext cx="1287495" cy="420095"/>
          </a:xfrm>
          <a:prstGeom prst="rect">
            <a:avLst/>
          </a:prstGeom>
          <a:solidFill>
            <a:schemeClr val="lt1">
              <a:alpha val="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61869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614264-BA32-414F-95BE-0A30CC072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800100-BA41-8827-D682-C01B875C9C3B}"/>
              </a:ext>
            </a:extLst>
          </p:cNvPr>
          <p:cNvSpPr>
            <a:spLocks noGrp="1"/>
          </p:cNvSpPr>
          <p:nvPr>
            <p:ph type="title"/>
          </p:nvPr>
        </p:nvSpPr>
        <p:spPr>
          <a:xfrm>
            <a:off x="818873" y="554981"/>
            <a:ext cx="6383684" cy="1611750"/>
          </a:xfrm>
        </p:spPr>
        <p:txBody>
          <a:bodyPr>
            <a:normAutofit/>
          </a:bodyPr>
          <a:lstStyle/>
          <a:p>
            <a:r>
              <a:rPr lang="en-US" dirty="0"/>
              <a:t>Customizing your logo- graphics</a:t>
            </a:r>
          </a:p>
        </p:txBody>
      </p:sp>
      <p:sp>
        <p:nvSpPr>
          <p:cNvPr id="3" name="Content Placeholder 2">
            <a:extLst>
              <a:ext uri="{FF2B5EF4-FFF2-40B4-BE49-F238E27FC236}">
                <a16:creationId xmlns:a16="http://schemas.microsoft.com/office/drawing/2014/main" id="{27213CEE-A967-F0CE-98FA-BF78738FAF99}"/>
              </a:ext>
            </a:extLst>
          </p:cNvPr>
          <p:cNvSpPr>
            <a:spLocks noGrp="1"/>
          </p:cNvSpPr>
          <p:nvPr>
            <p:ph idx="1"/>
          </p:nvPr>
        </p:nvSpPr>
        <p:spPr>
          <a:xfrm>
            <a:off x="818872" y="2597426"/>
            <a:ext cx="5277128" cy="3536673"/>
          </a:xfrm>
        </p:spPr>
        <p:txBody>
          <a:bodyPr>
            <a:normAutofit/>
          </a:bodyPr>
          <a:lstStyle/>
          <a:p>
            <a:pPr>
              <a:buFont typeface="Arial" panose="020B0604020202020204" pitchFamily="34" charset="0"/>
              <a:buChar char="•"/>
            </a:pPr>
            <a:r>
              <a:rPr lang="en-US" dirty="0"/>
              <a:t>In the “Elements” tab, search for symbols, icons, or graphics relevant to your brand.</a:t>
            </a:r>
          </a:p>
          <a:p>
            <a:pPr>
              <a:buFont typeface="Arial" panose="020B0604020202020204" pitchFamily="34" charset="0"/>
              <a:buChar char="•"/>
            </a:pPr>
            <a:r>
              <a:rPr lang="en-US" dirty="0"/>
              <a:t>Drag the chosen element onto your logo design and resize or reposition it as needed.</a:t>
            </a:r>
          </a:p>
          <a:p>
            <a:pPr>
              <a:buFont typeface="Arial" panose="020B0604020202020204" pitchFamily="34" charset="0"/>
              <a:buChar char="•"/>
            </a:pPr>
            <a:r>
              <a:rPr lang="en-US" dirty="0"/>
              <a:t>Stick to one or two graphics to keep the logo simple and clean.</a:t>
            </a:r>
          </a:p>
          <a:p>
            <a:endParaRPr lang="en-US" dirty="0"/>
          </a:p>
        </p:txBody>
      </p:sp>
      <p:sp>
        <p:nvSpPr>
          <p:cNvPr id="12" name="Rectangle 11">
            <a:extLst>
              <a:ext uri="{FF2B5EF4-FFF2-40B4-BE49-F238E27FC236}">
                <a16:creationId xmlns:a16="http://schemas.microsoft.com/office/drawing/2014/main" id="{CBD70695-D4EF-489F-B2D8-F61EA5CD5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653787" y="1915886"/>
            <a:ext cx="3538211" cy="4951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A271658-CA48-4EC3-B484-C7DC7360F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8370349" y="1499446"/>
            <a:ext cx="4811359" cy="2792182"/>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2F189B1-0E20-A45D-58C8-01687358CFFF}"/>
              </a:ext>
            </a:extLst>
          </p:cNvPr>
          <p:cNvPicPr>
            <a:picLocks noChangeAspect="1"/>
          </p:cNvPicPr>
          <p:nvPr/>
        </p:nvPicPr>
        <p:blipFill>
          <a:blip r:embed="rId5"/>
          <a:stretch>
            <a:fillRect/>
          </a:stretch>
        </p:blipFill>
        <p:spPr>
          <a:xfrm>
            <a:off x="6264151" y="2597426"/>
            <a:ext cx="5907969" cy="3323231"/>
          </a:xfrm>
          <a:prstGeom prst="rect">
            <a:avLst/>
          </a:prstGeom>
        </p:spPr>
      </p:pic>
      <p:sp>
        <p:nvSpPr>
          <p:cNvPr id="6" name="Rectangle 5">
            <a:extLst>
              <a:ext uri="{FF2B5EF4-FFF2-40B4-BE49-F238E27FC236}">
                <a16:creationId xmlns:a16="http://schemas.microsoft.com/office/drawing/2014/main" id="{423CEE3E-35CD-04D7-A8B8-CED8BC39DA8F}"/>
              </a:ext>
            </a:extLst>
          </p:cNvPr>
          <p:cNvSpPr/>
          <p:nvPr/>
        </p:nvSpPr>
        <p:spPr>
          <a:xfrm>
            <a:off x="6178403" y="3188473"/>
            <a:ext cx="435758" cy="392928"/>
          </a:xfrm>
          <a:prstGeom prst="rect">
            <a:avLst/>
          </a:prstGeom>
          <a:solidFill>
            <a:schemeClr val="lt1">
              <a:alpha val="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84177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C614264-BA32-414F-95BE-0A30CC072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E30E89-F840-6420-EE1B-618A71399EF9}"/>
              </a:ext>
            </a:extLst>
          </p:cNvPr>
          <p:cNvSpPr>
            <a:spLocks noGrp="1"/>
          </p:cNvSpPr>
          <p:nvPr>
            <p:ph type="title"/>
          </p:nvPr>
        </p:nvSpPr>
        <p:spPr>
          <a:xfrm>
            <a:off x="818873" y="554981"/>
            <a:ext cx="6383684" cy="1611750"/>
          </a:xfrm>
        </p:spPr>
        <p:txBody>
          <a:bodyPr>
            <a:normAutofit/>
          </a:bodyPr>
          <a:lstStyle/>
          <a:p>
            <a:r>
              <a:rPr lang="en-US" dirty="0"/>
              <a:t>FINAL adjustments and Downloading</a:t>
            </a:r>
          </a:p>
        </p:txBody>
      </p:sp>
      <p:sp>
        <p:nvSpPr>
          <p:cNvPr id="3" name="Content Placeholder 2">
            <a:extLst>
              <a:ext uri="{FF2B5EF4-FFF2-40B4-BE49-F238E27FC236}">
                <a16:creationId xmlns:a16="http://schemas.microsoft.com/office/drawing/2014/main" id="{2760C0B7-2107-B020-D989-62EF53ACAB07}"/>
              </a:ext>
            </a:extLst>
          </p:cNvPr>
          <p:cNvSpPr>
            <a:spLocks noGrp="1"/>
          </p:cNvSpPr>
          <p:nvPr>
            <p:ph idx="1"/>
          </p:nvPr>
        </p:nvSpPr>
        <p:spPr>
          <a:xfrm>
            <a:off x="818872" y="2597426"/>
            <a:ext cx="5928596" cy="3536673"/>
          </a:xfrm>
        </p:spPr>
        <p:txBody>
          <a:bodyPr>
            <a:normAutofit/>
          </a:bodyPr>
          <a:lstStyle/>
          <a:p>
            <a:pPr>
              <a:lnSpc>
                <a:spcPct val="120000"/>
              </a:lnSpc>
              <a:buFont typeface="Arial" panose="020B0604020202020204" pitchFamily="34" charset="0"/>
              <a:buChar char="•"/>
            </a:pPr>
            <a:r>
              <a:rPr lang="en-US" dirty="0"/>
              <a:t>Adjust the layout by arranging the text, icons, and other elements in a balanced way.</a:t>
            </a:r>
          </a:p>
          <a:p>
            <a:pPr>
              <a:lnSpc>
                <a:spcPct val="120000"/>
              </a:lnSpc>
              <a:buFont typeface="Arial" panose="020B0604020202020204" pitchFamily="34" charset="0"/>
              <a:buChar char="•"/>
            </a:pPr>
            <a:r>
              <a:rPr lang="en-US" dirty="0"/>
              <a:t>Remove any unnecessary elements or details.</a:t>
            </a:r>
          </a:p>
          <a:p>
            <a:pPr>
              <a:lnSpc>
                <a:spcPct val="120000"/>
              </a:lnSpc>
            </a:pPr>
            <a:r>
              <a:rPr lang="en-US" dirty="0"/>
              <a:t>Switch to viewing mode to preview it. </a:t>
            </a:r>
          </a:p>
          <a:p>
            <a:pPr>
              <a:lnSpc>
                <a:spcPct val="120000"/>
              </a:lnSpc>
            </a:pPr>
            <a:r>
              <a:rPr lang="en-US" dirty="0"/>
              <a:t>Click “Share” and select “Download.”</a:t>
            </a:r>
          </a:p>
        </p:txBody>
      </p:sp>
      <p:sp>
        <p:nvSpPr>
          <p:cNvPr id="21" name="Rectangle 20">
            <a:extLst>
              <a:ext uri="{FF2B5EF4-FFF2-40B4-BE49-F238E27FC236}">
                <a16:creationId xmlns:a16="http://schemas.microsoft.com/office/drawing/2014/main" id="{CBD70695-D4EF-489F-B2D8-F61EA5CD5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653787" y="1915886"/>
            <a:ext cx="3538211" cy="4951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A271658-CA48-4EC3-B484-C7DC7360F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8370349" y="1499446"/>
            <a:ext cx="4811359" cy="2792182"/>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a:extLst>
              <a:ext uri="{FF2B5EF4-FFF2-40B4-BE49-F238E27FC236}">
                <a16:creationId xmlns:a16="http://schemas.microsoft.com/office/drawing/2014/main" id="{AFA09DBA-D7B4-F512-BB99-230EA35E651D}"/>
              </a:ext>
            </a:extLst>
          </p:cNvPr>
          <p:cNvPicPr>
            <a:picLocks noChangeAspect="1"/>
          </p:cNvPicPr>
          <p:nvPr/>
        </p:nvPicPr>
        <p:blipFill>
          <a:blip r:embed="rId5"/>
          <a:stretch>
            <a:fillRect/>
          </a:stretch>
        </p:blipFill>
        <p:spPr>
          <a:xfrm>
            <a:off x="6747468" y="2707422"/>
            <a:ext cx="5465100" cy="3238070"/>
          </a:xfrm>
          <a:prstGeom prst="rect">
            <a:avLst/>
          </a:prstGeom>
        </p:spPr>
      </p:pic>
      <p:sp>
        <p:nvSpPr>
          <p:cNvPr id="15" name="Rectangle 14">
            <a:extLst>
              <a:ext uri="{FF2B5EF4-FFF2-40B4-BE49-F238E27FC236}">
                <a16:creationId xmlns:a16="http://schemas.microsoft.com/office/drawing/2014/main" id="{CAAAAB10-EC3C-F864-6AEB-0430C3B1D253}"/>
              </a:ext>
            </a:extLst>
          </p:cNvPr>
          <p:cNvSpPr/>
          <p:nvPr/>
        </p:nvSpPr>
        <p:spPr>
          <a:xfrm>
            <a:off x="8027282" y="3727392"/>
            <a:ext cx="798992" cy="361348"/>
          </a:xfrm>
          <a:prstGeom prst="rect">
            <a:avLst/>
          </a:prstGeom>
          <a:solidFill>
            <a:schemeClr val="lt1">
              <a:alpha val="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6264639-C9F8-8D91-ED4F-C4F420C8979D}"/>
              </a:ext>
            </a:extLst>
          </p:cNvPr>
          <p:cNvSpPr/>
          <p:nvPr/>
        </p:nvSpPr>
        <p:spPr>
          <a:xfrm>
            <a:off x="11506199" y="2669438"/>
            <a:ext cx="716307" cy="363322"/>
          </a:xfrm>
          <a:prstGeom prst="rect">
            <a:avLst/>
          </a:prstGeom>
          <a:solidFill>
            <a:schemeClr val="lt1">
              <a:alpha val="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836761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0C817C9-850F-4FB6-B93B-CF3076C4A5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11" name="Freeform: Shape 10">
              <a:extLst>
                <a:ext uri="{FF2B5EF4-FFF2-40B4-BE49-F238E27FC236}">
                  <a16:creationId xmlns:a16="http://schemas.microsoft.com/office/drawing/2014/main" id="{159433A8-B67D-4675-AFDE-131069A70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4" name="Rectangle 13">
            <a:extLst>
              <a:ext uri="{FF2B5EF4-FFF2-40B4-BE49-F238E27FC236}">
                <a16:creationId xmlns:a16="http://schemas.microsoft.com/office/drawing/2014/main" id="{34F933A1-07CE-4E7C-82B0-5C3118A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5A92194-A2F5-44E9-B32F-F89823EB7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4B55B9-D44C-4747-9D28-8A76925E6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8374778" y="3045508"/>
            <a:ext cx="2822028" cy="4802955"/>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Oval 19">
            <a:extLst>
              <a:ext uri="{FF2B5EF4-FFF2-40B4-BE49-F238E27FC236}">
                <a16:creationId xmlns:a16="http://schemas.microsoft.com/office/drawing/2014/main" id="{7E92F5FA-98B1-483B-847E-7EC9CB093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0838" y="511814"/>
            <a:ext cx="5706031" cy="5706031"/>
          </a:xfrm>
          <a:prstGeom prst="ellipse">
            <a:avLst/>
          </a:prstGeom>
          <a:solidFill>
            <a:schemeClr val="accent1">
              <a:lumMod val="20000"/>
              <a:lumOff val="80000"/>
            </a:schemeClr>
          </a:solidFill>
          <a:ln>
            <a:noFill/>
          </a:ln>
          <a:effectLst>
            <a:outerShdw dist="165100" dir="222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8FDF003-80D7-EEC2-BE1C-C0E12E469B28}"/>
              </a:ext>
            </a:extLst>
          </p:cNvPr>
          <p:cNvSpPr>
            <a:spLocks noGrp="1"/>
          </p:cNvSpPr>
          <p:nvPr>
            <p:ph type="title"/>
          </p:nvPr>
        </p:nvSpPr>
        <p:spPr>
          <a:xfrm>
            <a:off x="3664039" y="1406985"/>
            <a:ext cx="4842457" cy="2511872"/>
          </a:xfrm>
        </p:spPr>
        <p:txBody>
          <a:bodyPr vert="horz" lIns="91440" tIns="45720" rIns="91440" bIns="45720" rtlCol="0" anchor="b">
            <a:normAutofit/>
          </a:bodyPr>
          <a:lstStyle/>
          <a:p>
            <a:pPr>
              <a:lnSpc>
                <a:spcPct val="130000"/>
              </a:lnSpc>
            </a:pPr>
            <a:r>
              <a:rPr lang="en-US" spc="1300">
                <a:solidFill>
                  <a:srgbClr val="000000"/>
                </a:solidFill>
              </a:rPr>
              <a:t>Time to practice</a:t>
            </a:r>
          </a:p>
        </p:txBody>
      </p:sp>
    </p:spTree>
    <p:extLst>
      <p:ext uri="{BB962C8B-B14F-4D97-AF65-F5344CB8AC3E}">
        <p14:creationId xmlns:p14="http://schemas.microsoft.com/office/powerpoint/2010/main" val="238693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9224A-F219-4DF9-8183-F7C098A5C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4D96BCF-AFBA-18C4-4B7A-F77E29039758}"/>
              </a:ext>
            </a:extLst>
          </p:cNvPr>
          <p:cNvPicPr>
            <a:picLocks noChangeAspect="1"/>
          </p:cNvPicPr>
          <p:nvPr/>
        </p:nvPicPr>
        <p:blipFill>
          <a:blip r:embed="rId3"/>
          <a:srcRect r="3112" b="1"/>
          <a:stretch/>
        </p:blipFill>
        <p:spPr>
          <a:xfrm>
            <a:off x="20" y="10"/>
            <a:ext cx="12191980" cy="6857990"/>
          </a:xfrm>
          <a:prstGeom prst="rect">
            <a:avLst/>
          </a:prstGeom>
        </p:spPr>
      </p:pic>
      <p:sp>
        <p:nvSpPr>
          <p:cNvPr id="11" name="Oval 10">
            <a:extLst>
              <a:ext uri="{FF2B5EF4-FFF2-40B4-BE49-F238E27FC236}">
                <a16:creationId xmlns:a16="http://schemas.microsoft.com/office/drawing/2014/main" id="{CC3B9006-4406-4E2F-8B42-6A968FCC8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993" y="1165193"/>
            <a:ext cx="4527613" cy="4527613"/>
          </a:xfrm>
          <a:prstGeom prst="ellipse">
            <a:avLst/>
          </a:prstGeom>
          <a:solidFill>
            <a:schemeClr val="accent1">
              <a:lumMod val="20000"/>
              <a:lumOff val="80000"/>
            </a:schemeClr>
          </a:solidFill>
          <a:ln>
            <a:noFill/>
          </a:ln>
          <a:effectLst>
            <a:outerShdw dist="1651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D6EBC6-F562-B87D-A60B-A86B4BEBFEAB}"/>
              </a:ext>
            </a:extLst>
          </p:cNvPr>
          <p:cNvSpPr>
            <a:spLocks noGrp="1"/>
          </p:cNvSpPr>
          <p:nvPr>
            <p:ph type="ctrTitle"/>
          </p:nvPr>
        </p:nvSpPr>
        <p:spPr>
          <a:xfrm>
            <a:off x="1238626" y="1981199"/>
            <a:ext cx="4192348" cy="2006601"/>
          </a:xfrm>
        </p:spPr>
        <p:txBody>
          <a:bodyPr>
            <a:normAutofit/>
          </a:bodyPr>
          <a:lstStyle/>
          <a:p>
            <a:pPr algn="ctr">
              <a:lnSpc>
                <a:spcPct val="120000"/>
              </a:lnSpc>
            </a:pPr>
            <a:r>
              <a:rPr lang="en-US" sz="2500" dirty="0">
                <a:solidFill>
                  <a:srgbClr val="000000"/>
                </a:solidFill>
              </a:rPr>
              <a:t>Unleash Your Creativity with Canva</a:t>
            </a:r>
          </a:p>
        </p:txBody>
      </p:sp>
      <p:sp>
        <p:nvSpPr>
          <p:cNvPr id="3" name="Subtitle 2">
            <a:extLst>
              <a:ext uri="{FF2B5EF4-FFF2-40B4-BE49-F238E27FC236}">
                <a16:creationId xmlns:a16="http://schemas.microsoft.com/office/drawing/2014/main" id="{BEAABA55-8F28-E540-F52F-4122325395A1}"/>
              </a:ext>
            </a:extLst>
          </p:cNvPr>
          <p:cNvSpPr>
            <a:spLocks noGrp="1"/>
          </p:cNvSpPr>
          <p:nvPr>
            <p:ph type="subTitle" idx="1"/>
          </p:nvPr>
        </p:nvSpPr>
        <p:spPr>
          <a:xfrm>
            <a:off x="1704512" y="4262120"/>
            <a:ext cx="3231472" cy="907895"/>
          </a:xfrm>
        </p:spPr>
        <p:txBody>
          <a:bodyPr>
            <a:normAutofit fontScale="92500" lnSpcReduction="10000"/>
          </a:bodyPr>
          <a:lstStyle/>
          <a:p>
            <a:pPr algn="ctr"/>
            <a:r>
              <a:rPr lang="en-US" dirty="0">
                <a:solidFill>
                  <a:srgbClr val="000000"/>
                </a:solidFill>
              </a:rPr>
              <a:t>Introduction to Graphic Design with Canva</a:t>
            </a:r>
          </a:p>
        </p:txBody>
      </p:sp>
    </p:spTree>
    <p:extLst>
      <p:ext uri="{BB962C8B-B14F-4D97-AF65-F5344CB8AC3E}">
        <p14:creationId xmlns:p14="http://schemas.microsoft.com/office/powerpoint/2010/main" val="269424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DC024122-C80E-4076-B618-426FF2225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9E3D2-BE75-E67C-807E-765E1D28B698}"/>
              </a:ext>
            </a:extLst>
          </p:cNvPr>
          <p:cNvSpPr>
            <a:spLocks noGrp="1"/>
          </p:cNvSpPr>
          <p:nvPr>
            <p:ph type="title"/>
          </p:nvPr>
        </p:nvSpPr>
        <p:spPr>
          <a:xfrm>
            <a:off x="5211517" y="773723"/>
            <a:ext cx="5874874" cy="1397004"/>
          </a:xfrm>
        </p:spPr>
        <p:txBody>
          <a:bodyPr anchor="b">
            <a:normAutofit/>
          </a:bodyPr>
          <a:lstStyle/>
          <a:p>
            <a:r>
              <a:rPr lang="en-US" dirty="0"/>
              <a:t>Practice: a Logo</a:t>
            </a:r>
          </a:p>
        </p:txBody>
      </p:sp>
      <p:pic>
        <p:nvPicPr>
          <p:cNvPr id="12" name="Picture 11">
            <a:extLst>
              <a:ext uri="{FF2B5EF4-FFF2-40B4-BE49-F238E27FC236}">
                <a16:creationId xmlns:a16="http://schemas.microsoft.com/office/drawing/2014/main" id="{0FAC9AA1-3A73-B38B-2F10-0D51EB70D503}"/>
              </a:ext>
            </a:extLst>
          </p:cNvPr>
          <p:cNvPicPr>
            <a:picLocks noChangeAspect="1"/>
          </p:cNvPicPr>
          <p:nvPr/>
        </p:nvPicPr>
        <p:blipFill>
          <a:blip r:embed="rId3"/>
          <a:srcRect l="7850" r="1914" b="2"/>
          <a:stretch/>
        </p:blipFill>
        <p:spPr>
          <a:xfrm>
            <a:off x="734515" y="2307070"/>
            <a:ext cx="3777195" cy="3777207"/>
          </a:xfrm>
          <a:prstGeom prst="rect">
            <a:avLst/>
          </a:prstGeom>
        </p:spPr>
      </p:pic>
      <p:sp>
        <p:nvSpPr>
          <p:cNvPr id="3" name="Content Placeholder 2">
            <a:extLst>
              <a:ext uri="{FF2B5EF4-FFF2-40B4-BE49-F238E27FC236}">
                <a16:creationId xmlns:a16="http://schemas.microsoft.com/office/drawing/2014/main" id="{B54F9679-7E56-7A13-A2C0-5E7816CFA186}"/>
              </a:ext>
            </a:extLst>
          </p:cNvPr>
          <p:cNvSpPr>
            <a:spLocks noGrp="1"/>
          </p:cNvSpPr>
          <p:nvPr>
            <p:ph idx="1"/>
          </p:nvPr>
        </p:nvSpPr>
        <p:spPr>
          <a:xfrm>
            <a:off x="5211515" y="2411060"/>
            <a:ext cx="5874875" cy="3756660"/>
          </a:xfrm>
        </p:spPr>
        <p:txBody>
          <a:bodyPr>
            <a:normAutofit/>
          </a:bodyPr>
          <a:lstStyle/>
          <a:p>
            <a:pPr marL="457200" indent="-457200">
              <a:buFont typeface="+mj-lt"/>
              <a:buAutoNum type="arabicPeriod"/>
            </a:pPr>
            <a:r>
              <a:rPr lang="en-US" b="1" dirty="0"/>
              <a:t>Choose a template</a:t>
            </a:r>
          </a:p>
          <a:p>
            <a:pPr marL="457200" indent="-457200">
              <a:buFont typeface="+mj-lt"/>
              <a:buAutoNum type="arabicPeriod"/>
            </a:pPr>
            <a:r>
              <a:rPr lang="en-US" b="1" dirty="0"/>
              <a:t>Change </a:t>
            </a:r>
            <a:r>
              <a:rPr lang="en-US" b="1" dirty="0" err="1"/>
              <a:t>Colours</a:t>
            </a:r>
            <a:endParaRPr lang="en-US" b="1" dirty="0"/>
          </a:p>
          <a:p>
            <a:pPr marL="457200" indent="-457200">
              <a:buFont typeface="+mj-lt"/>
              <a:buAutoNum type="arabicPeriod"/>
            </a:pPr>
            <a:r>
              <a:rPr lang="en-US" b="1" dirty="0"/>
              <a:t>Edit Text </a:t>
            </a:r>
          </a:p>
          <a:p>
            <a:pPr marL="457200" indent="-457200">
              <a:buFont typeface="+mj-lt"/>
              <a:buAutoNum type="arabicPeriod"/>
            </a:pPr>
            <a:r>
              <a:rPr lang="en-US" b="1" dirty="0"/>
              <a:t>Add or Remove Elements</a:t>
            </a:r>
          </a:p>
          <a:p>
            <a:pPr marL="457200" indent="-457200">
              <a:buFont typeface="+mj-lt"/>
              <a:buAutoNum type="arabicPeriod"/>
            </a:pPr>
            <a:r>
              <a:rPr lang="en-US" b="1" dirty="0"/>
              <a:t>Adjust Layout and Alignment</a:t>
            </a:r>
          </a:p>
          <a:p>
            <a:pPr marL="457200" indent="-457200">
              <a:buFont typeface="+mj-lt"/>
              <a:buAutoNum type="arabicPeriod"/>
            </a:pPr>
            <a:r>
              <a:rPr lang="en-US" b="1" dirty="0"/>
              <a:t>Finalize and Download</a:t>
            </a:r>
            <a:endParaRPr lang="en-US" dirty="0"/>
          </a:p>
        </p:txBody>
      </p:sp>
      <p:grpSp>
        <p:nvGrpSpPr>
          <p:cNvPr id="93" name="Group 92">
            <a:extLst>
              <a:ext uri="{FF2B5EF4-FFF2-40B4-BE49-F238E27FC236}">
                <a16:creationId xmlns:a16="http://schemas.microsoft.com/office/drawing/2014/main" id="{829DAB2C-3574-4B22-939F-BB6C5D2637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11624062" y="3193365"/>
            <a:ext cx="581000" cy="3664635"/>
            <a:chOff x="5006254" y="-1431285"/>
            <a:chExt cx="581000" cy="3664635"/>
          </a:xfrm>
        </p:grpSpPr>
        <p:sp>
          <p:nvSpPr>
            <p:cNvPr id="94" name="Rectangle 93">
              <a:extLst>
                <a:ext uri="{FF2B5EF4-FFF2-40B4-BE49-F238E27FC236}">
                  <a16:creationId xmlns:a16="http://schemas.microsoft.com/office/drawing/2014/main" id="{96BD37F6-BAB4-4BBF-B3E2-4395EAB8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5061025" y="-788944"/>
              <a:ext cx="526229" cy="3022294"/>
            </a:xfrm>
            <a:prstGeom prst="rect">
              <a:avLst/>
            </a:prstGeom>
            <a:blipFill dpi="0" rotWithShape="1">
              <a:blip r:embed="rId4">
                <a:extLst>
                  <a:ext uri="{96DAC541-7B7A-43D3-8B79-37D633B846F1}">
                    <asvg:svgBlip xmlns:asvg="http://schemas.microsoft.com/office/drawing/2016/SVG/main" r:embed="rId5"/>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B9809A8D-5A7C-4A05-9F64-844C66FAB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5006254" y="-143128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7476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DC024122-C80E-4076-B618-426FF2225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1D6402-6D71-E7B9-631B-8DAF1C3C1B34}"/>
              </a:ext>
            </a:extLst>
          </p:cNvPr>
          <p:cNvSpPr>
            <a:spLocks noGrp="1"/>
          </p:cNvSpPr>
          <p:nvPr>
            <p:ph type="title"/>
          </p:nvPr>
        </p:nvSpPr>
        <p:spPr>
          <a:xfrm>
            <a:off x="5211517" y="773723"/>
            <a:ext cx="5874874" cy="1397004"/>
          </a:xfrm>
        </p:spPr>
        <p:txBody>
          <a:bodyPr anchor="b">
            <a:normAutofit/>
          </a:bodyPr>
          <a:lstStyle/>
          <a:p>
            <a:pPr>
              <a:lnSpc>
                <a:spcPct val="110000"/>
              </a:lnSpc>
            </a:pPr>
            <a:r>
              <a:rPr lang="en-US" sz="2500" dirty="0"/>
              <a:t>Practice: a Personalized Social Media Post</a:t>
            </a:r>
          </a:p>
        </p:txBody>
      </p:sp>
      <p:pic>
        <p:nvPicPr>
          <p:cNvPr id="6" name="Picture 5">
            <a:extLst>
              <a:ext uri="{FF2B5EF4-FFF2-40B4-BE49-F238E27FC236}">
                <a16:creationId xmlns:a16="http://schemas.microsoft.com/office/drawing/2014/main" id="{4BBD6CAF-A502-9A27-1AC6-321B16E7F019}"/>
              </a:ext>
            </a:extLst>
          </p:cNvPr>
          <p:cNvPicPr>
            <a:picLocks noChangeAspect="1"/>
          </p:cNvPicPr>
          <p:nvPr/>
        </p:nvPicPr>
        <p:blipFill>
          <a:blip r:embed="rId3"/>
          <a:srcRect l="1000"/>
          <a:stretch/>
        </p:blipFill>
        <p:spPr>
          <a:xfrm>
            <a:off x="896648" y="1472225"/>
            <a:ext cx="3777195" cy="3777193"/>
          </a:xfrm>
          <a:prstGeom prst="rect">
            <a:avLst/>
          </a:prstGeom>
        </p:spPr>
      </p:pic>
      <p:sp>
        <p:nvSpPr>
          <p:cNvPr id="3" name="Content Placeholder 2">
            <a:extLst>
              <a:ext uri="{FF2B5EF4-FFF2-40B4-BE49-F238E27FC236}">
                <a16:creationId xmlns:a16="http://schemas.microsoft.com/office/drawing/2014/main" id="{A414623F-A3D5-3B7C-C16E-25DD3D332554}"/>
              </a:ext>
            </a:extLst>
          </p:cNvPr>
          <p:cNvSpPr>
            <a:spLocks noGrp="1"/>
          </p:cNvSpPr>
          <p:nvPr>
            <p:ph idx="1"/>
          </p:nvPr>
        </p:nvSpPr>
        <p:spPr>
          <a:xfrm>
            <a:off x="5211515" y="2411060"/>
            <a:ext cx="5874875" cy="3756660"/>
          </a:xfrm>
        </p:spPr>
        <p:txBody>
          <a:bodyPr>
            <a:normAutofit/>
          </a:bodyPr>
          <a:lstStyle/>
          <a:p>
            <a:pPr>
              <a:buFont typeface="+mj-lt"/>
              <a:buAutoNum type="arabicPeriod"/>
            </a:pPr>
            <a:r>
              <a:rPr lang="en-US" b="1" dirty="0"/>
              <a:t>Choose a Template</a:t>
            </a:r>
          </a:p>
          <a:p>
            <a:pPr>
              <a:buFont typeface="+mj-lt"/>
              <a:buAutoNum type="arabicPeriod"/>
            </a:pPr>
            <a:r>
              <a:rPr lang="en-US" b="1" dirty="0"/>
              <a:t> Customize the Text</a:t>
            </a:r>
          </a:p>
          <a:p>
            <a:pPr>
              <a:buFont typeface="+mj-lt"/>
              <a:buAutoNum type="arabicPeriod"/>
            </a:pPr>
            <a:r>
              <a:rPr lang="en-US" b="1" dirty="0"/>
              <a:t> Add Images or Backgrounds</a:t>
            </a:r>
          </a:p>
          <a:p>
            <a:pPr>
              <a:buFont typeface="+mj-lt"/>
              <a:buAutoNum type="arabicPeriod"/>
            </a:pPr>
            <a:r>
              <a:rPr lang="en-US" b="1" dirty="0"/>
              <a:t> Add Icons, Shapes, or Graphics</a:t>
            </a:r>
            <a:endParaRPr lang="en-US" dirty="0"/>
          </a:p>
          <a:p>
            <a:pPr>
              <a:buFont typeface="+mj-lt"/>
              <a:buAutoNum type="arabicPeriod"/>
            </a:pPr>
            <a:r>
              <a:rPr lang="en-US" b="1" dirty="0"/>
              <a:t> Experiment with Colors and Layout</a:t>
            </a:r>
          </a:p>
          <a:p>
            <a:pPr>
              <a:buFont typeface="+mj-lt"/>
              <a:buAutoNum type="arabicPeriod"/>
            </a:pPr>
            <a:r>
              <a:rPr lang="en-US" b="1" dirty="0"/>
              <a:t>Finalize and Download</a:t>
            </a:r>
            <a:endParaRPr lang="en-US" dirty="0"/>
          </a:p>
        </p:txBody>
      </p:sp>
      <p:grpSp>
        <p:nvGrpSpPr>
          <p:cNvPr id="56" name="Group 55">
            <a:extLst>
              <a:ext uri="{FF2B5EF4-FFF2-40B4-BE49-F238E27FC236}">
                <a16:creationId xmlns:a16="http://schemas.microsoft.com/office/drawing/2014/main" id="{829DAB2C-3574-4B22-939F-BB6C5D2637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11624062" y="3193365"/>
            <a:ext cx="581000" cy="3664635"/>
            <a:chOff x="5006254" y="-1431285"/>
            <a:chExt cx="581000" cy="3664635"/>
          </a:xfrm>
        </p:grpSpPr>
        <p:sp>
          <p:nvSpPr>
            <p:cNvPr id="57" name="Rectangle 56">
              <a:extLst>
                <a:ext uri="{FF2B5EF4-FFF2-40B4-BE49-F238E27FC236}">
                  <a16:creationId xmlns:a16="http://schemas.microsoft.com/office/drawing/2014/main" id="{96BD37F6-BAB4-4BBF-B3E2-4395EAB8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5061025" y="-788944"/>
              <a:ext cx="526229" cy="3022294"/>
            </a:xfrm>
            <a:prstGeom prst="rect">
              <a:avLst/>
            </a:prstGeom>
            <a:blipFill dpi="0" rotWithShape="1">
              <a:blip r:embed="rId4">
                <a:extLst>
                  <a:ext uri="{96DAC541-7B7A-43D3-8B79-37D633B846F1}">
                    <asvg:svgBlip xmlns:asvg="http://schemas.microsoft.com/office/drawing/2016/SVG/main" r:embed="rId5"/>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9809A8D-5A7C-4A05-9F64-844C66FAB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5006254" y="-143128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8426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DC024122-C80E-4076-B618-426FF2225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DECD7A-8287-F39B-6B53-AC61EDE6113B}"/>
              </a:ext>
            </a:extLst>
          </p:cNvPr>
          <p:cNvSpPr>
            <a:spLocks noGrp="1"/>
          </p:cNvSpPr>
          <p:nvPr>
            <p:ph type="title"/>
          </p:nvPr>
        </p:nvSpPr>
        <p:spPr>
          <a:xfrm>
            <a:off x="5211517" y="773723"/>
            <a:ext cx="5874874" cy="1397004"/>
          </a:xfrm>
        </p:spPr>
        <p:txBody>
          <a:bodyPr anchor="b">
            <a:normAutofit/>
          </a:bodyPr>
          <a:lstStyle/>
          <a:p>
            <a:r>
              <a:rPr lang="en-US" dirty="0"/>
              <a:t>PRACTICE- a Flyer</a:t>
            </a:r>
          </a:p>
        </p:txBody>
      </p:sp>
      <p:pic>
        <p:nvPicPr>
          <p:cNvPr id="6" name="Picture 5">
            <a:extLst>
              <a:ext uri="{FF2B5EF4-FFF2-40B4-BE49-F238E27FC236}">
                <a16:creationId xmlns:a16="http://schemas.microsoft.com/office/drawing/2014/main" id="{6D1FBBF7-4C91-CD7E-44AF-97531BB89275}"/>
              </a:ext>
            </a:extLst>
          </p:cNvPr>
          <p:cNvPicPr>
            <a:picLocks noChangeAspect="1"/>
          </p:cNvPicPr>
          <p:nvPr/>
        </p:nvPicPr>
        <p:blipFill>
          <a:blip r:embed="rId3"/>
          <a:srcRect b="6513"/>
          <a:stretch/>
        </p:blipFill>
        <p:spPr>
          <a:xfrm>
            <a:off x="734515" y="1003434"/>
            <a:ext cx="3777195" cy="5080843"/>
          </a:xfrm>
          <a:prstGeom prst="rect">
            <a:avLst/>
          </a:prstGeom>
        </p:spPr>
      </p:pic>
      <p:sp>
        <p:nvSpPr>
          <p:cNvPr id="3" name="Content Placeholder 2">
            <a:extLst>
              <a:ext uri="{FF2B5EF4-FFF2-40B4-BE49-F238E27FC236}">
                <a16:creationId xmlns:a16="http://schemas.microsoft.com/office/drawing/2014/main" id="{BBC664A9-6B96-D7E7-7CCE-EDE1A36489BA}"/>
              </a:ext>
            </a:extLst>
          </p:cNvPr>
          <p:cNvSpPr>
            <a:spLocks noGrp="1"/>
          </p:cNvSpPr>
          <p:nvPr>
            <p:ph idx="1"/>
          </p:nvPr>
        </p:nvSpPr>
        <p:spPr>
          <a:xfrm>
            <a:off x="5211515" y="2411060"/>
            <a:ext cx="5874875" cy="3756660"/>
          </a:xfrm>
        </p:spPr>
        <p:txBody>
          <a:bodyPr>
            <a:normAutofit/>
          </a:bodyPr>
          <a:lstStyle/>
          <a:p>
            <a:pPr>
              <a:buFont typeface="+mj-lt"/>
              <a:buAutoNum type="arabicPeriod"/>
            </a:pPr>
            <a:r>
              <a:rPr lang="en-US" b="1" dirty="0"/>
              <a:t>Choose a Template</a:t>
            </a:r>
          </a:p>
          <a:p>
            <a:pPr>
              <a:buFont typeface="+mj-lt"/>
              <a:buAutoNum type="arabicPeriod"/>
            </a:pPr>
            <a:r>
              <a:rPr lang="en-US" b="1" dirty="0"/>
              <a:t>Customize the Text</a:t>
            </a:r>
          </a:p>
          <a:p>
            <a:pPr>
              <a:buFont typeface="+mj-lt"/>
              <a:buAutoNum type="arabicPeriod"/>
            </a:pPr>
            <a:r>
              <a:rPr lang="en-US" b="1" dirty="0"/>
              <a:t>Add Images or Backgrounds</a:t>
            </a:r>
          </a:p>
          <a:p>
            <a:pPr>
              <a:buFont typeface="+mj-lt"/>
              <a:buAutoNum type="arabicPeriod"/>
            </a:pPr>
            <a:r>
              <a:rPr lang="en-US" b="1" dirty="0"/>
              <a:t>Include Icons and Decorative Elements</a:t>
            </a:r>
          </a:p>
          <a:p>
            <a:pPr>
              <a:buFont typeface="+mj-lt"/>
              <a:buAutoNum type="arabicPeriod"/>
            </a:pPr>
            <a:r>
              <a:rPr lang="en-US" b="1" dirty="0"/>
              <a:t>Experiment with Layout and </a:t>
            </a:r>
            <a:r>
              <a:rPr lang="en-GB" b="1" dirty="0"/>
              <a:t>Colours</a:t>
            </a:r>
          </a:p>
          <a:p>
            <a:pPr>
              <a:buFont typeface="+mj-lt"/>
              <a:buAutoNum type="arabicPeriod"/>
            </a:pPr>
            <a:r>
              <a:rPr lang="en-US" b="1" dirty="0"/>
              <a:t>Finalize and Download</a:t>
            </a:r>
            <a:endParaRPr lang="en-US" dirty="0"/>
          </a:p>
        </p:txBody>
      </p:sp>
      <p:grpSp>
        <p:nvGrpSpPr>
          <p:cNvPr id="48" name="Group 47">
            <a:extLst>
              <a:ext uri="{FF2B5EF4-FFF2-40B4-BE49-F238E27FC236}">
                <a16:creationId xmlns:a16="http://schemas.microsoft.com/office/drawing/2014/main" id="{829DAB2C-3574-4B22-939F-BB6C5D2637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11624062" y="3193365"/>
            <a:ext cx="581000" cy="3664635"/>
            <a:chOff x="5006254" y="-1431285"/>
            <a:chExt cx="581000" cy="3664635"/>
          </a:xfrm>
        </p:grpSpPr>
        <p:sp>
          <p:nvSpPr>
            <p:cNvPr id="49" name="Rectangle 48">
              <a:extLst>
                <a:ext uri="{FF2B5EF4-FFF2-40B4-BE49-F238E27FC236}">
                  <a16:creationId xmlns:a16="http://schemas.microsoft.com/office/drawing/2014/main" id="{96BD37F6-BAB4-4BBF-B3E2-4395EAB83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5061025" y="-788944"/>
              <a:ext cx="526229" cy="3022294"/>
            </a:xfrm>
            <a:prstGeom prst="rect">
              <a:avLst/>
            </a:prstGeom>
            <a:blipFill dpi="0" rotWithShape="1">
              <a:blip r:embed="rId4">
                <a:extLst>
                  <a:ext uri="{96DAC541-7B7A-43D3-8B79-37D633B846F1}">
                    <asvg:svgBlip xmlns:asvg="http://schemas.microsoft.com/office/drawing/2016/SVG/main" r:embed="rId5"/>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9809A8D-5A7C-4A05-9F64-844C66FAB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5006254" y="-143128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6614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96E61-7189-2F89-4803-B7D51371F126}"/>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1A7A2669-21A7-7EE8-28C5-2AE21C91C2A0}"/>
              </a:ext>
            </a:extLst>
          </p:cNvPr>
          <p:cNvSpPr>
            <a:spLocks noGrp="1"/>
          </p:cNvSpPr>
          <p:nvPr>
            <p:ph idx="1"/>
          </p:nvPr>
        </p:nvSpPr>
        <p:spPr/>
        <p:txBody>
          <a:bodyPr>
            <a:normAutofit/>
          </a:bodyPr>
          <a:lstStyle/>
          <a:p>
            <a:r>
              <a:rPr lang="en-US" sz="2400" b="1" dirty="0"/>
              <a:t>Canva Design School </a:t>
            </a:r>
            <a:r>
              <a:rPr lang="en-US" sz="2400" dirty="0"/>
              <a:t>- free, self-paced courses and tutorials on using Canva’s features and design principles: </a:t>
            </a:r>
            <a:r>
              <a:rPr lang="en-US" sz="2400" dirty="0">
                <a:hlinkClick r:id="rId3"/>
              </a:rPr>
              <a:t>https://designschool.canva.com</a:t>
            </a:r>
            <a:r>
              <a:rPr lang="en-US" sz="2400" dirty="0"/>
              <a:t> </a:t>
            </a:r>
          </a:p>
          <a:p>
            <a:r>
              <a:rPr lang="en-US" sz="2400" b="1" dirty="0" err="1"/>
              <a:t>OpenLearn</a:t>
            </a:r>
            <a:r>
              <a:rPr lang="en-US" sz="2400" dirty="0"/>
              <a:t> – online course "How to Make Great Visuals with Canva“ introduces Canva and basic design principles: </a:t>
            </a:r>
            <a:r>
              <a:rPr lang="en-US" sz="2400" dirty="0">
                <a:hlinkClick r:id="rId4"/>
              </a:rPr>
              <a:t>https://www.open.edu/openlearn</a:t>
            </a:r>
            <a:r>
              <a:rPr lang="en-US" sz="2400" dirty="0"/>
              <a:t> </a:t>
            </a:r>
          </a:p>
          <a:p>
            <a:r>
              <a:rPr lang="en-US" sz="2400" b="1" dirty="0" err="1"/>
              <a:t>CourseCanva’s</a:t>
            </a:r>
            <a:r>
              <a:rPr lang="en-US" sz="2400" b="1" dirty="0"/>
              <a:t> YouTube Channel </a:t>
            </a:r>
            <a:r>
              <a:rPr lang="en-US" sz="2400" dirty="0"/>
              <a:t>- up-to-date tutorials and webinars on using Canva for various design projects: </a:t>
            </a:r>
            <a:r>
              <a:rPr lang="en-US" sz="2400" dirty="0">
                <a:hlinkClick r:id="rId5"/>
              </a:rPr>
              <a:t>https://www.youtube.com/c/Canva</a:t>
            </a:r>
            <a:r>
              <a:rPr lang="en-US" sz="2400" dirty="0"/>
              <a:t> </a:t>
            </a:r>
          </a:p>
        </p:txBody>
      </p:sp>
    </p:spTree>
    <p:extLst>
      <p:ext uri="{BB962C8B-B14F-4D97-AF65-F5344CB8AC3E}">
        <p14:creationId xmlns:p14="http://schemas.microsoft.com/office/powerpoint/2010/main" val="60891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0C817C9-850F-4FB6-B93B-CF3076C4A5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67782" cy="3306479"/>
            <a:chOff x="11619770" y="-2005"/>
            <a:chExt cx="567782" cy="3306479"/>
          </a:xfrm>
        </p:grpSpPr>
        <p:sp>
          <p:nvSpPr>
            <p:cNvPr id="10" name="Freeform: Shape 9">
              <a:extLst>
                <a:ext uri="{FF2B5EF4-FFF2-40B4-BE49-F238E27FC236}">
                  <a16:creationId xmlns:a16="http://schemas.microsoft.com/office/drawing/2014/main" id="{159433A8-B67D-4675-AFDE-131069A70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ectangle 10">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13" name="Rectangle 12">
            <a:extLst>
              <a:ext uri="{FF2B5EF4-FFF2-40B4-BE49-F238E27FC236}">
                <a16:creationId xmlns:a16="http://schemas.microsoft.com/office/drawing/2014/main" id="{34F933A1-07CE-4E7C-82B0-5C3118A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5A92194-A2F5-44E9-B32F-F89823EB7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DA4B55B9-D44C-4747-9D28-8A76925E6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8374778" y="3045508"/>
            <a:ext cx="2822028" cy="4802955"/>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Oval 18">
            <a:extLst>
              <a:ext uri="{FF2B5EF4-FFF2-40B4-BE49-F238E27FC236}">
                <a16:creationId xmlns:a16="http://schemas.microsoft.com/office/drawing/2014/main" id="{7E92F5FA-98B1-483B-847E-7EC9CB093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0838" y="511814"/>
            <a:ext cx="5706031" cy="5706031"/>
          </a:xfrm>
          <a:prstGeom prst="ellipse">
            <a:avLst/>
          </a:prstGeom>
          <a:solidFill>
            <a:schemeClr val="accent1">
              <a:lumMod val="20000"/>
              <a:lumOff val="80000"/>
            </a:schemeClr>
          </a:solidFill>
          <a:ln>
            <a:noFill/>
          </a:ln>
          <a:effectLst>
            <a:outerShdw dist="165100" dir="222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4ECA208-79F4-5724-EA07-7F96F8A941C9}"/>
              </a:ext>
            </a:extLst>
          </p:cNvPr>
          <p:cNvSpPr>
            <a:spLocks noGrp="1"/>
          </p:cNvSpPr>
          <p:nvPr>
            <p:ph type="title"/>
          </p:nvPr>
        </p:nvSpPr>
        <p:spPr>
          <a:xfrm>
            <a:off x="3664039" y="1406985"/>
            <a:ext cx="4842457" cy="2511872"/>
          </a:xfrm>
        </p:spPr>
        <p:txBody>
          <a:bodyPr vert="horz" lIns="91440" tIns="45720" rIns="91440" bIns="45720" rtlCol="0" anchor="b">
            <a:normAutofit fontScale="90000"/>
          </a:bodyPr>
          <a:lstStyle/>
          <a:p>
            <a:pPr>
              <a:lnSpc>
                <a:spcPct val="130000"/>
              </a:lnSpc>
            </a:pPr>
            <a:r>
              <a:rPr lang="en-US" b="1" spc="1300" dirty="0">
                <a:solidFill>
                  <a:srgbClr val="000000"/>
                </a:solidFill>
              </a:rPr>
              <a:t>ICEBREAKER:</a:t>
            </a:r>
            <a:br>
              <a:rPr lang="en-US" b="1" spc="1300" dirty="0">
                <a:solidFill>
                  <a:srgbClr val="000000"/>
                </a:solidFill>
              </a:rPr>
            </a:br>
            <a:r>
              <a:rPr lang="en-US" b="1" spc="1300" dirty="0">
                <a:solidFill>
                  <a:srgbClr val="000000"/>
                </a:solidFill>
              </a:rPr>
              <a:t>"Design Your Name" Challenge</a:t>
            </a:r>
            <a:endParaRPr lang="en-US" spc="1300" dirty="0">
              <a:solidFill>
                <a:srgbClr val="000000"/>
              </a:solidFill>
            </a:endParaRPr>
          </a:p>
        </p:txBody>
      </p:sp>
    </p:spTree>
    <p:extLst>
      <p:ext uri="{BB962C8B-B14F-4D97-AF65-F5344CB8AC3E}">
        <p14:creationId xmlns:p14="http://schemas.microsoft.com/office/powerpoint/2010/main" val="253181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822D577B-9018-47AD-8C60-A09FB788AD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3360F54-FBF3-DFD6-6932-80F033B13699}"/>
              </a:ext>
            </a:extLst>
          </p:cNvPr>
          <p:cNvSpPr>
            <a:spLocks noGrp="1"/>
          </p:cNvSpPr>
          <p:nvPr>
            <p:ph type="title"/>
          </p:nvPr>
        </p:nvSpPr>
        <p:spPr>
          <a:xfrm>
            <a:off x="800101" y="707098"/>
            <a:ext cx="5295900" cy="1459159"/>
          </a:xfrm>
        </p:spPr>
        <p:txBody>
          <a:bodyPr anchor="b">
            <a:normAutofit/>
          </a:bodyPr>
          <a:lstStyle/>
          <a:p>
            <a:r>
              <a:rPr lang="en-US" dirty="0"/>
              <a:t>What is Graphic Design?</a:t>
            </a:r>
          </a:p>
        </p:txBody>
      </p:sp>
      <p:sp>
        <p:nvSpPr>
          <p:cNvPr id="1048" name="Rectangle 1047">
            <a:extLst>
              <a:ext uri="{FF2B5EF4-FFF2-40B4-BE49-F238E27FC236}">
                <a16:creationId xmlns:a16="http://schemas.microsoft.com/office/drawing/2014/main" id="{FCE2E558-1756-4EDF-A961-1F0E5C5B1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888A2AD1-3F6F-B7FD-4DD3-4F3CDF98524F}"/>
              </a:ext>
            </a:extLst>
          </p:cNvPr>
          <p:cNvSpPr>
            <a:spLocks noGrp="1"/>
          </p:cNvSpPr>
          <p:nvPr>
            <p:ph idx="1"/>
          </p:nvPr>
        </p:nvSpPr>
        <p:spPr>
          <a:xfrm>
            <a:off x="800101" y="2400021"/>
            <a:ext cx="4979598" cy="3750881"/>
          </a:xfrm>
        </p:spPr>
        <p:txBody>
          <a:bodyPr>
            <a:normAutofit/>
          </a:bodyPr>
          <a:lstStyle/>
          <a:p>
            <a:r>
              <a:rPr lang="en-US" dirty="0"/>
              <a:t>Graphic design is the art of creating visual content to communicate ideas or messages. It uses things like pictures, text, colors, and layouts to make things look attractive and easy to understand.</a:t>
            </a:r>
          </a:p>
        </p:txBody>
      </p:sp>
      <p:sp>
        <p:nvSpPr>
          <p:cNvPr id="1050" name="Rectangle 1049">
            <a:extLst>
              <a:ext uri="{FF2B5EF4-FFF2-40B4-BE49-F238E27FC236}">
                <a16:creationId xmlns:a16="http://schemas.microsoft.com/office/drawing/2014/main" id="{5401B466-517B-4B8B-A80A-FD0ECAECF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248792" y="3886200"/>
            <a:ext cx="949990" cy="2971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2" name="Rectangle 1051">
            <a:extLst>
              <a:ext uri="{FF2B5EF4-FFF2-40B4-BE49-F238E27FC236}">
                <a16:creationId xmlns:a16="http://schemas.microsoft.com/office/drawing/2014/main" id="{1A42EF36-E4B3-4B8C-A6B8-4C12B704C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823615" y="2413875"/>
            <a:ext cx="2289284" cy="3815228"/>
          </a:xfrm>
          <a:prstGeom prst="rect">
            <a:avLst/>
          </a:pr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10 Types of Graphic Design to Help You Get Content You Need">
            <a:extLst>
              <a:ext uri="{FF2B5EF4-FFF2-40B4-BE49-F238E27FC236}">
                <a16:creationId xmlns:a16="http://schemas.microsoft.com/office/drawing/2014/main" id="{14239716-80B5-3B04-206F-9E1ABB2DE0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4249" r="751"/>
          <a:stretch/>
        </p:blipFill>
        <p:spPr bwMode="auto">
          <a:xfrm>
            <a:off x="6868453" y="926416"/>
            <a:ext cx="4712383" cy="4712383"/>
          </a:xfrm>
          <a:custGeom>
            <a:avLst/>
            <a:gdLst/>
            <a:ahLst/>
            <a:cxnLst/>
            <a:rect l="l" t="t" r="r" b="b"/>
            <a:pathLst>
              <a:path w="4487466" h="4487466">
                <a:moveTo>
                  <a:pt x="2243733" y="0"/>
                </a:moveTo>
                <a:cubicBezTo>
                  <a:pt x="3482913" y="0"/>
                  <a:pt x="4487466" y="1004553"/>
                  <a:pt x="4487466" y="2243733"/>
                </a:cubicBezTo>
                <a:cubicBezTo>
                  <a:pt x="4487466" y="3482913"/>
                  <a:pt x="3482913" y="4487466"/>
                  <a:pt x="2243733" y="4487466"/>
                </a:cubicBezTo>
                <a:cubicBezTo>
                  <a:pt x="1004553" y="4487466"/>
                  <a:pt x="0" y="3482913"/>
                  <a:pt x="0" y="2243733"/>
                </a:cubicBezTo>
                <a:cubicBezTo>
                  <a:pt x="0" y="1004553"/>
                  <a:pt x="1004553" y="0"/>
                  <a:pt x="224373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894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E9A1F58-45EE-4D82-98FB-E3F037590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C727D49-D2FD-46AD-8B1A-11C9E5D9A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3276721"/>
            <a:ext cx="3538214" cy="3608015"/>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77DB1C2B-A281-41EA-98EB-489A3DCD6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1" y="809104"/>
            <a:ext cx="4204162" cy="5187742"/>
          </a:xfrm>
          <a:prstGeom prst="rect">
            <a:avLst/>
          </a:prstGeom>
          <a:solidFill>
            <a:schemeClr val="accent1">
              <a:lumMod val="20000"/>
              <a:lumOff val="80000"/>
            </a:schemeClr>
          </a:solidFill>
          <a:ln w="38100">
            <a:noFill/>
          </a:ln>
          <a:effectLst>
            <a:outerShdw dist="190500" dir="2700000" algn="tl"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8CDAF3-6CD9-AEFB-55A9-BF37FBC5E05E}"/>
              </a:ext>
            </a:extLst>
          </p:cNvPr>
          <p:cNvSpPr>
            <a:spLocks noGrp="1"/>
          </p:cNvSpPr>
          <p:nvPr>
            <p:ph type="title"/>
          </p:nvPr>
        </p:nvSpPr>
        <p:spPr>
          <a:xfrm>
            <a:off x="1201271" y="1630442"/>
            <a:ext cx="3512970" cy="4090102"/>
          </a:xfrm>
        </p:spPr>
        <p:txBody>
          <a:bodyPr anchor="b">
            <a:normAutofit/>
          </a:bodyPr>
          <a:lstStyle/>
          <a:p>
            <a:r>
              <a:rPr lang="en-US">
                <a:solidFill>
                  <a:srgbClr val="000000"/>
                </a:solidFill>
              </a:rPr>
              <a:t>Basic Design Principles </a:t>
            </a:r>
          </a:p>
        </p:txBody>
      </p:sp>
      <p:graphicFrame>
        <p:nvGraphicFramePr>
          <p:cNvPr id="16" name="Content Placeholder 2">
            <a:extLst>
              <a:ext uri="{FF2B5EF4-FFF2-40B4-BE49-F238E27FC236}">
                <a16:creationId xmlns:a16="http://schemas.microsoft.com/office/drawing/2014/main" id="{F5B4235C-9916-E873-3488-B5BCE93797B7}"/>
              </a:ext>
            </a:extLst>
          </p:cNvPr>
          <p:cNvGraphicFramePr>
            <a:graphicFrameLocks noGrp="1"/>
          </p:cNvGraphicFramePr>
          <p:nvPr>
            <p:ph idx="1"/>
            <p:extLst>
              <p:ext uri="{D42A27DB-BD31-4B8C-83A1-F6EECF244321}">
                <p14:modId xmlns:p14="http://schemas.microsoft.com/office/powerpoint/2010/main" val="409349186"/>
              </p:ext>
            </p:extLst>
          </p:nvPr>
        </p:nvGraphicFramePr>
        <p:xfrm>
          <a:off x="6003636" y="809104"/>
          <a:ext cx="5373716" cy="53101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2809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9A1F58-45EE-4D82-98FB-E3F037590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C727D49-D2FD-46AD-8B1A-11C9E5D9A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3276721"/>
            <a:ext cx="3538214" cy="3608015"/>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77DB1C2B-A281-41EA-98EB-489A3DCD6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1" y="809104"/>
            <a:ext cx="4204162" cy="5187742"/>
          </a:xfrm>
          <a:prstGeom prst="rect">
            <a:avLst/>
          </a:prstGeom>
          <a:solidFill>
            <a:schemeClr val="accent1">
              <a:lumMod val="20000"/>
              <a:lumOff val="80000"/>
            </a:schemeClr>
          </a:solidFill>
          <a:ln w="38100">
            <a:noFill/>
          </a:ln>
          <a:effectLst>
            <a:outerShdw dist="190500" dir="2700000" algn="tl"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728851-4375-BDBE-54E1-4A0D2552F15A}"/>
              </a:ext>
            </a:extLst>
          </p:cNvPr>
          <p:cNvSpPr>
            <a:spLocks noGrp="1"/>
          </p:cNvSpPr>
          <p:nvPr>
            <p:ph type="title"/>
          </p:nvPr>
        </p:nvSpPr>
        <p:spPr>
          <a:xfrm>
            <a:off x="1201271" y="1630442"/>
            <a:ext cx="3512970" cy="4090102"/>
          </a:xfrm>
        </p:spPr>
        <p:txBody>
          <a:bodyPr anchor="b">
            <a:normAutofit/>
          </a:bodyPr>
          <a:lstStyle/>
          <a:p>
            <a:r>
              <a:rPr lang="en-US" dirty="0" err="1">
                <a:solidFill>
                  <a:srgbClr val="000000"/>
                </a:solidFill>
              </a:rPr>
              <a:t>COLOuRS</a:t>
            </a:r>
            <a:endParaRPr lang="en-US" dirty="0">
              <a:solidFill>
                <a:srgbClr val="000000"/>
              </a:solidFill>
            </a:endParaRPr>
          </a:p>
        </p:txBody>
      </p:sp>
      <p:graphicFrame>
        <p:nvGraphicFramePr>
          <p:cNvPr id="5" name="Content Placeholder 2">
            <a:extLst>
              <a:ext uri="{FF2B5EF4-FFF2-40B4-BE49-F238E27FC236}">
                <a16:creationId xmlns:a16="http://schemas.microsoft.com/office/drawing/2014/main" id="{86F4CFB5-7DF2-FAB6-8971-1BC88067D415}"/>
              </a:ext>
            </a:extLst>
          </p:cNvPr>
          <p:cNvGraphicFramePr>
            <a:graphicFrameLocks noGrp="1"/>
          </p:cNvGraphicFramePr>
          <p:nvPr>
            <p:ph idx="1"/>
            <p:extLst>
              <p:ext uri="{D42A27DB-BD31-4B8C-83A1-F6EECF244321}">
                <p14:modId xmlns:p14="http://schemas.microsoft.com/office/powerpoint/2010/main" val="4064180342"/>
              </p:ext>
            </p:extLst>
          </p:nvPr>
        </p:nvGraphicFramePr>
        <p:xfrm>
          <a:off x="6003636" y="809104"/>
          <a:ext cx="3018444" cy="53101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52" name="Picture 4" descr="Logo de Coca Cola: ¿Cuál es su historia y evolución?">
            <a:extLst>
              <a:ext uri="{FF2B5EF4-FFF2-40B4-BE49-F238E27FC236}">
                <a16:creationId xmlns:a16="http://schemas.microsoft.com/office/drawing/2014/main" id="{BA2E4D50-5F7D-F47F-231C-2177F09076D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4418" r="8453" b="16250"/>
          <a:stretch/>
        </p:blipFill>
        <p:spPr bwMode="auto">
          <a:xfrm>
            <a:off x="9159240" y="990242"/>
            <a:ext cx="2895600" cy="10670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ral-B Logo PNG vector in SVG, PDF, AI, CDR format">
            <a:extLst>
              <a:ext uri="{FF2B5EF4-FFF2-40B4-BE49-F238E27FC236}">
                <a16:creationId xmlns:a16="http://schemas.microsoft.com/office/drawing/2014/main" id="{C06586AC-5FE5-A85E-89F0-DDFFAE92204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3973" t="33937" r="14527" b="34493"/>
          <a:stretch/>
        </p:blipFill>
        <p:spPr bwMode="auto">
          <a:xfrm>
            <a:off x="9253717" y="2379720"/>
            <a:ext cx="2706645" cy="8970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5 Famous Green Logos Of Big Brands | BrandCrowd blog">
            <a:extLst>
              <a:ext uri="{FF2B5EF4-FFF2-40B4-BE49-F238E27FC236}">
                <a16:creationId xmlns:a16="http://schemas.microsoft.com/office/drawing/2014/main" id="{EFCA2D91-7E1B-04B8-81A8-0281FB0D51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86948" y="3429000"/>
            <a:ext cx="1504951" cy="15049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orld's Most Famous Logos and What You Can Learn From Them ...">
            <a:extLst>
              <a:ext uri="{FF2B5EF4-FFF2-40B4-BE49-F238E27FC236}">
                <a16:creationId xmlns:a16="http://schemas.microsoft.com/office/drawing/2014/main" id="{3BD70C11-47C0-636E-72BD-0353495B58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27868" y="5086230"/>
            <a:ext cx="2073414" cy="1166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7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9A1F58-45EE-4D82-98FB-E3F037590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C727D49-D2FD-46AD-8B1A-11C9E5D9A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3276721"/>
            <a:ext cx="3538214" cy="3608015"/>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77DB1C2B-A281-41EA-98EB-489A3DCD6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1" y="809104"/>
            <a:ext cx="4204162" cy="5187742"/>
          </a:xfrm>
          <a:prstGeom prst="rect">
            <a:avLst/>
          </a:prstGeom>
          <a:solidFill>
            <a:schemeClr val="accent1">
              <a:lumMod val="20000"/>
              <a:lumOff val="80000"/>
            </a:schemeClr>
          </a:solidFill>
          <a:ln w="38100">
            <a:noFill/>
          </a:ln>
          <a:effectLst>
            <a:outerShdw dist="190500" dir="2700000" algn="tl"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728851-4375-BDBE-54E1-4A0D2552F15A}"/>
              </a:ext>
            </a:extLst>
          </p:cNvPr>
          <p:cNvSpPr>
            <a:spLocks noGrp="1"/>
          </p:cNvSpPr>
          <p:nvPr>
            <p:ph type="title"/>
          </p:nvPr>
        </p:nvSpPr>
        <p:spPr>
          <a:xfrm>
            <a:off x="1201271" y="1630442"/>
            <a:ext cx="3512970" cy="4090102"/>
          </a:xfrm>
        </p:spPr>
        <p:txBody>
          <a:bodyPr anchor="b">
            <a:normAutofit/>
          </a:bodyPr>
          <a:lstStyle/>
          <a:p>
            <a:r>
              <a:rPr lang="en-US" dirty="0" err="1">
                <a:solidFill>
                  <a:srgbClr val="000000"/>
                </a:solidFill>
              </a:rPr>
              <a:t>COLOuR</a:t>
            </a:r>
            <a:r>
              <a:rPr lang="en-US" dirty="0">
                <a:solidFill>
                  <a:srgbClr val="000000"/>
                </a:solidFill>
              </a:rPr>
              <a:t> WHEEL</a:t>
            </a:r>
          </a:p>
        </p:txBody>
      </p:sp>
      <p:pic>
        <p:nvPicPr>
          <p:cNvPr id="6" name="Picture 5" descr="A diagram of colors and their names&#10;&#10;Description automatically generated">
            <a:extLst>
              <a:ext uri="{FF2B5EF4-FFF2-40B4-BE49-F238E27FC236}">
                <a16:creationId xmlns:a16="http://schemas.microsoft.com/office/drawing/2014/main" id="{9A8E5F87-D176-90DB-49C1-1E5D541C58F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834" r="1916"/>
          <a:stretch/>
        </p:blipFill>
        <p:spPr>
          <a:xfrm>
            <a:off x="5918432" y="742379"/>
            <a:ext cx="5437822" cy="5437822"/>
          </a:xfrm>
          <a:custGeom>
            <a:avLst/>
            <a:gdLst/>
            <a:ahLst/>
            <a:cxnLst/>
            <a:rect l="l" t="t" r="r" b="b"/>
            <a:pathLst>
              <a:path w="5044440" h="5044440">
                <a:moveTo>
                  <a:pt x="2522220" y="0"/>
                </a:moveTo>
                <a:cubicBezTo>
                  <a:pt x="3915204" y="0"/>
                  <a:pt x="5044440" y="1129236"/>
                  <a:pt x="5044440" y="2522220"/>
                </a:cubicBezTo>
                <a:cubicBezTo>
                  <a:pt x="5044440" y="3915204"/>
                  <a:pt x="3915204" y="5044440"/>
                  <a:pt x="2522220" y="5044440"/>
                </a:cubicBezTo>
                <a:cubicBezTo>
                  <a:pt x="1129236" y="5044440"/>
                  <a:pt x="0" y="3915204"/>
                  <a:pt x="0" y="2522220"/>
                </a:cubicBezTo>
                <a:cubicBezTo>
                  <a:pt x="0" y="1129236"/>
                  <a:pt x="1129236" y="0"/>
                  <a:pt x="2522220" y="0"/>
                </a:cubicBezTo>
                <a:close/>
              </a:path>
            </a:pathLst>
          </a:custGeom>
          <a:effectLst>
            <a:outerShdw dist="165100" dir="19200000" algn="bl" rotWithShape="0">
              <a:schemeClr val="tx1"/>
            </a:outerShdw>
          </a:effectLst>
        </p:spPr>
      </p:pic>
      <p:sp>
        <p:nvSpPr>
          <p:cNvPr id="8" name="TextBox 7">
            <a:extLst>
              <a:ext uri="{FF2B5EF4-FFF2-40B4-BE49-F238E27FC236}">
                <a16:creationId xmlns:a16="http://schemas.microsoft.com/office/drawing/2014/main" id="{EE015910-B145-5108-6B8F-31601DDC5907}"/>
              </a:ext>
            </a:extLst>
          </p:cNvPr>
          <p:cNvSpPr txBox="1"/>
          <p:nvPr/>
        </p:nvSpPr>
        <p:spPr>
          <a:xfrm>
            <a:off x="6286500" y="6317371"/>
            <a:ext cx="5069754" cy="369332"/>
          </a:xfrm>
          <a:prstGeom prst="rect">
            <a:avLst/>
          </a:prstGeom>
          <a:noFill/>
        </p:spPr>
        <p:txBody>
          <a:bodyPr wrap="square">
            <a:spAutoFit/>
          </a:bodyPr>
          <a:lstStyle/>
          <a:p>
            <a:r>
              <a:rPr lang="en-US" b="1" dirty="0">
                <a:hlinkClick r:id="rId7"/>
              </a:rPr>
              <a:t>https://www.canva.com/colors/color-wheel</a:t>
            </a:r>
            <a:r>
              <a:rPr lang="en-US" b="1" dirty="0"/>
              <a:t> </a:t>
            </a:r>
          </a:p>
        </p:txBody>
      </p:sp>
    </p:spTree>
    <p:extLst>
      <p:ext uri="{BB962C8B-B14F-4D97-AF65-F5344CB8AC3E}">
        <p14:creationId xmlns:p14="http://schemas.microsoft.com/office/powerpoint/2010/main" val="144019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8813C-A023-03D4-C5F1-CCB1A543E543}"/>
              </a:ext>
            </a:extLst>
          </p:cNvPr>
          <p:cNvSpPr>
            <a:spLocks noGrp="1"/>
          </p:cNvSpPr>
          <p:nvPr>
            <p:ph type="title"/>
          </p:nvPr>
        </p:nvSpPr>
        <p:spPr/>
        <p:txBody>
          <a:bodyPr/>
          <a:lstStyle/>
          <a:p>
            <a:r>
              <a:rPr lang="en-US" dirty="0"/>
              <a:t>Typography</a:t>
            </a:r>
          </a:p>
        </p:txBody>
      </p:sp>
      <p:pic>
        <p:nvPicPr>
          <p:cNvPr id="4" name="Picture 2" descr="How to Choose Right Typography for Your Project | by UIDesignz - UI UX  Design Company | Medium">
            <a:extLst>
              <a:ext uri="{FF2B5EF4-FFF2-40B4-BE49-F238E27FC236}">
                <a16:creationId xmlns:a16="http://schemas.microsoft.com/office/drawing/2014/main" id="{EEB329E4-6F33-5D06-1D05-7C10012EBF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8038" y="2308367"/>
            <a:ext cx="10358437" cy="35366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D0F9F37-6ACC-53B8-6986-443653BD7428}"/>
              </a:ext>
            </a:extLst>
          </p:cNvPr>
          <p:cNvSpPr txBox="1"/>
          <p:nvPr/>
        </p:nvSpPr>
        <p:spPr>
          <a:xfrm>
            <a:off x="4819650" y="6165159"/>
            <a:ext cx="2552700" cy="369332"/>
          </a:xfrm>
          <a:prstGeom prst="rect">
            <a:avLst/>
          </a:prstGeom>
          <a:noFill/>
        </p:spPr>
        <p:txBody>
          <a:bodyPr wrap="square">
            <a:spAutoFit/>
          </a:bodyPr>
          <a:lstStyle/>
          <a:p>
            <a:r>
              <a:rPr lang="en-US" b="1" dirty="0">
                <a:hlinkClick r:id="rId4"/>
              </a:rPr>
              <a:t>https://fontjoy.com</a:t>
            </a:r>
            <a:r>
              <a:rPr lang="en-US" b="1" dirty="0"/>
              <a:t> </a:t>
            </a:r>
          </a:p>
        </p:txBody>
      </p:sp>
    </p:spTree>
    <p:extLst>
      <p:ext uri="{BB962C8B-B14F-4D97-AF65-F5344CB8AC3E}">
        <p14:creationId xmlns:p14="http://schemas.microsoft.com/office/powerpoint/2010/main" val="120958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28492A-DDDF-4C12-AE60-3EA02D8D2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063DF58-06E6-4ED6-947D-1490C2F71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404030" y="-5378272"/>
            <a:ext cx="1409700" cy="12192003"/>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3">
              <a:extLst>
                <a:ext uri="{96DAC541-7B7A-43D3-8B79-37D633B846F1}">
                  <asvg:svgBlip xmlns:asvg="http://schemas.microsoft.com/office/drawing/2016/SVG/main" r:embed="rId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D1403ED-43D3-16FC-8ED8-F0AD85849C70}"/>
              </a:ext>
            </a:extLst>
          </p:cNvPr>
          <p:cNvSpPr>
            <a:spLocks noGrp="1"/>
          </p:cNvSpPr>
          <p:nvPr>
            <p:ph type="title"/>
          </p:nvPr>
        </p:nvSpPr>
        <p:spPr>
          <a:xfrm>
            <a:off x="965750" y="517186"/>
            <a:ext cx="10282725" cy="1281181"/>
          </a:xfrm>
          <a:solidFill>
            <a:schemeClr val="accent1">
              <a:lumMod val="20000"/>
              <a:lumOff val="80000"/>
            </a:schemeClr>
          </a:solidFill>
          <a:effectLst>
            <a:outerShdw dist="190500" dir="2700000" algn="tr" rotWithShape="0">
              <a:schemeClr val="tx1"/>
            </a:outerShdw>
          </a:effectLst>
        </p:spPr>
        <p:txBody>
          <a:bodyPr anchor="ctr">
            <a:normAutofit/>
          </a:bodyPr>
          <a:lstStyle/>
          <a:p>
            <a:r>
              <a:rPr lang="en-US">
                <a:solidFill>
                  <a:srgbClr val="000000"/>
                </a:solidFill>
              </a:rPr>
              <a:t>Layout &amp; Alignment</a:t>
            </a:r>
          </a:p>
        </p:txBody>
      </p:sp>
      <p:graphicFrame>
        <p:nvGraphicFramePr>
          <p:cNvPr id="5" name="Content Placeholder 2">
            <a:extLst>
              <a:ext uri="{FF2B5EF4-FFF2-40B4-BE49-F238E27FC236}">
                <a16:creationId xmlns:a16="http://schemas.microsoft.com/office/drawing/2014/main" id="{680D6B67-33E6-2608-E254-FCBAA853CEC9}"/>
              </a:ext>
            </a:extLst>
          </p:cNvPr>
          <p:cNvGraphicFramePr>
            <a:graphicFrameLocks noGrp="1"/>
          </p:cNvGraphicFramePr>
          <p:nvPr>
            <p:ph idx="1"/>
            <p:extLst>
              <p:ext uri="{D42A27DB-BD31-4B8C-83A1-F6EECF244321}">
                <p14:modId xmlns:p14="http://schemas.microsoft.com/office/powerpoint/2010/main" val="1338707395"/>
              </p:ext>
            </p:extLst>
          </p:nvPr>
        </p:nvGraphicFramePr>
        <p:xfrm>
          <a:off x="808038" y="2369713"/>
          <a:ext cx="10598150" cy="39711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14415393"/>
      </p:ext>
    </p:extLst>
  </p:cSld>
  <p:clrMapOvr>
    <a:masterClrMapping/>
  </p:clrMapOvr>
</p:sld>
</file>

<file path=ppt/theme/theme1.xml><?xml version="1.0" encoding="utf-8"?>
<a:theme xmlns:a="http://schemas.openxmlformats.org/drawingml/2006/main" name="VeniceBeachVTI">
  <a:themeElements>
    <a:clrScheme name="AnalogousFromDarkSeedLeftStep">
      <a:dk1>
        <a:srgbClr val="000000"/>
      </a:dk1>
      <a:lt1>
        <a:srgbClr val="FFFFFF"/>
      </a:lt1>
      <a:dk2>
        <a:srgbClr val="1C2431"/>
      </a:dk2>
      <a:lt2>
        <a:srgbClr val="F0F3F1"/>
      </a:lt2>
      <a:accent1>
        <a:srgbClr val="D739B5"/>
      </a:accent1>
      <a:accent2>
        <a:srgbClr val="A527C5"/>
      </a:accent2>
      <a:accent3>
        <a:srgbClr val="7539D7"/>
      </a:accent3>
      <a:accent4>
        <a:srgbClr val="393ECA"/>
      </a:accent4>
      <a:accent5>
        <a:srgbClr val="3980D7"/>
      </a:accent5>
      <a:accent6>
        <a:srgbClr val="27B1C5"/>
      </a:accent6>
      <a:hlink>
        <a:srgbClr val="3F64BF"/>
      </a:hlink>
      <a:folHlink>
        <a:srgbClr val="7F7F7F"/>
      </a:folHlink>
    </a:clrScheme>
    <a:fontScheme name="Avenir 1">
      <a:majorFont>
        <a:latin typeface="Avenir Next LT Pro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niceBeachVTI" id="{69839BBA-F383-4FFD-B56A-E36ACE43E09D}" vid="{060D2740-A69C-444A-B833-E03D333ADD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20397</TotalTime>
  <Words>4806</Words>
  <Application>Microsoft Office PowerPoint</Application>
  <PresentationFormat>Widescreen</PresentationFormat>
  <Paragraphs>213</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Avenir Next LT Pro</vt:lpstr>
      <vt:lpstr>Avenir Next LT Pro Light</vt:lpstr>
      <vt:lpstr>Segoe UI</vt:lpstr>
      <vt:lpstr>VeniceBeachVTI</vt:lpstr>
      <vt:lpstr>Presentation for Public Librarians Offering Training on Basic Graphic Design Using Canva</vt:lpstr>
      <vt:lpstr>Unleash Your Creativity with Canva</vt:lpstr>
      <vt:lpstr>ICEBREAKER: "Design Your Name" Challenge</vt:lpstr>
      <vt:lpstr>What is Graphic Design?</vt:lpstr>
      <vt:lpstr>Basic Design Principles </vt:lpstr>
      <vt:lpstr>COLOuRS</vt:lpstr>
      <vt:lpstr>COLOuR WHEEL</vt:lpstr>
      <vt:lpstr>Typography</vt:lpstr>
      <vt:lpstr>Layout &amp; Alignment</vt:lpstr>
      <vt:lpstr>White space</vt:lpstr>
      <vt:lpstr>Getting started with Canva</vt:lpstr>
      <vt:lpstr>Canva dashboard</vt:lpstr>
      <vt:lpstr>Canva Dashboard</vt:lpstr>
      <vt:lpstr>Creating a logo</vt:lpstr>
      <vt:lpstr>Customizing your logo- colours</vt:lpstr>
      <vt:lpstr>Customizing your logo - text</vt:lpstr>
      <vt:lpstr>Customizing your logo- graphics</vt:lpstr>
      <vt:lpstr>FINAL adjustments and Downloading</vt:lpstr>
      <vt:lpstr>Time to practice</vt:lpstr>
      <vt:lpstr>Practice: a Logo</vt:lpstr>
      <vt:lpstr>Practice: a Personalized Social Media Post</vt:lpstr>
      <vt:lpstr>PRACTICE- a Flyer</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Public Librarians Offering Training on Basic Graphic Design Using Canva</dc:title>
  <dc:creator>Ugne Lipeikaite</dc:creator>
  <cp:lastModifiedBy>Ugne Lipeikaite</cp:lastModifiedBy>
  <cp:revision>9</cp:revision>
  <dcterms:created xsi:type="dcterms:W3CDTF">2024-10-23T12:25:06Z</dcterms:created>
  <dcterms:modified xsi:type="dcterms:W3CDTF">2024-12-04T15:49:37Z</dcterms:modified>
</cp:coreProperties>
</file>